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sldIdLst>
    <p:sldId id="256" r:id="rId3"/>
    <p:sldId id="2027" r:id="rId4"/>
    <p:sldId id="2028" r:id="rId5"/>
    <p:sldId id="1994" r:id="rId6"/>
    <p:sldId id="1995" r:id="rId7"/>
    <p:sldId id="1957" r:id="rId8"/>
    <p:sldId id="1993" r:id="rId9"/>
    <p:sldId id="1964" r:id="rId10"/>
    <p:sldId id="2026" r:id="rId11"/>
    <p:sldId id="2017" r:id="rId12"/>
    <p:sldId id="2007" r:id="rId13"/>
    <p:sldId id="2008" r:id="rId14"/>
    <p:sldId id="2015" r:id="rId15"/>
    <p:sldId id="2016" r:id="rId16"/>
    <p:sldId id="2018" r:id="rId17"/>
    <p:sldId id="2019" r:id="rId18"/>
    <p:sldId id="2021" r:id="rId19"/>
    <p:sldId id="2023" r:id="rId20"/>
    <p:sldId id="2024" r:id="rId21"/>
    <p:sldId id="2020" r:id="rId22"/>
    <p:sldId id="2022" r:id="rId23"/>
    <p:sldId id="2025" r:id="rId24"/>
    <p:sldId id="2029" r:id="rId25"/>
    <p:sldId id="2030" r:id="rId26"/>
    <p:sldId id="2031" r:id="rId27"/>
    <p:sldId id="2032" r:id="rId28"/>
    <p:sldId id="2033" r:id="rId29"/>
    <p:sldId id="20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254"/>
    <p:restoredTop sz="84165"/>
  </p:normalViewPr>
  <p:slideViewPr>
    <p:cSldViewPr snapToGrid="0" showGuides="1">
      <p:cViewPr varScale="1">
        <p:scale>
          <a:sx n="67" d="100"/>
          <a:sy n="67" d="100"/>
        </p:scale>
        <p:origin x="192" y="1968"/>
      </p:cViewPr>
      <p:guideLst>
        <p:guide orient="horz" pos="2160"/>
        <p:guide pos="3840"/>
      </p:guideLst>
    </p:cSldViewPr>
  </p:slideViewPr>
  <p:notesTextViewPr>
    <p:cViewPr>
      <p:scale>
        <a:sx n="1" d="1"/>
        <a:sy n="1" d="1"/>
      </p:scale>
      <p:origin x="0" y="0"/>
    </p:cViewPr>
  </p:notesTextViewPr>
  <p:notesViewPr>
    <p:cSldViewPr snapToGrid="0" showGuides="1">
      <p:cViewPr varScale="1">
        <p:scale>
          <a:sx n="111" d="100"/>
          <a:sy n="111" d="100"/>
        </p:scale>
        <p:origin x="4032"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0D688-5117-3B4A-9857-AED6EE64793B}" type="datetimeFigureOut">
              <a:rPr lang="en-US" smtClean="0"/>
              <a:t>2/12/26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31839-B6B9-F548-A041-0A99F7CF3C67}" type="slidenum">
              <a:rPr lang="en-US" smtClean="0"/>
              <a:t>‹#›</a:t>
            </a:fld>
            <a:endParaRPr lang="en-US"/>
          </a:p>
        </p:txBody>
      </p:sp>
    </p:spTree>
    <p:extLst>
      <p:ext uri="{BB962C8B-B14F-4D97-AF65-F5344CB8AC3E}">
        <p14:creationId xmlns:p14="http://schemas.microsoft.com/office/powerpoint/2010/main" val="166452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8EB9-2C13-BEB1-601F-1483A8CDF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7D608-C440-6A6B-9526-D87B8EAEE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58B94-A342-17A8-F367-B85BDEC1C4FF}"/>
              </a:ext>
            </a:extLst>
          </p:cNvPr>
          <p:cNvSpPr>
            <a:spLocks noGrp="1"/>
          </p:cNvSpPr>
          <p:nvPr>
            <p:ph type="body" idx="1"/>
          </p:nvPr>
        </p:nvSpPr>
        <p:spPr/>
        <p:txBody>
          <a:bodyPr/>
          <a:lstStyle/>
          <a:p>
            <a:r>
              <a:rPr lang="en-US" dirty="0"/>
              <a:t>IR can play an important role in LLMs!  Why is that true?  After all, If we want to know where the Louvre Museum is located we could just prompt an LLM!</a:t>
            </a:r>
          </a:p>
        </p:txBody>
      </p:sp>
      <p:sp>
        <p:nvSpPr>
          <p:cNvPr id="4" name="Slide Number Placeholder 3">
            <a:extLst>
              <a:ext uri="{FF2B5EF4-FFF2-40B4-BE49-F238E27FC236}">
                <a16:creationId xmlns:a16="http://schemas.microsoft.com/office/drawing/2014/main" id="{BD7A24B6-8A8D-BCA6-1796-499368C891CB}"/>
              </a:ext>
            </a:extLst>
          </p:cNvPr>
          <p:cNvSpPr>
            <a:spLocks noGrp="1"/>
          </p:cNvSpPr>
          <p:nvPr>
            <p:ph type="sldNum" sz="quarter" idx="5"/>
          </p:nvPr>
        </p:nvSpPr>
        <p:spPr/>
        <p:txBody>
          <a:bodyPr/>
          <a:lstStyle/>
          <a:p>
            <a:fld id="{3EB9031F-EB71-7642-8F3C-6FDC1408CB92}" type="slidenum">
              <a:rPr lang="en-US" smtClean="0"/>
              <a:pPr/>
              <a:t>4</a:t>
            </a:fld>
            <a:endParaRPr lang="en-US"/>
          </a:p>
        </p:txBody>
      </p:sp>
    </p:spTree>
    <p:extLst>
      <p:ext uri="{BB962C8B-B14F-4D97-AF65-F5344CB8AC3E}">
        <p14:creationId xmlns:p14="http://schemas.microsoft.com/office/powerpoint/2010/main" val="141832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A582-8A2E-9502-EC45-FB3BBC9F4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862EA-3D87-FD36-EA1C-2ACEFF3DA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C6350-780D-C647-EC71-5F262CF06539}"/>
              </a:ext>
            </a:extLst>
          </p:cNvPr>
          <p:cNvSpPr>
            <a:spLocks noGrp="1"/>
          </p:cNvSpPr>
          <p:nvPr>
            <p:ph type="body" idx="1"/>
          </p:nvPr>
        </p:nvSpPr>
        <p:spPr/>
        <p:txBody>
          <a:bodyPr/>
          <a:lstStyle/>
          <a:p>
            <a:r>
              <a:rPr lang="en-US" dirty="0"/>
              <a:t>LLMs seem to have learned facts like this from their pretraining data, and research suggests they store facts in the connections in their feedforward layers!</a:t>
            </a:r>
          </a:p>
        </p:txBody>
      </p:sp>
      <p:sp>
        <p:nvSpPr>
          <p:cNvPr id="4" name="Slide Number Placeholder 3">
            <a:extLst>
              <a:ext uri="{FF2B5EF4-FFF2-40B4-BE49-F238E27FC236}">
                <a16:creationId xmlns:a16="http://schemas.microsoft.com/office/drawing/2014/main" id="{40F56257-D09A-F57B-15AD-7479321909D0}"/>
              </a:ext>
            </a:extLst>
          </p:cNvPr>
          <p:cNvSpPr>
            <a:spLocks noGrp="1"/>
          </p:cNvSpPr>
          <p:nvPr>
            <p:ph type="sldNum" sz="quarter" idx="5"/>
          </p:nvPr>
        </p:nvSpPr>
        <p:spPr/>
        <p:txBody>
          <a:bodyPr/>
          <a:lstStyle/>
          <a:p>
            <a:fld id="{3EB9031F-EB71-7642-8F3C-6FDC1408CB92}" type="slidenum">
              <a:rPr lang="en-US" smtClean="0"/>
              <a:pPr/>
              <a:t>5</a:t>
            </a:fld>
            <a:endParaRPr lang="en-US"/>
          </a:p>
        </p:txBody>
      </p:sp>
    </p:spTree>
    <p:extLst>
      <p:ext uri="{BB962C8B-B14F-4D97-AF65-F5344CB8AC3E}">
        <p14:creationId xmlns:p14="http://schemas.microsoft.com/office/powerpoint/2010/main" val="292784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E555B-F43E-ACB5-2FF1-83B49E0A7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78B01-A4AE-4C57-4A75-5EBCFB225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52B39-75A5-A0CC-F390-C00F839C6DC3}"/>
              </a:ext>
            </a:extLst>
          </p:cNvPr>
          <p:cNvSpPr>
            <a:spLocks noGrp="1"/>
          </p:cNvSpPr>
          <p:nvPr>
            <p:ph type="body" idx="1"/>
          </p:nvPr>
        </p:nvSpPr>
        <p:spPr/>
        <p:txBody>
          <a:bodyPr/>
          <a:lstStyle/>
          <a:p>
            <a:r>
              <a:rPr lang="en-US" dirty="0"/>
              <a:t>The solution to these problems with LLMs for meeting information needs is a family of algorithms called Retrieval-Augmented Generation, or RAG.  In this algorithm we specify a relevant collection (like our personal emails or medical records), use IR to retrieve documents from the collection, and then use an LLM to generate an answer conditioned on the documents.</a:t>
            </a:r>
          </a:p>
        </p:txBody>
      </p:sp>
      <p:sp>
        <p:nvSpPr>
          <p:cNvPr id="4" name="Slide Number Placeholder 3">
            <a:extLst>
              <a:ext uri="{FF2B5EF4-FFF2-40B4-BE49-F238E27FC236}">
                <a16:creationId xmlns:a16="http://schemas.microsoft.com/office/drawing/2014/main" id="{086E7156-0728-D90A-7863-0D6E437467D5}"/>
              </a:ext>
            </a:extLst>
          </p:cNvPr>
          <p:cNvSpPr>
            <a:spLocks noGrp="1"/>
          </p:cNvSpPr>
          <p:nvPr>
            <p:ph type="sldNum" sz="quarter" idx="5"/>
          </p:nvPr>
        </p:nvSpPr>
        <p:spPr/>
        <p:txBody>
          <a:bodyPr/>
          <a:lstStyle/>
          <a:p>
            <a:fld id="{3EB9031F-EB71-7642-8F3C-6FDC1408CB92}" type="slidenum">
              <a:rPr lang="en-US" smtClean="0"/>
              <a:pPr/>
              <a:t>7</a:t>
            </a:fld>
            <a:endParaRPr lang="en-US"/>
          </a:p>
        </p:txBody>
      </p:sp>
    </p:spTree>
    <p:extLst>
      <p:ext uri="{BB962C8B-B14F-4D97-AF65-F5344CB8AC3E}">
        <p14:creationId xmlns:p14="http://schemas.microsoft.com/office/powerpoint/2010/main" val="106707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65" charset="0"/>
                <a:ea typeface="ＭＳ Ｐゴシック" pitchFamily="-65" charset="-128"/>
                <a:cs typeface="ＭＳ Ｐゴシック" pitchFamily="-65" charset="-128"/>
              </a:rPr>
              <a:t>Given a document collection D and a user query </a:t>
            </a:r>
            <a:r>
              <a:rPr kumimoji="1" lang="en-US" sz="1200" i="1" kern="1200" dirty="0">
                <a:solidFill>
                  <a:schemeClr val="tx1"/>
                </a:solidFill>
                <a:effectLst/>
                <a:latin typeface="Arial" pitchFamily="-65" charset="0"/>
                <a:ea typeface="ＭＳ Ｐゴシック" pitchFamily="-65" charset="-128"/>
                <a:cs typeface="ＭＳ Ｐゴシック" pitchFamily="-65" charset="-128"/>
              </a:rPr>
              <a:t>q</a:t>
            </a:r>
            <a:r>
              <a:rPr kumimoji="1" lang="en-US" sz="1200" kern="1200" dirty="0">
                <a:solidFill>
                  <a:schemeClr val="tx1"/>
                </a:solidFill>
                <a:effectLst/>
                <a:latin typeface="Arial" pitchFamily="-65" charset="0"/>
                <a:ea typeface="ＭＳ Ｐゴシック" pitchFamily="-65" charset="-128"/>
                <a:cs typeface="ＭＳ Ｐゴシック" pitchFamily="-65" charset="-128"/>
              </a:rPr>
              <a:t>, the most basic RAG algorithm is: </a:t>
            </a:r>
            <a:endParaRPr lang="en-US" dirty="0"/>
          </a:p>
          <a:p>
            <a:endParaRPr lang="en-US"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8</a:t>
            </a:fld>
            <a:endParaRPr lang="en-US"/>
          </a:p>
        </p:txBody>
      </p:sp>
    </p:spTree>
    <p:extLst>
      <p:ext uri="{BB962C8B-B14F-4D97-AF65-F5344CB8AC3E}">
        <p14:creationId xmlns:p14="http://schemas.microsoft.com/office/powerpoint/2010/main" val="2409552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CB76E-C917-E23F-AC89-F695EE197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9AFE4-782A-CA33-51D5-19C3D03F4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C8F1C-7DB4-AACF-10B3-7A10695419B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65" charset="0"/>
                <a:ea typeface="ＭＳ Ｐゴシック" pitchFamily="-65" charset="-128"/>
                <a:cs typeface="ＭＳ Ｐゴシック" pitchFamily="-65" charset="-128"/>
              </a:rPr>
              <a:t>Retrieval-augmented generation takes as input a user prompt (which may express an information need like this question example), and a corpus of documents that may be useful in meeting the information need.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Arial" pitchFamily="-65" charset="0"/>
              <a:ea typeface="ＭＳ Ｐゴシック" pitchFamily="-65" charset="-128"/>
              <a:cs typeface="ＭＳ Ｐゴシック" pitchFamily="-6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65" charset="0"/>
                <a:ea typeface="ＭＳ Ｐゴシック" pitchFamily="-65" charset="-128"/>
                <a:cs typeface="ＭＳ Ｐゴシック" pitchFamily="-65" charset="-128"/>
              </a:rPr>
              <a:t>The method has two stages: </a:t>
            </a:r>
            <a:r>
              <a:rPr kumimoji="1" lang="en-US" sz="1200" b="0" kern="1200" dirty="0">
                <a:solidFill>
                  <a:schemeClr val="tx1"/>
                </a:solidFill>
                <a:effectLst/>
                <a:latin typeface="Arial" pitchFamily="-65" charset="0"/>
                <a:ea typeface="ＭＳ Ｐゴシック" pitchFamily="-65" charset="-128"/>
                <a:cs typeface="ＭＳ Ｐゴシック" pitchFamily="-65" charset="-128"/>
              </a:rPr>
              <a:t>retrieval</a:t>
            </a:r>
            <a:r>
              <a:rPr kumimoji="1" lang="en-US" sz="1200" kern="1200" dirty="0">
                <a:solidFill>
                  <a:schemeClr val="tx1"/>
                </a:solidFill>
                <a:effectLst/>
                <a:latin typeface="Arial" pitchFamily="-65" charset="0"/>
                <a:ea typeface="ＭＳ Ｐゴシック" pitchFamily="-65" charset="-128"/>
                <a:cs typeface="ＭＳ Ｐゴシック" pitchFamily="-65" charset="-128"/>
              </a:rPr>
              <a:t>, which returns relevant documents from the collection, and </a:t>
            </a:r>
            <a:r>
              <a:rPr kumimoji="1" lang="en-US" sz="1200" b="0" kern="1200" dirty="0">
                <a:solidFill>
                  <a:schemeClr val="tx1"/>
                </a:solidFill>
                <a:effectLst/>
                <a:latin typeface="Arial" pitchFamily="-65" charset="0"/>
                <a:ea typeface="ＭＳ Ｐゴシック" pitchFamily="-65" charset="-128"/>
                <a:cs typeface="ＭＳ Ｐゴシック" pitchFamily="-65" charset="-128"/>
              </a:rPr>
              <a:t>generation</a:t>
            </a:r>
            <a:r>
              <a:rPr kumimoji="1" lang="en-US" sz="1200" kern="1200" dirty="0">
                <a:solidFill>
                  <a:schemeClr val="tx1"/>
                </a:solidFill>
                <a:effectLst/>
                <a:latin typeface="Arial" pitchFamily="-65" charset="0"/>
                <a:ea typeface="ＭＳ Ｐゴシック" pitchFamily="-65" charset="-128"/>
                <a:cs typeface="ＭＳ Ｐゴシック" pitchFamily="-65" charset="-128"/>
              </a:rPr>
              <a:t>, in which an LLM </a:t>
            </a:r>
            <a:r>
              <a:rPr kumimoji="1" lang="en-US" sz="1200" b="0" kern="1200" dirty="0">
                <a:solidFill>
                  <a:schemeClr val="tx1"/>
                </a:solidFill>
                <a:effectLst/>
                <a:latin typeface="Arial" pitchFamily="-65" charset="0"/>
                <a:ea typeface="ＭＳ Ｐゴシック" pitchFamily="-65" charset="-128"/>
                <a:cs typeface="ＭＳ Ｐゴシック" pitchFamily="-65" charset="-128"/>
              </a:rPr>
              <a:t>generates </a:t>
            </a:r>
            <a:r>
              <a:rPr kumimoji="1" lang="en-US" sz="1200" kern="1200" dirty="0">
                <a:solidFill>
                  <a:schemeClr val="tx1"/>
                </a:solidFill>
                <a:effectLst/>
                <a:latin typeface="Arial" pitchFamily="-65" charset="0"/>
                <a:ea typeface="ＭＳ Ｐゴシック" pitchFamily="-65" charset="-128"/>
                <a:cs typeface="ＭＳ Ｐゴシック" pitchFamily="-65" charset="-128"/>
              </a:rPr>
              <a:t>text given the documents as a prompt.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a:solidFill>
                <a:schemeClr val="tx1"/>
              </a:solidFill>
              <a:effectLst/>
              <a:latin typeface="Arial" pitchFamily="-65" charset="0"/>
              <a:ea typeface="ＭＳ Ｐゴシック" pitchFamily="-65" charset="-128"/>
              <a:cs typeface="ＭＳ Ｐゴシック" pitchFamily="-65"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pitchFamily="-65" charset="0"/>
                <a:ea typeface="ＭＳ Ｐゴシック" pitchFamily="-65" charset="-128"/>
                <a:cs typeface="ＭＳ Ｐゴシック" pitchFamily="-65" charset="-128"/>
              </a:rPr>
              <a:t>Some generations include a </a:t>
            </a:r>
            <a:r>
              <a:rPr kumimoji="1" lang="en-US" sz="1200" b="0" kern="1200" dirty="0">
                <a:solidFill>
                  <a:schemeClr val="tx1"/>
                </a:solidFill>
                <a:effectLst/>
                <a:latin typeface="Arial" pitchFamily="-65" charset="0"/>
                <a:ea typeface="ＭＳ Ｐゴシック" pitchFamily="-65" charset="-128"/>
                <a:cs typeface="ＭＳ Ｐゴシック" pitchFamily="-65" charset="-128"/>
              </a:rPr>
              <a:t>knowledge citation </a:t>
            </a:r>
            <a:r>
              <a:rPr kumimoji="1" lang="en-US" sz="1200" kern="1200" dirty="0">
                <a:solidFill>
                  <a:schemeClr val="tx1"/>
                </a:solidFill>
                <a:effectLst/>
                <a:latin typeface="Arial" pitchFamily="-65" charset="0"/>
                <a:ea typeface="ＭＳ Ｐゴシック" pitchFamily="-65" charset="-128"/>
                <a:cs typeface="ＭＳ Ｐゴシック" pitchFamily="-65" charset="-128"/>
              </a:rPr>
              <a:t>that can help the user decide whether to trust the generation, or follow up if they are interested. </a:t>
            </a:r>
            <a:endParaRPr lang="en-US" dirty="0"/>
          </a:p>
          <a:p>
            <a:endParaRPr lang="en-US" dirty="0"/>
          </a:p>
        </p:txBody>
      </p:sp>
      <p:sp>
        <p:nvSpPr>
          <p:cNvPr id="4" name="Slide Number Placeholder 3">
            <a:extLst>
              <a:ext uri="{FF2B5EF4-FFF2-40B4-BE49-F238E27FC236}">
                <a16:creationId xmlns:a16="http://schemas.microsoft.com/office/drawing/2014/main" id="{0A04BB08-BB45-459D-F84A-BEBBB05C944A}"/>
              </a:ext>
            </a:extLst>
          </p:cNvPr>
          <p:cNvSpPr>
            <a:spLocks noGrp="1"/>
          </p:cNvSpPr>
          <p:nvPr>
            <p:ph type="sldNum" sz="quarter" idx="5"/>
          </p:nvPr>
        </p:nvSpPr>
        <p:spPr/>
        <p:txBody>
          <a:bodyPr/>
          <a:lstStyle/>
          <a:p>
            <a:fld id="{3EB9031F-EB71-7642-8F3C-6FDC1408CB92}" type="slidenum">
              <a:rPr lang="en-US" smtClean="0"/>
              <a:pPr/>
              <a:t>9</a:t>
            </a:fld>
            <a:endParaRPr lang="en-US"/>
          </a:p>
        </p:txBody>
      </p:sp>
    </p:spTree>
    <p:extLst>
      <p:ext uri="{BB962C8B-B14F-4D97-AF65-F5344CB8AC3E}">
        <p14:creationId xmlns:p14="http://schemas.microsoft.com/office/powerpoint/2010/main" val="217927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Encoder is a kind of language model that maps each word, in its context, into a dense embedding vector that represents the meaning of that word in its context.  So what does this vector V4 represent?</a:t>
            </a:r>
          </a:p>
        </p:txBody>
      </p:sp>
      <p:sp>
        <p:nvSpPr>
          <p:cNvPr id="4" name="Slide Number Placeholder 3"/>
          <p:cNvSpPr>
            <a:spLocks noGrp="1"/>
          </p:cNvSpPr>
          <p:nvPr>
            <p:ph type="sldNum" sz="quarter" idx="5"/>
          </p:nvPr>
        </p:nvSpPr>
        <p:spPr/>
        <p:txBody>
          <a:bodyPr/>
          <a:lstStyle/>
          <a:p>
            <a:fld id="{3EB9031F-EB71-7642-8F3C-6FDC1408CB92}" type="slidenum">
              <a:rPr lang="en-US" smtClean="0"/>
              <a:pPr/>
              <a:t>12</a:t>
            </a:fld>
            <a:endParaRPr lang="en-US"/>
          </a:p>
        </p:txBody>
      </p:sp>
    </p:spTree>
    <p:extLst>
      <p:ext uri="{BB962C8B-B14F-4D97-AF65-F5344CB8AC3E}">
        <p14:creationId xmlns:p14="http://schemas.microsoft.com/office/powerpoint/2010/main" val="86545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E3CE8-18BF-18D2-A50E-506650C9C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F47EC-0559-E65E-BED6-00BA67609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86BBFD-CC6F-B869-9F1F-43CC85BD0277}"/>
              </a:ext>
            </a:extLst>
          </p:cNvPr>
          <p:cNvSpPr>
            <a:spLocks noGrp="1"/>
          </p:cNvSpPr>
          <p:nvPr>
            <p:ph type="body" idx="1"/>
          </p:nvPr>
        </p:nvSpPr>
        <p:spPr/>
        <p:txBody>
          <a:bodyPr/>
          <a:lstStyle/>
          <a:p>
            <a:r>
              <a:rPr lang="en-US" dirty="0"/>
              <a:t>An Encoder is a kind of language model that maps each word, in its context, into a dense embedding vector that represents the meaning of that word in its context.  So what does this vector V4 represent?</a:t>
            </a:r>
          </a:p>
        </p:txBody>
      </p:sp>
      <p:sp>
        <p:nvSpPr>
          <p:cNvPr id="4" name="Slide Number Placeholder 3">
            <a:extLst>
              <a:ext uri="{FF2B5EF4-FFF2-40B4-BE49-F238E27FC236}">
                <a16:creationId xmlns:a16="http://schemas.microsoft.com/office/drawing/2014/main" id="{1E329D47-DC27-E921-9CEE-4C34B47B7D2F}"/>
              </a:ext>
            </a:extLst>
          </p:cNvPr>
          <p:cNvSpPr>
            <a:spLocks noGrp="1"/>
          </p:cNvSpPr>
          <p:nvPr>
            <p:ph type="sldNum" sz="quarter" idx="5"/>
          </p:nvPr>
        </p:nvSpPr>
        <p:spPr/>
        <p:txBody>
          <a:bodyPr/>
          <a:lstStyle/>
          <a:p>
            <a:fld id="{3EB9031F-EB71-7642-8F3C-6FDC1408CB92}" type="slidenum">
              <a:rPr lang="en-US" smtClean="0"/>
              <a:pPr/>
              <a:t>13</a:t>
            </a:fld>
            <a:endParaRPr lang="en-US"/>
          </a:p>
        </p:txBody>
      </p:sp>
    </p:spTree>
    <p:extLst>
      <p:ext uri="{BB962C8B-B14F-4D97-AF65-F5344CB8AC3E}">
        <p14:creationId xmlns:p14="http://schemas.microsoft.com/office/powerpoint/2010/main" val="292577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4FCA-A48E-BD85-40CF-2FB010406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F5804A-8699-1D77-71DA-F324B1526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B247E9-B8FB-3F6C-3C12-450864701DCE}"/>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5" name="Footer Placeholder 4">
            <a:extLst>
              <a:ext uri="{FF2B5EF4-FFF2-40B4-BE49-F238E27FC236}">
                <a16:creationId xmlns:a16="http://schemas.microsoft.com/office/drawing/2014/main" id="{FF833275-BA4B-AF5B-E97C-031E7B9C9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45B9-7901-883E-CE6F-EA3C8C865F87}"/>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283075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4B7D-988F-FBB8-B13A-8E06572F4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2B55A-66D7-DC76-CA1A-B34F16D0CF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ADBB-803B-CA5A-A989-C021C17B8E01}"/>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5" name="Footer Placeholder 4">
            <a:extLst>
              <a:ext uri="{FF2B5EF4-FFF2-40B4-BE49-F238E27FC236}">
                <a16:creationId xmlns:a16="http://schemas.microsoft.com/office/drawing/2014/main" id="{5C66A443-BE0E-FE7A-0FC1-A7AD6323E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5AD5F-1B3F-2AA1-1761-6309732948E4}"/>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410983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93677-FB17-1FDE-1399-449721B657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8494D-F35A-31A3-F6DF-A434130F50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20E39-7094-9118-990B-78F5890BF32B}"/>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5" name="Footer Placeholder 4">
            <a:extLst>
              <a:ext uri="{FF2B5EF4-FFF2-40B4-BE49-F238E27FC236}">
                <a16:creationId xmlns:a16="http://schemas.microsoft.com/office/drawing/2014/main" id="{AB4F2A2B-FDDF-4419-6107-943E71CBF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E359E-AA99-6D62-F484-839B64627EC6}"/>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356465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0CDC23-E565-C848-9AF6-12BD09C53D91}"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
        <p:nvSpPr>
          <p:cNvPr id="11" name="Rectangle 10"/>
          <p:cNvSpPr/>
          <p:nvPr userDrawn="1"/>
        </p:nvSpPr>
        <p:spPr>
          <a:xfrm rot="16200000">
            <a:off x="-3399019" y="3299086"/>
            <a:ext cx="6858003" cy="259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rot="16200000" flipV="1">
            <a:off x="-3256806" y="3413510"/>
            <a:ext cx="6858003"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620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59603"/>
            <a:ext cx="10058400" cy="907196"/>
          </a:xfrm>
        </p:spPr>
        <p:txBody>
          <a:bodyPr/>
          <a:lstStyle/>
          <a:p>
            <a:r>
              <a:rPr lang="en-US" dirty="0"/>
              <a:t>Click to edit Master title style</a:t>
            </a:r>
          </a:p>
        </p:txBody>
      </p:sp>
      <p:sp>
        <p:nvSpPr>
          <p:cNvPr id="3" name="Content Placeholder 2"/>
          <p:cNvSpPr>
            <a:spLocks noGrp="1"/>
          </p:cNvSpPr>
          <p:nvPr>
            <p:ph idx="1"/>
          </p:nvPr>
        </p:nvSpPr>
        <p:spPr>
          <a:xfrm>
            <a:off x="1097281" y="1600200"/>
            <a:ext cx="10058401" cy="4572000"/>
          </a:xfrm>
        </p:spPr>
        <p:txBody>
          <a:bodyPr/>
          <a:lstStyle>
            <a:lvl1pPr marL="10584" indent="-10584">
              <a:buNone/>
              <a:tabLst/>
              <a:defRPr sz="3733" baseline="0"/>
            </a:lvl1pPr>
            <a:lvl2pPr marL="539737" indent="-338658">
              <a:tabLst/>
              <a:defRPr sz="3200" baseline="0"/>
            </a:lvl2pPr>
            <a:lvl3pPr marL="687900" indent="-304792">
              <a:tabLst/>
              <a:defRPr sz="2667" baseline="0"/>
            </a:lvl3pPr>
            <a:lvl4pPr marL="920728" indent="-353475">
              <a:tabLst/>
              <a:defRPr sz="2133" baseline="0"/>
            </a:lvl4pPr>
            <a:lvl5pPr marL="1068891" indent="-319609">
              <a:tabLst/>
              <a:defRPr sz="1867" baseline="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0CDC23-E565-C848-9AF6-12BD09C53D91}" type="datetimeFigureOut">
              <a:rPr lang="en-US" smtClean="0"/>
              <a:t>2/12/26</a:t>
            </a:fld>
            <a:endParaRPr lang="en-US"/>
          </a:p>
        </p:txBody>
      </p:sp>
      <p:sp>
        <p:nvSpPr>
          <p:cNvPr id="5" name="Footer Placeholder 4"/>
          <p:cNvSpPr>
            <a:spLocks noGrp="1"/>
          </p:cNvSpPr>
          <p:nvPr>
            <p:ph type="ftr" sz="quarter" idx="11"/>
          </p:nvPr>
        </p:nvSpPr>
        <p:spPr>
          <a:xfrm>
            <a:off x="3686187" y="6705602"/>
            <a:ext cx="4822804" cy="119311"/>
          </a:xfrm>
        </p:spPr>
        <p:txBody>
          <a:bodyPr/>
          <a:lstStyle>
            <a:lvl1pPr>
              <a:defRPr sz="800">
                <a:solidFill>
                  <a:schemeClr val="tx1"/>
                </a:solidFill>
              </a:defRPr>
            </a:lvl1pPr>
          </a:lstStyle>
          <a:p>
            <a:r>
              <a:rPr lang="en-US" dirty="0"/>
              <a:t>Slides adapted from Jure </a:t>
            </a:r>
            <a:r>
              <a:rPr lang="en-US" dirty="0" err="1"/>
              <a:t>Leskovec</a:t>
            </a:r>
            <a:endParaRPr lang="en-US" sz="700" dirty="0"/>
          </a:p>
          <a:p>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6522072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0CDC23-E565-C848-9AF6-12BD09C53D91}" type="datetimeFigureOut">
              <a:rPr lang="en-US" smtClean="0"/>
              <a:t>2/12/26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rot="16200000">
            <a:off x="-3409012" y="3309080"/>
            <a:ext cx="6858003" cy="23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rot="16200000" flipV="1">
            <a:off x="-3296779" y="3398519"/>
            <a:ext cx="6858003"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0349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8"/>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0CDC23-E565-C848-9AF6-12BD09C53D91}" type="datetimeFigureOut">
              <a:rPr lang="en-US" smtClean="0"/>
              <a:t>2/12/26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278114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3"/>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0CDC23-E565-C848-9AF6-12BD09C53D91}" type="datetimeFigureOut">
              <a:rPr lang="en-US" smtClean="0"/>
              <a:t>2/12/26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20063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80559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0CDC23-E565-C848-9AF6-12BD09C53D91}" type="datetimeFigureOut">
              <a:rPr lang="en-US" smtClean="0"/>
              <a:t>2/12/26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677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400"/>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400"/>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613651"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1"/>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4" y="6459787"/>
            <a:ext cx="2618511" cy="365125"/>
          </a:xfrm>
        </p:spPr>
        <p:txBody>
          <a:bodyPr/>
          <a:lstStyle>
            <a:lvl1pPr algn="l">
              <a:defRPr/>
            </a:lvl1pPr>
          </a:lstStyle>
          <a:p>
            <a:fld id="{240CDC23-E565-C848-9AF6-12BD09C53D91}" type="datetimeFigureOut">
              <a:rPr lang="en-US" smtClean="0"/>
              <a:t>2/12/26</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2780452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0CDC23-E565-C848-9AF6-12BD09C53D91}" type="datetimeFigureOut">
              <a:rPr lang="en-US" smtClean="0"/>
              <a:t>2/12/26</a:t>
            </a:fld>
            <a:r>
              <a:rPr lang="en-US" dirty="0" err="1"/>
              <a:t>sss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Slides adapted from Jure </a:t>
            </a:r>
            <a:r>
              <a:rPr lang="en-US" dirty="0" err="1"/>
              <a:t>Leskovec</a:t>
            </a:r>
            <a:endParaRPr lang="en-US" sz="800"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22127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71BD-FE56-B538-14F4-0C366699A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D6C7A-9D3E-EE4F-5AE4-4DEAF7F96D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5E6AC-E570-677D-353B-104363842AB2}"/>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5" name="Footer Placeholder 4">
            <a:extLst>
              <a:ext uri="{FF2B5EF4-FFF2-40B4-BE49-F238E27FC236}">
                <a16:creationId xmlns:a16="http://schemas.microsoft.com/office/drawing/2014/main" id="{251979B8-5AC7-B632-2F32-63286379B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26E0D-84FE-B8F5-3BD3-A505DF6E8B01}"/>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2039515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6096000" y="681037"/>
            <a:ext cx="5187952" cy="1731963"/>
          </a:xfrm>
        </p:spPr>
        <p:txBody>
          <a:bodyPr/>
          <a:lstStyle>
            <a:lvl1pPr algn="ctr">
              <a:defRPr sz="32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6096000" y="3835400"/>
            <a:ext cx="5181600" cy="2235200"/>
          </a:xfrm>
        </p:spPr>
        <p:txBody>
          <a:bodyPr/>
          <a:lstStyle>
            <a:lvl1pPr marL="0" indent="0" algn="ctr">
              <a:spcBef>
                <a:spcPts val="900"/>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9652000" y="6273800"/>
            <a:ext cx="1625600" cy="4572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7112000" y="6273800"/>
            <a:ext cx="2540000" cy="457200"/>
          </a:xfrm>
        </p:spPr>
        <p:txBody>
          <a:bodyPr anchor="b"/>
          <a:lstStyle>
            <a:lvl1pPr>
              <a:defRPr>
                <a:solidFill>
                  <a:schemeClr val="bg2"/>
                </a:solidFill>
              </a:defRPr>
            </a:lvl1pPr>
          </a:lstStyle>
          <a:p>
            <a:pPr>
              <a:defRPr/>
            </a:pPr>
            <a:endParaRPr lang="en-US" dirty="0"/>
          </a:p>
        </p:txBody>
      </p:sp>
      <p:sp>
        <p:nvSpPr>
          <p:cNvPr id="11" name="Rectangle 6"/>
          <p:cNvSpPr>
            <a:spLocks noGrp="1" noChangeArrowheads="1"/>
          </p:cNvSpPr>
          <p:nvPr>
            <p:ph type="sldNum" sz="quarter" idx="12"/>
          </p:nvPr>
        </p:nvSpPr>
        <p:spPr>
          <a:xfrm>
            <a:off x="6096000" y="6273800"/>
            <a:ext cx="1020232" cy="4572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1146599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6400" y="167163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06400" y="2311400"/>
            <a:ext cx="5386917" cy="3962400"/>
          </a:xfrm>
        </p:spPr>
        <p:txBody>
          <a:bodyPr/>
          <a:lstStyle>
            <a:lvl1pPr>
              <a:defRPr sz="3200"/>
            </a:lvl1pPr>
            <a:lvl2pPr>
              <a:defRPr sz="2667"/>
            </a:lvl2pPr>
            <a:lvl3pPr>
              <a:defRPr sz="2667"/>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169" y="167163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5990169" y="2311400"/>
            <a:ext cx="5389033" cy="3962400"/>
          </a:xfrm>
        </p:spPr>
        <p:txBody>
          <a:bodyPr/>
          <a:lstStyle>
            <a:lvl1pPr>
              <a:defRPr sz="3200"/>
            </a:lvl1pPr>
            <a:lvl2pPr>
              <a:defRPr sz="2667"/>
            </a:lvl2pPr>
            <a:lvl3pPr>
              <a:defRPr sz="2667"/>
            </a:lvl3pPr>
            <a:lvl4pPr>
              <a:defRPr sz="2400"/>
            </a:lvl4pPr>
            <a:lvl5pPr>
              <a:defRPr sz="24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8331200" y="6273800"/>
            <a:ext cx="2641600" cy="4572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3759200" y="6273800"/>
            <a:ext cx="3860800" cy="4572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3398523" y="3398522"/>
            <a:ext cx="6858001" cy="6095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2400">
              <a:solidFill>
                <a:srgbClr val="A50021"/>
              </a:solidFill>
              <a:ea typeface="+mn-ea"/>
              <a:cs typeface="+mn-cs"/>
            </a:endParaRPr>
          </a:p>
        </p:txBody>
      </p:sp>
      <p:sp>
        <p:nvSpPr>
          <p:cNvPr id="11" name="Title 1"/>
          <p:cNvSpPr>
            <a:spLocks noGrp="1"/>
          </p:cNvSpPr>
          <p:nvPr>
            <p:ph type="title"/>
          </p:nvPr>
        </p:nvSpPr>
        <p:spPr>
          <a:xfrm>
            <a:off x="1828800" y="508000"/>
            <a:ext cx="9956800" cy="990600"/>
          </a:xfrm>
        </p:spPr>
        <p:txBody>
          <a:bodyPr/>
          <a:lstStyle/>
          <a:p>
            <a:r>
              <a:rPr lang="en-US"/>
              <a:t>Click to edit Master title style</a:t>
            </a:r>
            <a:endParaRPr lang="en-US" dirty="0"/>
          </a:p>
        </p:txBody>
      </p:sp>
    </p:spTree>
    <p:extLst>
      <p:ext uri="{BB962C8B-B14F-4D97-AF65-F5344CB8AC3E}">
        <p14:creationId xmlns:p14="http://schemas.microsoft.com/office/powerpoint/2010/main" val="4226586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752601"/>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6400" y="4076701"/>
            <a:ext cx="103632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3398523" y="3398522"/>
            <a:ext cx="6858001" cy="6095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sz="2400">
              <a:solidFill>
                <a:srgbClr val="A50021"/>
              </a:solidFill>
              <a:ea typeface="+mn-ea"/>
              <a:cs typeface="+mn-cs"/>
            </a:endParaRPr>
          </a:p>
        </p:txBody>
      </p:sp>
      <p:sp>
        <p:nvSpPr>
          <p:cNvPr id="10" name="Title 1"/>
          <p:cNvSpPr>
            <a:spLocks noGrp="1"/>
          </p:cNvSpPr>
          <p:nvPr>
            <p:ph type="title"/>
          </p:nvPr>
        </p:nvSpPr>
        <p:spPr>
          <a:xfrm>
            <a:off x="1828800" y="508000"/>
            <a:ext cx="9956800" cy="990600"/>
          </a:xfrm>
        </p:spPr>
        <p:txBody>
          <a:bodyPr/>
          <a:lstStyle/>
          <a:p>
            <a:r>
              <a:rPr lang="en-US"/>
              <a:t>Click to edit Master title style</a:t>
            </a:r>
            <a:endParaRPr lang="en-US" dirty="0"/>
          </a:p>
        </p:txBody>
      </p:sp>
    </p:spTree>
    <p:extLst>
      <p:ext uri="{BB962C8B-B14F-4D97-AF65-F5344CB8AC3E}">
        <p14:creationId xmlns:p14="http://schemas.microsoft.com/office/powerpoint/2010/main" val="4012338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ED88-3282-7448-BD9D-E7B3A2694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4533B9-3815-CBCF-3415-7949425B21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41ACFB-4AD4-2356-2731-58CAEF576235}"/>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5" name="Footer Placeholder 4">
            <a:extLst>
              <a:ext uri="{FF2B5EF4-FFF2-40B4-BE49-F238E27FC236}">
                <a16:creationId xmlns:a16="http://schemas.microsoft.com/office/drawing/2014/main" id="{A0AC551A-0E2E-4BF1-82FF-146B12A4F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F3672-EA29-6BAC-5086-8B6112A4E155}"/>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384053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EE52-DA75-7492-69F7-9E0BC98F35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428E8-70A7-2C1F-4C74-1F2BE87955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653BD9-D40F-990D-365B-BD6B8FB1AB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41BF6D-554F-61EB-1B92-840B643868AA}"/>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6" name="Footer Placeholder 5">
            <a:extLst>
              <a:ext uri="{FF2B5EF4-FFF2-40B4-BE49-F238E27FC236}">
                <a16:creationId xmlns:a16="http://schemas.microsoft.com/office/drawing/2014/main" id="{C2A32F16-AC56-5F45-E5D6-FE058A66C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E6CFC-F375-4795-28A3-037B4987B9DF}"/>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159774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93E78-0B4A-AF3A-21B2-1D7E1D8D7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B7DF06-EDCD-B248-0B0B-A6087EA24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B78FCB-7653-2421-1C63-88AC302286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DD6AD8-6631-8C54-45E5-DC7BC0C2CA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1D9122-1C28-C7C1-D238-6D05D03452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C80E6-A7BD-B5CD-DAFB-FCC4389CDE6D}"/>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8" name="Footer Placeholder 7">
            <a:extLst>
              <a:ext uri="{FF2B5EF4-FFF2-40B4-BE49-F238E27FC236}">
                <a16:creationId xmlns:a16="http://schemas.microsoft.com/office/drawing/2014/main" id="{7D9654AB-B174-260B-F9A3-5B5E90213F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254089-7AA7-2544-130D-F6684C200F07}"/>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843680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2BB3-E686-0C26-62C7-C69C3AE5E6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56E715-F63A-DC0E-DA09-DD35C8F17B5A}"/>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4" name="Footer Placeholder 3">
            <a:extLst>
              <a:ext uri="{FF2B5EF4-FFF2-40B4-BE49-F238E27FC236}">
                <a16:creationId xmlns:a16="http://schemas.microsoft.com/office/drawing/2014/main" id="{7354C134-B1DB-BD05-E4E9-0CC9DC6F5F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E9136-7ACE-F818-0ECB-3BA3D6D70086}"/>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294897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F4B10-8DCE-F660-E903-9F6F7DFB793E}"/>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3" name="Footer Placeholder 2">
            <a:extLst>
              <a:ext uri="{FF2B5EF4-FFF2-40B4-BE49-F238E27FC236}">
                <a16:creationId xmlns:a16="http://schemas.microsoft.com/office/drawing/2014/main" id="{A80BE1F1-9698-169A-AC9A-83387EA0BE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FAC9A6-D91D-9843-48F3-8F89A2E3FB10}"/>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378755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F2AB-CAF3-950D-C86F-78C05DD8E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FBA41E-D0CB-DD56-3F93-004FBFA2E6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90F90F-57B6-9ADC-45C2-00D294768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923A1-441E-F830-168D-306E07930741}"/>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6" name="Footer Placeholder 5">
            <a:extLst>
              <a:ext uri="{FF2B5EF4-FFF2-40B4-BE49-F238E27FC236}">
                <a16:creationId xmlns:a16="http://schemas.microsoft.com/office/drawing/2014/main" id="{099D6BA1-F43A-50DD-27B2-65AF339A8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5D313-A480-E5A6-92CC-2BD2423120D4}"/>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39779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668E-6899-4984-A2E1-2830C19FF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65F77F-3ED9-A793-C959-0966C13ED5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CF5670-A6C5-C096-45B8-3A3C3CF45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A3B53-01ED-509D-54A9-809C0213E421}"/>
              </a:ext>
            </a:extLst>
          </p:cNvPr>
          <p:cNvSpPr>
            <a:spLocks noGrp="1"/>
          </p:cNvSpPr>
          <p:nvPr>
            <p:ph type="dt" sz="half" idx="10"/>
          </p:nvPr>
        </p:nvSpPr>
        <p:spPr/>
        <p:txBody>
          <a:bodyPr/>
          <a:lstStyle/>
          <a:p>
            <a:fld id="{F4A7EB91-7AC3-C446-AC0D-C64652C094FE}" type="datetimeFigureOut">
              <a:rPr lang="en-US" smtClean="0"/>
              <a:t>2/12/26</a:t>
            </a:fld>
            <a:endParaRPr lang="en-US"/>
          </a:p>
        </p:txBody>
      </p:sp>
      <p:sp>
        <p:nvSpPr>
          <p:cNvPr id="6" name="Footer Placeholder 5">
            <a:extLst>
              <a:ext uri="{FF2B5EF4-FFF2-40B4-BE49-F238E27FC236}">
                <a16:creationId xmlns:a16="http://schemas.microsoft.com/office/drawing/2014/main" id="{B73BAFAB-CCEB-B5D8-894B-ACB4E3B6B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6A8F7-DA17-FA54-DCC4-51807CEB67A8}"/>
              </a:ext>
            </a:extLst>
          </p:cNvPr>
          <p:cNvSpPr>
            <a:spLocks noGrp="1"/>
          </p:cNvSpPr>
          <p:nvPr>
            <p:ph type="sldNum" sz="quarter" idx="12"/>
          </p:nvPr>
        </p:nvSpPr>
        <p:spPr/>
        <p:txBody>
          <a:bodyPr/>
          <a:lstStyle/>
          <a:p>
            <a:fld id="{24D4B4D6-EAB1-4448-AFCA-93689E2FFBD7}" type="slidenum">
              <a:rPr lang="en-US" smtClean="0"/>
              <a:t>‹#›</a:t>
            </a:fld>
            <a:endParaRPr lang="en-US"/>
          </a:p>
        </p:txBody>
      </p:sp>
    </p:spTree>
    <p:extLst>
      <p:ext uri="{BB962C8B-B14F-4D97-AF65-F5344CB8AC3E}">
        <p14:creationId xmlns:p14="http://schemas.microsoft.com/office/powerpoint/2010/main" val="409219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EFEE4-7BE5-BC9A-478B-3E8477350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45493B-211C-7B7B-2E67-2E50DA904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29B89-FF58-5083-DEFF-ACD79E1B7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A7EB91-7AC3-C446-AC0D-C64652C094FE}" type="datetimeFigureOut">
              <a:rPr lang="en-US" smtClean="0"/>
              <a:t>2/12/26</a:t>
            </a:fld>
            <a:endParaRPr lang="en-US"/>
          </a:p>
        </p:txBody>
      </p:sp>
      <p:sp>
        <p:nvSpPr>
          <p:cNvPr id="5" name="Footer Placeholder 4">
            <a:extLst>
              <a:ext uri="{FF2B5EF4-FFF2-40B4-BE49-F238E27FC236}">
                <a16:creationId xmlns:a16="http://schemas.microsoft.com/office/drawing/2014/main" id="{5DF60DD4-559B-6620-8EB0-34B32AADBF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9CE82A-C5E8-E50B-1843-B3661195E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D4B4D6-EAB1-4448-AFCA-93689E2FFBD7}" type="slidenum">
              <a:rPr lang="en-US" smtClean="0"/>
              <a:t>‹#›</a:t>
            </a:fld>
            <a:endParaRPr lang="en-US"/>
          </a:p>
        </p:txBody>
      </p:sp>
    </p:spTree>
    <p:extLst>
      <p:ext uri="{BB962C8B-B14F-4D97-AF65-F5344CB8AC3E}">
        <p14:creationId xmlns:p14="http://schemas.microsoft.com/office/powerpoint/2010/main" val="2966387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16200000">
            <a:off x="-3358142" y="3298181"/>
            <a:ext cx="6858003" cy="261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400"/>
          </a:p>
        </p:txBody>
      </p:sp>
      <p:sp>
        <p:nvSpPr>
          <p:cNvPr id="9" name="Rectangle 8"/>
          <p:cNvSpPr/>
          <p:nvPr/>
        </p:nvSpPr>
        <p:spPr>
          <a:xfrm rot="16200000" flipV="1">
            <a:off x="-3256806" y="3413510"/>
            <a:ext cx="6858003" cy="60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400"/>
          </a:p>
        </p:txBody>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79" y="1845735"/>
            <a:ext cx="100584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3"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240CDC23-E565-C848-9AF6-12BD09C53D91}" type="datetimeFigureOut">
              <a:rPr lang="en-US" smtClean="0"/>
              <a:t>2/12/26</a:t>
            </a:fld>
            <a:endParaRPr lang="en-US"/>
          </a:p>
        </p:txBody>
      </p:sp>
      <p:sp>
        <p:nvSpPr>
          <p:cNvPr id="5" name="Footer Placeholder 4"/>
          <p:cNvSpPr>
            <a:spLocks noGrp="1"/>
          </p:cNvSpPr>
          <p:nvPr>
            <p:ph type="ftr" sz="quarter" idx="3"/>
          </p:nvPr>
        </p:nvSpPr>
        <p:spPr>
          <a:xfrm>
            <a:off x="3686187"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1" y="6459787"/>
            <a:ext cx="1312025" cy="365125"/>
          </a:xfrm>
          <a:prstGeom prst="rect">
            <a:avLst/>
          </a:prstGeom>
        </p:spPr>
        <p:txBody>
          <a:bodyPr vert="horz" lIns="91440" tIns="45720" rIns="91440" bIns="45720" rtlCol="0" anchor="ctr"/>
          <a:lstStyle>
            <a:lvl1pPr algn="r">
              <a:defRPr sz="1051">
                <a:solidFill>
                  <a:srgbClr val="FFFFFF"/>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2605554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Raleway" pitchFamily="2" charset="77"/>
          <a:ea typeface="+mj-ea"/>
          <a:cs typeface="+mj-cs"/>
        </a:defRPr>
      </a:lvl1pPr>
    </p:titleStyle>
    <p:bodyStyle>
      <a:lvl1pPr marL="0" indent="0"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kern="1200">
          <a:solidFill>
            <a:schemeClr val="tx1">
              <a:lumMod val="75000"/>
              <a:lumOff val="25000"/>
            </a:schemeClr>
          </a:solidFill>
          <a:latin typeface="Raleway" pitchFamily="2" charset="77"/>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Raleway" pitchFamily="2" charset="77"/>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aleway" pitchFamily="2" charset="77"/>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aleway" pitchFamily="2" charset="77"/>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Raleway" pitchFamily="2" charset="77"/>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oltreaderapp.onrender.co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565F-084A-0867-2485-D0A7BED9FF46}"/>
              </a:ext>
            </a:extLst>
          </p:cNvPr>
          <p:cNvSpPr>
            <a:spLocks noGrp="1"/>
          </p:cNvSpPr>
          <p:nvPr>
            <p:ph type="title"/>
          </p:nvPr>
        </p:nvSpPr>
        <p:spPr/>
        <p:txBody>
          <a:bodyPr>
            <a:normAutofit/>
          </a:bodyPr>
          <a:lstStyle/>
          <a:p>
            <a:r>
              <a:rPr lang="en-US" dirty="0"/>
              <a:t>Topic 3: RAG: Retrieval Augmented Generation</a:t>
            </a:r>
          </a:p>
        </p:txBody>
      </p:sp>
      <p:sp>
        <p:nvSpPr>
          <p:cNvPr id="3" name="Subtitle 2">
            <a:extLst>
              <a:ext uri="{FF2B5EF4-FFF2-40B4-BE49-F238E27FC236}">
                <a16:creationId xmlns:a16="http://schemas.microsoft.com/office/drawing/2014/main" id="{2D8B8BEE-C0AB-5CB6-9107-BD55101E6052}"/>
              </a:ext>
            </a:extLst>
          </p:cNvPr>
          <p:cNvSpPr>
            <a:spLocks noGrp="1"/>
          </p:cNvSpPr>
          <p:nvPr>
            <p:ph idx="1"/>
          </p:nvPr>
        </p:nvSpPr>
        <p:spPr/>
        <p:txBody>
          <a:bodyPr>
            <a:normAutofit/>
          </a:bodyPr>
          <a:lstStyle/>
          <a:p>
            <a:r>
              <a:rPr lang="en-US" dirty="0"/>
              <a:t>Workshop on Building AI Agents</a:t>
            </a:r>
          </a:p>
          <a:p>
            <a:endParaRPr lang="en-US" dirty="0"/>
          </a:p>
          <a:p>
            <a:r>
              <a:rPr lang="en-US" dirty="0"/>
              <a:t>Henry Kautz</a:t>
            </a:r>
          </a:p>
          <a:p>
            <a:r>
              <a:rPr lang="en-US" dirty="0"/>
              <a:t>Spring 2026</a:t>
            </a:r>
          </a:p>
        </p:txBody>
      </p:sp>
    </p:spTree>
    <p:extLst>
      <p:ext uri="{BB962C8B-B14F-4D97-AF65-F5344CB8AC3E}">
        <p14:creationId xmlns:p14="http://schemas.microsoft.com/office/powerpoint/2010/main" val="319578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1079-9E05-A14F-A9A9-3B87273D2655}"/>
              </a:ext>
            </a:extLst>
          </p:cNvPr>
          <p:cNvSpPr>
            <a:spLocks noGrp="1"/>
          </p:cNvSpPr>
          <p:nvPr>
            <p:ph type="title"/>
          </p:nvPr>
        </p:nvSpPr>
        <p:spPr/>
        <p:txBody>
          <a:bodyPr/>
          <a:lstStyle/>
          <a:p>
            <a:r>
              <a:rPr lang="en-US" dirty="0"/>
              <a:t>Kinds of retrievers</a:t>
            </a:r>
          </a:p>
        </p:txBody>
      </p:sp>
      <p:sp>
        <p:nvSpPr>
          <p:cNvPr id="3" name="Content Placeholder 2">
            <a:extLst>
              <a:ext uri="{FF2B5EF4-FFF2-40B4-BE49-F238E27FC236}">
                <a16:creationId xmlns:a16="http://schemas.microsoft.com/office/drawing/2014/main" id="{8EF59D50-49CC-78F3-C633-5FFD9150ACBD}"/>
              </a:ext>
            </a:extLst>
          </p:cNvPr>
          <p:cNvSpPr>
            <a:spLocks noGrp="1"/>
          </p:cNvSpPr>
          <p:nvPr>
            <p:ph sz="half" idx="1"/>
          </p:nvPr>
        </p:nvSpPr>
        <p:spPr>
          <a:xfrm>
            <a:off x="734060" y="1845734"/>
            <a:ext cx="5300980" cy="4725661"/>
          </a:xfrm>
        </p:spPr>
        <p:txBody>
          <a:bodyPr>
            <a:normAutofit lnSpcReduction="10000"/>
          </a:bodyPr>
          <a:lstStyle/>
          <a:p>
            <a:r>
              <a:rPr lang="en-US" sz="2600" b="1" dirty="0"/>
              <a:t>Web search</a:t>
            </a:r>
          </a:p>
          <a:p>
            <a:pPr marL="529153" lvl="1" indent="0">
              <a:buNone/>
            </a:pPr>
            <a:r>
              <a:rPr lang="en-US" sz="2600" dirty="0">
                <a:solidFill>
                  <a:srgbClr val="00B0F0"/>
                </a:solidFill>
              </a:rPr>
              <a:t>? queries are NL-like</a:t>
            </a:r>
          </a:p>
          <a:p>
            <a:pPr marL="529153" lvl="1" indent="0">
              <a:buNone/>
            </a:pPr>
            <a:r>
              <a:rPr lang="en-US" sz="2600" dirty="0">
                <a:solidFill>
                  <a:srgbClr val="FF0000"/>
                </a:solidFill>
              </a:rPr>
              <a:t>- Many low-quality documents</a:t>
            </a:r>
          </a:p>
          <a:p>
            <a:pPr marL="754063" lvl="1" indent="-225425">
              <a:buNone/>
            </a:pPr>
            <a:r>
              <a:rPr lang="en-US" sz="2600" dirty="0">
                <a:solidFill>
                  <a:srgbClr val="FF0000"/>
                </a:solidFill>
              </a:rPr>
              <a:t>- ambiguous words problematic</a:t>
            </a:r>
          </a:p>
          <a:p>
            <a:pPr marL="754063" lvl="1" indent="-225425">
              <a:buNone/>
            </a:pPr>
            <a:r>
              <a:rPr lang="en-US" sz="2600" dirty="0">
                <a:solidFill>
                  <a:srgbClr val="FF0000"/>
                </a:solidFill>
              </a:rPr>
              <a:t>- coarse-grained retrieval</a:t>
            </a:r>
            <a:endParaRPr lang="en-US" sz="2600" b="1" dirty="0"/>
          </a:p>
          <a:p>
            <a:r>
              <a:rPr lang="en-US" sz="2600" b="1" dirty="0"/>
              <a:t>Internal web-like search</a:t>
            </a:r>
          </a:p>
          <a:p>
            <a:pPr marL="529153" lvl="1" indent="0">
              <a:buNone/>
            </a:pPr>
            <a:r>
              <a:rPr lang="en-US" sz="2600" dirty="0">
                <a:solidFill>
                  <a:srgbClr val="00B050"/>
                </a:solidFill>
              </a:rPr>
              <a:t>+ can control document quality</a:t>
            </a:r>
          </a:p>
          <a:p>
            <a:pPr marL="529153" lvl="1" indent="0">
              <a:buNone/>
            </a:pPr>
            <a:r>
              <a:rPr lang="en-US" sz="2600" dirty="0">
                <a:solidFill>
                  <a:srgbClr val="00B0F0"/>
                </a:solidFill>
              </a:rPr>
              <a:t>? queries are NL-like</a:t>
            </a:r>
          </a:p>
          <a:p>
            <a:pPr marL="754063" lvl="1" indent="-225425">
              <a:buNone/>
            </a:pPr>
            <a:r>
              <a:rPr lang="en-US" sz="2600" dirty="0">
                <a:solidFill>
                  <a:srgbClr val="FF0000"/>
                </a:solidFill>
              </a:rPr>
              <a:t>- ambiguous words problematic</a:t>
            </a:r>
          </a:p>
          <a:p>
            <a:pPr marL="754063" lvl="1" indent="-225425">
              <a:buNone/>
            </a:pPr>
            <a:r>
              <a:rPr lang="en-US" sz="2600" dirty="0">
                <a:solidFill>
                  <a:srgbClr val="FF0000"/>
                </a:solidFill>
              </a:rPr>
              <a:t>- coarse-grained retrieval</a:t>
            </a:r>
          </a:p>
          <a:p>
            <a:pPr marL="754063" lvl="1" indent="-225425">
              <a:buNone/>
            </a:pPr>
            <a:endParaRPr lang="en-US" sz="2400" dirty="0">
              <a:solidFill>
                <a:srgbClr val="FF0000"/>
              </a:solidFill>
            </a:endParaRPr>
          </a:p>
        </p:txBody>
      </p:sp>
      <p:sp>
        <p:nvSpPr>
          <p:cNvPr id="4" name="Content Placeholder 3">
            <a:extLst>
              <a:ext uri="{FF2B5EF4-FFF2-40B4-BE49-F238E27FC236}">
                <a16:creationId xmlns:a16="http://schemas.microsoft.com/office/drawing/2014/main" id="{6539358C-26B6-7579-5AE5-BCB1B125C8E8}"/>
              </a:ext>
            </a:extLst>
          </p:cNvPr>
          <p:cNvSpPr>
            <a:spLocks noGrp="1"/>
          </p:cNvSpPr>
          <p:nvPr>
            <p:ph sz="half" idx="2"/>
          </p:nvPr>
        </p:nvSpPr>
        <p:spPr>
          <a:xfrm>
            <a:off x="6217920" y="1845738"/>
            <a:ext cx="5300980" cy="4725657"/>
          </a:xfrm>
        </p:spPr>
        <p:txBody>
          <a:bodyPr>
            <a:normAutofit lnSpcReduction="10000"/>
          </a:bodyPr>
          <a:lstStyle/>
          <a:p>
            <a:r>
              <a:rPr lang="en-US" sz="2600" b="1" dirty="0"/>
              <a:t>Ordinary databases</a:t>
            </a:r>
          </a:p>
          <a:p>
            <a:pPr marL="529153" lvl="1" indent="0">
              <a:buNone/>
            </a:pPr>
            <a:r>
              <a:rPr lang="en-US" sz="2600" dirty="0">
                <a:solidFill>
                  <a:srgbClr val="00B050"/>
                </a:solidFill>
              </a:rPr>
              <a:t>+ can control document quality</a:t>
            </a:r>
          </a:p>
          <a:p>
            <a:pPr marL="529153" lvl="1" indent="0">
              <a:buNone/>
            </a:pPr>
            <a:r>
              <a:rPr lang="en-US" sz="2600" dirty="0">
                <a:solidFill>
                  <a:srgbClr val="FF0000"/>
                </a:solidFill>
              </a:rPr>
              <a:t>- hard to map NL query to SQL</a:t>
            </a:r>
          </a:p>
          <a:p>
            <a:pPr marL="529153" lvl="1" indent="0">
              <a:buNone/>
            </a:pPr>
            <a:r>
              <a:rPr lang="en-US" sz="2600" dirty="0">
                <a:solidFill>
                  <a:srgbClr val="FF0000"/>
                </a:solidFill>
              </a:rPr>
              <a:t>- ambiguous words problematic</a:t>
            </a:r>
          </a:p>
          <a:p>
            <a:pPr marL="529153" lvl="1" indent="0">
              <a:buNone/>
            </a:pPr>
            <a:r>
              <a:rPr lang="en-US" sz="2600" dirty="0">
                <a:solidFill>
                  <a:srgbClr val="FF0000"/>
                </a:solidFill>
              </a:rPr>
              <a:t>- coarse-grained retrieval</a:t>
            </a:r>
            <a:endParaRPr lang="en-US" sz="2600" b="1" dirty="0"/>
          </a:p>
          <a:p>
            <a:r>
              <a:rPr lang="en-US" sz="2600" b="1" dirty="0"/>
              <a:t>Vector databases</a:t>
            </a:r>
          </a:p>
          <a:p>
            <a:pPr marL="529153" lvl="1" indent="0">
              <a:buNone/>
            </a:pPr>
            <a:r>
              <a:rPr lang="en-US" sz="2600" dirty="0">
                <a:solidFill>
                  <a:srgbClr val="00B050"/>
                </a:solidFill>
              </a:rPr>
              <a:t>+ can control document quality</a:t>
            </a:r>
          </a:p>
          <a:p>
            <a:pPr marL="529153" lvl="1" indent="0">
              <a:buNone/>
            </a:pPr>
            <a:r>
              <a:rPr lang="en-US" sz="2600" dirty="0">
                <a:solidFill>
                  <a:srgbClr val="00B050"/>
                </a:solidFill>
              </a:rPr>
              <a:t>+ queries are natural language</a:t>
            </a:r>
          </a:p>
          <a:p>
            <a:pPr marL="529153" lvl="1" indent="0">
              <a:buNone/>
            </a:pPr>
            <a:r>
              <a:rPr lang="en-US" sz="2600" dirty="0">
                <a:solidFill>
                  <a:srgbClr val="00B050"/>
                </a:solidFill>
              </a:rPr>
              <a:t>+ handles ambiguous words</a:t>
            </a:r>
          </a:p>
          <a:p>
            <a:pPr marL="529153" lvl="1" indent="0">
              <a:buNone/>
            </a:pPr>
            <a:r>
              <a:rPr lang="en-US" sz="2600" dirty="0">
                <a:solidFill>
                  <a:srgbClr val="00B050"/>
                </a:solidFill>
              </a:rPr>
              <a:t>+ fine-grained retrieval</a:t>
            </a:r>
          </a:p>
          <a:p>
            <a:endParaRPr lang="en-US" sz="2400" dirty="0"/>
          </a:p>
        </p:txBody>
      </p:sp>
    </p:spTree>
    <p:extLst>
      <p:ext uri="{BB962C8B-B14F-4D97-AF65-F5344CB8AC3E}">
        <p14:creationId xmlns:p14="http://schemas.microsoft.com/office/powerpoint/2010/main" val="37164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A007E-4875-49BB-F296-D2E19878B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6E17F-CB2B-BB9B-D73D-32D8A8E02BF2}"/>
              </a:ext>
            </a:extLst>
          </p:cNvPr>
          <p:cNvSpPr>
            <a:spLocks noGrp="1"/>
          </p:cNvSpPr>
          <p:nvPr>
            <p:ph type="title"/>
          </p:nvPr>
        </p:nvSpPr>
        <p:spPr/>
        <p:txBody>
          <a:bodyPr/>
          <a:lstStyle/>
          <a:p>
            <a:r>
              <a:rPr lang="en-US" dirty="0"/>
              <a:t>Vectors</a:t>
            </a:r>
          </a:p>
        </p:txBody>
      </p:sp>
      <p:sp>
        <p:nvSpPr>
          <p:cNvPr id="3" name="Content Placeholder 2">
            <a:extLst>
              <a:ext uri="{FF2B5EF4-FFF2-40B4-BE49-F238E27FC236}">
                <a16:creationId xmlns:a16="http://schemas.microsoft.com/office/drawing/2014/main" id="{F20F215D-B9E7-0DFE-B57D-794DB15B4E3E}"/>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We use LLMs like BERT to compute </a:t>
            </a:r>
            <a:r>
              <a:rPr lang="en-US" b="1" dirty="0"/>
              <a:t>vectors </a:t>
            </a:r>
            <a:r>
              <a:rPr lang="en-US" dirty="0"/>
              <a:t>to represent </a:t>
            </a:r>
          </a:p>
          <a:p>
            <a:pPr marL="1100653" lvl="1" indent="-571500">
              <a:buFont typeface="Arial" panose="020B0604020202020204" pitchFamily="34" charset="0"/>
              <a:buChar char="•"/>
            </a:pPr>
            <a:r>
              <a:rPr lang="en-US" dirty="0"/>
              <a:t>Pieces (chunks) of documents</a:t>
            </a:r>
          </a:p>
          <a:p>
            <a:pPr marL="1100653" lvl="1" indent="-571500">
              <a:buFont typeface="Arial" panose="020B0604020202020204" pitchFamily="34" charset="0"/>
              <a:buChar char="•"/>
            </a:pPr>
            <a:r>
              <a:rPr lang="en-US" dirty="0"/>
              <a:t>Query</a:t>
            </a:r>
          </a:p>
          <a:p>
            <a:pPr marL="571500" indent="-571500">
              <a:buFont typeface="Arial" panose="020B0604020202020204" pitchFamily="34" charset="0"/>
              <a:buChar char="•"/>
            </a:pPr>
            <a:r>
              <a:rPr lang="en-US" dirty="0"/>
              <a:t>The vectors are </a:t>
            </a:r>
            <a:r>
              <a:rPr lang="en-US" b="1" dirty="0"/>
              <a:t>contextual embeddings</a:t>
            </a:r>
          </a:p>
          <a:p>
            <a:pPr marL="1100653" lvl="1" indent="-571500">
              <a:buFont typeface="Arial" panose="020B0604020202020204" pitchFamily="34" charset="0"/>
              <a:buChar char="•"/>
            </a:pPr>
            <a:r>
              <a:rPr lang="en-US" dirty="0"/>
              <a:t>The </a:t>
            </a:r>
            <a:r>
              <a:rPr lang="en-US" i="1" dirty="0"/>
              <a:t>meaning</a:t>
            </a:r>
            <a:r>
              <a:rPr lang="en-US" dirty="0"/>
              <a:t> of the chunk or query</a:t>
            </a:r>
          </a:p>
        </p:txBody>
      </p:sp>
    </p:spTree>
    <p:extLst>
      <p:ext uri="{BB962C8B-B14F-4D97-AF65-F5344CB8AC3E}">
        <p14:creationId xmlns:p14="http://schemas.microsoft.com/office/powerpoint/2010/main" val="61869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16EC-67C7-42FF-56E8-968D5F6B121A}"/>
              </a:ext>
            </a:extLst>
          </p:cNvPr>
          <p:cNvSpPr>
            <a:spLocks noGrp="1"/>
          </p:cNvSpPr>
          <p:nvPr>
            <p:ph type="title"/>
          </p:nvPr>
        </p:nvSpPr>
        <p:spPr>
          <a:xfrm>
            <a:off x="1305133" y="154717"/>
            <a:ext cx="10058400" cy="907196"/>
          </a:xfrm>
        </p:spPr>
        <p:txBody>
          <a:bodyPr/>
          <a:lstStyle/>
          <a:p>
            <a:r>
              <a:rPr lang="en-US" dirty="0"/>
              <a:t>Embedding vectors for each word</a:t>
            </a:r>
          </a:p>
        </p:txBody>
      </p:sp>
      <p:sp>
        <p:nvSpPr>
          <p:cNvPr id="3" name="Content Placeholder 2">
            <a:extLst>
              <a:ext uri="{FF2B5EF4-FFF2-40B4-BE49-F238E27FC236}">
                <a16:creationId xmlns:a16="http://schemas.microsoft.com/office/drawing/2014/main" id="{FD8FDB36-F211-A25C-B9D4-7DB632F66117}"/>
              </a:ext>
            </a:extLst>
          </p:cNvPr>
          <p:cNvSpPr>
            <a:spLocks noGrp="1"/>
          </p:cNvSpPr>
          <p:nvPr>
            <p:ph idx="1"/>
          </p:nvPr>
        </p:nvSpPr>
        <p:spPr>
          <a:xfrm>
            <a:off x="2540001" y="2717800"/>
            <a:ext cx="10058401" cy="3454400"/>
          </a:xfrm>
        </p:spPr>
        <p:txBody>
          <a:bodyPr/>
          <a:lstStyle/>
          <a:p>
            <a:endParaRPr lang="en-US" dirty="0"/>
          </a:p>
        </p:txBody>
      </p:sp>
      <p:sp>
        <p:nvSpPr>
          <p:cNvPr id="4" name="Rectangle 3">
            <a:extLst>
              <a:ext uri="{FF2B5EF4-FFF2-40B4-BE49-F238E27FC236}">
                <a16:creationId xmlns:a16="http://schemas.microsoft.com/office/drawing/2014/main" id="{B0C74B72-0422-F4B1-DD8F-5F00F193DBA6}"/>
              </a:ext>
            </a:extLst>
          </p:cNvPr>
          <p:cNvSpPr/>
          <p:nvPr/>
        </p:nvSpPr>
        <p:spPr>
          <a:xfrm>
            <a:off x="3525520" y="2413000"/>
            <a:ext cx="8026400" cy="284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333" dirty="0">
                <a:latin typeface="Raleway" pitchFamily="2" charset="77"/>
              </a:rPr>
              <a:t>BERT Encoder</a:t>
            </a:r>
          </a:p>
        </p:txBody>
      </p:sp>
      <p:sp>
        <p:nvSpPr>
          <p:cNvPr id="5" name="TextBox 4">
            <a:extLst>
              <a:ext uri="{FF2B5EF4-FFF2-40B4-BE49-F238E27FC236}">
                <a16:creationId xmlns:a16="http://schemas.microsoft.com/office/drawing/2014/main" id="{C1827263-6324-1C03-48B7-0DB9C99B47AB}"/>
              </a:ext>
            </a:extLst>
          </p:cNvPr>
          <p:cNvSpPr txBox="1"/>
          <p:nvPr/>
        </p:nvSpPr>
        <p:spPr>
          <a:xfrm>
            <a:off x="3240894" y="5426893"/>
            <a:ext cx="6497291" cy="461665"/>
          </a:xfrm>
          <a:prstGeom prst="rect">
            <a:avLst/>
          </a:prstGeom>
          <a:noFill/>
        </p:spPr>
        <p:txBody>
          <a:bodyPr wrap="none" rtlCol="0">
            <a:spAutoFit/>
          </a:bodyPr>
          <a:lstStyle/>
          <a:p>
            <a:r>
              <a:rPr lang="en-US" sz="2400" dirty="0">
                <a:latin typeface="Raleway" pitchFamily="2" charset="77"/>
              </a:rPr>
              <a:t>When was the premiere of The Magic Flute?</a:t>
            </a:r>
          </a:p>
        </p:txBody>
      </p:sp>
      <p:sp>
        <p:nvSpPr>
          <p:cNvPr id="6" name="TextBox 5">
            <a:extLst>
              <a:ext uri="{FF2B5EF4-FFF2-40B4-BE49-F238E27FC236}">
                <a16:creationId xmlns:a16="http://schemas.microsoft.com/office/drawing/2014/main" id="{1BD6802C-8B85-82B1-B934-F50E460297C4}"/>
              </a:ext>
            </a:extLst>
          </p:cNvPr>
          <p:cNvSpPr txBox="1"/>
          <p:nvPr/>
        </p:nvSpPr>
        <p:spPr>
          <a:xfrm>
            <a:off x="3352800" y="1467134"/>
            <a:ext cx="5771132" cy="461665"/>
          </a:xfrm>
          <a:prstGeom prst="rect">
            <a:avLst/>
          </a:prstGeom>
          <a:noFill/>
        </p:spPr>
        <p:txBody>
          <a:bodyPr wrap="none" rtlCol="0">
            <a:spAutoFit/>
          </a:bodyPr>
          <a:lstStyle/>
          <a:p>
            <a:r>
              <a:rPr lang="en-US" sz="2400" dirty="0">
                <a:latin typeface="Raleway" pitchFamily="2" charset="77"/>
              </a:rPr>
              <a:t> V1       v2     v3     v4      v5     v6     v7   v8</a:t>
            </a:r>
          </a:p>
        </p:txBody>
      </p:sp>
      <p:cxnSp>
        <p:nvCxnSpPr>
          <p:cNvPr id="8" name="Straight Arrow Connector 7">
            <a:extLst>
              <a:ext uri="{FF2B5EF4-FFF2-40B4-BE49-F238E27FC236}">
                <a16:creationId xmlns:a16="http://schemas.microsoft.com/office/drawing/2014/main" id="{53622E4A-57E0-CB3F-9E33-2566A94C9A92}"/>
              </a:ext>
            </a:extLst>
          </p:cNvPr>
          <p:cNvCxnSpPr>
            <a:cxnSpLocks/>
          </p:cNvCxnSpPr>
          <p:nvPr/>
        </p:nvCxnSpPr>
        <p:spPr>
          <a:xfrm flipV="1">
            <a:off x="3982720" y="2032001"/>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791848B8-1715-A71B-2816-C522CB604960}"/>
              </a:ext>
            </a:extLst>
          </p:cNvPr>
          <p:cNvCxnSpPr>
            <a:cxnSpLocks/>
          </p:cNvCxnSpPr>
          <p:nvPr/>
        </p:nvCxnSpPr>
        <p:spPr>
          <a:xfrm flipV="1">
            <a:off x="4998720" y="2031999"/>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D12E534-A441-6142-F828-43478C28E53F}"/>
              </a:ext>
            </a:extLst>
          </p:cNvPr>
          <p:cNvCxnSpPr>
            <a:cxnSpLocks/>
          </p:cNvCxnSpPr>
          <p:nvPr/>
        </p:nvCxnSpPr>
        <p:spPr>
          <a:xfrm flipV="1">
            <a:off x="5943600" y="2031998"/>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BA2C4517-C044-B125-BADE-56F875151D9A}"/>
              </a:ext>
            </a:extLst>
          </p:cNvPr>
          <p:cNvCxnSpPr>
            <a:cxnSpLocks/>
          </p:cNvCxnSpPr>
          <p:nvPr/>
        </p:nvCxnSpPr>
        <p:spPr>
          <a:xfrm flipV="1">
            <a:off x="6929120" y="2082687"/>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EF098B7-1271-48F4-89C7-900C9C5C75A4}"/>
              </a:ext>
            </a:extLst>
          </p:cNvPr>
          <p:cNvCxnSpPr>
            <a:cxnSpLocks/>
          </p:cNvCxnSpPr>
          <p:nvPr/>
        </p:nvCxnSpPr>
        <p:spPr>
          <a:xfrm flipV="1">
            <a:off x="8046720" y="2031997"/>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57E6CA18-812D-ADDD-3482-11653FD214B5}"/>
              </a:ext>
            </a:extLst>
          </p:cNvPr>
          <p:cNvCxnSpPr>
            <a:cxnSpLocks/>
          </p:cNvCxnSpPr>
          <p:nvPr/>
        </p:nvCxnSpPr>
        <p:spPr>
          <a:xfrm flipV="1">
            <a:off x="8961120" y="2031997"/>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A0DB4928-37A2-4E49-2DB6-2CDBA2CFAB93}"/>
              </a:ext>
            </a:extLst>
          </p:cNvPr>
          <p:cNvCxnSpPr>
            <a:cxnSpLocks/>
          </p:cNvCxnSpPr>
          <p:nvPr/>
        </p:nvCxnSpPr>
        <p:spPr>
          <a:xfrm flipV="1">
            <a:off x="9977120" y="2082686"/>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8080207-1B0D-801C-0658-FEC4C01FF232}"/>
              </a:ext>
            </a:extLst>
          </p:cNvPr>
          <p:cNvCxnSpPr>
            <a:cxnSpLocks/>
          </p:cNvCxnSpPr>
          <p:nvPr/>
        </p:nvCxnSpPr>
        <p:spPr>
          <a:xfrm flipV="1">
            <a:off x="10688320" y="2031997"/>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D745100-9D9E-DA60-B4DF-7B33565D4749}"/>
              </a:ext>
            </a:extLst>
          </p:cNvPr>
          <p:cNvSpPr txBox="1"/>
          <p:nvPr/>
        </p:nvSpPr>
        <p:spPr>
          <a:xfrm>
            <a:off x="741919" y="5407220"/>
            <a:ext cx="1874231" cy="461665"/>
          </a:xfrm>
          <a:prstGeom prst="rect">
            <a:avLst/>
          </a:prstGeom>
          <a:noFill/>
        </p:spPr>
        <p:txBody>
          <a:bodyPr wrap="none" rtlCol="0">
            <a:spAutoFit/>
          </a:bodyPr>
          <a:lstStyle/>
          <a:p>
            <a:r>
              <a:rPr lang="en-US" sz="2400" dirty="0">
                <a:solidFill>
                  <a:srgbClr val="0070C0"/>
                </a:solidFill>
                <a:latin typeface="Raleway" pitchFamily="2" charset="77"/>
              </a:rPr>
              <a:t>Input words</a:t>
            </a:r>
          </a:p>
        </p:txBody>
      </p:sp>
      <p:sp>
        <p:nvSpPr>
          <p:cNvPr id="19" name="TextBox 18">
            <a:extLst>
              <a:ext uri="{FF2B5EF4-FFF2-40B4-BE49-F238E27FC236}">
                <a16:creationId xmlns:a16="http://schemas.microsoft.com/office/drawing/2014/main" id="{44F33CE8-5DDB-0938-5F82-7968C9D5843D}"/>
              </a:ext>
            </a:extLst>
          </p:cNvPr>
          <p:cNvSpPr txBox="1"/>
          <p:nvPr/>
        </p:nvSpPr>
        <p:spPr>
          <a:xfrm>
            <a:off x="374386" y="1479890"/>
            <a:ext cx="2308645" cy="461665"/>
          </a:xfrm>
          <a:prstGeom prst="rect">
            <a:avLst/>
          </a:prstGeom>
          <a:noFill/>
        </p:spPr>
        <p:txBody>
          <a:bodyPr wrap="none" rtlCol="0">
            <a:spAutoFit/>
          </a:bodyPr>
          <a:lstStyle/>
          <a:p>
            <a:r>
              <a:rPr lang="en-US" sz="2400" dirty="0">
                <a:solidFill>
                  <a:srgbClr val="0070C0"/>
                </a:solidFill>
                <a:latin typeface="Raleway" pitchFamily="2" charset="77"/>
              </a:rPr>
              <a:t>Output vectors</a:t>
            </a:r>
          </a:p>
        </p:txBody>
      </p:sp>
    </p:spTree>
    <p:extLst>
      <p:ext uri="{BB962C8B-B14F-4D97-AF65-F5344CB8AC3E}">
        <p14:creationId xmlns:p14="http://schemas.microsoft.com/office/powerpoint/2010/main" val="169324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5FC22-AEFE-9624-59DA-2AC6E9E44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44F14-DF22-0B56-C713-E06A6190290A}"/>
              </a:ext>
            </a:extLst>
          </p:cNvPr>
          <p:cNvSpPr>
            <a:spLocks noGrp="1"/>
          </p:cNvSpPr>
          <p:nvPr>
            <p:ph type="title"/>
          </p:nvPr>
        </p:nvSpPr>
        <p:spPr>
          <a:xfrm>
            <a:off x="1305133" y="154717"/>
            <a:ext cx="10058400" cy="907196"/>
          </a:xfrm>
        </p:spPr>
        <p:txBody>
          <a:bodyPr/>
          <a:lstStyle/>
          <a:p>
            <a:r>
              <a:rPr lang="en-US" dirty="0"/>
              <a:t>Embedding vectors for entire query</a:t>
            </a:r>
          </a:p>
        </p:txBody>
      </p:sp>
      <p:sp>
        <p:nvSpPr>
          <p:cNvPr id="3" name="Content Placeholder 2">
            <a:extLst>
              <a:ext uri="{FF2B5EF4-FFF2-40B4-BE49-F238E27FC236}">
                <a16:creationId xmlns:a16="http://schemas.microsoft.com/office/drawing/2014/main" id="{93DF0D1A-D476-35A5-21ED-706E703D19C7}"/>
              </a:ext>
            </a:extLst>
          </p:cNvPr>
          <p:cNvSpPr>
            <a:spLocks noGrp="1"/>
          </p:cNvSpPr>
          <p:nvPr>
            <p:ph idx="1"/>
          </p:nvPr>
        </p:nvSpPr>
        <p:spPr>
          <a:xfrm>
            <a:off x="2540001" y="2717800"/>
            <a:ext cx="10058401" cy="3454400"/>
          </a:xfrm>
        </p:spPr>
        <p:txBody>
          <a:bodyPr/>
          <a:lstStyle/>
          <a:p>
            <a:endParaRPr lang="en-US" dirty="0"/>
          </a:p>
        </p:txBody>
      </p:sp>
      <p:sp>
        <p:nvSpPr>
          <p:cNvPr id="4" name="Rectangle 3">
            <a:extLst>
              <a:ext uri="{FF2B5EF4-FFF2-40B4-BE49-F238E27FC236}">
                <a16:creationId xmlns:a16="http://schemas.microsoft.com/office/drawing/2014/main" id="{78E3CC08-442D-1EFD-DDD0-415D574F4DF2}"/>
              </a:ext>
            </a:extLst>
          </p:cNvPr>
          <p:cNvSpPr/>
          <p:nvPr/>
        </p:nvSpPr>
        <p:spPr>
          <a:xfrm>
            <a:off x="3525520" y="2413000"/>
            <a:ext cx="8026400" cy="2844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333" dirty="0">
                <a:latin typeface="Raleway" pitchFamily="2" charset="77"/>
              </a:rPr>
              <a:t>BERT Encoder</a:t>
            </a:r>
          </a:p>
        </p:txBody>
      </p:sp>
      <p:sp>
        <p:nvSpPr>
          <p:cNvPr id="5" name="TextBox 4">
            <a:extLst>
              <a:ext uri="{FF2B5EF4-FFF2-40B4-BE49-F238E27FC236}">
                <a16:creationId xmlns:a16="http://schemas.microsoft.com/office/drawing/2014/main" id="{49F4EA9B-E7D3-B842-3AD7-532303D78FA6}"/>
              </a:ext>
            </a:extLst>
          </p:cNvPr>
          <p:cNvSpPr txBox="1"/>
          <p:nvPr/>
        </p:nvSpPr>
        <p:spPr>
          <a:xfrm>
            <a:off x="3240894" y="5426893"/>
            <a:ext cx="6497291" cy="461665"/>
          </a:xfrm>
          <a:prstGeom prst="rect">
            <a:avLst/>
          </a:prstGeom>
          <a:noFill/>
        </p:spPr>
        <p:txBody>
          <a:bodyPr wrap="none" rtlCol="0">
            <a:spAutoFit/>
          </a:bodyPr>
          <a:lstStyle/>
          <a:p>
            <a:r>
              <a:rPr lang="en-US" sz="2400" dirty="0">
                <a:latin typeface="Raleway" pitchFamily="2" charset="77"/>
              </a:rPr>
              <a:t>When was the premiere of The Magic Flute?</a:t>
            </a:r>
          </a:p>
        </p:txBody>
      </p:sp>
      <p:sp>
        <p:nvSpPr>
          <p:cNvPr id="6" name="TextBox 5">
            <a:extLst>
              <a:ext uri="{FF2B5EF4-FFF2-40B4-BE49-F238E27FC236}">
                <a16:creationId xmlns:a16="http://schemas.microsoft.com/office/drawing/2014/main" id="{02D6EE4F-6984-59D1-086C-DC0C094519FB}"/>
              </a:ext>
            </a:extLst>
          </p:cNvPr>
          <p:cNvSpPr txBox="1"/>
          <p:nvPr/>
        </p:nvSpPr>
        <p:spPr>
          <a:xfrm>
            <a:off x="3352800" y="1467134"/>
            <a:ext cx="5771132" cy="461665"/>
          </a:xfrm>
          <a:prstGeom prst="rect">
            <a:avLst/>
          </a:prstGeom>
          <a:noFill/>
        </p:spPr>
        <p:txBody>
          <a:bodyPr wrap="none" rtlCol="0">
            <a:spAutoFit/>
          </a:bodyPr>
          <a:lstStyle/>
          <a:p>
            <a:r>
              <a:rPr lang="en-US" sz="2400" dirty="0">
                <a:latin typeface="Raleway" pitchFamily="2" charset="77"/>
              </a:rPr>
              <a:t> V1       v2     v3     v4      v5     v6     v7   v8</a:t>
            </a:r>
          </a:p>
        </p:txBody>
      </p:sp>
      <p:cxnSp>
        <p:nvCxnSpPr>
          <p:cNvPr id="8" name="Straight Arrow Connector 7">
            <a:extLst>
              <a:ext uri="{FF2B5EF4-FFF2-40B4-BE49-F238E27FC236}">
                <a16:creationId xmlns:a16="http://schemas.microsoft.com/office/drawing/2014/main" id="{4E3333AD-C382-8B0F-CC1D-921E615B165F}"/>
              </a:ext>
            </a:extLst>
          </p:cNvPr>
          <p:cNvCxnSpPr>
            <a:cxnSpLocks/>
          </p:cNvCxnSpPr>
          <p:nvPr/>
        </p:nvCxnSpPr>
        <p:spPr>
          <a:xfrm flipV="1">
            <a:off x="3982720" y="2032001"/>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EEB35E2-522F-D42B-6D87-82EBBF050CCE}"/>
              </a:ext>
            </a:extLst>
          </p:cNvPr>
          <p:cNvCxnSpPr>
            <a:cxnSpLocks/>
          </p:cNvCxnSpPr>
          <p:nvPr/>
        </p:nvCxnSpPr>
        <p:spPr>
          <a:xfrm flipV="1">
            <a:off x="4998720" y="2031999"/>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DA51B31-3C5E-11C0-BCFE-63E3CF9D5734}"/>
              </a:ext>
            </a:extLst>
          </p:cNvPr>
          <p:cNvCxnSpPr>
            <a:cxnSpLocks/>
          </p:cNvCxnSpPr>
          <p:nvPr/>
        </p:nvCxnSpPr>
        <p:spPr>
          <a:xfrm flipV="1">
            <a:off x="5943600" y="2031998"/>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B54B3D1-AC4B-73CF-5D00-2CBEBD23636A}"/>
              </a:ext>
            </a:extLst>
          </p:cNvPr>
          <p:cNvCxnSpPr>
            <a:cxnSpLocks/>
          </p:cNvCxnSpPr>
          <p:nvPr/>
        </p:nvCxnSpPr>
        <p:spPr>
          <a:xfrm flipV="1">
            <a:off x="6929120" y="2082687"/>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D819048-07FB-4654-5369-DBCE4583B9A4}"/>
              </a:ext>
            </a:extLst>
          </p:cNvPr>
          <p:cNvCxnSpPr>
            <a:cxnSpLocks/>
          </p:cNvCxnSpPr>
          <p:nvPr/>
        </p:nvCxnSpPr>
        <p:spPr>
          <a:xfrm flipV="1">
            <a:off x="8046720" y="2031997"/>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3F55DE9-ACA0-B7F1-006B-659F39BA4C69}"/>
              </a:ext>
            </a:extLst>
          </p:cNvPr>
          <p:cNvCxnSpPr>
            <a:cxnSpLocks/>
          </p:cNvCxnSpPr>
          <p:nvPr/>
        </p:nvCxnSpPr>
        <p:spPr>
          <a:xfrm flipV="1">
            <a:off x="8961120" y="2031997"/>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613E01F-6365-FC5C-7981-B90ACAA142A9}"/>
              </a:ext>
            </a:extLst>
          </p:cNvPr>
          <p:cNvCxnSpPr>
            <a:cxnSpLocks/>
          </p:cNvCxnSpPr>
          <p:nvPr/>
        </p:nvCxnSpPr>
        <p:spPr>
          <a:xfrm flipV="1">
            <a:off x="9977120" y="2082686"/>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3EFFD0F-9818-6C0D-4CA9-A266FC63E30B}"/>
              </a:ext>
            </a:extLst>
          </p:cNvPr>
          <p:cNvCxnSpPr>
            <a:cxnSpLocks/>
          </p:cNvCxnSpPr>
          <p:nvPr/>
        </p:nvCxnSpPr>
        <p:spPr>
          <a:xfrm flipV="1">
            <a:off x="10688320" y="2031997"/>
            <a:ext cx="0" cy="3375223"/>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6CA6A7D-D2B9-5663-1B0E-B86575B4D7FA}"/>
              </a:ext>
            </a:extLst>
          </p:cNvPr>
          <p:cNvSpPr txBox="1"/>
          <p:nvPr/>
        </p:nvSpPr>
        <p:spPr>
          <a:xfrm>
            <a:off x="741919" y="5407220"/>
            <a:ext cx="1874231" cy="461665"/>
          </a:xfrm>
          <a:prstGeom prst="rect">
            <a:avLst/>
          </a:prstGeom>
          <a:noFill/>
        </p:spPr>
        <p:txBody>
          <a:bodyPr wrap="none" rtlCol="0">
            <a:spAutoFit/>
          </a:bodyPr>
          <a:lstStyle/>
          <a:p>
            <a:r>
              <a:rPr lang="en-US" sz="2400" dirty="0">
                <a:solidFill>
                  <a:srgbClr val="0070C0"/>
                </a:solidFill>
                <a:latin typeface="Raleway" pitchFamily="2" charset="77"/>
              </a:rPr>
              <a:t>Input words</a:t>
            </a:r>
          </a:p>
        </p:txBody>
      </p:sp>
      <p:sp>
        <p:nvSpPr>
          <p:cNvPr id="19" name="TextBox 18">
            <a:extLst>
              <a:ext uri="{FF2B5EF4-FFF2-40B4-BE49-F238E27FC236}">
                <a16:creationId xmlns:a16="http://schemas.microsoft.com/office/drawing/2014/main" id="{4A8ACDB3-9534-39A2-C251-BC011AB543A0}"/>
              </a:ext>
            </a:extLst>
          </p:cNvPr>
          <p:cNvSpPr txBox="1"/>
          <p:nvPr/>
        </p:nvSpPr>
        <p:spPr>
          <a:xfrm>
            <a:off x="374386" y="1479890"/>
            <a:ext cx="2308645" cy="461665"/>
          </a:xfrm>
          <a:prstGeom prst="rect">
            <a:avLst/>
          </a:prstGeom>
          <a:noFill/>
        </p:spPr>
        <p:txBody>
          <a:bodyPr wrap="none" rtlCol="0">
            <a:spAutoFit/>
          </a:bodyPr>
          <a:lstStyle/>
          <a:p>
            <a:r>
              <a:rPr lang="en-US" sz="2400" dirty="0">
                <a:solidFill>
                  <a:srgbClr val="0070C0"/>
                </a:solidFill>
                <a:latin typeface="Raleway" pitchFamily="2" charset="77"/>
              </a:rPr>
              <a:t>Output vectors</a:t>
            </a:r>
          </a:p>
        </p:txBody>
      </p:sp>
      <p:sp>
        <p:nvSpPr>
          <p:cNvPr id="7" name="TextBox 6">
            <a:extLst>
              <a:ext uri="{FF2B5EF4-FFF2-40B4-BE49-F238E27FC236}">
                <a16:creationId xmlns:a16="http://schemas.microsoft.com/office/drawing/2014/main" id="{13192B28-E22A-533F-040E-E8DA6A57A0BE}"/>
              </a:ext>
            </a:extLst>
          </p:cNvPr>
          <p:cNvSpPr txBox="1"/>
          <p:nvPr/>
        </p:nvSpPr>
        <p:spPr>
          <a:xfrm>
            <a:off x="8992624" y="1119654"/>
            <a:ext cx="2666114" cy="461665"/>
          </a:xfrm>
          <a:prstGeom prst="rect">
            <a:avLst/>
          </a:prstGeom>
          <a:noFill/>
        </p:spPr>
        <p:txBody>
          <a:bodyPr wrap="none" rtlCol="0">
            <a:spAutoFit/>
          </a:bodyPr>
          <a:lstStyle/>
          <a:p>
            <a:r>
              <a:rPr lang="en-US" sz="2400" b="1" dirty="0">
                <a:solidFill>
                  <a:srgbClr val="FF0000"/>
                </a:solidFill>
                <a:latin typeface="Raleway" pitchFamily="2" charset="77"/>
              </a:rPr>
              <a:t>Summary Vector</a:t>
            </a:r>
            <a:endParaRPr lang="en-US" sz="2400" b="1" dirty="0">
              <a:solidFill>
                <a:srgbClr val="FF0000"/>
              </a:solidFill>
            </a:endParaRPr>
          </a:p>
        </p:txBody>
      </p:sp>
      <p:cxnSp>
        <p:nvCxnSpPr>
          <p:cNvPr id="9" name="Straight Arrow Connector 8">
            <a:extLst>
              <a:ext uri="{FF2B5EF4-FFF2-40B4-BE49-F238E27FC236}">
                <a16:creationId xmlns:a16="http://schemas.microsoft.com/office/drawing/2014/main" id="{C3D0FDFC-FA87-8450-F7F6-DB8D385EC12A}"/>
              </a:ext>
            </a:extLst>
          </p:cNvPr>
          <p:cNvCxnSpPr>
            <a:cxnSpLocks/>
          </p:cNvCxnSpPr>
          <p:nvPr/>
        </p:nvCxnSpPr>
        <p:spPr>
          <a:xfrm flipV="1">
            <a:off x="11270199" y="1664961"/>
            <a:ext cx="0" cy="730421"/>
          </a:xfrm>
          <a:prstGeom prst="straightConnector1">
            <a:avLst/>
          </a:prstGeom>
          <a:ln w="57150">
            <a:solidFill>
              <a:srgbClr val="0200FF"/>
            </a:solidFill>
            <a:prstDash val="sys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122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0DA8-F8C7-20D9-CA3D-FD02C31EE390}"/>
              </a:ext>
            </a:extLst>
          </p:cNvPr>
          <p:cNvSpPr>
            <a:spLocks noGrp="1"/>
          </p:cNvSpPr>
          <p:nvPr>
            <p:ph type="title"/>
          </p:nvPr>
        </p:nvSpPr>
        <p:spPr/>
        <p:txBody>
          <a:bodyPr/>
          <a:lstStyle/>
          <a:p>
            <a:r>
              <a:rPr lang="en-US" dirty="0"/>
              <a:t>How to compute the final vector?</a:t>
            </a:r>
          </a:p>
        </p:txBody>
      </p:sp>
      <p:sp>
        <p:nvSpPr>
          <p:cNvPr id="3" name="Content Placeholder 2">
            <a:extLst>
              <a:ext uri="{FF2B5EF4-FFF2-40B4-BE49-F238E27FC236}">
                <a16:creationId xmlns:a16="http://schemas.microsoft.com/office/drawing/2014/main" id="{8DD2BB8A-D3AA-C305-891E-E62C40263B05}"/>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Pooling: take average of the word vectors</a:t>
            </a:r>
          </a:p>
          <a:p>
            <a:pPr marL="1100653" lvl="1" indent="-571500">
              <a:buFont typeface="Arial" panose="020B0604020202020204" pitchFamily="34" charset="0"/>
              <a:buChar char="•"/>
            </a:pPr>
            <a:r>
              <a:rPr lang="en-US" dirty="0"/>
              <a:t>Simple and usually the best!</a:t>
            </a:r>
          </a:p>
          <a:p>
            <a:pPr marL="571500" indent="-571500">
              <a:buFont typeface="Arial" panose="020B0604020202020204" pitchFamily="34" charset="0"/>
              <a:buChar char="•"/>
            </a:pPr>
            <a:r>
              <a:rPr lang="en-US" dirty="0"/>
              <a:t>Vector computed for a special "classification" token</a:t>
            </a:r>
          </a:p>
          <a:p>
            <a:pPr marL="1100653" lvl="1" indent="-571500">
              <a:buFont typeface="Arial" panose="020B0604020202020204" pitchFamily="34" charset="0"/>
              <a:buChar char="•"/>
            </a:pPr>
            <a:r>
              <a:rPr lang="en-US" dirty="0"/>
              <a:t>Token is added to the input</a:t>
            </a:r>
          </a:p>
          <a:p>
            <a:pPr marL="1100653" lvl="1" indent="-571500">
              <a:buFont typeface="Arial" panose="020B0604020202020204" pitchFamily="34" charset="0"/>
              <a:buChar char="•"/>
            </a:pPr>
            <a:r>
              <a:rPr lang="en-US" dirty="0"/>
              <a:t>Encoder has been pre-trained to make classification token embedding a "next sentence" predictor</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71393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7FF9D-CE4B-D86E-AC52-C91284241D18}"/>
              </a:ext>
            </a:extLst>
          </p:cNvPr>
          <p:cNvSpPr>
            <a:spLocks noGrp="1"/>
          </p:cNvSpPr>
          <p:nvPr>
            <p:ph type="title"/>
          </p:nvPr>
        </p:nvSpPr>
        <p:spPr/>
        <p:txBody>
          <a:bodyPr/>
          <a:lstStyle/>
          <a:p>
            <a:r>
              <a:rPr lang="en-US" dirty="0"/>
              <a:t>RAG Pipeline (I)</a:t>
            </a:r>
          </a:p>
        </p:txBody>
      </p:sp>
      <p:sp>
        <p:nvSpPr>
          <p:cNvPr id="3" name="Content Placeholder 2">
            <a:extLst>
              <a:ext uri="{FF2B5EF4-FFF2-40B4-BE49-F238E27FC236}">
                <a16:creationId xmlns:a16="http://schemas.microsoft.com/office/drawing/2014/main" id="{32F5B6D0-E5B4-ADCE-7155-0344E4783E39}"/>
              </a:ext>
            </a:extLst>
          </p:cNvPr>
          <p:cNvSpPr>
            <a:spLocks noGrp="1"/>
          </p:cNvSpPr>
          <p:nvPr>
            <p:ph idx="1"/>
          </p:nvPr>
        </p:nvSpPr>
        <p:spPr/>
        <p:txBody>
          <a:bodyPr>
            <a:normAutofit lnSpcReduction="10000"/>
          </a:bodyPr>
          <a:lstStyle/>
          <a:p>
            <a:pPr marL="742950" indent="-742950">
              <a:buFont typeface="+mj-lt"/>
              <a:buAutoNum type="arabicPeriod"/>
            </a:pPr>
            <a:r>
              <a:rPr lang="en-US" dirty="0"/>
              <a:t>Extract text from non-text documents (e.g. pdfs) </a:t>
            </a:r>
          </a:p>
          <a:p>
            <a:pPr marL="742950" indent="-742950">
              <a:buFont typeface="+mj-lt"/>
              <a:buAutoNum type="arabicPeriod"/>
            </a:pPr>
            <a:r>
              <a:rPr lang="en-US" dirty="0"/>
              <a:t>Break documents into chunks of fixed maximum length (e.g. 500 words)</a:t>
            </a:r>
          </a:p>
          <a:p>
            <a:pPr marL="742950" indent="-742950">
              <a:buFont typeface="+mj-lt"/>
              <a:buAutoNum type="arabicPeriod"/>
            </a:pPr>
            <a:r>
              <a:rPr lang="en-US" dirty="0"/>
              <a:t>Embed each chunk as a fixed length vector (e.g. 384 numbers)</a:t>
            </a:r>
          </a:p>
          <a:p>
            <a:pPr marL="742950" indent="-742950">
              <a:buFont typeface="+mj-lt"/>
              <a:buAutoNum type="arabicPeriod"/>
            </a:pPr>
            <a:r>
              <a:rPr lang="en-US" dirty="0"/>
              <a:t>Store each chunk in a vector database (e.g. </a:t>
            </a:r>
            <a:r>
              <a:rPr lang="en-US" dirty="0" err="1"/>
              <a:t>ChromaDB</a:t>
            </a:r>
            <a:r>
              <a:rPr lang="en-US" dirty="0"/>
              <a:t>)</a:t>
            </a:r>
          </a:p>
        </p:txBody>
      </p:sp>
    </p:spTree>
    <p:extLst>
      <p:ext uri="{BB962C8B-B14F-4D97-AF65-F5344CB8AC3E}">
        <p14:creationId xmlns:p14="http://schemas.microsoft.com/office/powerpoint/2010/main" val="3151675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14B6F-2432-B626-00C2-EA9A0DE3C6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8FA275-7DD7-CBBB-3192-8E7511334575}"/>
              </a:ext>
            </a:extLst>
          </p:cNvPr>
          <p:cNvSpPr>
            <a:spLocks noGrp="1"/>
          </p:cNvSpPr>
          <p:nvPr>
            <p:ph type="title"/>
          </p:nvPr>
        </p:nvSpPr>
        <p:spPr/>
        <p:txBody>
          <a:bodyPr/>
          <a:lstStyle/>
          <a:p>
            <a:r>
              <a:rPr lang="en-US" dirty="0"/>
              <a:t>RAG Pipeline (II)</a:t>
            </a:r>
          </a:p>
        </p:txBody>
      </p:sp>
      <p:sp>
        <p:nvSpPr>
          <p:cNvPr id="3" name="Content Placeholder 2">
            <a:extLst>
              <a:ext uri="{FF2B5EF4-FFF2-40B4-BE49-F238E27FC236}">
                <a16:creationId xmlns:a16="http://schemas.microsoft.com/office/drawing/2014/main" id="{B1BCD86F-32EE-D7C9-D290-CDC32E0424E9}"/>
              </a:ext>
            </a:extLst>
          </p:cNvPr>
          <p:cNvSpPr>
            <a:spLocks noGrp="1"/>
          </p:cNvSpPr>
          <p:nvPr>
            <p:ph idx="1"/>
          </p:nvPr>
        </p:nvSpPr>
        <p:spPr/>
        <p:txBody>
          <a:bodyPr>
            <a:normAutofit lnSpcReduction="10000"/>
          </a:bodyPr>
          <a:lstStyle/>
          <a:p>
            <a:pPr marL="742950" indent="-742950">
              <a:buFont typeface="+mj-lt"/>
              <a:buAutoNum type="arabicPeriod" startAt="5"/>
            </a:pPr>
            <a:r>
              <a:rPr lang="en-US" dirty="0"/>
              <a:t>Embed query as a fixed length vector</a:t>
            </a:r>
          </a:p>
          <a:p>
            <a:pPr marL="742950" indent="-742950">
              <a:buFont typeface="+mj-lt"/>
              <a:buAutoNum type="arabicPeriod" startAt="5"/>
            </a:pPr>
            <a:r>
              <a:rPr lang="en-US" dirty="0"/>
              <a:t>Ask the database with the query vector to return the K </a:t>
            </a:r>
            <a:r>
              <a:rPr lang="en-US" i="1" dirty="0"/>
              <a:t>nearest-neighbor </a:t>
            </a:r>
            <a:r>
              <a:rPr lang="en-US" dirty="0"/>
              <a:t>chunks</a:t>
            </a:r>
          </a:p>
          <a:p>
            <a:pPr marL="742950" indent="-742950">
              <a:buFont typeface="+mj-lt"/>
              <a:buAutoNum type="arabicPeriod" startAt="5"/>
            </a:pPr>
            <a:r>
              <a:rPr lang="en-US" dirty="0"/>
              <a:t>For each of K chunks, get the original text that created it</a:t>
            </a:r>
          </a:p>
          <a:p>
            <a:pPr marL="742950" indent="-742950">
              <a:buFont typeface="+mj-lt"/>
              <a:buAutoNum type="arabicPeriod" startAt="5"/>
            </a:pPr>
            <a:r>
              <a:rPr lang="en-US" dirty="0"/>
              <a:t>Insert the original K texts and the original query in a query template</a:t>
            </a:r>
          </a:p>
          <a:p>
            <a:pPr marL="742950" indent="-742950">
              <a:buFont typeface="+mj-lt"/>
              <a:buAutoNum type="arabicPeriod" startAt="5"/>
            </a:pPr>
            <a:r>
              <a:rPr lang="en-US" dirty="0"/>
              <a:t>Pass the filled-out template to the LLM</a:t>
            </a:r>
          </a:p>
        </p:txBody>
      </p:sp>
    </p:spTree>
    <p:extLst>
      <p:ext uri="{BB962C8B-B14F-4D97-AF65-F5344CB8AC3E}">
        <p14:creationId xmlns:p14="http://schemas.microsoft.com/office/powerpoint/2010/main" val="898168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01FA-B04A-B25D-F463-FC35C824C0CC}"/>
              </a:ext>
            </a:extLst>
          </p:cNvPr>
          <p:cNvSpPr>
            <a:spLocks noGrp="1"/>
          </p:cNvSpPr>
          <p:nvPr>
            <p:ph type="title"/>
          </p:nvPr>
        </p:nvSpPr>
        <p:spPr/>
        <p:txBody>
          <a:bodyPr/>
          <a:lstStyle/>
          <a:p>
            <a:r>
              <a:rPr lang="en-US" dirty="0"/>
              <a:t>What is distance between vectors?</a:t>
            </a:r>
          </a:p>
        </p:txBody>
      </p:sp>
      <p:sp>
        <p:nvSpPr>
          <p:cNvPr id="3" name="Content Placeholder 2">
            <a:extLst>
              <a:ext uri="{FF2B5EF4-FFF2-40B4-BE49-F238E27FC236}">
                <a16:creationId xmlns:a16="http://schemas.microsoft.com/office/drawing/2014/main" id="{5E289BD8-502A-C8EA-BD09-F0178CE5E9D9}"/>
              </a:ext>
            </a:extLst>
          </p:cNvPr>
          <p:cNvSpPr>
            <a:spLocks noGrp="1"/>
          </p:cNvSpPr>
          <p:nvPr>
            <p:ph idx="1"/>
          </p:nvPr>
        </p:nvSpPr>
        <p:spPr>
          <a:xfrm>
            <a:off x="1066799" y="3865537"/>
            <a:ext cx="10058401" cy="2460357"/>
          </a:xfrm>
        </p:spPr>
        <p:txBody>
          <a:bodyPr/>
          <a:lstStyle/>
          <a:p>
            <a:pPr marL="571500" indent="-571500">
              <a:buFont typeface="Arial" panose="020B0604020202020204" pitchFamily="34" charset="0"/>
              <a:buChar char="•"/>
            </a:pPr>
            <a:r>
              <a:rPr lang="en-US" dirty="0"/>
              <a:t>Intuition: </a:t>
            </a:r>
          </a:p>
          <a:p>
            <a:pPr marL="1100653" lvl="1" indent="-571500">
              <a:buFont typeface="Arial" panose="020B0604020202020204" pitchFamily="34" charset="0"/>
              <a:buChar char="•"/>
            </a:pPr>
            <a:r>
              <a:rPr lang="en-US" dirty="0"/>
              <a:t>1 = pointing in same direction – same meaning </a:t>
            </a:r>
          </a:p>
          <a:p>
            <a:pPr marL="1100653" lvl="1" indent="-571500">
              <a:buFont typeface="Arial" panose="020B0604020202020204" pitchFamily="34" charset="0"/>
              <a:buChar char="•"/>
            </a:pPr>
            <a:r>
              <a:rPr lang="en-US" dirty="0"/>
              <a:t>0 = orthogonal – completely unrelated</a:t>
            </a:r>
          </a:p>
          <a:p>
            <a:pPr marL="1100653" lvl="1" indent="-571500">
              <a:buFont typeface="Arial" panose="020B0604020202020204" pitchFamily="34" charset="0"/>
              <a:buChar char="•"/>
            </a:pPr>
            <a:r>
              <a:rPr lang="en-US" dirty="0"/>
              <a:t>-1 = opposite direction – opposite meaning</a:t>
            </a:r>
          </a:p>
          <a:p>
            <a:pPr marL="1100653" lvl="1" indent="-5715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46352F89-6120-6BF1-F89F-5F3297F90133}"/>
              </a:ext>
            </a:extLst>
          </p:cNvPr>
          <p:cNvPicPr>
            <a:picLocks noChangeAspect="1"/>
          </p:cNvPicPr>
          <p:nvPr/>
        </p:nvPicPr>
        <p:blipFill>
          <a:blip r:embed="rId2"/>
          <a:stretch>
            <a:fillRect/>
          </a:stretch>
        </p:blipFill>
        <p:spPr>
          <a:xfrm>
            <a:off x="2163843" y="1503336"/>
            <a:ext cx="8418608" cy="1925664"/>
          </a:xfrm>
          <a:prstGeom prst="rect">
            <a:avLst/>
          </a:prstGeom>
        </p:spPr>
      </p:pic>
    </p:spTree>
    <p:extLst>
      <p:ext uri="{BB962C8B-B14F-4D97-AF65-F5344CB8AC3E}">
        <p14:creationId xmlns:p14="http://schemas.microsoft.com/office/powerpoint/2010/main" val="3014877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01A1-40B4-ADB6-EB6E-AB41046355C1}"/>
              </a:ext>
            </a:extLst>
          </p:cNvPr>
          <p:cNvSpPr>
            <a:spLocks noGrp="1"/>
          </p:cNvSpPr>
          <p:nvPr>
            <p:ph type="title"/>
          </p:nvPr>
        </p:nvSpPr>
        <p:spPr/>
        <p:txBody>
          <a:bodyPr/>
          <a:lstStyle/>
          <a:p>
            <a:r>
              <a:rPr lang="en-US" dirty="0"/>
              <a:t>How does a vector database work?</a:t>
            </a:r>
          </a:p>
        </p:txBody>
      </p:sp>
      <p:sp>
        <p:nvSpPr>
          <p:cNvPr id="3" name="Content Placeholder 2">
            <a:extLst>
              <a:ext uri="{FF2B5EF4-FFF2-40B4-BE49-F238E27FC236}">
                <a16:creationId xmlns:a16="http://schemas.microsoft.com/office/drawing/2014/main" id="{45CC4088-74B3-B635-5BDB-7BEBCEF2B5A1}"/>
              </a:ext>
            </a:extLst>
          </p:cNvPr>
          <p:cNvSpPr>
            <a:spLocks noGrp="1"/>
          </p:cNvSpPr>
          <p:nvPr>
            <p:ph idx="1"/>
          </p:nvPr>
        </p:nvSpPr>
        <p:spPr>
          <a:xfrm>
            <a:off x="1097282" y="1611824"/>
            <a:ext cx="7380292" cy="4560376"/>
          </a:xfrm>
        </p:spPr>
        <p:txBody>
          <a:bodyPr>
            <a:normAutofit fontScale="70000" lnSpcReduction="20000"/>
          </a:bodyPr>
          <a:lstStyle/>
          <a:p>
            <a:pPr marL="571500" indent="-571500">
              <a:lnSpc>
                <a:spcPct val="120000"/>
              </a:lnSpc>
              <a:buFont typeface="Arial" panose="020B0604020202020204" pitchFamily="34" charset="0"/>
              <a:buChar char="•"/>
            </a:pPr>
            <a:r>
              <a:rPr lang="en-US" dirty="0"/>
              <a:t>Naïve: compare every vector against every other – each query in O(n), not scalable</a:t>
            </a:r>
          </a:p>
          <a:p>
            <a:pPr marL="571500" indent="-571500">
              <a:lnSpc>
                <a:spcPct val="120000"/>
              </a:lnSpc>
              <a:buFont typeface="Arial" panose="020B0604020202020204" pitchFamily="34" charset="0"/>
              <a:buChar char="•"/>
            </a:pPr>
            <a:r>
              <a:rPr lang="en-US" dirty="0"/>
              <a:t>Hierarchical Navigable Small World graphs</a:t>
            </a:r>
          </a:p>
          <a:p>
            <a:pPr marL="1100653" lvl="1" indent="-571500">
              <a:lnSpc>
                <a:spcPct val="120000"/>
              </a:lnSpc>
              <a:buFont typeface="Arial" panose="020B0604020202020204" pitchFamily="34" charset="0"/>
              <a:buChar char="•"/>
            </a:pPr>
            <a:r>
              <a:rPr lang="en-US" dirty="0"/>
              <a:t>Bottom layer – each vector links to its nearest neighbor</a:t>
            </a:r>
          </a:p>
          <a:p>
            <a:pPr marL="1100653" lvl="1" indent="-571500">
              <a:lnSpc>
                <a:spcPct val="120000"/>
              </a:lnSpc>
              <a:buFont typeface="Arial" panose="020B0604020202020204" pitchFamily="34" charset="0"/>
              <a:buChar char="•"/>
            </a:pPr>
            <a:r>
              <a:rPr lang="en-US" dirty="0"/>
              <a:t>Higher layers –longer-distance links between randomly-sampled vectors</a:t>
            </a:r>
          </a:p>
          <a:p>
            <a:pPr marL="571500" indent="-571500">
              <a:lnSpc>
                <a:spcPct val="120000"/>
              </a:lnSpc>
              <a:buFont typeface="Arial" panose="020B0604020202020204" pitchFamily="34" charset="0"/>
              <a:buChar char="•"/>
            </a:pPr>
            <a:r>
              <a:rPr lang="en-US" dirty="0"/>
              <a:t>Given query: start at top layer, walk down following closest vector – O(log n) time</a:t>
            </a:r>
          </a:p>
        </p:txBody>
      </p:sp>
      <p:pic>
        <p:nvPicPr>
          <p:cNvPr id="4" name="Picture 3">
            <a:extLst>
              <a:ext uri="{FF2B5EF4-FFF2-40B4-BE49-F238E27FC236}">
                <a16:creationId xmlns:a16="http://schemas.microsoft.com/office/drawing/2014/main" id="{F908DA59-C135-ECC0-2780-F80B787CB1B7}"/>
              </a:ext>
            </a:extLst>
          </p:cNvPr>
          <p:cNvPicPr>
            <a:picLocks noChangeAspect="1"/>
          </p:cNvPicPr>
          <p:nvPr/>
        </p:nvPicPr>
        <p:blipFill>
          <a:blip r:embed="rId2"/>
          <a:stretch>
            <a:fillRect/>
          </a:stretch>
        </p:blipFill>
        <p:spPr>
          <a:xfrm>
            <a:off x="8477574" y="2700729"/>
            <a:ext cx="3411349" cy="1809278"/>
          </a:xfrm>
          <a:prstGeom prst="rect">
            <a:avLst/>
          </a:prstGeom>
        </p:spPr>
      </p:pic>
    </p:spTree>
    <p:extLst>
      <p:ext uri="{BB962C8B-B14F-4D97-AF65-F5344CB8AC3E}">
        <p14:creationId xmlns:p14="http://schemas.microsoft.com/office/powerpoint/2010/main" val="170987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15CA-3470-A229-AFC1-12B6BB549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09C85-4986-AD36-4754-ECA78199D53A}"/>
              </a:ext>
            </a:extLst>
          </p:cNvPr>
          <p:cNvSpPr>
            <a:spLocks noGrp="1"/>
          </p:cNvSpPr>
          <p:nvPr>
            <p:ph type="title"/>
          </p:nvPr>
        </p:nvSpPr>
        <p:spPr/>
        <p:txBody>
          <a:bodyPr>
            <a:normAutofit/>
          </a:bodyPr>
          <a:lstStyle/>
          <a:p>
            <a:r>
              <a:rPr lang="en-US" dirty="0"/>
              <a:t>What about that bottom layer?	</a:t>
            </a:r>
          </a:p>
        </p:txBody>
      </p:sp>
      <p:sp>
        <p:nvSpPr>
          <p:cNvPr id="3" name="Content Placeholder 2">
            <a:extLst>
              <a:ext uri="{FF2B5EF4-FFF2-40B4-BE49-F238E27FC236}">
                <a16:creationId xmlns:a16="http://schemas.microsoft.com/office/drawing/2014/main" id="{5A6460F8-3EAD-3B22-9AE8-AD77D8300F68}"/>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But wouldn't creating the bottom layer take O(n^2) time?</a:t>
            </a:r>
          </a:p>
          <a:p>
            <a:pPr marL="571500" indent="-571500">
              <a:buFont typeface="Arial" panose="020B0604020202020204" pitchFamily="34" charset="0"/>
              <a:buChar char="•"/>
            </a:pPr>
            <a:r>
              <a:rPr lang="en-US" dirty="0"/>
              <a:t>No!  Create the graph incrementally, adding one vector at a time</a:t>
            </a:r>
          </a:p>
          <a:p>
            <a:pPr marL="571500" indent="-571500">
              <a:buFont typeface="Arial" panose="020B0604020202020204" pitchFamily="34" charset="0"/>
              <a:buChar char="•"/>
            </a:pPr>
            <a:r>
              <a:rPr lang="en-US" dirty="0"/>
              <a:t>Total time is O(n log n) – okay for a one-time cost</a:t>
            </a:r>
          </a:p>
        </p:txBody>
      </p:sp>
    </p:spTree>
    <p:extLst>
      <p:ext uri="{BB962C8B-B14F-4D97-AF65-F5344CB8AC3E}">
        <p14:creationId xmlns:p14="http://schemas.microsoft.com/office/powerpoint/2010/main" val="354046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50B4-3E3F-D48A-2869-3D73E312B944}"/>
              </a:ext>
            </a:extLst>
          </p:cNvPr>
          <p:cNvSpPr>
            <a:spLocks noGrp="1"/>
          </p:cNvSpPr>
          <p:nvPr>
            <p:ph type="title"/>
          </p:nvPr>
        </p:nvSpPr>
        <p:spPr/>
        <p:txBody>
          <a:bodyPr/>
          <a:lstStyle/>
          <a:p>
            <a:r>
              <a:rPr lang="en-US" dirty="0"/>
              <a:t>Calendar Adjustment</a:t>
            </a:r>
          </a:p>
        </p:txBody>
      </p:sp>
      <p:sp>
        <p:nvSpPr>
          <p:cNvPr id="3" name="Content Placeholder 2">
            <a:extLst>
              <a:ext uri="{FF2B5EF4-FFF2-40B4-BE49-F238E27FC236}">
                <a16:creationId xmlns:a16="http://schemas.microsoft.com/office/drawing/2014/main" id="{415D76D1-648A-D5CB-C718-5642D02D1690}"/>
              </a:ext>
            </a:extLst>
          </p:cNvPr>
          <p:cNvSpPr>
            <a:spLocks noGrp="1"/>
          </p:cNvSpPr>
          <p:nvPr>
            <p:ph idx="1"/>
          </p:nvPr>
        </p:nvSpPr>
        <p:spPr/>
        <p:txBody>
          <a:bodyPr/>
          <a:lstStyle/>
          <a:p>
            <a:pPr>
              <a:lnSpc>
                <a:spcPct val="100000"/>
              </a:lnSpc>
            </a:pPr>
            <a:r>
              <a:rPr lang="en-US" dirty="0"/>
              <a:t>Many people have fallen behind in building their GitHub portfolios</a:t>
            </a:r>
          </a:p>
          <a:p>
            <a:pPr>
              <a:lnSpc>
                <a:spcPct val="100000"/>
              </a:lnSpc>
            </a:pPr>
            <a:r>
              <a:rPr lang="en-US" dirty="0"/>
              <a:t>I want everyone to be engaged in current material, and not needing to go back to finish old material</a:t>
            </a:r>
          </a:p>
          <a:p>
            <a:pPr>
              <a:lnSpc>
                <a:spcPct val="100000"/>
              </a:lnSpc>
            </a:pPr>
            <a:r>
              <a:rPr lang="en-US" dirty="0"/>
              <a:t>Solution:</a:t>
            </a:r>
          </a:p>
          <a:p>
            <a:pPr lvl="1">
              <a:lnSpc>
                <a:spcPct val="100000"/>
              </a:lnSpc>
            </a:pPr>
            <a:r>
              <a:rPr lang="en-US" dirty="0"/>
              <a:t>The week before spring break is now "catch up" week</a:t>
            </a:r>
          </a:p>
          <a:p>
            <a:pPr lvl="1">
              <a:lnSpc>
                <a:spcPct val="100000"/>
              </a:lnSpc>
            </a:pPr>
            <a:r>
              <a:rPr lang="en-US" dirty="0"/>
              <a:t>No class, just work on finishing up exercises and your portfolio</a:t>
            </a:r>
          </a:p>
          <a:p>
            <a:pPr lvl="1">
              <a:lnSpc>
                <a:spcPct val="100000"/>
              </a:lnSpc>
            </a:pPr>
            <a:r>
              <a:rPr lang="en-US" dirty="0"/>
              <a:t>Midterm one-on-one meetings with me moved to the 2 weeks after spring break, rather than starting the week before spring break</a:t>
            </a:r>
          </a:p>
        </p:txBody>
      </p:sp>
    </p:spTree>
    <p:extLst>
      <p:ext uri="{BB962C8B-B14F-4D97-AF65-F5344CB8AC3E}">
        <p14:creationId xmlns:p14="http://schemas.microsoft.com/office/powerpoint/2010/main" val="1139221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20585-B3D6-DAB7-378B-4762CA114E16}"/>
              </a:ext>
            </a:extLst>
          </p:cNvPr>
          <p:cNvSpPr>
            <a:spLocks noGrp="1"/>
          </p:cNvSpPr>
          <p:nvPr>
            <p:ph type="title"/>
          </p:nvPr>
        </p:nvSpPr>
        <p:spPr/>
        <p:txBody>
          <a:bodyPr>
            <a:normAutofit fontScale="90000"/>
          </a:bodyPr>
          <a:lstStyle/>
          <a:p>
            <a:r>
              <a:rPr lang="en-US" dirty="0"/>
              <a:t>What does a query template look like?</a:t>
            </a:r>
          </a:p>
        </p:txBody>
      </p:sp>
      <p:pic>
        <p:nvPicPr>
          <p:cNvPr id="6" name="Picture 5">
            <a:extLst>
              <a:ext uri="{FF2B5EF4-FFF2-40B4-BE49-F238E27FC236}">
                <a16:creationId xmlns:a16="http://schemas.microsoft.com/office/drawing/2014/main" id="{ED3C6238-0E86-1CFE-3DFB-EFC5884486F2}"/>
              </a:ext>
            </a:extLst>
          </p:cNvPr>
          <p:cNvPicPr>
            <a:picLocks noChangeAspect="1"/>
          </p:cNvPicPr>
          <p:nvPr/>
        </p:nvPicPr>
        <p:blipFill>
          <a:blip r:embed="rId2"/>
          <a:stretch>
            <a:fillRect/>
          </a:stretch>
        </p:blipFill>
        <p:spPr>
          <a:xfrm>
            <a:off x="871022" y="1340506"/>
            <a:ext cx="11378291" cy="4254382"/>
          </a:xfrm>
          <a:prstGeom prst="rect">
            <a:avLst/>
          </a:prstGeom>
        </p:spPr>
      </p:pic>
    </p:spTree>
    <p:extLst>
      <p:ext uri="{BB962C8B-B14F-4D97-AF65-F5344CB8AC3E}">
        <p14:creationId xmlns:p14="http://schemas.microsoft.com/office/powerpoint/2010/main" val="218187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B63E-9EAF-0663-245E-67562417D01E}"/>
              </a:ext>
            </a:extLst>
          </p:cNvPr>
          <p:cNvSpPr>
            <a:spLocks noGrp="1"/>
          </p:cNvSpPr>
          <p:nvPr>
            <p:ph type="title"/>
          </p:nvPr>
        </p:nvSpPr>
        <p:spPr/>
        <p:txBody>
          <a:bodyPr/>
          <a:lstStyle/>
          <a:p>
            <a:r>
              <a:rPr lang="en-US" dirty="0"/>
              <a:t>Pipeline Parameters</a:t>
            </a:r>
          </a:p>
        </p:txBody>
      </p:sp>
      <p:sp>
        <p:nvSpPr>
          <p:cNvPr id="3" name="Content Placeholder 2">
            <a:extLst>
              <a:ext uri="{FF2B5EF4-FFF2-40B4-BE49-F238E27FC236}">
                <a16:creationId xmlns:a16="http://schemas.microsoft.com/office/drawing/2014/main" id="{77DC4BAA-5408-EA9A-8161-C30F0AF0B942}"/>
              </a:ext>
            </a:extLst>
          </p:cNvPr>
          <p:cNvSpPr>
            <a:spLocks noGrp="1"/>
          </p:cNvSpPr>
          <p:nvPr>
            <p:ph idx="1"/>
          </p:nvPr>
        </p:nvSpPr>
        <p:spPr/>
        <p:txBody>
          <a:bodyPr/>
          <a:lstStyle/>
          <a:p>
            <a:pPr marL="571500" indent="-571500">
              <a:buFont typeface="Arial" panose="020B0604020202020204" pitchFamily="34" charset="0"/>
              <a:buChar char="•"/>
            </a:pPr>
            <a:r>
              <a:rPr lang="en-US" dirty="0"/>
              <a:t>Size of chunks</a:t>
            </a:r>
          </a:p>
          <a:p>
            <a:pPr marL="571500" indent="-571500">
              <a:buFont typeface="Arial" panose="020B0604020202020204" pitchFamily="34" charset="0"/>
              <a:buChar char="•"/>
            </a:pPr>
            <a:r>
              <a:rPr lang="en-US" dirty="0"/>
              <a:t>Overlap between adjacent chunks</a:t>
            </a:r>
          </a:p>
          <a:p>
            <a:pPr marL="571500" indent="-571500">
              <a:buFont typeface="Arial" panose="020B0604020202020204" pitchFamily="34" charset="0"/>
              <a:buChar char="•"/>
            </a:pPr>
            <a:r>
              <a:rPr lang="en-US" dirty="0"/>
              <a:t>Number of chunks to retrieve</a:t>
            </a:r>
          </a:p>
          <a:p>
            <a:pPr marL="571500" indent="-571500">
              <a:buFont typeface="Arial" panose="020B0604020202020204" pitchFamily="34" charset="0"/>
              <a:buChar char="•"/>
            </a:pPr>
            <a:r>
              <a:rPr lang="en-US" dirty="0"/>
              <a:t>Prompt template specifics</a:t>
            </a:r>
          </a:p>
          <a:p>
            <a:pPr marL="571500" indent="-571500">
              <a:buFont typeface="Arial" panose="020B0604020202020204" pitchFamily="34" charset="0"/>
              <a:buChar char="•"/>
            </a:pPr>
            <a:r>
              <a:rPr lang="en-US" dirty="0"/>
              <a:t>Choice of embedding model</a:t>
            </a:r>
          </a:p>
        </p:txBody>
      </p:sp>
    </p:spTree>
    <p:extLst>
      <p:ext uri="{BB962C8B-B14F-4D97-AF65-F5344CB8AC3E}">
        <p14:creationId xmlns:p14="http://schemas.microsoft.com/office/powerpoint/2010/main" val="4023973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76F59-CC78-A4F0-CCB2-60EF610E6907}"/>
              </a:ext>
            </a:extLst>
          </p:cNvPr>
          <p:cNvSpPr>
            <a:spLocks noGrp="1"/>
          </p:cNvSpPr>
          <p:nvPr>
            <p:ph type="title"/>
          </p:nvPr>
        </p:nvSpPr>
        <p:spPr/>
        <p:txBody>
          <a:bodyPr/>
          <a:lstStyle/>
          <a:p>
            <a:r>
              <a:rPr lang="en-US" dirty="0"/>
              <a:t>Team Up!</a:t>
            </a:r>
          </a:p>
        </p:txBody>
      </p:sp>
      <p:sp>
        <p:nvSpPr>
          <p:cNvPr id="3" name="Content Placeholder 2">
            <a:extLst>
              <a:ext uri="{FF2B5EF4-FFF2-40B4-BE49-F238E27FC236}">
                <a16:creationId xmlns:a16="http://schemas.microsoft.com/office/drawing/2014/main" id="{3890E37B-715C-BB11-59E4-11906930C584}"/>
              </a:ext>
            </a:extLst>
          </p:cNvPr>
          <p:cNvSpPr>
            <a:spLocks noGrp="1"/>
          </p:cNvSpPr>
          <p:nvPr>
            <p:ph idx="1"/>
          </p:nvPr>
        </p:nvSpPr>
        <p:spPr/>
        <p:txBody>
          <a:bodyPr>
            <a:normAutofit fontScale="92500" lnSpcReduction="10000"/>
          </a:bodyPr>
          <a:lstStyle/>
          <a:p>
            <a:pPr marL="571500" indent="-571500">
              <a:buFont typeface="Arial" panose="020B0604020202020204" pitchFamily="34" charset="0"/>
              <a:buChar char="•"/>
            </a:pPr>
            <a:r>
              <a:rPr lang="en-US" dirty="0"/>
              <a:t>Self-select 2 or 3 person teams for this topic</a:t>
            </a:r>
          </a:p>
          <a:p>
            <a:pPr marL="571500" indent="-571500">
              <a:buFont typeface="Arial" panose="020B0604020202020204" pitchFamily="34" charset="0"/>
              <a:buChar char="•"/>
            </a:pPr>
            <a:r>
              <a:rPr lang="en-US" dirty="0"/>
              <a:t>If anyone is looking for a team to join, stand up and raise your hand</a:t>
            </a:r>
          </a:p>
          <a:p>
            <a:pPr marL="1100653" lvl="1" indent="-571500">
              <a:buFont typeface="Arial" panose="020B0604020202020204" pitchFamily="34" charset="0"/>
              <a:buChar char="•"/>
            </a:pPr>
            <a:r>
              <a:rPr lang="en-US" dirty="0"/>
              <a:t>People raising their hand, match in pairs!</a:t>
            </a:r>
          </a:p>
          <a:p>
            <a:pPr marL="1100653" lvl="1" indent="-571500">
              <a:buFont typeface="Arial" panose="020B0604020202020204" pitchFamily="34" charset="0"/>
              <a:buChar char="•"/>
            </a:pPr>
            <a:r>
              <a:rPr lang="en-US" dirty="0"/>
              <a:t>If one person left, join an existing 2-person team</a:t>
            </a:r>
          </a:p>
          <a:p>
            <a:pPr marL="1100653" lvl="1" indent="-571500">
              <a:buFont typeface="Arial" panose="020B0604020202020204" pitchFamily="34" charset="0"/>
              <a:buChar char="•"/>
            </a:pPr>
            <a:r>
              <a:rPr lang="en-US" dirty="0"/>
              <a:t>Speak up if you need assistance!</a:t>
            </a:r>
          </a:p>
          <a:p>
            <a:pPr marL="571500" indent="-571500">
              <a:buFont typeface="Arial" panose="020B0604020202020204" pitchFamily="34" charset="0"/>
              <a:buChar char="•"/>
            </a:pPr>
            <a:r>
              <a:rPr lang="en-US" dirty="0"/>
              <a:t>Spend 4 minutes talking </a:t>
            </a:r>
            <a:r>
              <a:rPr lang="en-US" b="1" i="1" dirty="0"/>
              <a:t>not</a:t>
            </a:r>
            <a:r>
              <a:rPr lang="en-US" dirty="0"/>
              <a:t> about class!</a:t>
            </a:r>
          </a:p>
          <a:p>
            <a:pPr marL="1100653" lvl="1" indent="-571500">
              <a:buFont typeface="Arial" panose="020B0604020202020204" pitchFamily="34" charset="0"/>
              <a:buChar char="•"/>
            </a:pPr>
            <a:r>
              <a:rPr lang="en-US" dirty="0"/>
              <a:t>What was your favorite TV show as a child?</a:t>
            </a:r>
          </a:p>
          <a:p>
            <a:pPr marL="1100653" lvl="1" indent="-571500">
              <a:buFont typeface="Arial" panose="020B0604020202020204" pitchFamily="34" charset="0"/>
              <a:buChar char="•"/>
            </a:pPr>
            <a:r>
              <a:rPr lang="en-US" dirty="0"/>
              <a:t>What is your favorite show now? Why?</a:t>
            </a:r>
          </a:p>
        </p:txBody>
      </p:sp>
    </p:spTree>
    <p:extLst>
      <p:ext uri="{BB962C8B-B14F-4D97-AF65-F5344CB8AC3E}">
        <p14:creationId xmlns:p14="http://schemas.microsoft.com/office/powerpoint/2010/main" val="319888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87EA-728B-DDB4-4BDA-8983E6C83709}"/>
              </a:ext>
            </a:extLst>
          </p:cNvPr>
          <p:cNvSpPr>
            <a:spLocks noGrp="1"/>
          </p:cNvSpPr>
          <p:nvPr>
            <p:ph type="title"/>
          </p:nvPr>
        </p:nvSpPr>
        <p:spPr>
          <a:xfrm>
            <a:off x="1768098" y="500062"/>
            <a:ext cx="2819400" cy="1325563"/>
          </a:xfrm>
        </p:spPr>
        <p:txBody>
          <a:bodyPr/>
          <a:lstStyle/>
          <a:p>
            <a:r>
              <a:rPr lang="en-US" dirty="0" err="1"/>
              <a:t>MoltBook</a:t>
            </a:r>
            <a:endParaRPr lang="en-US" dirty="0"/>
          </a:p>
        </p:txBody>
      </p:sp>
      <p:sp>
        <p:nvSpPr>
          <p:cNvPr id="3" name="Content Placeholder 2">
            <a:extLst>
              <a:ext uri="{FF2B5EF4-FFF2-40B4-BE49-F238E27FC236}">
                <a16:creationId xmlns:a16="http://schemas.microsoft.com/office/drawing/2014/main" id="{1557B223-5194-D75B-0DC9-E3DFD50D666E}"/>
              </a:ext>
            </a:extLst>
          </p:cNvPr>
          <p:cNvSpPr>
            <a:spLocks noGrp="1"/>
          </p:cNvSpPr>
          <p:nvPr>
            <p:ph sz="half" idx="1"/>
          </p:nvPr>
        </p:nvSpPr>
        <p:spPr>
          <a:xfrm>
            <a:off x="216977" y="1825625"/>
            <a:ext cx="6664270" cy="4850090"/>
          </a:xfrm>
        </p:spPr>
        <p:txBody>
          <a:bodyPr>
            <a:normAutofit fontScale="92500" lnSpcReduction="20000"/>
          </a:bodyPr>
          <a:lstStyle/>
          <a:p>
            <a:r>
              <a:rPr lang="en-US" dirty="0"/>
              <a:t>Andrej </a:t>
            </a:r>
            <a:r>
              <a:rPr lang="en-US" dirty="0" err="1"/>
              <a:t>Karpathy</a:t>
            </a:r>
            <a:r>
              <a:rPr lang="en-US" dirty="0"/>
              <a:t> (OpenAI founding member): “The most incredible sci-fi takeoff-adjacent thing I’ve seen recently.” </a:t>
            </a:r>
          </a:p>
          <a:p>
            <a:r>
              <a:rPr lang="en-US" dirty="0"/>
              <a:t>Also Andrej </a:t>
            </a:r>
            <a:r>
              <a:rPr lang="en-US" dirty="0" err="1"/>
              <a:t>Karpathy</a:t>
            </a:r>
            <a:r>
              <a:rPr lang="en-US" dirty="0"/>
              <a:t>: “It’s a dumpster fire, and I also definitely do not recommend .that people run this stuff on their computers”</a:t>
            </a:r>
          </a:p>
          <a:p>
            <a:r>
              <a:rPr lang="en-US" dirty="0"/>
              <a:t>Trevor Traina (Tools for Humanity CBO), via TIME: “The people who were calling us wacky are now just calling us.”</a:t>
            </a:r>
          </a:p>
          <a:p>
            <a:r>
              <a:rPr lang="en-US" dirty="0"/>
              <a:t>Samuel Woolley (The Guardian): “</a:t>
            </a:r>
            <a:r>
              <a:rPr lang="en-US" dirty="0" err="1"/>
              <a:t>Moltbook</a:t>
            </a:r>
            <a:r>
              <a:rPr lang="en-US" dirty="0"/>
              <a:t>, a social media site for AI agents, is nothing new.”</a:t>
            </a:r>
          </a:p>
          <a:p>
            <a:r>
              <a:rPr lang="en-US" dirty="0"/>
              <a:t>My </a:t>
            </a:r>
            <a:r>
              <a:rPr lang="en-US" dirty="0" err="1"/>
              <a:t>MoltBook</a:t>
            </a:r>
            <a:r>
              <a:rPr lang="en-US" dirty="0"/>
              <a:t> vocalizer </a:t>
            </a:r>
            <a:r>
              <a:rPr lang="en-US" dirty="0">
                <a:hlinkClick r:id="rId2"/>
              </a:rPr>
              <a:t>https://moltreaderapp.onrender.com/</a:t>
            </a:r>
            <a:r>
              <a:rPr lang="en-US" dirty="0"/>
              <a:t> </a:t>
            </a:r>
          </a:p>
        </p:txBody>
      </p:sp>
      <p:pic>
        <p:nvPicPr>
          <p:cNvPr id="8" name="Content Placeholder 7" descr="A screenshot of a computer&#10;&#10;AI-generated content may be incorrect.">
            <a:extLst>
              <a:ext uri="{FF2B5EF4-FFF2-40B4-BE49-F238E27FC236}">
                <a16:creationId xmlns:a16="http://schemas.microsoft.com/office/drawing/2014/main" id="{A9E97409-080A-F382-5540-BCC755B1415B}"/>
              </a:ext>
            </a:extLst>
          </p:cNvPr>
          <p:cNvPicPr>
            <a:picLocks noGrp="1" noChangeAspect="1"/>
          </p:cNvPicPr>
          <p:nvPr>
            <p:ph sz="half" idx="2"/>
          </p:nvPr>
        </p:nvPicPr>
        <p:blipFill>
          <a:blip r:embed="rId3"/>
          <a:stretch>
            <a:fillRect/>
          </a:stretch>
        </p:blipFill>
        <p:spPr>
          <a:xfrm>
            <a:off x="7078366" y="0"/>
            <a:ext cx="5169043" cy="6675715"/>
          </a:xfrm>
        </p:spPr>
      </p:pic>
    </p:spTree>
    <p:extLst>
      <p:ext uri="{BB962C8B-B14F-4D97-AF65-F5344CB8AC3E}">
        <p14:creationId xmlns:p14="http://schemas.microsoft.com/office/powerpoint/2010/main" val="2993113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D110-3B06-82C5-96C2-8EE44928E0D1}"/>
              </a:ext>
            </a:extLst>
          </p:cNvPr>
          <p:cNvSpPr>
            <a:spLocks noGrp="1"/>
          </p:cNvSpPr>
          <p:nvPr>
            <p:ph type="title"/>
          </p:nvPr>
        </p:nvSpPr>
        <p:spPr/>
        <p:txBody>
          <a:bodyPr/>
          <a:lstStyle/>
          <a:p>
            <a:r>
              <a:rPr lang="en-US" dirty="0"/>
              <a:t>Updates</a:t>
            </a:r>
          </a:p>
        </p:txBody>
      </p:sp>
      <p:sp>
        <p:nvSpPr>
          <p:cNvPr id="3" name="Content Placeholder 2">
            <a:extLst>
              <a:ext uri="{FF2B5EF4-FFF2-40B4-BE49-F238E27FC236}">
                <a16:creationId xmlns:a16="http://schemas.microsoft.com/office/drawing/2014/main" id="{D2FC56BF-7D6B-DEBC-2136-681BD4FB1947}"/>
              </a:ext>
            </a:extLst>
          </p:cNvPr>
          <p:cNvSpPr>
            <a:spLocks noGrp="1"/>
          </p:cNvSpPr>
          <p:nvPr>
            <p:ph idx="1"/>
          </p:nvPr>
        </p:nvSpPr>
        <p:spPr>
          <a:xfrm>
            <a:off x="838200" y="1825625"/>
            <a:ext cx="4152900" cy="4667250"/>
          </a:xfrm>
        </p:spPr>
        <p:txBody>
          <a:bodyPr/>
          <a:lstStyle/>
          <a:p>
            <a:r>
              <a:rPr lang="en-US" dirty="0"/>
              <a:t>Lessons in data quality</a:t>
            </a:r>
          </a:p>
          <a:p>
            <a:r>
              <a:rPr lang="en-US" dirty="0"/>
              <a:t>Original Model T owners manual had low-quality OCR</a:t>
            </a:r>
          </a:p>
          <a:p>
            <a:r>
              <a:rPr lang="en-US" dirty="0"/>
              <a:t>Use </a:t>
            </a:r>
            <a:r>
              <a:rPr lang="en-US" dirty="0" err="1"/>
              <a:t>NewModelT</a:t>
            </a:r>
            <a:r>
              <a:rPr lang="en-US" dirty="0"/>
              <a:t> service manual instead</a:t>
            </a:r>
          </a:p>
          <a:p>
            <a:r>
              <a:rPr lang="en-US" dirty="0"/>
              <a:t>Use the .txt files I created instead of relying on </a:t>
            </a:r>
            <a:r>
              <a:rPr lang="en-US" dirty="0" err="1"/>
              <a:t>PyMuPDF</a:t>
            </a:r>
            <a:r>
              <a:rPr lang="en-US" dirty="0"/>
              <a:t> in pipeline</a:t>
            </a:r>
          </a:p>
        </p:txBody>
      </p:sp>
      <p:pic>
        <p:nvPicPr>
          <p:cNvPr id="5" name="Picture 4">
            <a:extLst>
              <a:ext uri="{FF2B5EF4-FFF2-40B4-BE49-F238E27FC236}">
                <a16:creationId xmlns:a16="http://schemas.microsoft.com/office/drawing/2014/main" id="{71E8EDB5-2718-AF4E-7047-9294F0F2BF7C}"/>
              </a:ext>
            </a:extLst>
          </p:cNvPr>
          <p:cNvPicPr>
            <a:picLocks noChangeAspect="1"/>
          </p:cNvPicPr>
          <p:nvPr/>
        </p:nvPicPr>
        <p:blipFill>
          <a:blip r:embed="rId2"/>
          <a:stretch>
            <a:fillRect/>
          </a:stretch>
        </p:blipFill>
        <p:spPr>
          <a:xfrm>
            <a:off x="5621662" y="876300"/>
            <a:ext cx="4863681" cy="5105400"/>
          </a:xfrm>
          <a:prstGeom prst="rect">
            <a:avLst/>
          </a:prstGeom>
        </p:spPr>
      </p:pic>
      <p:pic>
        <p:nvPicPr>
          <p:cNvPr id="6" name="Picture 5">
            <a:extLst>
              <a:ext uri="{FF2B5EF4-FFF2-40B4-BE49-F238E27FC236}">
                <a16:creationId xmlns:a16="http://schemas.microsoft.com/office/drawing/2014/main" id="{2E980014-C57D-0418-D5A1-73A5F2918B1F}"/>
              </a:ext>
            </a:extLst>
          </p:cNvPr>
          <p:cNvPicPr>
            <a:picLocks noChangeAspect="1"/>
          </p:cNvPicPr>
          <p:nvPr/>
        </p:nvPicPr>
        <p:blipFill>
          <a:blip r:embed="rId3"/>
          <a:stretch>
            <a:fillRect/>
          </a:stretch>
        </p:blipFill>
        <p:spPr>
          <a:xfrm>
            <a:off x="5600684" y="876300"/>
            <a:ext cx="5355972" cy="5105400"/>
          </a:xfrm>
          <a:prstGeom prst="rect">
            <a:avLst/>
          </a:prstGeom>
        </p:spPr>
      </p:pic>
    </p:spTree>
    <p:extLst>
      <p:ext uri="{BB962C8B-B14F-4D97-AF65-F5344CB8AC3E}">
        <p14:creationId xmlns:p14="http://schemas.microsoft.com/office/powerpoint/2010/main" val="33334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CDF8-2435-8781-2016-FB4E3D4181B4}"/>
              </a:ext>
            </a:extLst>
          </p:cNvPr>
          <p:cNvSpPr>
            <a:spLocks noGrp="1"/>
          </p:cNvSpPr>
          <p:nvPr>
            <p:ph type="title"/>
          </p:nvPr>
        </p:nvSpPr>
        <p:spPr/>
        <p:txBody>
          <a:bodyPr/>
          <a:lstStyle/>
          <a:p>
            <a:r>
              <a:rPr lang="en-US" dirty="0"/>
              <a:t>Multi-Column Text Extraction</a:t>
            </a:r>
          </a:p>
        </p:txBody>
      </p:sp>
      <p:sp>
        <p:nvSpPr>
          <p:cNvPr id="3" name="Content Placeholder 2">
            <a:extLst>
              <a:ext uri="{FF2B5EF4-FFF2-40B4-BE49-F238E27FC236}">
                <a16:creationId xmlns:a16="http://schemas.microsoft.com/office/drawing/2014/main" id="{B7AA1D22-FA11-621F-3B80-5A7E3E30583C}"/>
              </a:ext>
            </a:extLst>
          </p:cNvPr>
          <p:cNvSpPr>
            <a:spLocks noGrp="1"/>
          </p:cNvSpPr>
          <p:nvPr>
            <p:ph idx="1"/>
          </p:nvPr>
        </p:nvSpPr>
        <p:spPr>
          <a:xfrm>
            <a:off x="838200" y="1825624"/>
            <a:ext cx="4495800" cy="4460875"/>
          </a:xfrm>
        </p:spPr>
        <p:txBody>
          <a:bodyPr/>
          <a:lstStyle/>
          <a:p>
            <a:r>
              <a:rPr lang="en-US" dirty="0"/>
              <a:t>Most pdf-to-text programs stumble over multi-column text</a:t>
            </a:r>
          </a:p>
          <a:p>
            <a:r>
              <a:rPr lang="en-US" i="1" dirty="0"/>
              <a:t>Either</a:t>
            </a:r>
            <a:r>
              <a:rPr lang="en-US" dirty="0"/>
              <a:t> lines are run together across columns, </a:t>
            </a:r>
            <a:r>
              <a:rPr lang="en-US" i="1" dirty="0"/>
              <a:t>or</a:t>
            </a:r>
            <a:r>
              <a:rPr lang="en-US" dirty="0"/>
              <a:t> multi-column tables are garbled</a:t>
            </a:r>
          </a:p>
          <a:p>
            <a:r>
              <a:rPr lang="en-US" dirty="0"/>
              <a:t>Case in point: Congressional Record</a:t>
            </a:r>
          </a:p>
        </p:txBody>
      </p:sp>
      <p:pic>
        <p:nvPicPr>
          <p:cNvPr id="5" name="Picture 4">
            <a:extLst>
              <a:ext uri="{FF2B5EF4-FFF2-40B4-BE49-F238E27FC236}">
                <a16:creationId xmlns:a16="http://schemas.microsoft.com/office/drawing/2014/main" id="{DA7ABAA7-86CE-6993-2194-04885559E89F}"/>
              </a:ext>
            </a:extLst>
          </p:cNvPr>
          <p:cNvPicPr>
            <a:picLocks noChangeAspect="1"/>
          </p:cNvPicPr>
          <p:nvPr/>
        </p:nvPicPr>
        <p:blipFill>
          <a:blip r:embed="rId2"/>
          <a:stretch>
            <a:fillRect/>
          </a:stretch>
        </p:blipFill>
        <p:spPr>
          <a:xfrm>
            <a:off x="7936896" y="0"/>
            <a:ext cx="3671507" cy="6858000"/>
          </a:xfrm>
          <a:prstGeom prst="rect">
            <a:avLst/>
          </a:prstGeom>
        </p:spPr>
      </p:pic>
    </p:spTree>
    <p:extLst>
      <p:ext uri="{BB962C8B-B14F-4D97-AF65-F5344CB8AC3E}">
        <p14:creationId xmlns:p14="http://schemas.microsoft.com/office/powerpoint/2010/main" val="113942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5A6B-5BBF-A1A8-7474-BD864F7252F5}"/>
              </a:ext>
            </a:extLst>
          </p:cNvPr>
          <p:cNvSpPr>
            <a:spLocks noGrp="1"/>
          </p:cNvSpPr>
          <p:nvPr>
            <p:ph type="title"/>
          </p:nvPr>
        </p:nvSpPr>
        <p:spPr/>
        <p:txBody>
          <a:bodyPr/>
          <a:lstStyle/>
          <a:p>
            <a:r>
              <a:rPr lang="en-US" dirty="0"/>
              <a:t>Best Approach: ChatGPT</a:t>
            </a:r>
          </a:p>
        </p:txBody>
      </p:sp>
      <p:sp>
        <p:nvSpPr>
          <p:cNvPr id="5" name="TextBox 4">
            <a:extLst>
              <a:ext uri="{FF2B5EF4-FFF2-40B4-BE49-F238E27FC236}">
                <a16:creationId xmlns:a16="http://schemas.microsoft.com/office/drawing/2014/main" id="{D569C6A0-B8C2-E9C8-CB43-7E7D519005D1}"/>
              </a:ext>
            </a:extLst>
          </p:cNvPr>
          <p:cNvSpPr txBox="1"/>
          <p:nvPr/>
        </p:nvSpPr>
        <p:spPr>
          <a:xfrm>
            <a:off x="838200" y="1674674"/>
            <a:ext cx="6096000" cy="1754326"/>
          </a:xfrm>
          <a:prstGeom prst="rect">
            <a:avLst/>
          </a:prstGeom>
          <a:noFill/>
        </p:spPr>
        <p:txBody>
          <a:bodyPr wrap="square">
            <a:spAutoFit/>
          </a:bodyPr>
          <a:lstStyle/>
          <a:p>
            <a:r>
              <a:rPr lang="en-US" dirty="0"/>
              <a:t>Please convert this pdf with embedded text to plain text. Do not run OCR, use the embedded text. Do not maintain multiple columns, but create a single column of text.  When there are tables, which might cross multiple columns in the pdf, turn them into text with one line per row, being careful not to break them.</a:t>
            </a:r>
          </a:p>
        </p:txBody>
      </p:sp>
      <p:pic>
        <p:nvPicPr>
          <p:cNvPr id="7" name="Picture 6" descr="A screenshot of a document&#10;&#10;AI-generated content may be incorrect.">
            <a:extLst>
              <a:ext uri="{FF2B5EF4-FFF2-40B4-BE49-F238E27FC236}">
                <a16:creationId xmlns:a16="http://schemas.microsoft.com/office/drawing/2014/main" id="{E4F519FF-4F75-7112-7EDF-67C5DC51B336}"/>
              </a:ext>
            </a:extLst>
          </p:cNvPr>
          <p:cNvPicPr>
            <a:picLocks noChangeAspect="1"/>
          </p:cNvPicPr>
          <p:nvPr/>
        </p:nvPicPr>
        <p:blipFill>
          <a:blip r:embed="rId2"/>
          <a:stretch>
            <a:fillRect/>
          </a:stretch>
        </p:blipFill>
        <p:spPr>
          <a:xfrm>
            <a:off x="838200" y="1456179"/>
            <a:ext cx="8515350" cy="5036696"/>
          </a:xfrm>
          <a:prstGeom prst="rect">
            <a:avLst/>
          </a:prstGeom>
        </p:spPr>
      </p:pic>
    </p:spTree>
    <p:extLst>
      <p:ext uri="{BB962C8B-B14F-4D97-AF65-F5344CB8AC3E}">
        <p14:creationId xmlns:p14="http://schemas.microsoft.com/office/powerpoint/2010/main" val="11540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4E074-6B47-2441-ACD8-1104D53795F4}"/>
              </a:ext>
            </a:extLst>
          </p:cNvPr>
          <p:cNvSpPr>
            <a:spLocks noGrp="1"/>
          </p:cNvSpPr>
          <p:nvPr>
            <p:ph type="title"/>
          </p:nvPr>
        </p:nvSpPr>
        <p:spPr/>
        <p:txBody>
          <a:bodyPr/>
          <a:lstStyle/>
          <a:p>
            <a:r>
              <a:rPr lang="en-US" dirty="0"/>
              <a:t>If your exercises are not working out …</a:t>
            </a:r>
          </a:p>
        </p:txBody>
      </p:sp>
      <p:sp>
        <p:nvSpPr>
          <p:cNvPr id="3" name="Content Placeholder 2">
            <a:extLst>
              <a:ext uri="{FF2B5EF4-FFF2-40B4-BE49-F238E27FC236}">
                <a16:creationId xmlns:a16="http://schemas.microsoft.com/office/drawing/2014/main" id="{226605B3-3792-DE70-5627-3A31B7BFC669}"/>
              </a:ext>
            </a:extLst>
          </p:cNvPr>
          <p:cNvSpPr>
            <a:spLocks noGrp="1"/>
          </p:cNvSpPr>
          <p:nvPr>
            <p:ph idx="1"/>
          </p:nvPr>
        </p:nvSpPr>
        <p:spPr/>
        <p:txBody>
          <a:bodyPr/>
          <a:lstStyle/>
          <a:p>
            <a:r>
              <a:rPr lang="en-US" dirty="0"/>
              <a:t>Use the clean </a:t>
            </a:r>
            <a:r>
              <a:rPr lang="en-US" dirty="0" err="1"/>
              <a:t>corporus</a:t>
            </a:r>
            <a:r>
              <a:rPr lang="en-US" dirty="0"/>
              <a:t> EU AI Act</a:t>
            </a:r>
          </a:p>
          <a:p>
            <a:pPr lvl="1"/>
            <a:r>
              <a:rPr lang="en-US" dirty="0"/>
              <a:t>Single column document</a:t>
            </a:r>
          </a:p>
          <a:p>
            <a:pPr lvl="1"/>
            <a:r>
              <a:rPr lang="en-US" dirty="0"/>
              <a:t>Embedded text created from source rather than OCR</a:t>
            </a:r>
          </a:p>
          <a:p>
            <a:r>
              <a:rPr lang="en-US" dirty="0"/>
              <a:t>Use ChatGPT to re-extract the embedded text from pdfs</a:t>
            </a:r>
          </a:p>
          <a:p>
            <a:pPr lvl="1"/>
            <a:r>
              <a:rPr lang="en-US" dirty="0"/>
              <a:t>Option: use the alternate prompt that re-performs OCR</a:t>
            </a:r>
          </a:p>
          <a:p>
            <a:pPr lvl="1"/>
            <a:r>
              <a:rPr lang="en-US" dirty="0"/>
              <a:t>ChatGPT's OCR is excellent but hits time limit after about 10 pages</a:t>
            </a:r>
          </a:p>
        </p:txBody>
      </p:sp>
    </p:spTree>
    <p:extLst>
      <p:ext uri="{BB962C8B-B14F-4D97-AF65-F5344CB8AC3E}">
        <p14:creationId xmlns:p14="http://schemas.microsoft.com/office/powerpoint/2010/main" val="1032211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57DCE-BE9C-DF10-5660-0EBAE063AB0D}"/>
              </a:ext>
            </a:extLst>
          </p:cNvPr>
          <p:cNvSpPr>
            <a:spLocks noGrp="1"/>
          </p:cNvSpPr>
          <p:nvPr>
            <p:ph type="title"/>
          </p:nvPr>
        </p:nvSpPr>
        <p:spPr/>
        <p:txBody>
          <a:bodyPr/>
          <a:lstStyle/>
          <a:p>
            <a:r>
              <a:rPr lang="en-US" dirty="0"/>
              <a:t>Discussion Page</a:t>
            </a:r>
          </a:p>
        </p:txBody>
      </p:sp>
      <p:sp>
        <p:nvSpPr>
          <p:cNvPr id="3" name="Content Placeholder 2">
            <a:extLst>
              <a:ext uri="{FF2B5EF4-FFF2-40B4-BE49-F238E27FC236}">
                <a16:creationId xmlns:a16="http://schemas.microsoft.com/office/drawing/2014/main" id="{8BB8B2C7-02B6-87AA-22BC-B43DDDD8FF0E}"/>
              </a:ext>
            </a:extLst>
          </p:cNvPr>
          <p:cNvSpPr>
            <a:spLocks noGrp="1"/>
          </p:cNvSpPr>
          <p:nvPr>
            <p:ph idx="1"/>
          </p:nvPr>
        </p:nvSpPr>
        <p:spPr/>
        <p:txBody>
          <a:bodyPr/>
          <a:lstStyle/>
          <a:p>
            <a:r>
              <a:rPr lang="en-US" dirty="0"/>
              <a:t>The Canvas Discussions page is now open!</a:t>
            </a:r>
          </a:p>
          <a:p>
            <a:r>
              <a:rPr lang="en-US" dirty="0"/>
              <a:t>Please use it to ask questions of each other and to report fixes you have found for glitches in exercises, data, or software!</a:t>
            </a:r>
          </a:p>
        </p:txBody>
      </p:sp>
    </p:spTree>
    <p:extLst>
      <p:ext uri="{BB962C8B-B14F-4D97-AF65-F5344CB8AC3E}">
        <p14:creationId xmlns:p14="http://schemas.microsoft.com/office/powerpoint/2010/main" val="69658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FDEB-7DB6-3A84-CB0C-02E4000E5609}"/>
              </a:ext>
            </a:extLst>
          </p:cNvPr>
          <p:cNvSpPr>
            <a:spLocks noGrp="1"/>
          </p:cNvSpPr>
          <p:nvPr>
            <p:ph type="title"/>
          </p:nvPr>
        </p:nvSpPr>
        <p:spPr/>
        <p:txBody>
          <a:bodyPr/>
          <a:lstStyle/>
          <a:p>
            <a:r>
              <a:rPr lang="en-US" dirty="0"/>
              <a:t>New Platform Available</a:t>
            </a:r>
          </a:p>
        </p:txBody>
      </p:sp>
      <p:sp>
        <p:nvSpPr>
          <p:cNvPr id="3" name="Content Placeholder 2">
            <a:extLst>
              <a:ext uri="{FF2B5EF4-FFF2-40B4-BE49-F238E27FC236}">
                <a16:creationId xmlns:a16="http://schemas.microsoft.com/office/drawing/2014/main" id="{716D6890-FF6B-29B9-CFC3-DBCF02AD9278}"/>
              </a:ext>
            </a:extLst>
          </p:cNvPr>
          <p:cNvSpPr>
            <a:spLocks noGrp="1"/>
          </p:cNvSpPr>
          <p:nvPr>
            <p:ph idx="1"/>
          </p:nvPr>
        </p:nvSpPr>
        <p:spPr/>
        <p:txBody>
          <a:bodyPr/>
          <a:lstStyle/>
          <a:p>
            <a:r>
              <a:rPr lang="en-US" dirty="0"/>
              <a:t>We all now have free accounts on </a:t>
            </a:r>
            <a:br>
              <a:rPr lang="en-US" dirty="0"/>
            </a:br>
            <a:r>
              <a:rPr lang="en-US" dirty="0"/>
              <a:t>https:// </a:t>
            </a:r>
            <a:r>
              <a:rPr lang="en-US" dirty="0" err="1"/>
              <a:t>thinkingmachines.ai</a:t>
            </a:r>
            <a:r>
              <a:rPr lang="en-US" dirty="0"/>
              <a:t>/tinker</a:t>
            </a:r>
          </a:p>
          <a:p>
            <a:r>
              <a:rPr lang="en-US" dirty="0"/>
              <a:t>Tinker is a </a:t>
            </a:r>
            <a:r>
              <a:rPr lang="en-US" i="1" dirty="0"/>
              <a:t>training</a:t>
            </a:r>
            <a:r>
              <a:rPr lang="en-US" dirty="0"/>
              <a:t> API for researchers</a:t>
            </a:r>
          </a:p>
          <a:p>
            <a:pPr lvl="1"/>
            <a:r>
              <a:rPr lang="en-US" dirty="0"/>
              <a:t>“Control every aspect of model training and fine-tuning while we handle the infrastructure”</a:t>
            </a:r>
          </a:p>
          <a:p>
            <a:r>
              <a:rPr lang="en-US" dirty="0"/>
              <a:t>We will use it for model fine-tuning in a few weeks</a:t>
            </a:r>
          </a:p>
          <a:p>
            <a:r>
              <a:rPr lang="en-US" dirty="0"/>
              <a:t>You are welcome to use at any time</a:t>
            </a:r>
          </a:p>
          <a:p>
            <a:r>
              <a:rPr lang="en-US" dirty="0"/>
              <a:t>Login with your UVA email</a:t>
            </a:r>
          </a:p>
          <a:p>
            <a:endParaRPr lang="en-US" dirty="0"/>
          </a:p>
          <a:p>
            <a:endParaRPr lang="en-US" dirty="0"/>
          </a:p>
        </p:txBody>
      </p:sp>
      <p:pic>
        <p:nvPicPr>
          <p:cNvPr id="5" name="Graphic 4">
            <a:extLst>
              <a:ext uri="{FF2B5EF4-FFF2-40B4-BE49-F238E27FC236}">
                <a16:creationId xmlns:a16="http://schemas.microsoft.com/office/drawing/2014/main" id="{7354D0BC-A0CA-7AD2-A7A9-BF906D2660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50156" y="195942"/>
            <a:ext cx="4573065" cy="2696936"/>
          </a:xfrm>
          <a:prstGeom prst="rect">
            <a:avLst/>
          </a:prstGeom>
        </p:spPr>
      </p:pic>
    </p:spTree>
    <p:extLst>
      <p:ext uri="{BB962C8B-B14F-4D97-AF65-F5344CB8AC3E}">
        <p14:creationId xmlns:p14="http://schemas.microsoft.com/office/powerpoint/2010/main" val="258923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AD2C4-FDB5-C9F4-421D-03AA68C3DF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1D93F-A943-7763-5AFD-DF98491CCB35}"/>
              </a:ext>
            </a:extLst>
          </p:cNvPr>
          <p:cNvSpPr>
            <a:spLocks noGrp="1"/>
          </p:cNvSpPr>
          <p:nvPr>
            <p:ph type="title"/>
          </p:nvPr>
        </p:nvSpPr>
        <p:spPr>
          <a:xfrm>
            <a:off x="1097280" y="159603"/>
            <a:ext cx="10485120" cy="907196"/>
          </a:xfrm>
        </p:spPr>
        <p:txBody>
          <a:bodyPr>
            <a:normAutofit/>
          </a:bodyPr>
          <a:lstStyle/>
          <a:p>
            <a:r>
              <a:rPr lang="en-US" dirty="0"/>
              <a:t>LLMs for information retrieval</a:t>
            </a:r>
          </a:p>
        </p:txBody>
      </p:sp>
      <p:sp>
        <p:nvSpPr>
          <p:cNvPr id="3" name="Content Placeholder 2">
            <a:extLst>
              <a:ext uri="{FF2B5EF4-FFF2-40B4-BE49-F238E27FC236}">
                <a16:creationId xmlns:a16="http://schemas.microsoft.com/office/drawing/2014/main" id="{F61BC22E-85D6-C586-8FB2-9028FDD425F9}"/>
              </a:ext>
            </a:extLst>
          </p:cNvPr>
          <p:cNvSpPr>
            <a:spLocks noGrp="1"/>
          </p:cNvSpPr>
          <p:nvPr>
            <p:ph idx="1"/>
          </p:nvPr>
        </p:nvSpPr>
        <p:spPr>
          <a:xfrm>
            <a:off x="1097281" y="1600200"/>
            <a:ext cx="10058401" cy="5257800"/>
          </a:xfrm>
        </p:spPr>
        <p:txBody>
          <a:bodyPr>
            <a:normAutofit/>
          </a:bodyPr>
          <a:lstStyle/>
          <a:p>
            <a:r>
              <a:rPr lang="en-US" dirty="0"/>
              <a:t>LLMs can answer some information needs without a document collection!</a:t>
            </a:r>
          </a:p>
          <a:p>
            <a:pPr marL="1214936" lvl="1" indent="-685783">
              <a:buFont typeface="Arial" panose="020B0604020202020204" pitchFamily="34" charset="0"/>
              <a:buChar char="•"/>
            </a:pPr>
            <a:r>
              <a:rPr lang="en-US" dirty="0"/>
              <a:t>Where is the Louvre Museum located?</a:t>
            </a:r>
          </a:p>
          <a:p>
            <a:pPr marL="1214936" lvl="1" indent="-685783">
              <a:buFont typeface="Arial" panose="020B0604020202020204" pitchFamily="34" charset="0"/>
              <a:buChar char="•"/>
            </a:pPr>
            <a:r>
              <a:rPr lang="en-US" dirty="0"/>
              <a:t>Where does the energy in a nuclear explosion come from? </a:t>
            </a:r>
          </a:p>
          <a:p>
            <a:pPr marL="1214936" lvl="1" indent="-685783">
              <a:buFont typeface="Arial" panose="020B0604020202020204" pitchFamily="34" charset="0"/>
              <a:buChar char="•"/>
            </a:pPr>
            <a:r>
              <a:rPr lang="en-US" dirty="0"/>
              <a:t>How to get a script l in latex? </a:t>
            </a:r>
          </a:p>
          <a:p>
            <a:pPr marL="0" indent="0"/>
            <a:r>
              <a:rPr lang="en-US" dirty="0"/>
              <a:t>Just prompt an LLM!</a:t>
            </a:r>
          </a:p>
        </p:txBody>
      </p:sp>
    </p:spTree>
    <p:extLst>
      <p:ext uri="{BB962C8B-B14F-4D97-AF65-F5344CB8AC3E}">
        <p14:creationId xmlns:p14="http://schemas.microsoft.com/office/powerpoint/2010/main" val="127781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96F62-8E58-4971-68FC-98AA08FA5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49D2E-0CCE-5BD2-DF4B-CF5D27BFE391}"/>
              </a:ext>
            </a:extLst>
          </p:cNvPr>
          <p:cNvSpPr>
            <a:spLocks noGrp="1"/>
          </p:cNvSpPr>
          <p:nvPr>
            <p:ph type="title"/>
          </p:nvPr>
        </p:nvSpPr>
        <p:spPr/>
        <p:txBody>
          <a:bodyPr/>
          <a:lstStyle/>
          <a:p>
            <a:r>
              <a:rPr lang="en-US" dirty="0"/>
              <a:t>Just prompt an LLM!</a:t>
            </a:r>
          </a:p>
        </p:txBody>
      </p:sp>
      <p:sp>
        <p:nvSpPr>
          <p:cNvPr id="3" name="Content Placeholder 2">
            <a:extLst>
              <a:ext uri="{FF2B5EF4-FFF2-40B4-BE49-F238E27FC236}">
                <a16:creationId xmlns:a16="http://schemas.microsoft.com/office/drawing/2014/main" id="{139EA2B8-FA8F-21F2-6EF7-A731EA5CDB23}"/>
              </a:ext>
            </a:extLst>
          </p:cNvPr>
          <p:cNvSpPr>
            <a:spLocks noGrp="1"/>
          </p:cNvSpPr>
          <p:nvPr>
            <p:ph idx="1"/>
          </p:nvPr>
        </p:nvSpPr>
        <p:spPr>
          <a:xfrm>
            <a:off x="1097280" y="5265003"/>
            <a:ext cx="10485120" cy="1592997"/>
          </a:xfrm>
        </p:spPr>
        <p:txBody>
          <a:bodyPr>
            <a:normAutofit/>
          </a:bodyPr>
          <a:lstStyle/>
          <a:p>
            <a:r>
              <a:rPr lang="en-US" dirty="0"/>
              <a:t>LLMs store facts in the connections in their feedforward layers</a:t>
            </a:r>
          </a:p>
        </p:txBody>
      </p:sp>
      <p:pic>
        <p:nvPicPr>
          <p:cNvPr id="4" name="Picture 3">
            <a:extLst>
              <a:ext uri="{FF2B5EF4-FFF2-40B4-BE49-F238E27FC236}">
                <a16:creationId xmlns:a16="http://schemas.microsoft.com/office/drawing/2014/main" id="{00B78ADA-48C6-6FDC-B9D8-1BD63F537BBA}"/>
              </a:ext>
            </a:extLst>
          </p:cNvPr>
          <p:cNvPicPr>
            <a:picLocks noChangeAspect="1"/>
          </p:cNvPicPr>
          <p:nvPr/>
        </p:nvPicPr>
        <p:blipFill>
          <a:blip r:embed="rId3"/>
          <a:stretch>
            <a:fillRect/>
          </a:stretch>
        </p:blipFill>
        <p:spPr>
          <a:xfrm>
            <a:off x="1930400" y="1092200"/>
            <a:ext cx="7773416" cy="3848225"/>
          </a:xfrm>
          <a:prstGeom prst="rect">
            <a:avLst/>
          </a:prstGeom>
        </p:spPr>
      </p:pic>
    </p:spTree>
    <p:extLst>
      <p:ext uri="{BB962C8B-B14F-4D97-AF65-F5344CB8AC3E}">
        <p14:creationId xmlns:p14="http://schemas.microsoft.com/office/powerpoint/2010/main" val="236042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A5B9-6FDF-A009-8B3B-FE55F9DF3D7F}"/>
              </a:ext>
            </a:extLst>
          </p:cNvPr>
          <p:cNvSpPr>
            <a:spLocks noGrp="1"/>
          </p:cNvSpPr>
          <p:nvPr>
            <p:ph type="title"/>
          </p:nvPr>
        </p:nvSpPr>
        <p:spPr>
          <a:xfrm>
            <a:off x="1097280" y="381001"/>
            <a:ext cx="10058400" cy="907196"/>
          </a:xfrm>
        </p:spPr>
        <p:txBody>
          <a:bodyPr>
            <a:normAutofit/>
          </a:bodyPr>
          <a:lstStyle/>
          <a:p>
            <a:r>
              <a:rPr lang="en-US" dirty="0"/>
              <a:t>Problems</a:t>
            </a:r>
          </a:p>
        </p:txBody>
      </p:sp>
      <p:sp>
        <p:nvSpPr>
          <p:cNvPr id="3" name="Content Placeholder 2">
            <a:extLst>
              <a:ext uri="{FF2B5EF4-FFF2-40B4-BE49-F238E27FC236}">
                <a16:creationId xmlns:a16="http://schemas.microsoft.com/office/drawing/2014/main" id="{C509F29F-63EB-02ED-CB40-CCD1143929E5}"/>
              </a:ext>
            </a:extLst>
          </p:cNvPr>
          <p:cNvSpPr>
            <a:spLocks noGrp="1"/>
          </p:cNvSpPr>
          <p:nvPr>
            <p:ph idx="1"/>
          </p:nvPr>
        </p:nvSpPr>
        <p:spPr>
          <a:xfrm>
            <a:off x="1097280" y="1600200"/>
            <a:ext cx="10688320" cy="5257800"/>
          </a:xfrm>
        </p:spPr>
        <p:txBody>
          <a:bodyPr>
            <a:normAutofit/>
          </a:bodyPr>
          <a:lstStyle/>
          <a:p>
            <a:r>
              <a:rPr lang="en-US" dirty="0"/>
              <a:t>LLMs hallucinate, giving answers that aren't faithful to the facts of the world. </a:t>
            </a:r>
          </a:p>
          <a:p>
            <a:pPr marL="609585" indent="-609585">
              <a:buFont typeface="Arial" panose="020B0604020202020204" pitchFamily="34" charset="0"/>
              <a:buChar char="•"/>
            </a:pPr>
            <a:r>
              <a:rPr lang="en-US" sz="3467" dirty="0"/>
              <a:t>They can make up medical, legal facts</a:t>
            </a:r>
          </a:p>
          <a:p>
            <a:r>
              <a:rPr lang="en-US" dirty="0"/>
              <a:t>LLMs can't use proprietary data</a:t>
            </a:r>
          </a:p>
          <a:p>
            <a:pPr marL="609585" indent="-609585">
              <a:buFont typeface="Arial" panose="020B0604020202020204" pitchFamily="34" charset="0"/>
              <a:buChar char="•"/>
            </a:pPr>
            <a:r>
              <a:rPr lang="en-US" sz="3467" dirty="0"/>
              <a:t>Email, medical records, corporate docs</a:t>
            </a:r>
          </a:p>
          <a:p>
            <a:r>
              <a:rPr lang="en-US" dirty="0"/>
              <a:t>LLMs can't handle dynamic data</a:t>
            </a:r>
          </a:p>
          <a:p>
            <a:pPr marL="609585" indent="-609585">
              <a:buFont typeface="Arial" panose="020B0604020202020204" pitchFamily="34" charset="0"/>
              <a:buChar char="•"/>
            </a:pPr>
            <a:r>
              <a:rPr lang="en-US" sz="3467" dirty="0"/>
              <a:t>Recent news, earthquakes, sports events</a:t>
            </a:r>
          </a:p>
        </p:txBody>
      </p:sp>
    </p:spTree>
    <p:extLst>
      <p:ext uri="{BB962C8B-B14F-4D97-AF65-F5344CB8AC3E}">
        <p14:creationId xmlns:p14="http://schemas.microsoft.com/office/powerpoint/2010/main" val="99768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EBB97-30DA-29FD-17BB-E1967548E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7478C-06D4-03DF-5CCF-E98A3AC81DA7}"/>
              </a:ext>
            </a:extLst>
          </p:cNvPr>
          <p:cNvSpPr>
            <a:spLocks noGrp="1"/>
          </p:cNvSpPr>
          <p:nvPr>
            <p:ph type="title"/>
          </p:nvPr>
        </p:nvSpPr>
        <p:spPr/>
        <p:txBody>
          <a:bodyPr/>
          <a:lstStyle/>
          <a:p>
            <a:r>
              <a:rPr lang="en-US" dirty="0"/>
              <a:t>Solution: RAG</a:t>
            </a:r>
          </a:p>
        </p:txBody>
      </p:sp>
      <p:sp>
        <p:nvSpPr>
          <p:cNvPr id="3" name="Content Placeholder 2">
            <a:extLst>
              <a:ext uri="{FF2B5EF4-FFF2-40B4-BE49-F238E27FC236}">
                <a16:creationId xmlns:a16="http://schemas.microsoft.com/office/drawing/2014/main" id="{4FF8DB2B-D310-D13F-4DB9-F055EA53EDFE}"/>
              </a:ext>
            </a:extLst>
          </p:cNvPr>
          <p:cNvSpPr>
            <a:spLocks noGrp="1"/>
          </p:cNvSpPr>
          <p:nvPr>
            <p:ph idx="1"/>
          </p:nvPr>
        </p:nvSpPr>
        <p:spPr/>
        <p:txBody>
          <a:bodyPr>
            <a:normAutofit/>
          </a:bodyPr>
          <a:lstStyle/>
          <a:p>
            <a:r>
              <a:rPr lang="en-US" sz="4267" dirty="0"/>
              <a:t>Retrieval-Augmented Generation</a:t>
            </a:r>
          </a:p>
          <a:p>
            <a:pPr marL="685783" indent="-685783">
              <a:buFont typeface="+mj-lt"/>
              <a:buAutoNum type="arabicPeriod"/>
            </a:pPr>
            <a:r>
              <a:rPr lang="en-US" sz="4267" dirty="0"/>
              <a:t>Use information retrieval to </a:t>
            </a:r>
            <a:r>
              <a:rPr lang="en-US" sz="4267" b="1" dirty="0"/>
              <a:t>retrieve</a:t>
            </a:r>
            <a:r>
              <a:rPr lang="en-US" sz="4267" dirty="0"/>
              <a:t> documents from some collection</a:t>
            </a:r>
          </a:p>
          <a:p>
            <a:pPr marL="685783" indent="-685783">
              <a:buFont typeface="+mj-lt"/>
              <a:buAutoNum type="arabicPeriod"/>
            </a:pPr>
            <a:r>
              <a:rPr lang="en-US" sz="4267" dirty="0"/>
              <a:t>Then use LLM to </a:t>
            </a:r>
            <a:r>
              <a:rPr lang="en-US" sz="4267" b="1" dirty="0"/>
              <a:t>generate</a:t>
            </a:r>
            <a:r>
              <a:rPr lang="en-US" sz="4267" dirty="0"/>
              <a:t> an answer conditioned on the documents</a:t>
            </a:r>
          </a:p>
          <a:p>
            <a:endParaRPr lang="en-US" dirty="0"/>
          </a:p>
        </p:txBody>
      </p:sp>
    </p:spTree>
    <p:extLst>
      <p:ext uri="{BB962C8B-B14F-4D97-AF65-F5344CB8AC3E}">
        <p14:creationId xmlns:p14="http://schemas.microsoft.com/office/powerpoint/2010/main" val="153889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20F4-7CE0-9A11-A9E2-878D138549D7}"/>
              </a:ext>
            </a:extLst>
          </p:cNvPr>
          <p:cNvSpPr>
            <a:spLocks noGrp="1"/>
          </p:cNvSpPr>
          <p:nvPr>
            <p:ph type="title"/>
          </p:nvPr>
        </p:nvSpPr>
        <p:spPr/>
        <p:txBody>
          <a:bodyPr/>
          <a:lstStyle/>
          <a:p>
            <a:r>
              <a:rPr lang="en-US" dirty="0"/>
              <a:t>Basic RAG</a:t>
            </a:r>
          </a:p>
        </p:txBody>
      </p:sp>
      <p:sp>
        <p:nvSpPr>
          <p:cNvPr id="3" name="Content Placeholder 2">
            <a:extLst>
              <a:ext uri="{FF2B5EF4-FFF2-40B4-BE49-F238E27FC236}">
                <a16:creationId xmlns:a16="http://schemas.microsoft.com/office/drawing/2014/main" id="{B1F0456E-BFDD-2486-ECFF-470D37F9D499}"/>
              </a:ext>
            </a:extLst>
          </p:cNvPr>
          <p:cNvSpPr>
            <a:spLocks noGrp="1"/>
          </p:cNvSpPr>
          <p:nvPr>
            <p:ph idx="1"/>
          </p:nvPr>
        </p:nvSpPr>
        <p:spPr/>
        <p:txBody>
          <a:bodyPr>
            <a:normAutofit/>
          </a:bodyPr>
          <a:lstStyle/>
          <a:p>
            <a:r>
              <a:rPr lang="en-US" dirty="0"/>
              <a:t>Given a document collection and a user query</a:t>
            </a:r>
          </a:p>
          <a:p>
            <a:pPr marL="609585" indent="-609585">
              <a:buFont typeface="Arial" panose="020B0604020202020204" pitchFamily="34" charset="0"/>
              <a:buChar char="•"/>
            </a:pPr>
            <a:r>
              <a:rPr lang="en-US" dirty="0"/>
              <a:t>Call a retriever to return top </a:t>
            </a:r>
            <a:r>
              <a:rPr lang="en-US" i="1" dirty="0"/>
              <a:t>k</a:t>
            </a:r>
            <a:r>
              <a:rPr lang="en-US" dirty="0"/>
              <a:t> hits </a:t>
            </a:r>
          </a:p>
          <a:p>
            <a:pPr marL="609585" indent="-609585">
              <a:buFont typeface="Arial" panose="020B0604020202020204" pitchFamily="34" charset="0"/>
              <a:buChar char="•"/>
            </a:pPr>
            <a:r>
              <a:rPr lang="en-US" dirty="0"/>
              <a:t>Create a prompt that includes query and the hits</a:t>
            </a:r>
          </a:p>
          <a:p>
            <a:pPr marL="609585" indent="-609585">
              <a:buFont typeface="Arial" panose="020B0604020202020204" pitchFamily="34" charset="0"/>
              <a:buChar char="•"/>
            </a:pPr>
            <a:r>
              <a:rPr lang="en-US" dirty="0"/>
              <a:t>Call an LLM with the prompt</a:t>
            </a:r>
          </a:p>
          <a:p>
            <a:endParaRPr lang="en-US" dirty="0"/>
          </a:p>
        </p:txBody>
      </p:sp>
    </p:spTree>
    <p:extLst>
      <p:ext uri="{BB962C8B-B14F-4D97-AF65-F5344CB8AC3E}">
        <p14:creationId xmlns:p14="http://schemas.microsoft.com/office/powerpoint/2010/main" val="415079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90470-46DE-50C2-A3CF-751C4DEA9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B3B88-DDA8-C244-B3C1-4342AD3B8259}"/>
              </a:ext>
            </a:extLst>
          </p:cNvPr>
          <p:cNvSpPr>
            <a:spLocks noGrp="1"/>
          </p:cNvSpPr>
          <p:nvPr>
            <p:ph type="title"/>
          </p:nvPr>
        </p:nvSpPr>
        <p:spPr>
          <a:xfrm>
            <a:off x="1097280" y="159603"/>
            <a:ext cx="10789920" cy="907196"/>
          </a:xfrm>
        </p:spPr>
        <p:txBody>
          <a:bodyPr>
            <a:normAutofit fontScale="90000"/>
          </a:bodyPr>
          <a:lstStyle/>
          <a:p>
            <a:r>
              <a:rPr lang="en-US" dirty="0"/>
              <a:t>Retrieval Augmented Generation (RAG)</a:t>
            </a:r>
          </a:p>
        </p:txBody>
      </p:sp>
      <p:pic>
        <p:nvPicPr>
          <p:cNvPr id="5" name="Content Placeholder 4">
            <a:extLst>
              <a:ext uri="{FF2B5EF4-FFF2-40B4-BE49-F238E27FC236}">
                <a16:creationId xmlns:a16="http://schemas.microsoft.com/office/drawing/2014/main" id="{0EF4551A-6EB4-AB30-CF43-2A5D12C06B4B}"/>
              </a:ext>
            </a:extLst>
          </p:cNvPr>
          <p:cNvPicPr>
            <a:picLocks noGrp="1" noChangeAspect="1"/>
          </p:cNvPicPr>
          <p:nvPr>
            <p:ph idx="1"/>
          </p:nvPr>
        </p:nvPicPr>
        <p:blipFill>
          <a:blip r:embed="rId3"/>
          <a:stretch>
            <a:fillRect/>
          </a:stretch>
        </p:blipFill>
        <p:spPr>
          <a:xfrm>
            <a:off x="554213" y="2006600"/>
            <a:ext cx="11366007" cy="3371341"/>
          </a:xfrm>
        </p:spPr>
      </p:pic>
    </p:spTree>
    <p:extLst>
      <p:ext uri="{BB962C8B-B14F-4D97-AF65-F5344CB8AC3E}">
        <p14:creationId xmlns:p14="http://schemas.microsoft.com/office/powerpoint/2010/main" val="1041124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3701</TotalTime>
  <Words>1587</Words>
  <Application>Microsoft Macintosh PowerPoint</Application>
  <PresentationFormat>Widescreen</PresentationFormat>
  <Paragraphs>177</Paragraphs>
  <Slides>28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Aptos Display</vt:lpstr>
      <vt:lpstr>Arial</vt:lpstr>
      <vt:lpstr>Calibri</vt:lpstr>
      <vt:lpstr>Raleway</vt:lpstr>
      <vt:lpstr>Times</vt:lpstr>
      <vt:lpstr>Office Theme</vt:lpstr>
      <vt:lpstr>Retrospect</vt:lpstr>
      <vt:lpstr>Topic 3: RAG: Retrieval Augmented Generation</vt:lpstr>
      <vt:lpstr>Calendar Adjustment</vt:lpstr>
      <vt:lpstr>New Platform Available</vt:lpstr>
      <vt:lpstr>LLMs for information retrieval</vt:lpstr>
      <vt:lpstr>Just prompt an LLM!</vt:lpstr>
      <vt:lpstr>Problems</vt:lpstr>
      <vt:lpstr>Solution: RAG</vt:lpstr>
      <vt:lpstr>Basic RAG</vt:lpstr>
      <vt:lpstr>Retrieval Augmented Generation (RAG)</vt:lpstr>
      <vt:lpstr>Kinds of retrievers</vt:lpstr>
      <vt:lpstr>Vectors</vt:lpstr>
      <vt:lpstr>Embedding vectors for each word</vt:lpstr>
      <vt:lpstr>Embedding vectors for entire query</vt:lpstr>
      <vt:lpstr>How to compute the final vector?</vt:lpstr>
      <vt:lpstr>RAG Pipeline (I)</vt:lpstr>
      <vt:lpstr>RAG Pipeline (II)</vt:lpstr>
      <vt:lpstr>What is distance between vectors?</vt:lpstr>
      <vt:lpstr>How does a vector database work?</vt:lpstr>
      <vt:lpstr>What about that bottom layer? </vt:lpstr>
      <vt:lpstr>What does a query template look like?</vt:lpstr>
      <vt:lpstr>Pipeline Parameters</vt:lpstr>
      <vt:lpstr>Team Up!</vt:lpstr>
      <vt:lpstr>MoltBook</vt:lpstr>
      <vt:lpstr>Updates</vt:lpstr>
      <vt:lpstr>Multi-Column Text Extraction</vt:lpstr>
      <vt:lpstr>Best Approach: ChatGPT</vt:lpstr>
      <vt:lpstr>If your exercises are not working out …</vt:lpstr>
      <vt:lpstr>Discussion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Kautz, Henry Alexander (rmw7my)</dc:creator>
  <cp:lastModifiedBy>Kautz, Henry Alexander (rmw7my)</cp:lastModifiedBy>
  <cp:revision>62</cp:revision>
  <dcterms:created xsi:type="dcterms:W3CDTF">2026-01-04T16:03:27Z</dcterms:created>
  <dcterms:modified xsi:type="dcterms:W3CDTF">2026-02-12T15:59:45Z</dcterms:modified>
</cp:coreProperties>
</file>