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62" r:id="rId3"/>
  </p:sldMasterIdLst>
  <p:notesMasterIdLst>
    <p:notesMasterId r:id="rId45"/>
  </p:notesMasterIdLst>
  <p:sldIdLst>
    <p:sldId id="256" r:id="rId4"/>
    <p:sldId id="257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59" r:id="rId20"/>
    <p:sldId id="258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86" r:id="rId42"/>
    <p:sldId id="287" r:id="rId43"/>
    <p:sldId id="288" r:id="rId4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308"/>
    <p:restoredTop sz="84160"/>
  </p:normalViewPr>
  <p:slideViewPr>
    <p:cSldViewPr snapToGrid="0" showGuides="1">
      <p:cViewPr varScale="1">
        <p:scale>
          <a:sx n="110" d="100"/>
          <a:sy n="110" d="100"/>
        </p:scale>
        <p:origin x="208" y="3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11" d="100"/>
          <a:sy n="111" d="100"/>
        </p:scale>
        <p:origin x="4032" y="20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theme" Target="theme/theme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presProps" Target="pres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0D688-5117-3B4A-9857-AED6EE64793B}" type="datetimeFigureOut">
              <a:rPr lang="en-US" smtClean="0"/>
              <a:t>3/17/26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031839-B6B9-F548-A041-0A99F7CF3C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528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64FCA-A48E-BD85-40CF-2FB0104066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F5804A-8699-1D77-71DA-F324B15268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B247E9-B8FB-3F6C-3C12-450864701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7EB91-7AC3-C446-AC0D-C64652C094FE}" type="datetimeFigureOut">
              <a:rPr lang="en-US" smtClean="0"/>
              <a:t>3/17/26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833275-BA4B-AF5B-E97C-031E7B9C9F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C645B9-7901-883E-CE6F-EA3C8C865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4B4D6-EAB1-4448-AFCA-93689E2FF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759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C34B7D-988F-FBB8-B13A-8E06572F43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72B55A-66D7-DC76-CA1A-B34F16D0CF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20ADBB-803B-CA5A-A989-C021C17B8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7EB91-7AC3-C446-AC0D-C64652C094FE}" type="datetimeFigureOut">
              <a:rPr lang="en-US" smtClean="0"/>
              <a:t>3/17/26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66A443-BE0E-FE7A-0FC1-A7AD6323E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95AD5F-1B3F-2AA1-1761-630973294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4B4D6-EAB1-4448-AFCA-93689E2FF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838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6893677-FB17-1FDE-1399-449721B657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B8494D-F35A-31A3-F6DF-A434130F50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920E39-7094-9118-990B-78F5890BF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7EB91-7AC3-C446-AC0D-C64652C094FE}" type="datetimeFigureOut">
              <a:rPr lang="en-US" smtClean="0"/>
              <a:t>3/17/26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4F2A2B-FDDF-4419-6107-943E71CBF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AE359E-AA99-6D62-F484-839B64627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4B4D6-EAB1-4448-AFCA-93689E2FF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6512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02417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C6F3FC-0A8D-1B38-F6DE-445647A242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5BBFE0-76EE-76B3-13C0-61D8A11972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99B7D9-25A1-5567-1D6F-6FB035117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A5C89-8A70-864F-A176-5BA44CBF49DA}" type="datetimeFigureOut">
              <a:rPr lang="en-US" smtClean="0"/>
              <a:t>3/17/26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81AE5E-6398-3542-50B7-33398D2EF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09FCAF-F4BE-E6BE-A595-2A6A3C554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95344-42BE-074B-8175-1386FD0285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1549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38449-E902-F2BC-251E-5F096881D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765DCC-80F8-F685-BB97-E80FCF9B4C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C9EA3D-8C05-0690-1F43-493101008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A5C89-8A70-864F-A176-5BA44CBF49DA}" type="datetimeFigureOut">
              <a:rPr lang="en-US" smtClean="0"/>
              <a:t>3/17/26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1DBA80-FBEF-D2AA-3F4E-C0EDBBBF8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5A5BEA-5EDE-AC40-BB82-70C55BA64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95344-42BE-074B-8175-1386FD0285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332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96C27-7723-D7F0-1EF8-04FAA0C36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20408D-65F0-ADEA-4CB2-05480DE477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64EE5C-C73C-E60F-4223-90217480AE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A5C89-8A70-864F-A176-5BA44CBF49DA}" type="datetimeFigureOut">
              <a:rPr lang="en-US" smtClean="0"/>
              <a:t>3/17/26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AFCE2E-99C9-4CC6-D97F-1D3ECC86F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D58DEC-6076-0A7B-A233-5BA2EB97A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95344-42BE-074B-8175-1386FD0285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7803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1AE9C-9CCD-F6E0-6025-F7193C7C78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130F87-96F8-7074-A9C0-86C3B7CA8F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F5BD78-A161-4D85-D696-2FDD84A86B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B97C10-8C0F-73CC-C64F-C5975DC2D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A5C89-8A70-864F-A176-5BA44CBF49DA}" type="datetimeFigureOut">
              <a:rPr lang="en-US" smtClean="0"/>
              <a:t>3/17/26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5A4582-4632-C522-75FF-EC45E0A522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A5C1DE-1B31-6CA1-460C-C2AC56545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95344-42BE-074B-8175-1386FD0285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7700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61E6A5-CCFC-6341-AA6F-9265890253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235132-85F5-DCA0-8DA2-4AE0F284F1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177895-8C74-C62F-054B-DF433F1B5F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581814-BBF3-8268-C7DD-B159C6BE1B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1352C33-2CB6-7208-762B-1A55BA2D62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51CA688-1A8A-7420-65E0-BCB69C53B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A5C89-8A70-864F-A176-5BA44CBF49DA}" type="datetimeFigureOut">
              <a:rPr lang="en-US" smtClean="0"/>
              <a:t>3/17/26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E43120-C606-00C2-C417-982CEE1BF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4CD9DE-F2CE-814B-D23A-BE022192D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95344-42BE-074B-8175-1386FD0285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4284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4A5AA-D65B-AA6E-ADF3-51F4279EC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3A98F11-0787-080D-A5F8-094C6B0D8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A5C89-8A70-864F-A176-5BA44CBF49DA}" type="datetimeFigureOut">
              <a:rPr lang="en-US" smtClean="0"/>
              <a:t>3/17/26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D4267B-95B5-0610-F260-A546C8540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017A20-A2AE-BC00-D99E-3E450D951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95344-42BE-074B-8175-1386FD0285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8905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71129A-5139-AB6F-7173-9F50E8952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A5C89-8A70-864F-A176-5BA44CBF49DA}" type="datetimeFigureOut">
              <a:rPr lang="en-US" smtClean="0"/>
              <a:t>3/17/26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3EA023-103F-FB70-9EC9-3C9C082B1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0E8778-403B-70BD-1C8A-5BE308FCC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95344-42BE-074B-8175-1386FD0285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997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371BD-FE56-B538-14F4-0C366699A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1D6C7A-9D3E-EE4F-5AE4-4DEAF7F96D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15E6AC-E570-677D-353B-104363842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7EB91-7AC3-C446-AC0D-C64652C094FE}" type="datetimeFigureOut">
              <a:rPr lang="en-US" smtClean="0"/>
              <a:t>3/17/26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1979B8-5AC7-B632-2F32-63286379BD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C26E0D-84FE-B8F5-3BD3-A505DF6E8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4B4D6-EAB1-4448-AFCA-93689E2FF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5157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D8531-76F4-38BD-BD05-1C46E875A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E2279B-4F3D-88D4-C869-3D9276BB6F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0805C0-CA22-01CE-3F56-DB9F1F038A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15CD7F-0FE5-5EFC-FE17-135F03A98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A5C89-8A70-864F-A176-5BA44CBF49DA}" type="datetimeFigureOut">
              <a:rPr lang="en-US" smtClean="0"/>
              <a:t>3/17/26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8E75B2-3468-4C52-AD06-B13B7A0E5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88582F-F31C-108D-EE1B-C5FC35D01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95344-42BE-074B-8175-1386FD0285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6855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71AE7D-5FAB-14A4-F5B3-E3AE5D06A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D3A212-99F6-6CEC-F7AF-1366F40EE8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E9E011-9BC7-EA0B-254C-87C43C722D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8251CB-0444-96AF-1896-FF43C33566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A5C89-8A70-864F-A176-5BA44CBF49DA}" type="datetimeFigureOut">
              <a:rPr lang="en-US" smtClean="0"/>
              <a:t>3/17/26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06BADA-AF11-3CBA-E99F-577C6722B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299A44-0D44-6FF4-E051-1201A1998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95344-42BE-074B-8175-1386FD0285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3484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F1D028-E62E-86B6-DF4D-671A50FBD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51EED3-550D-D97B-27C1-D06DBB06E9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9DD1A2-D266-5E3C-C5EC-D32EF418D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A5C89-8A70-864F-A176-5BA44CBF49DA}" type="datetimeFigureOut">
              <a:rPr lang="en-US" smtClean="0"/>
              <a:t>3/17/26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9F1DE8-47BC-A072-7AD6-913AAF643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0EA207-8B4B-5A18-18BF-ACC263F27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95344-42BE-074B-8175-1386FD0285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6327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0C92E8B-33C6-DA0E-4DCC-5A81F55531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603BE4-C4F1-5258-4A65-EB3DC24826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FCBC9B-EFD1-A68A-06A0-1FFFBE7660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A5C89-8A70-864F-A176-5BA44CBF49DA}" type="datetimeFigureOut">
              <a:rPr lang="en-US" smtClean="0"/>
              <a:t>3/17/26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9CBAD8-281C-2B51-DD8F-330DD3F79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AFBDC1-F550-2309-4A40-E56D86798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95344-42BE-074B-8175-1386FD0285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724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1CED88-3282-7448-BD9D-E7B3A2694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4533B9-3815-CBCF-3415-7949425B21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41ACFB-4AD4-2356-2731-58CAEF5762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7EB91-7AC3-C446-AC0D-C64652C094FE}" type="datetimeFigureOut">
              <a:rPr lang="en-US" smtClean="0"/>
              <a:t>3/17/26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C551A-0E2E-4BF1-82FF-146B12A4F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3F3672-EA29-6BAC-5086-8B6112A4E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4B4D6-EAB1-4448-AFCA-93689E2FF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537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0CEE52-DA75-7492-69F7-9E0BC98F3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A428E8-70A7-2C1F-4C74-1F2BE87955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653BD9-D40F-990D-365B-BD6B8FB1AB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41BF6D-554F-61EB-1B92-840B643868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7EB91-7AC3-C446-AC0D-C64652C094FE}" type="datetimeFigureOut">
              <a:rPr lang="en-US" smtClean="0"/>
              <a:t>3/17/26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A32F16-AC56-5F45-E5D6-FE058A66C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9E6CFC-F375-4795-28A3-037B4987B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4B4D6-EAB1-4448-AFCA-93689E2FF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748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193E78-0B4A-AF3A-21B2-1D7E1D8D7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B7DF06-EDCD-B248-0B0B-A6087EA246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B78FCB-7653-2421-1C63-88AC302286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DD6AD8-6631-8C54-45E5-DC7BC0C2CA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A1D9122-1C28-C7C1-D238-6D05D03452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DC80E6-A7BD-B5CD-DAFB-FCC4389CD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7EB91-7AC3-C446-AC0D-C64652C094FE}" type="datetimeFigureOut">
              <a:rPr lang="en-US" smtClean="0"/>
              <a:t>3/17/26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9654AB-B174-260B-F9A3-5B5E90213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8254089-7AA7-2544-130D-F6684C200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4B4D6-EAB1-4448-AFCA-93689E2FF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680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92BB3-E686-0C26-62C7-C69C3AE5E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56E715-F63A-DC0E-DA09-DD35C8F17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7EB91-7AC3-C446-AC0D-C64652C094FE}" type="datetimeFigureOut">
              <a:rPr lang="en-US" smtClean="0"/>
              <a:t>3/17/26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54C134-B1DB-BD05-E4E9-0CC9DC6F5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4E9136-7ACE-F818-0ECB-3BA3D6D70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4B4D6-EAB1-4448-AFCA-93689E2FF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979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4BF4B10-8DCE-F660-E903-9F6F7DFB7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7EB91-7AC3-C446-AC0D-C64652C094FE}" type="datetimeFigureOut">
              <a:rPr lang="en-US" smtClean="0"/>
              <a:t>3/17/26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0BE1F1-9698-169A-AC9A-83387EA0B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FAC9A6-D91D-9843-48F3-8F89A2E3F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4B4D6-EAB1-4448-AFCA-93689E2FF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551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6DF2AB-CAF3-950D-C86F-78C05DD8E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FBA41E-D0CB-DD56-3F93-004FBFA2E6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90F90F-57B6-9ADC-45C2-00D294768E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4923A1-441E-F830-168D-306E07930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7EB91-7AC3-C446-AC0D-C64652C094FE}" type="datetimeFigureOut">
              <a:rPr lang="en-US" smtClean="0"/>
              <a:t>3/17/26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9D6BA1-F43A-50DD-27B2-65AF339A8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D5D313-A480-E5A6-92CC-2BD242312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4B4D6-EAB1-4448-AFCA-93689E2FF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94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57668E-6899-4984-A2E1-2830C19FF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65F77F-3ED9-A793-C959-0966C13ED5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CF5670-A6C5-C096-45B8-3A3C3CF453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3A3B53-01ED-509D-54A9-809C0213E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7EB91-7AC3-C446-AC0D-C64652C094FE}" type="datetimeFigureOut">
              <a:rPr lang="en-US" smtClean="0"/>
              <a:t>3/17/26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3BAFAB-CCEB-B5D8-894B-ACB4E3B6B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96A8F7-DA17-FA54-DCC4-51807CEB6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4B4D6-EAB1-4448-AFCA-93689E2FF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197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5CEFEE4-7BE5-BC9A-478B-3E84773502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45493B-211C-7B7B-2E67-2E50DA9040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B29B89-FF58-5083-DEFF-ACD79E1B7A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A7EB91-7AC3-C446-AC0D-C64652C094FE}" type="datetimeFigureOut">
              <a:rPr lang="en-US" smtClean="0"/>
              <a:t>3/17/26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F60DD4-559B-6620-8EB0-34B32AADBF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9CE82A-C5E8-E50B-1843-B3661195ED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4D4B4D6-EAB1-4448-AFCA-93689E2FFB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387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4773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D3AEF5-33B7-B457-E315-A70F83FD9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DB9618-73FD-C04A-72E6-8C05E03BA4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6E6C26-32FF-22E0-9BE8-E651C5EC8B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7A5C89-8A70-864F-A176-5BA44CBF49DA}" type="datetimeFigureOut">
              <a:rPr lang="en-US" smtClean="0"/>
              <a:t>3/17/26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58EA0D-5BC5-E925-C606-D1623A34A9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70DDA3-5081-38F2-4F8D-0248F2794C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795344-42BE-074B-8175-1386FD0285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585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hyperlink" Target="https://tinker-console.thinkingmachines.ai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E565F-084A-0867-2485-D0A7BED9FF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4200" y="1566863"/>
            <a:ext cx="11023600" cy="2387600"/>
          </a:xfrm>
        </p:spPr>
        <p:txBody>
          <a:bodyPr>
            <a:normAutofit fontScale="90000"/>
          </a:bodyPr>
          <a:lstStyle/>
          <a:p>
            <a:r>
              <a:rPr lang="en-US" dirty="0"/>
              <a:t>Topic 7:</a:t>
            </a:r>
            <a:br>
              <a:rPr lang="en-US" dirty="0"/>
            </a:br>
            <a:r>
              <a:rPr lang="en-US" dirty="0"/>
              <a:t> Model Context Protocol (MCP) </a:t>
            </a:r>
            <a:br>
              <a:rPr lang="en-US" dirty="0"/>
            </a:br>
            <a:r>
              <a:rPr lang="en-US" dirty="0"/>
              <a:t>&amp; </a:t>
            </a:r>
            <a:br>
              <a:rPr lang="en-US" dirty="0"/>
            </a:br>
            <a:r>
              <a:rPr lang="en-US" dirty="0"/>
              <a:t>Agent2Agent Protocol (A2A)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8B8BEE-C0AB-5CB6-9107-BD55101E60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02138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Workshop on Building AI Agents</a:t>
            </a:r>
          </a:p>
          <a:p>
            <a:endParaRPr lang="en-US" dirty="0"/>
          </a:p>
          <a:p>
            <a:r>
              <a:rPr lang="en-US" dirty="0"/>
              <a:t>Henry Kautz</a:t>
            </a:r>
          </a:p>
          <a:p>
            <a:r>
              <a:rPr lang="en-US" dirty="0"/>
              <a:t>Spring 2026</a:t>
            </a:r>
          </a:p>
        </p:txBody>
      </p:sp>
    </p:spTree>
    <p:extLst>
      <p:ext uri="{BB962C8B-B14F-4D97-AF65-F5344CB8AC3E}">
        <p14:creationId xmlns:p14="http://schemas.microsoft.com/office/powerpoint/2010/main" val="319578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877824"/>
          </a:xfrm>
          <a:prstGeom prst="rect">
            <a:avLst/>
          </a:prstGeom>
          <a:solidFill>
            <a:srgbClr val="0F2A4A"/>
          </a:solidFill>
          <a:ln w="12700">
            <a:solidFill>
              <a:srgbClr val="0F2A4A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1"/>
          <p:cNvSpPr/>
          <p:nvPr/>
        </p:nvSpPr>
        <p:spPr>
          <a:xfrm>
            <a:off x="487680" y="0"/>
            <a:ext cx="1121664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9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Exercise A: Discover the Asta Tools  (10 min)</a:t>
            </a:r>
            <a:endParaRPr lang="en-US" sz="29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Shape 2"/>
          <p:cNvSpPr/>
          <p:nvPr/>
        </p:nvSpPr>
        <p:spPr>
          <a:xfrm>
            <a:off x="0" y="6644640"/>
            <a:ext cx="12192000" cy="213360"/>
          </a:xfrm>
          <a:prstGeom prst="rect">
            <a:avLst/>
          </a:prstGeom>
          <a:solidFill>
            <a:srgbClr val="CADCE8"/>
          </a:solidFill>
          <a:ln w="12700">
            <a:solidFill>
              <a:srgbClr val="CADCE8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6632448"/>
            <a:ext cx="11460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200" dirty="0">
                <a:solidFill>
                  <a:srgbClr val="5C7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MCP Tool Integration with Ai2 Asta  |  Graduate AI Agents Course</a:t>
            </a:r>
            <a:endParaRPr lang="en-US" sz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Shape 4"/>
          <p:cNvSpPr/>
          <p:nvPr/>
        </p:nvSpPr>
        <p:spPr>
          <a:xfrm>
            <a:off x="426720" y="999744"/>
            <a:ext cx="11338560" cy="633984"/>
          </a:xfrm>
          <a:prstGeom prst="rect">
            <a:avLst/>
          </a:prstGeom>
          <a:solidFill>
            <a:srgbClr val="1E88E5"/>
          </a:solidFill>
          <a:ln w="12700">
            <a:solidFill>
              <a:srgbClr val="1E88E5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Text 5"/>
          <p:cNvSpPr/>
          <p:nvPr/>
        </p:nvSpPr>
        <p:spPr>
          <a:xfrm>
            <a:off x="426720" y="999744"/>
            <a:ext cx="11338560" cy="633984"/>
          </a:xfrm>
          <a:prstGeom prst="rect">
            <a:avLst/>
          </a:prstGeom>
          <a:noFill/>
          <a:ln/>
        </p:spPr>
        <p:txBody>
          <a:bodyPr wrap="square" lIns="135467" tIns="135467" rIns="135467" bIns="135467" rtlCol="0" anchor="ctr"/>
          <a:lstStyle/>
          <a:p>
            <a:pPr defTabSz="1219170"/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Exercise A: </a:t>
            </a:r>
            <a:r>
              <a:rPr lang="en-US" sz="2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Discover the Asta Tools</a:t>
            </a:r>
            <a:r>
              <a:rPr lang="en-US" sz="2000" i="1" dirty="0">
                <a:solidFill>
                  <a:srgbClr val="C8E6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(10 min)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6"/>
          <p:cNvSpPr/>
          <p:nvPr/>
        </p:nvSpPr>
        <p:spPr>
          <a:xfrm>
            <a:off x="487680" y="1853184"/>
            <a:ext cx="11216640" cy="390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733" b="1" dirty="0">
                <a:solidFill>
                  <a:srgbClr val="0F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to do: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Shape 7"/>
          <p:cNvSpPr/>
          <p:nvPr/>
        </p:nvSpPr>
        <p:spPr>
          <a:xfrm>
            <a:off x="463296" y="2365248"/>
            <a:ext cx="390144" cy="390144"/>
          </a:xfrm>
          <a:prstGeom prst="ellipse">
            <a:avLst/>
          </a:prstGeom>
          <a:solidFill>
            <a:srgbClr val="1E88E5"/>
          </a:solidFill>
          <a:ln w="12700">
            <a:solidFill>
              <a:srgbClr val="1E88E5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Text 8"/>
          <p:cNvSpPr/>
          <p:nvPr/>
        </p:nvSpPr>
        <p:spPr>
          <a:xfrm>
            <a:off x="463296" y="2365248"/>
            <a:ext cx="390144" cy="390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1467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Text 9"/>
          <p:cNvSpPr/>
          <p:nvPr/>
        </p:nvSpPr>
        <p:spPr>
          <a:xfrm>
            <a:off x="999744" y="2389632"/>
            <a:ext cx="518160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ASTA_API_KEY to the class key.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463296" y="3194304"/>
            <a:ext cx="390144" cy="390144"/>
          </a:xfrm>
          <a:prstGeom prst="ellipse">
            <a:avLst/>
          </a:prstGeom>
          <a:solidFill>
            <a:srgbClr val="1E88E5"/>
          </a:solidFill>
          <a:ln w="12700">
            <a:solidFill>
              <a:srgbClr val="1E88E5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463296" y="3194304"/>
            <a:ext cx="390144" cy="390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1467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999744" y="3218688"/>
            <a:ext cx="518160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 a tools/list JSON-RPC message to the Asta MCP endpoint.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463296" y="4023360"/>
            <a:ext cx="390144" cy="390144"/>
          </a:xfrm>
          <a:prstGeom prst="ellipse">
            <a:avLst/>
          </a:prstGeom>
          <a:solidFill>
            <a:srgbClr val="1E88E5"/>
          </a:solidFill>
          <a:ln w="12700">
            <a:solidFill>
              <a:srgbClr val="1E88E5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463296" y="4023360"/>
            <a:ext cx="390144" cy="390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1467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999744" y="4047744"/>
            <a:ext cx="518160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Print each tool's name, one-line description, and required parameters with types.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463296" y="4852416"/>
            <a:ext cx="390144" cy="390144"/>
          </a:xfrm>
          <a:prstGeom prst="ellipse">
            <a:avLst/>
          </a:prstGeom>
          <a:solidFill>
            <a:srgbClr val="1E88E5"/>
          </a:solidFill>
          <a:ln w="12700">
            <a:solidFill>
              <a:srgbClr val="1E88E5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463296" y="4852416"/>
            <a:ext cx="390144" cy="390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1467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999744" y="4876800"/>
            <a:ext cx="518160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Comment at top: Which tool searches papers? Which finds an author's colleagues?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6339840" y="1853184"/>
            <a:ext cx="5486400" cy="4632960"/>
          </a:xfrm>
          <a:prstGeom prst="rect">
            <a:avLst/>
          </a:prstGeom>
          <a:solidFill>
            <a:srgbClr val="1A1A2E"/>
          </a:solidFill>
          <a:ln w="12700">
            <a:solidFill>
              <a:srgbClr val="2A3A5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6339840" y="1853184"/>
            <a:ext cx="5486400" cy="365760"/>
          </a:xfrm>
          <a:prstGeom prst="rect">
            <a:avLst/>
          </a:prstGeom>
          <a:solidFill>
            <a:srgbClr val="162035"/>
          </a:solidFill>
          <a:ln w="12700">
            <a:solidFill>
              <a:srgbClr val="162035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6486144" y="1877568"/>
            <a:ext cx="5242560" cy="316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200" dirty="0">
                <a:solidFill>
                  <a:srgbClr val="7BAF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exercise_a.py</a:t>
            </a:r>
            <a:endParaRPr lang="en-US" sz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6510528" y="2243328"/>
            <a:ext cx="5193792" cy="412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import requests, os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headers = {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"Content-Type": "application/json",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"x-api-key": os.environ["ASTA_API_KEY"]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}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payload = {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"jsonrpc": "2.0",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"id": 1,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"method": "tools/list",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"params": {}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}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resp = requests.post(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"https://asta-tools.allen.ai/mcp/v1",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headers=headers, json=payload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)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tools = resp.json()["result"]["tools"]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426720" y="5608320"/>
            <a:ext cx="11338560" cy="755904"/>
          </a:xfrm>
          <a:prstGeom prst="rect">
            <a:avLst/>
          </a:prstGeom>
          <a:solidFill>
            <a:srgbClr val="FFF8E1"/>
          </a:solidFill>
          <a:ln w="19050">
            <a:solidFill>
              <a:srgbClr val="F9A825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609600" y="5608320"/>
            <a:ext cx="11094720" cy="755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467" dirty="0">
                <a:solidFill>
                  <a:srgbClr val="5D40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 </a:t>
            </a:r>
            <a:r>
              <a:rPr lang="en-US" sz="1467" i="1" dirty="0">
                <a:solidFill>
                  <a:srgbClr val="5D40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Learning point: The schema you receive here is identical to what you'd write by hand for OpenAI tool-calling.</a:t>
            </a:r>
            <a:endParaRPr lang="en-US" sz="1467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877824"/>
          </a:xfrm>
          <a:prstGeom prst="rect">
            <a:avLst/>
          </a:prstGeom>
          <a:solidFill>
            <a:srgbClr val="0F2A4A"/>
          </a:solidFill>
          <a:ln w="12700">
            <a:solidFill>
              <a:srgbClr val="0F2A4A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1"/>
          <p:cNvSpPr/>
          <p:nvPr/>
        </p:nvSpPr>
        <p:spPr>
          <a:xfrm>
            <a:off x="487680" y="0"/>
            <a:ext cx="1121664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9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Exercise B: Three Tool Drills  (15 min)</a:t>
            </a:r>
            <a:endParaRPr lang="en-US" sz="29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Shape 2"/>
          <p:cNvSpPr/>
          <p:nvPr/>
        </p:nvSpPr>
        <p:spPr>
          <a:xfrm>
            <a:off x="0" y="6644640"/>
            <a:ext cx="12192000" cy="213360"/>
          </a:xfrm>
          <a:prstGeom prst="rect">
            <a:avLst/>
          </a:prstGeom>
          <a:solidFill>
            <a:srgbClr val="CADCE8"/>
          </a:solidFill>
          <a:ln w="12700">
            <a:solidFill>
              <a:srgbClr val="CADCE8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6632448"/>
            <a:ext cx="11460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200" dirty="0">
                <a:solidFill>
                  <a:srgbClr val="5C7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MCP Tool Integration with Ai2 Asta  |  Graduate AI Agents Course</a:t>
            </a:r>
            <a:endParaRPr lang="en-US" sz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Shape 4"/>
          <p:cNvSpPr/>
          <p:nvPr/>
        </p:nvSpPr>
        <p:spPr>
          <a:xfrm>
            <a:off x="426720" y="999744"/>
            <a:ext cx="11338560" cy="633984"/>
          </a:xfrm>
          <a:prstGeom prst="rect">
            <a:avLst/>
          </a:prstGeom>
          <a:solidFill>
            <a:srgbClr val="1E88E5"/>
          </a:solidFill>
          <a:ln w="12700">
            <a:solidFill>
              <a:srgbClr val="1E88E5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Text 5"/>
          <p:cNvSpPr/>
          <p:nvPr/>
        </p:nvSpPr>
        <p:spPr>
          <a:xfrm>
            <a:off x="426720" y="999744"/>
            <a:ext cx="11338560" cy="633984"/>
          </a:xfrm>
          <a:prstGeom prst="rect">
            <a:avLst/>
          </a:prstGeom>
          <a:noFill/>
          <a:ln/>
        </p:spPr>
        <p:txBody>
          <a:bodyPr wrap="square" lIns="135467" tIns="135467" rIns="135467" bIns="135467" rtlCol="0" anchor="ctr"/>
          <a:lstStyle/>
          <a:p>
            <a:pPr defTabSz="1219170"/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Exercise B: </a:t>
            </a:r>
            <a:r>
              <a:rPr lang="en-US" sz="2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 Asta Tool Calls — Three Focused Drills</a:t>
            </a:r>
            <a:r>
              <a:rPr lang="en-US" sz="2000" i="1" dirty="0">
                <a:solidFill>
                  <a:srgbClr val="C8E6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(15 min)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6"/>
          <p:cNvSpPr/>
          <p:nvPr/>
        </p:nvSpPr>
        <p:spPr>
          <a:xfrm>
            <a:off x="487680" y="1853184"/>
            <a:ext cx="1121664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733" i="1" dirty="0">
                <a:solidFill>
                  <a:srgbClr val="5C7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Call each tool directly before wiring anything to an LLM.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Shape 7"/>
          <p:cNvSpPr/>
          <p:nvPr/>
        </p:nvSpPr>
        <p:spPr>
          <a:xfrm>
            <a:off x="426720" y="2462784"/>
            <a:ext cx="11338560" cy="1036320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426720" y="2462784"/>
            <a:ext cx="1341120" cy="1036320"/>
          </a:xfrm>
          <a:prstGeom prst="rect">
            <a:avLst/>
          </a:prstGeom>
          <a:solidFill>
            <a:srgbClr val="0F2A4A"/>
          </a:solidFill>
          <a:ln w="12700">
            <a:solidFill>
              <a:srgbClr val="0F2A4A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Text 9"/>
          <p:cNvSpPr/>
          <p:nvPr/>
        </p:nvSpPr>
        <p:spPr>
          <a:xfrm>
            <a:off x="426720" y="2462784"/>
            <a:ext cx="1341120" cy="1036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1467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Drill 1</a:t>
            </a:r>
            <a:endParaRPr lang="en-US" sz="14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950720" y="2535936"/>
            <a:ext cx="963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00" b="1" dirty="0">
                <a:solidFill>
                  <a:srgbClr val="C6282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search_papers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1950720" y="2950464"/>
            <a:ext cx="9570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467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Search for "large language model agents", print top 5 results with title and year.</a:t>
            </a:r>
            <a:endParaRPr lang="en-US" sz="14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426720" y="3681984"/>
            <a:ext cx="11338560" cy="1036320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426720" y="3681984"/>
            <a:ext cx="1341120" cy="1036320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426720" y="3681984"/>
            <a:ext cx="1341120" cy="1036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1467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Drill 2</a:t>
            </a:r>
            <a:endParaRPr lang="en-US" sz="14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1950720" y="3755136"/>
            <a:ext cx="963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00" b="1" dirty="0">
                <a:solidFill>
                  <a:srgbClr val="C6282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get_citations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1950720" y="4169664"/>
            <a:ext cx="9570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467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 all papers citing BERT (ARXIV:1810.04805) published from 2023 onward. Print count + first 5 titles.</a:t>
            </a:r>
            <a:endParaRPr lang="en-US" sz="14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426720" y="4901184"/>
            <a:ext cx="11338560" cy="1036320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426720" y="4901184"/>
            <a:ext cx="1341120" cy="1036320"/>
          </a:xfrm>
          <a:prstGeom prst="rect">
            <a:avLst/>
          </a:prstGeom>
          <a:solidFill>
            <a:srgbClr val="1E88E5"/>
          </a:solidFill>
          <a:ln w="12700">
            <a:solidFill>
              <a:srgbClr val="1E88E5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426720" y="4901184"/>
            <a:ext cx="1341120" cy="1036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1467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Drill 3</a:t>
            </a:r>
            <a:endParaRPr lang="en-US" sz="14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1950720" y="4974336"/>
            <a:ext cx="963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00" b="1" dirty="0">
                <a:solidFill>
                  <a:srgbClr val="C6282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get_references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1950720" y="5388864"/>
            <a:ext cx="9570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467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Fetch the bibliography of the ReAct paper (ARXIV:2210.03629). Sort references by year, ascending.</a:t>
            </a:r>
            <a:endParaRPr lang="en-US" sz="14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426720" y="6096000"/>
            <a:ext cx="11338560" cy="755904"/>
          </a:xfrm>
          <a:prstGeom prst="rect">
            <a:avLst/>
          </a:prstGeom>
          <a:solidFill>
            <a:srgbClr val="FFF8E1"/>
          </a:solidFill>
          <a:ln w="19050">
            <a:solidFill>
              <a:srgbClr val="F9A825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609600" y="6096000"/>
            <a:ext cx="11094720" cy="755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467" dirty="0">
                <a:solidFill>
                  <a:srgbClr val="5D40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 </a:t>
            </a:r>
            <a:r>
              <a:rPr lang="en-US" sz="1467" i="1" dirty="0">
                <a:solidFill>
                  <a:srgbClr val="5D40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Discussion: What differences in result structure did you notice across tools? How did you parse content[0]["text"]?</a:t>
            </a:r>
            <a:endParaRPr lang="en-US" sz="1467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877824"/>
          </a:xfrm>
          <a:prstGeom prst="rect">
            <a:avLst/>
          </a:prstGeom>
          <a:solidFill>
            <a:srgbClr val="0F2A4A"/>
          </a:solidFill>
          <a:ln w="12700">
            <a:solidFill>
              <a:srgbClr val="0F2A4A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1"/>
          <p:cNvSpPr/>
          <p:nvPr/>
        </p:nvSpPr>
        <p:spPr>
          <a:xfrm>
            <a:off x="487680" y="0"/>
            <a:ext cx="1121664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9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Exercise B: tools/call Pattern</a:t>
            </a:r>
            <a:endParaRPr lang="en-US" sz="29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Shape 2"/>
          <p:cNvSpPr/>
          <p:nvPr/>
        </p:nvSpPr>
        <p:spPr>
          <a:xfrm>
            <a:off x="0" y="6644640"/>
            <a:ext cx="12192000" cy="213360"/>
          </a:xfrm>
          <a:prstGeom prst="rect">
            <a:avLst/>
          </a:prstGeom>
          <a:solidFill>
            <a:srgbClr val="CADCE8"/>
          </a:solidFill>
          <a:ln w="12700">
            <a:solidFill>
              <a:srgbClr val="CADCE8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6632448"/>
            <a:ext cx="11460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200" dirty="0">
                <a:solidFill>
                  <a:srgbClr val="5C7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MCP Tool Integration with Ai2 Asta  |  Graduate AI Agents Course</a:t>
            </a:r>
            <a:endParaRPr lang="en-US" sz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4"/>
          <p:cNvSpPr/>
          <p:nvPr/>
        </p:nvSpPr>
        <p:spPr>
          <a:xfrm>
            <a:off x="487680" y="1024128"/>
            <a:ext cx="1121664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733" i="1" dirty="0">
                <a:solidFill>
                  <a:srgbClr val="5C7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same pattern drives all three drills — only the tool name and arguments change: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Shape 5"/>
          <p:cNvSpPr/>
          <p:nvPr/>
        </p:nvSpPr>
        <p:spPr>
          <a:xfrm>
            <a:off x="426720" y="1560576"/>
            <a:ext cx="5730240" cy="4754880"/>
          </a:xfrm>
          <a:prstGeom prst="rect">
            <a:avLst/>
          </a:prstGeom>
          <a:solidFill>
            <a:srgbClr val="1A1A2E"/>
          </a:solidFill>
          <a:ln w="12700">
            <a:solidFill>
              <a:srgbClr val="2A3A5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Shape 6"/>
          <p:cNvSpPr/>
          <p:nvPr/>
        </p:nvSpPr>
        <p:spPr>
          <a:xfrm>
            <a:off x="426720" y="1560576"/>
            <a:ext cx="5730240" cy="365760"/>
          </a:xfrm>
          <a:prstGeom prst="rect">
            <a:avLst/>
          </a:prstGeom>
          <a:solidFill>
            <a:srgbClr val="162035"/>
          </a:solidFill>
          <a:ln w="12700">
            <a:solidFill>
              <a:srgbClr val="162035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 7"/>
          <p:cNvSpPr/>
          <p:nvPr/>
        </p:nvSpPr>
        <p:spPr>
          <a:xfrm>
            <a:off x="573024" y="1584960"/>
            <a:ext cx="5486400" cy="316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200" dirty="0">
                <a:solidFill>
                  <a:srgbClr val="7BAF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shared helper</a:t>
            </a:r>
            <a:endParaRPr lang="en-US" sz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Text 8"/>
          <p:cNvSpPr/>
          <p:nvPr/>
        </p:nvSpPr>
        <p:spPr>
          <a:xfrm>
            <a:off x="597408" y="1950720"/>
            <a:ext cx="5437632" cy="42428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def call_asta(tool_name, arguments):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payload = {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 "jsonrpc": "2.0",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 "id": 1,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 "method": "tools/call",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 "params": {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     "name": tool_name,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     "arguments": arguments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 }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}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r = requests.post(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 URL, headers=HEADERS,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 json=payload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).json()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return r["result"]["content"]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        [0]["text"]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6461760" y="1560576"/>
            <a:ext cx="5364480" cy="2170176"/>
          </a:xfrm>
          <a:prstGeom prst="rect">
            <a:avLst/>
          </a:prstGeom>
          <a:solidFill>
            <a:srgbClr val="1A1A2E"/>
          </a:solidFill>
          <a:ln w="12700">
            <a:solidFill>
              <a:srgbClr val="2A3A5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6461760" y="1560576"/>
            <a:ext cx="5364480" cy="365760"/>
          </a:xfrm>
          <a:prstGeom prst="rect">
            <a:avLst/>
          </a:prstGeom>
          <a:solidFill>
            <a:srgbClr val="162035"/>
          </a:solidFill>
          <a:ln w="12700">
            <a:solidFill>
              <a:srgbClr val="162035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6608064" y="1584960"/>
            <a:ext cx="5120640" cy="316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200" dirty="0">
                <a:solidFill>
                  <a:srgbClr val="7BAF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Drill 1: search_papers</a:t>
            </a:r>
            <a:endParaRPr lang="en-US" sz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6632448" y="1950720"/>
            <a:ext cx="5071872" cy="1658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Drill 1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call_asta("search_papers", {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"query": "LLM agents",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"fields": "title,year",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"limit": 5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})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6461760" y="3925824"/>
            <a:ext cx="5364480" cy="2389632"/>
          </a:xfrm>
          <a:prstGeom prst="rect">
            <a:avLst/>
          </a:prstGeom>
          <a:solidFill>
            <a:srgbClr val="1A1A2E"/>
          </a:solidFill>
          <a:ln w="12700">
            <a:solidFill>
              <a:srgbClr val="2A3A5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6461760" y="3925824"/>
            <a:ext cx="5364480" cy="365760"/>
          </a:xfrm>
          <a:prstGeom prst="rect">
            <a:avLst/>
          </a:prstGeom>
          <a:solidFill>
            <a:srgbClr val="162035"/>
          </a:solidFill>
          <a:ln w="12700">
            <a:solidFill>
              <a:srgbClr val="162035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6608064" y="3950208"/>
            <a:ext cx="5120640" cy="316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200" dirty="0">
                <a:solidFill>
                  <a:srgbClr val="7BAF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Drill 2: get_citations</a:t>
            </a:r>
            <a:endParaRPr lang="en-US" sz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6632448" y="4315968"/>
            <a:ext cx="5071872" cy="18775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Drill 2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call_asta("get_citations", {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"paper_id": "ARXIV:1810.04805",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"publication_date_range":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"2023-01-01:",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"limit": 10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})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877824"/>
          </a:xfrm>
          <a:prstGeom prst="rect">
            <a:avLst/>
          </a:prstGeom>
          <a:solidFill>
            <a:srgbClr val="0F2A4A"/>
          </a:solidFill>
          <a:ln w="12700">
            <a:solidFill>
              <a:srgbClr val="0F2A4A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1"/>
          <p:cNvSpPr/>
          <p:nvPr/>
        </p:nvSpPr>
        <p:spPr>
          <a:xfrm>
            <a:off x="487680" y="0"/>
            <a:ext cx="1121664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9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Exercise C: Asta-Powered Research Chatbot  (20 min)</a:t>
            </a:r>
            <a:endParaRPr lang="en-US" sz="29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Shape 2"/>
          <p:cNvSpPr/>
          <p:nvPr/>
        </p:nvSpPr>
        <p:spPr>
          <a:xfrm>
            <a:off x="0" y="6644640"/>
            <a:ext cx="12192000" cy="213360"/>
          </a:xfrm>
          <a:prstGeom prst="rect">
            <a:avLst/>
          </a:prstGeom>
          <a:solidFill>
            <a:srgbClr val="CADCE8"/>
          </a:solidFill>
          <a:ln w="12700">
            <a:solidFill>
              <a:srgbClr val="CADCE8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6632448"/>
            <a:ext cx="11460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200" dirty="0">
                <a:solidFill>
                  <a:srgbClr val="5C7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MCP Tool Integration with Ai2 Asta  |  Graduate AI Agents Course</a:t>
            </a:r>
            <a:endParaRPr lang="en-US" sz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Shape 4"/>
          <p:cNvSpPr/>
          <p:nvPr/>
        </p:nvSpPr>
        <p:spPr>
          <a:xfrm>
            <a:off x="426720" y="999744"/>
            <a:ext cx="11338560" cy="633984"/>
          </a:xfrm>
          <a:prstGeom prst="rect">
            <a:avLst/>
          </a:prstGeom>
          <a:solidFill>
            <a:srgbClr val="1E88E5"/>
          </a:solidFill>
          <a:ln w="12700">
            <a:solidFill>
              <a:srgbClr val="1E88E5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Text 5"/>
          <p:cNvSpPr/>
          <p:nvPr/>
        </p:nvSpPr>
        <p:spPr>
          <a:xfrm>
            <a:off x="426720" y="999744"/>
            <a:ext cx="11338560" cy="633984"/>
          </a:xfrm>
          <a:prstGeom prst="rect">
            <a:avLst/>
          </a:prstGeom>
          <a:noFill/>
          <a:ln/>
        </p:spPr>
        <p:txBody>
          <a:bodyPr wrap="square" lIns="135467" tIns="135467" rIns="135467" bIns="135467" rtlCol="0" anchor="ctr"/>
          <a:lstStyle/>
          <a:p>
            <a:pPr defTabSz="1219170"/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Exercise C: </a:t>
            </a:r>
            <a:r>
              <a:rPr lang="en-US" sz="2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Asta-Powered Research Chatbot</a:t>
            </a:r>
            <a:r>
              <a:rPr lang="en-US" sz="2000" i="1" dirty="0">
                <a:solidFill>
                  <a:srgbClr val="C8E6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(20 min)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6"/>
          <p:cNvSpPr/>
          <p:nvPr/>
        </p:nvSpPr>
        <p:spPr>
          <a:xfrm>
            <a:off x="487680" y="1853184"/>
            <a:ext cx="5608320" cy="390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733" b="1" dirty="0">
                <a:solidFill>
                  <a:srgbClr val="0F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Architecture — 6 steps: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Shape 7"/>
          <p:cNvSpPr/>
          <p:nvPr/>
        </p:nvSpPr>
        <p:spPr>
          <a:xfrm>
            <a:off x="463296" y="2389632"/>
            <a:ext cx="341376" cy="341376"/>
          </a:xfrm>
          <a:prstGeom prst="ellipse">
            <a:avLst/>
          </a:prstGeom>
          <a:solidFill>
            <a:srgbClr val="0F2A4A"/>
          </a:solidFill>
          <a:ln w="12700">
            <a:solidFill>
              <a:srgbClr val="0F2A4A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Text 8"/>
          <p:cNvSpPr/>
          <p:nvPr/>
        </p:nvSpPr>
        <p:spPr>
          <a:xfrm>
            <a:off x="463296" y="2389632"/>
            <a:ext cx="341376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13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Text 9"/>
          <p:cNvSpPr/>
          <p:nvPr/>
        </p:nvSpPr>
        <p:spPr>
          <a:xfrm>
            <a:off x="950976" y="2414016"/>
            <a:ext cx="5266944" cy="316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533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Call tools/list at startup — retrieve all Asta schemas</a:t>
            </a:r>
            <a:endParaRPr lang="en-US" sz="15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463296" y="3060192"/>
            <a:ext cx="341376" cy="341376"/>
          </a:xfrm>
          <a:prstGeom prst="ellipse">
            <a:avLst/>
          </a:prstGeom>
          <a:solidFill>
            <a:srgbClr val="0F2A4A"/>
          </a:solidFill>
          <a:ln w="12700">
            <a:solidFill>
              <a:srgbClr val="0F2A4A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463296" y="3060192"/>
            <a:ext cx="341376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13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950976" y="3084576"/>
            <a:ext cx="5266944" cy="316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533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Convert MCP inputSchema → OpenAI function format</a:t>
            </a:r>
            <a:endParaRPr lang="en-US" sz="15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463296" y="3730752"/>
            <a:ext cx="341376" cy="341376"/>
          </a:xfrm>
          <a:prstGeom prst="ellipse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463296" y="3730752"/>
            <a:ext cx="341376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13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950976" y="3755136"/>
            <a:ext cx="5266944" cy="316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533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 tools to GPT-4o mini with tool_choice="auto"</a:t>
            </a:r>
            <a:endParaRPr lang="en-US" sz="15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463296" y="4401312"/>
            <a:ext cx="341376" cy="341376"/>
          </a:xfrm>
          <a:prstGeom prst="ellipse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463296" y="4401312"/>
            <a:ext cx="341376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13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950976" y="4425696"/>
            <a:ext cx="5266944" cy="316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533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tool_calls response: extract name + arguments</a:t>
            </a:r>
            <a:endParaRPr lang="en-US" sz="15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463296" y="5071872"/>
            <a:ext cx="341376" cy="341376"/>
          </a:xfrm>
          <a:prstGeom prst="ellipse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463296" y="5071872"/>
            <a:ext cx="341376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13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3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950976" y="5096256"/>
            <a:ext cx="5266944" cy="316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533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 tools/call to Asta, get result content</a:t>
            </a:r>
            <a:endParaRPr lang="en-US" sz="15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463296" y="5742432"/>
            <a:ext cx="341376" cy="341376"/>
          </a:xfrm>
          <a:prstGeom prst="ellipse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463296" y="5742432"/>
            <a:ext cx="341376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13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3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950976" y="5766816"/>
            <a:ext cx="5266944" cy="316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533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Append tool message, loop until final response</a:t>
            </a:r>
            <a:endParaRPr lang="en-US" sz="15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7" name="Shape 25"/>
          <p:cNvSpPr/>
          <p:nvPr/>
        </p:nvSpPr>
        <p:spPr>
          <a:xfrm>
            <a:off x="6400800" y="1853184"/>
            <a:ext cx="5425440" cy="3048000"/>
          </a:xfrm>
          <a:prstGeom prst="rect">
            <a:avLst/>
          </a:prstGeom>
          <a:solidFill>
            <a:srgbClr val="1A1A2E"/>
          </a:solidFill>
          <a:ln w="12700">
            <a:solidFill>
              <a:srgbClr val="2A3A5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6400800" y="1853184"/>
            <a:ext cx="5425440" cy="365760"/>
          </a:xfrm>
          <a:prstGeom prst="rect">
            <a:avLst/>
          </a:prstGeom>
          <a:solidFill>
            <a:srgbClr val="162035"/>
          </a:solidFill>
          <a:ln w="12700">
            <a:solidFill>
              <a:srgbClr val="162035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6547104" y="1877568"/>
            <a:ext cx="5181600" cy="316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200" dirty="0">
                <a:solidFill>
                  <a:srgbClr val="7BAF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schema conversion</a:t>
            </a:r>
            <a:endParaRPr lang="en-US" sz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6571488" y="2243328"/>
            <a:ext cx="5132832" cy="25359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def mcp_to_openai(tool):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return {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"type": "function",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"function": {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 "name": tool["name"],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 "description":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   tool["description"],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 "parameters":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   tool["inputSchema"]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}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}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6400800" y="5023104"/>
            <a:ext cx="5425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00" b="1" dirty="0">
                <a:solidFill>
                  <a:srgbClr val="0F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queries: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6400800" y="5462016"/>
            <a:ext cx="5425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4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"Find recent papers about LLM agents"</a:t>
            </a:r>
            <a:r>
              <a:rPr lang="en-US" sz="1400" i="1" dirty="0">
                <a:solidFill>
                  <a:srgbClr val="5C7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→ search_papers</a:t>
            </a:r>
            <a:endParaRPr 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6400800" y="5900928"/>
            <a:ext cx="5425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4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"Who wrote Attention is All You Need?"</a:t>
            </a:r>
            <a:r>
              <a:rPr lang="en-US" sz="1400" i="1" dirty="0">
                <a:solidFill>
                  <a:srgbClr val="5C7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→ search → get_author</a:t>
            </a:r>
            <a:endParaRPr 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4" name="Text 32"/>
          <p:cNvSpPr/>
          <p:nvPr/>
        </p:nvSpPr>
        <p:spPr>
          <a:xfrm>
            <a:off x="6400800" y="6339840"/>
            <a:ext cx="5425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4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"What cites the BERT paper?"</a:t>
            </a:r>
            <a:r>
              <a:rPr lang="en-US" sz="1400" i="1" dirty="0">
                <a:solidFill>
                  <a:srgbClr val="5C7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→ get_citations</a:t>
            </a:r>
            <a:endParaRPr 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877824"/>
          </a:xfrm>
          <a:prstGeom prst="rect">
            <a:avLst/>
          </a:prstGeom>
          <a:solidFill>
            <a:srgbClr val="0F2A4A"/>
          </a:solidFill>
          <a:ln w="12700">
            <a:solidFill>
              <a:srgbClr val="0F2A4A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1"/>
          <p:cNvSpPr/>
          <p:nvPr/>
        </p:nvSpPr>
        <p:spPr>
          <a:xfrm>
            <a:off x="487680" y="0"/>
            <a:ext cx="1121664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9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Exercise D: Citation Network Explorer Agent  (15 min)</a:t>
            </a:r>
            <a:endParaRPr lang="en-US" sz="29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Shape 2"/>
          <p:cNvSpPr/>
          <p:nvPr/>
        </p:nvSpPr>
        <p:spPr>
          <a:xfrm>
            <a:off x="0" y="6644640"/>
            <a:ext cx="12192000" cy="213360"/>
          </a:xfrm>
          <a:prstGeom prst="rect">
            <a:avLst/>
          </a:prstGeom>
          <a:solidFill>
            <a:srgbClr val="CADCE8"/>
          </a:solidFill>
          <a:ln w="12700">
            <a:solidFill>
              <a:srgbClr val="CADCE8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6632448"/>
            <a:ext cx="11460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200" dirty="0">
                <a:solidFill>
                  <a:srgbClr val="5C7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MCP Tool Integration with Ai2 Asta  |  Graduate AI Agents Course</a:t>
            </a:r>
            <a:endParaRPr lang="en-US" sz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Shape 4"/>
          <p:cNvSpPr/>
          <p:nvPr/>
        </p:nvSpPr>
        <p:spPr>
          <a:xfrm>
            <a:off x="426720" y="999744"/>
            <a:ext cx="11338560" cy="633984"/>
          </a:xfrm>
          <a:prstGeom prst="rect">
            <a:avLst/>
          </a:prstGeom>
          <a:solidFill>
            <a:srgbClr val="1E88E5"/>
          </a:solidFill>
          <a:ln w="12700">
            <a:solidFill>
              <a:srgbClr val="1E88E5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Text 5"/>
          <p:cNvSpPr/>
          <p:nvPr/>
        </p:nvSpPr>
        <p:spPr>
          <a:xfrm>
            <a:off x="426720" y="999744"/>
            <a:ext cx="11338560" cy="633984"/>
          </a:xfrm>
          <a:prstGeom prst="rect">
            <a:avLst/>
          </a:prstGeom>
          <a:noFill/>
          <a:ln/>
        </p:spPr>
        <p:txBody>
          <a:bodyPr wrap="square" lIns="135467" tIns="135467" rIns="135467" bIns="135467" rtlCol="0" anchor="ctr"/>
          <a:lstStyle/>
          <a:p>
            <a:pPr defTabSz="1219170"/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Exercise D: </a:t>
            </a:r>
            <a:r>
              <a:rPr lang="en-US" sz="2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Citation Network Explorer Agent</a:t>
            </a:r>
            <a:r>
              <a:rPr lang="en-US" sz="2000" i="1" dirty="0">
                <a:solidFill>
                  <a:srgbClr val="C8E6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(15 min design + implementation)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6"/>
          <p:cNvSpPr/>
          <p:nvPr/>
        </p:nvSpPr>
        <p:spPr>
          <a:xfrm>
            <a:off x="487680" y="1865376"/>
            <a:ext cx="11216640" cy="390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67" i="1" dirty="0">
                <a:solidFill>
                  <a:srgbClr val="5C7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a chatbot — an autonomous pipeline. No human in the loop during execution.</a:t>
            </a:r>
            <a:endParaRPr lang="en-US" sz="16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Shape 7"/>
          <p:cNvSpPr/>
          <p:nvPr/>
        </p:nvSpPr>
        <p:spPr>
          <a:xfrm>
            <a:off x="426720" y="2462784"/>
            <a:ext cx="2048256" cy="1280160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Text 8"/>
          <p:cNvSpPr/>
          <p:nvPr/>
        </p:nvSpPr>
        <p:spPr>
          <a:xfrm>
            <a:off x="524256" y="249936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867" b="1" dirty="0">
                <a:solidFill>
                  <a:srgbClr val="FFFFFF">
                    <a:alpha val="6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Text 9"/>
          <p:cNvSpPr/>
          <p:nvPr/>
        </p:nvSpPr>
        <p:spPr>
          <a:xfrm>
            <a:off x="548640" y="2877312"/>
            <a:ext cx="182880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14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get_paper</a:t>
            </a:r>
            <a:endParaRPr 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524256" y="3316224"/>
            <a:ext cx="1877568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1267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Seed paper metadata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2487168" y="2901696"/>
            <a:ext cx="2072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133" dirty="0">
                <a:solidFill>
                  <a:srgbClr val="5C7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21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2706624" y="2462784"/>
            <a:ext cx="2048256" cy="1280160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2804160" y="249936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867" b="1" dirty="0">
                <a:solidFill>
                  <a:srgbClr val="FFFFFF">
                    <a:alpha val="6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2828544" y="2877312"/>
            <a:ext cx="182880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14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get_references</a:t>
            </a:r>
            <a:endParaRPr 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2804160" y="3316224"/>
            <a:ext cx="1877568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1267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 5 cited refs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4767072" y="2901696"/>
            <a:ext cx="2072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133" dirty="0">
                <a:solidFill>
                  <a:srgbClr val="5C7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21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4986528" y="2462784"/>
            <a:ext cx="2048256" cy="1280160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5084064" y="249936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867" b="1" dirty="0">
                <a:solidFill>
                  <a:srgbClr val="FFFFFF">
                    <a:alpha val="6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5108448" y="2877312"/>
            <a:ext cx="182880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14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get_citations</a:t>
            </a:r>
            <a:endParaRPr 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5084064" y="3316224"/>
            <a:ext cx="1877568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1267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Recent 3 years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7046976" y="2901696"/>
            <a:ext cx="2072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133" dirty="0">
                <a:solidFill>
                  <a:srgbClr val="5C7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21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7266432" y="2462784"/>
            <a:ext cx="2048256" cy="1280160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7363968" y="249936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867" b="1" dirty="0">
                <a:solidFill>
                  <a:srgbClr val="FFFFFF">
                    <a:alpha val="6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7388352" y="2877312"/>
            <a:ext cx="182880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14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get_author_papers</a:t>
            </a:r>
            <a:endParaRPr 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7363968" y="3316224"/>
            <a:ext cx="1877568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1267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Per-author profile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9326880" y="2901696"/>
            <a:ext cx="2072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133" dirty="0">
                <a:solidFill>
                  <a:srgbClr val="5C7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21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9" name="Shape 27"/>
          <p:cNvSpPr/>
          <p:nvPr/>
        </p:nvSpPr>
        <p:spPr>
          <a:xfrm>
            <a:off x="9546336" y="2462784"/>
            <a:ext cx="2048256" cy="1280160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9643872" y="249936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867" b="1" dirty="0">
                <a:solidFill>
                  <a:srgbClr val="FFFFFF">
                    <a:alpha val="6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8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9668256" y="2877312"/>
            <a:ext cx="182880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14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GPT-4o mini</a:t>
            </a:r>
            <a:endParaRPr 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9643872" y="3316224"/>
            <a:ext cx="1877568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1267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 markdown report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487680" y="3998976"/>
            <a:ext cx="11216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67" b="1" dirty="0">
                <a:solidFill>
                  <a:srgbClr val="0F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 — structured markdown report:</a:t>
            </a:r>
            <a:endParaRPr lang="en-US" sz="16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4" name="Shape 32"/>
          <p:cNvSpPr/>
          <p:nvPr/>
        </p:nvSpPr>
        <p:spPr>
          <a:xfrm>
            <a:off x="426720" y="4535424"/>
            <a:ext cx="11338560" cy="365760"/>
          </a:xfrm>
          <a:prstGeom prst="rect">
            <a:avLst/>
          </a:prstGeom>
          <a:solidFill>
            <a:srgbClr val="DDEEFF"/>
          </a:solidFill>
          <a:ln w="12700">
            <a:solidFill>
              <a:srgbClr val="CADCE8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5" name="Text 33"/>
          <p:cNvSpPr/>
          <p:nvPr/>
        </p:nvSpPr>
        <p:spPr>
          <a:xfrm>
            <a:off x="609600" y="4559808"/>
            <a:ext cx="10972800" cy="316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533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§  One-paragraph summary of the seed paper</a:t>
            </a:r>
            <a:endParaRPr lang="en-US" sz="15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6" name="Shape 34"/>
          <p:cNvSpPr/>
          <p:nvPr/>
        </p:nvSpPr>
        <p:spPr>
          <a:xfrm>
            <a:off x="426720" y="4962144"/>
            <a:ext cx="11338560" cy="365760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E8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7" name="Text 35"/>
          <p:cNvSpPr/>
          <p:nvPr/>
        </p:nvSpPr>
        <p:spPr>
          <a:xfrm>
            <a:off x="609600" y="4986528"/>
            <a:ext cx="10972800" cy="316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533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§  Foundational Works — 5 key references with abstracts</a:t>
            </a:r>
            <a:endParaRPr lang="en-US" sz="15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8" name="Shape 36"/>
          <p:cNvSpPr/>
          <p:nvPr/>
        </p:nvSpPr>
        <p:spPr>
          <a:xfrm>
            <a:off x="426720" y="5388864"/>
            <a:ext cx="11338560" cy="365760"/>
          </a:xfrm>
          <a:prstGeom prst="rect">
            <a:avLst/>
          </a:prstGeom>
          <a:solidFill>
            <a:srgbClr val="DDEEFF"/>
          </a:solidFill>
          <a:ln w="12700">
            <a:solidFill>
              <a:srgbClr val="CADCE8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9" name="Text 37"/>
          <p:cNvSpPr/>
          <p:nvPr/>
        </p:nvSpPr>
        <p:spPr>
          <a:xfrm>
            <a:off x="609600" y="5413248"/>
            <a:ext cx="10972800" cy="316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533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§  Recent Developments — 5 citing papers (last 3 years)</a:t>
            </a:r>
            <a:endParaRPr lang="en-US" sz="15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0" name="Shape 38"/>
          <p:cNvSpPr/>
          <p:nvPr/>
        </p:nvSpPr>
        <p:spPr>
          <a:xfrm>
            <a:off x="426720" y="5815584"/>
            <a:ext cx="11338560" cy="365760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E8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1" name="Text 39"/>
          <p:cNvSpPr/>
          <p:nvPr/>
        </p:nvSpPr>
        <p:spPr>
          <a:xfrm>
            <a:off x="609600" y="5839968"/>
            <a:ext cx="10972800" cy="316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533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§  Author Profiles — each author's most notable other work</a:t>
            </a:r>
            <a:endParaRPr lang="en-US" sz="15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2" name="Text 40"/>
          <p:cNvSpPr/>
          <p:nvPr/>
        </p:nvSpPr>
        <p:spPr>
          <a:xfrm>
            <a:off x="487680" y="6303264"/>
            <a:ext cx="6705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333" i="1" dirty="0">
                <a:solidFill>
                  <a:srgbClr val="5C7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Seed paper: ARXIV:2210.03629 (ReAct)</a:t>
            </a:r>
            <a:endParaRPr lang="en-US" sz="13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3" name="Text 41"/>
          <p:cNvSpPr/>
          <p:nvPr/>
        </p:nvSpPr>
        <p:spPr>
          <a:xfrm>
            <a:off x="6096000" y="6303264"/>
            <a:ext cx="5669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333" i="1" dirty="0">
                <a:solidFill>
                  <a:srgbClr val="5C7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LLM role = generation only; agent controls all MCP calls</a:t>
            </a:r>
            <a:endParaRPr lang="en-US" sz="1333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877824"/>
          </a:xfrm>
          <a:prstGeom prst="rect">
            <a:avLst/>
          </a:prstGeom>
          <a:solidFill>
            <a:srgbClr val="0F2A4A"/>
          </a:solidFill>
          <a:ln w="12700">
            <a:solidFill>
              <a:srgbClr val="0F2A4A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1"/>
          <p:cNvSpPr/>
          <p:nvPr/>
        </p:nvSpPr>
        <p:spPr>
          <a:xfrm>
            <a:off x="487680" y="0"/>
            <a:ext cx="1121664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9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Closing Discussion</a:t>
            </a:r>
            <a:endParaRPr lang="en-US" sz="29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Shape 2"/>
          <p:cNvSpPr/>
          <p:nvPr/>
        </p:nvSpPr>
        <p:spPr>
          <a:xfrm>
            <a:off x="0" y="6644640"/>
            <a:ext cx="12192000" cy="213360"/>
          </a:xfrm>
          <a:prstGeom prst="rect">
            <a:avLst/>
          </a:prstGeom>
          <a:solidFill>
            <a:srgbClr val="CADCE8"/>
          </a:solidFill>
          <a:ln w="12700">
            <a:solidFill>
              <a:srgbClr val="CADCE8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6632448"/>
            <a:ext cx="11460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200" dirty="0">
                <a:solidFill>
                  <a:srgbClr val="5C7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MCP Tool Integration with Ai2 Asta  |  Graduate AI Agents Course</a:t>
            </a:r>
            <a:endParaRPr lang="en-US" sz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Shape 4"/>
          <p:cNvSpPr/>
          <p:nvPr/>
        </p:nvSpPr>
        <p:spPr>
          <a:xfrm>
            <a:off x="426720" y="1072896"/>
            <a:ext cx="11338560" cy="1194816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Shape 5"/>
          <p:cNvSpPr/>
          <p:nvPr/>
        </p:nvSpPr>
        <p:spPr>
          <a:xfrm>
            <a:off x="426720" y="1072896"/>
            <a:ext cx="121920" cy="1194816"/>
          </a:xfrm>
          <a:prstGeom prst="rect">
            <a:avLst/>
          </a:prstGeom>
          <a:solidFill>
            <a:srgbClr val="1E88E5"/>
          </a:solidFill>
          <a:ln w="12700">
            <a:solidFill>
              <a:srgbClr val="1E88E5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6"/>
          <p:cNvSpPr/>
          <p:nvPr/>
        </p:nvSpPr>
        <p:spPr>
          <a:xfrm>
            <a:off x="731520" y="115824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733" b="1" dirty="0">
                <a:solidFill>
                  <a:srgbClr val="0F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 What does MCP buy you?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 7"/>
          <p:cNvSpPr/>
          <p:nvPr/>
        </p:nvSpPr>
        <p:spPr>
          <a:xfrm>
            <a:off x="731520" y="1584960"/>
            <a:ext cx="1091184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219170"/>
            <a:r>
              <a:rPr lang="en-US" sz="1533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hand-written schemas. The chatbot works identically if Asta adds new tools tomorrow. What does it cost — complexity, new failure modes?</a:t>
            </a:r>
            <a:endParaRPr lang="en-US" sz="15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426720" y="2438400"/>
            <a:ext cx="11338560" cy="1194816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426720" y="2438400"/>
            <a:ext cx="121920" cy="1194816"/>
          </a:xfrm>
          <a:prstGeom prst="rect">
            <a:avLst/>
          </a:prstGeom>
          <a:solidFill>
            <a:srgbClr val="0F2A4A"/>
          </a:solidFill>
          <a:ln w="12700">
            <a:solidFill>
              <a:srgbClr val="0F2A4A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731520" y="2523744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733" b="1" dirty="0">
                <a:solidFill>
                  <a:srgbClr val="0F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 Context window decisions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731520" y="2950464"/>
            <a:ext cx="1091184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219170"/>
            <a:r>
              <a:rPr lang="en-US" sz="1533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Asta returns rich JSON. How did you decide what to pass to the LLM? What changed when you passed everything vs. a summary?</a:t>
            </a:r>
            <a:endParaRPr lang="en-US" sz="15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426720" y="3803904"/>
            <a:ext cx="11338560" cy="1194816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426720" y="3803904"/>
            <a:ext cx="121920" cy="1194816"/>
          </a:xfrm>
          <a:prstGeom prst="rect">
            <a:avLst/>
          </a:prstGeom>
          <a:solidFill>
            <a:srgbClr val="1E88E5"/>
          </a:solidFill>
          <a:ln w="12700">
            <a:solidFill>
              <a:srgbClr val="1E88E5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731520" y="3889248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733" b="1" dirty="0">
                <a:solidFill>
                  <a:srgbClr val="0F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 Who controls the call order?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731520" y="4315968"/>
            <a:ext cx="1091184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219170"/>
            <a:r>
              <a:rPr lang="en-US" sz="1533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Exercise D you scripted the pipeline. What would it take to let the LLM decide the order? What could go wrong?</a:t>
            </a:r>
            <a:endParaRPr lang="en-US" sz="15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426720" y="5169408"/>
            <a:ext cx="11338560" cy="1194816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426720" y="5169408"/>
            <a:ext cx="121920" cy="1194816"/>
          </a:xfrm>
          <a:prstGeom prst="rect">
            <a:avLst/>
          </a:prstGeom>
          <a:solidFill>
            <a:srgbClr val="0F2A4A"/>
          </a:solidFill>
          <a:ln w="12700">
            <a:solidFill>
              <a:srgbClr val="0F2A4A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731520" y="5254752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733" b="1" dirty="0">
                <a:solidFill>
                  <a:srgbClr val="0F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 Where does MCP go next?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731520" y="5681472"/>
            <a:ext cx="1091184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219170"/>
            <a:r>
              <a:rPr lang="en-US" sz="1533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would you want a mature MCP ecosystem to provide that isn't available today?</a:t>
            </a:r>
            <a:endParaRPr lang="en-US" sz="1533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877824"/>
          </a:xfrm>
          <a:prstGeom prst="rect">
            <a:avLst/>
          </a:prstGeom>
          <a:solidFill>
            <a:srgbClr val="0F2A4A"/>
          </a:solidFill>
          <a:ln w="12700">
            <a:solidFill>
              <a:srgbClr val="0F2A4A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1"/>
          <p:cNvSpPr/>
          <p:nvPr/>
        </p:nvSpPr>
        <p:spPr>
          <a:xfrm>
            <a:off x="487680" y="0"/>
            <a:ext cx="1121664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9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&amp; Environment Reference</a:t>
            </a:r>
            <a:endParaRPr lang="en-US" sz="29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Shape 2"/>
          <p:cNvSpPr/>
          <p:nvPr/>
        </p:nvSpPr>
        <p:spPr>
          <a:xfrm>
            <a:off x="0" y="6644640"/>
            <a:ext cx="12192000" cy="213360"/>
          </a:xfrm>
          <a:prstGeom prst="rect">
            <a:avLst/>
          </a:prstGeom>
          <a:solidFill>
            <a:srgbClr val="CADCE8"/>
          </a:solidFill>
          <a:ln w="12700">
            <a:solidFill>
              <a:srgbClr val="CADCE8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6632448"/>
            <a:ext cx="11460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200" dirty="0">
                <a:solidFill>
                  <a:srgbClr val="5C7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MCP Tool Integration with Ai2 Asta  |  Graduate AI Agents Course</a:t>
            </a:r>
            <a:endParaRPr lang="en-US" sz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Shape 4"/>
          <p:cNvSpPr/>
          <p:nvPr/>
        </p:nvSpPr>
        <p:spPr>
          <a:xfrm>
            <a:off x="426720" y="1072896"/>
            <a:ext cx="3657600" cy="1072896"/>
          </a:xfrm>
          <a:prstGeom prst="rect">
            <a:avLst/>
          </a:prstGeom>
          <a:solidFill>
            <a:srgbClr val="1A1A2E"/>
          </a:solidFill>
          <a:ln w="12700">
            <a:solidFill>
              <a:srgbClr val="2A3A5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Shape 5"/>
          <p:cNvSpPr/>
          <p:nvPr/>
        </p:nvSpPr>
        <p:spPr>
          <a:xfrm>
            <a:off x="426720" y="1072896"/>
            <a:ext cx="3657600" cy="365760"/>
          </a:xfrm>
          <a:prstGeom prst="rect">
            <a:avLst/>
          </a:prstGeom>
          <a:solidFill>
            <a:srgbClr val="162035"/>
          </a:solidFill>
          <a:ln w="12700">
            <a:solidFill>
              <a:srgbClr val="162035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6"/>
          <p:cNvSpPr/>
          <p:nvPr/>
        </p:nvSpPr>
        <p:spPr>
          <a:xfrm>
            <a:off x="573024" y="1097280"/>
            <a:ext cx="3413760" cy="316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200" dirty="0">
                <a:solidFill>
                  <a:srgbClr val="7BAF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Environment</a:t>
            </a:r>
            <a:endParaRPr lang="en-US" sz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 7"/>
          <p:cNvSpPr/>
          <p:nvPr/>
        </p:nvSpPr>
        <p:spPr>
          <a:xfrm>
            <a:off x="597408" y="1463040"/>
            <a:ext cx="3364992" cy="5608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export OPENAI_API_KEY=...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export ASTA_API_KEY=...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4328160" y="1072896"/>
            <a:ext cx="3657600" cy="1072896"/>
          </a:xfrm>
          <a:prstGeom prst="rect">
            <a:avLst/>
          </a:prstGeom>
          <a:solidFill>
            <a:srgbClr val="1A1A2E"/>
          </a:solidFill>
          <a:ln w="12700">
            <a:solidFill>
              <a:srgbClr val="2A3A5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4328160" y="1072896"/>
            <a:ext cx="3657600" cy="365760"/>
          </a:xfrm>
          <a:prstGeom prst="rect">
            <a:avLst/>
          </a:prstGeom>
          <a:solidFill>
            <a:srgbClr val="162035"/>
          </a:solidFill>
          <a:ln w="12700">
            <a:solidFill>
              <a:srgbClr val="162035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4474464" y="1097280"/>
            <a:ext cx="3413760" cy="316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200" dirty="0">
                <a:solidFill>
                  <a:srgbClr val="7BAF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Dependencies</a:t>
            </a:r>
            <a:endParaRPr lang="en-US" sz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4498848" y="1463040"/>
            <a:ext cx="3364992" cy="5608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pip install openai requests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  python-dotenv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8229600" y="1072896"/>
            <a:ext cx="3535680" cy="1072896"/>
          </a:xfrm>
          <a:prstGeom prst="rect">
            <a:avLst/>
          </a:prstGeom>
          <a:solidFill>
            <a:srgbClr val="1A1A2E"/>
          </a:solidFill>
          <a:ln w="12700">
            <a:solidFill>
              <a:srgbClr val="2A3A5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8229600" y="1072896"/>
            <a:ext cx="3535680" cy="365760"/>
          </a:xfrm>
          <a:prstGeom prst="rect">
            <a:avLst/>
          </a:prstGeom>
          <a:solidFill>
            <a:srgbClr val="162035"/>
          </a:solidFill>
          <a:ln w="12700">
            <a:solidFill>
              <a:srgbClr val="162035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8375904" y="1097280"/>
            <a:ext cx="3291840" cy="316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200" dirty="0">
                <a:solidFill>
                  <a:srgbClr val="7BAF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MCP Endpoint</a:t>
            </a:r>
            <a:endParaRPr lang="en-US" sz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8400288" y="1463040"/>
            <a:ext cx="3243072" cy="5608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https://asta-tools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.allen.ai/mcp/v1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487680" y="2340864"/>
            <a:ext cx="11216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733" b="1" dirty="0">
                <a:solidFill>
                  <a:srgbClr val="0F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Useful Paper IDs: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426720" y="2804160"/>
            <a:ext cx="11338560" cy="463296"/>
          </a:xfrm>
          <a:prstGeom prst="rect">
            <a:avLst/>
          </a:prstGeom>
          <a:solidFill>
            <a:srgbClr val="DDEEFF"/>
          </a:solidFill>
          <a:ln w="12700">
            <a:solidFill>
              <a:srgbClr val="CADCE8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609600" y="2877312"/>
            <a:ext cx="6705600" cy="316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533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Attention Is All You Need</a:t>
            </a:r>
            <a:endParaRPr lang="en-US" sz="15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7559040" y="2877312"/>
            <a:ext cx="3901440" cy="316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467" dirty="0">
                <a:solidFill>
                  <a:srgbClr val="C6282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ARXIV:1706.03762</a:t>
            </a:r>
            <a:endParaRPr lang="en-US" sz="14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426720" y="3340608"/>
            <a:ext cx="11338560" cy="463296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E8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609600" y="3413760"/>
            <a:ext cx="6705600" cy="316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533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BERT</a:t>
            </a:r>
            <a:endParaRPr lang="en-US" sz="15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7559040" y="3413760"/>
            <a:ext cx="3901440" cy="316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467" dirty="0">
                <a:solidFill>
                  <a:srgbClr val="C6282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ARXIV:1810.04805</a:t>
            </a:r>
            <a:endParaRPr lang="en-US" sz="14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426720" y="3877056"/>
            <a:ext cx="11338560" cy="463296"/>
          </a:xfrm>
          <a:prstGeom prst="rect">
            <a:avLst/>
          </a:prstGeom>
          <a:solidFill>
            <a:srgbClr val="DDEEFF"/>
          </a:solidFill>
          <a:ln w="12700">
            <a:solidFill>
              <a:srgbClr val="CADCE8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609600" y="3950208"/>
            <a:ext cx="6705600" cy="316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533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ReAct</a:t>
            </a:r>
            <a:endParaRPr lang="en-US" sz="15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7559040" y="3950208"/>
            <a:ext cx="3901440" cy="316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467" dirty="0">
                <a:solidFill>
                  <a:srgbClr val="C6282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ARXIV:2210.03629</a:t>
            </a:r>
            <a:endParaRPr lang="en-US" sz="14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426720" y="4413504"/>
            <a:ext cx="11338560" cy="463296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E8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609600" y="4486656"/>
            <a:ext cx="6705600" cy="316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533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Chain-of-Thought Prompting</a:t>
            </a:r>
            <a:endParaRPr lang="en-US" sz="15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7559040" y="4486656"/>
            <a:ext cx="3901440" cy="316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467" dirty="0">
                <a:solidFill>
                  <a:srgbClr val="C6282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ARXIV:2201.11903</a:t>
            </a:r>
            <a:endParaRPr lang="en-US" sz="14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1" name="Shape 29"/>
          <p:cNvSpPr/>
          <p:nvPr/>
        </p:nvSpPr>
        <p:spPr>
          <a:xfrm>
            <a:off x="426720" y="4949952"/>
            <a:ext cx="11338560" cy="463296"/>
          </a:xfrm>
          <a:prstGeom prst="rect">
            <a:avLst/>
          </a:prstGeom>
          <a:solidFill>
            <a:srgbClr val="DDEEFF"/>
          </a:solidFill>
          <a:ln w="12700">
            <a:solidFill>
              <a:srgbClr val="CADCE8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609600" y="5023104"/>
            <a:ext cx="6705600" cy="316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533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GPT-3 (Few-Shot Learners)</a:t>
            </a:r>
            <a:endParaRPr lang="en-US" sz="15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7559040" y="5023104"/>
            <a:ext cx="3901440" cy="316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467" dirty="0">
                <a:solidFill>
                  <a:srgbClr val="C6282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ARXIV:2005.14165</a:t>
            </a:r>
            <a:endParaRPr lang="en-US" sz="14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4" name="Shape 32"/>
          <p:cNvSpPr/>
          <p:nvPr/>
        </p:nvSpPr>
        <p:spPr>
          <a:xfrm>
            <a:off x="426720" y="5632704"/>
            <a:ext cx="11338560" cy="877824"/>
          </a:xfrm>
          <a:prstGeom prst="rect">
            <a:avLst/>
          </a:prstGeom>
          <a:solidFill>
            <a:srgbClr val="0F2A4A"/>
          </a:solidFill>
          <a:ln w="12700">
            <a:solidFill>
              <a:srgbClr val="0F2A4A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5" name="Text 33"/>
          <p:cNvSpPr/>
          <p:nvPr/>
        </p:nvSpPr>
        <p:spPr>
          <a:xfrm>
            <a:off x="609600" y="5632704"/>
            <a:ext cx="11094720" cy="877824"/>
          </a:xfrm>
          <a:prstGeom prst="rect">
            <a:avLst/>
          </a:prstGeom>
          <a:noFill/>
          <a:ln/>
        </p:spPr>
        <p:txBody>
          <a:bodyPr wrap="square" lIns="67733" tIns="67733" rIns="67733" bIns="67733" rtlCol="0" anchor="ctr"/>
          <a:lstStyle/>
          <a:p>
            <a:pPr defTabSz="1219170"/>
            <a:r>
              <a:rPr lang="en-US" sz="1467" i="1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Bonus challenges: detect recurring author collaborations  |  accept topic keyword instead of paper ID  |  add Research Gaps section</a:t>
            </a:r>
            <a:endParaRPr lang="en-US" sz="1467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F1C774-25D6-CF34-6CC4-53422D3FC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Important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20F453-8193-5AA9-469F-2A8C72989F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Before next class Thursday, download </a:t>
            </a:r>
            <a:br>
              <a:rPr lang="en-US" b="1" dirty="0"/>
            </a:br>
            <a:r>
              <a:rPr lang="en-US" b="1" dirty="0"/>
              <a:t>                     </a:t>
            </a:r>
            <a:r>
              <a:rPr lang="en-US" dirty="0" err="1">
                <a:solidFill>
                  <a:srgbClr val="FF0000"/>
                </a:solidFill>
              </a:rPr>
              <a:t>test_grok.sh</a:t>
            </a:r>
            <a:r>
              <a:rPr lang="en-US" dirty="0">
                <a:solidFill>
                  <a:srgbClr val="FF0000"/>
                </a:solidFill>
              </a:rPr>
              <a:t> </a:t>
            </a:r>
            <a:br>
              <a:rPr lang="en-US" b="1" dirty="0"/>
            </a:br>
            <a:r>
              <a:rPr lang="en-US" b="1" dirty="0"/>
              <a:t>to your laptop and make sure it runs!</a:t>
            </a:r>
          </a:p>
          <a:p>
            <a:r>
              <a:rPr lang="en-US" dirty="0"/>
              <a:t>It should work on Mac, Windows, and Linux</a:t>
            </a:r>
          </a:p>
          <a:p>
            <a:r>
              <a:rPr lang="en-US" dirty="0"/>
              <a:t>The first time you run it, it will install </a:t>
            </a:r>
            <a:r>
              <a:rPr lang="en-US" dirty="0" err="1"/>
              <a:t>ngrok</a:t>
            </a:r>
            <a:r>
              <a:rPr lang="en-US" dirty="0"/>
              <a:t> on your machine</a:t>
            </a:r>
          </a:p>
          <a:p>
            <a:r>
              <a:rPr lang="en-US" dirty="0"/>
              <a:t>If it fails</a:t>
            </a:r>
          </a:p>
          <a:p>
            <a:pPr lvl="1"/>
            <a:r>
              <a:rPr lang="en-US" sz="2800" dirty="0"/>
              <a:t>Ask other students for help!</a:t>
            </a:r>
          </a:p>
          <a:p>
            <a:pPr lvl="1"/>
            <a:r>
              <a:rPr lang="en-US" sz="2800" dirty="0"/>
              <a:t>Ask TA for help!</a:t>
            </a:r>
          </a:p>
          <a:p>
            <a:pPr lvl="1"/>
            <a:r>
              <a:rPr lang="en-US" sz="2800" dirty="0"/>
              <a:t>Ask Claude for help!</a:t>
            </a:r>
          </a:p>
          <a:p>
            <a:pPr lvl="1"/>
            <a:r>
              <a:rPr lang="en-US" sz="2800" dirty="0"/>
              <a:t>Post discoveries to the class Canvas discussion page!</a:t>
            </a:r>
          </a:p>
        </p:txBody>
      </p:sp>
    </p:spTree>
    <p:extLst>
      <p:ext uri="{BB962C8B-B14F-4D97-AF65-F5344CB8AC3E}">
        <p14:creationId xmlns:p14="http://schemas.microsoft.com/office/powerpoint/2010/main" val="41628790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5E63C6-B7A7-CB37-013D-3C7DCFD405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31C7DC2-2B66-8D4B-2052-154EB97B3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 2: Agent2Agent Protocol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46AD5B-6EA1-8E29-A56B-F477A2DCDA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8301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B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73152"/>
          </a:xfrm>
          <a:prstGeom prst="rect">
            <a:avLst/>
          </a:prstGeom>
          <a:solidFill>
            <a:srgbClr val="0891B2"/>
          </a:solidFill>
          <a:ln/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600" y="1097280"/>
            <a:ext cx="1828800" cy="18288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09600" y="3048000"/>
            <a:ext cx="10972800" cy="975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5067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Agent-to-Agent Communication</a:t>
            </a:r>
            <a:endParaRPr lang="en-US" sz="50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2"/>
          <p:cNvSpPr/>
          <p:nvPr/>
        </p:nvSpPr>
        <p:spPr>
          <a:xfrm>
            <a:off x="609600" y="390144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3467" dirty="0">
                <a:solidFill>
                  <a:srgbClr val="06B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Google's A2A Protocol</a:t>
            </a:r>
            <a:endParaRPr lang="en-US" sz="3467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CFDE0C7-0A00-DBF0-8C0D-CBCA97526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 1: Model Context Protocol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AD397F-6896-B509-D1B4-A7F2CEB6B1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5026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36576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4000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Where We Are: MCP vs A2A</a:t>
            </a:r>
            <a:endParaRPr lang="en-US" sz="4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1"/>
          <p:cNvSpPr/>
          <p:nvPr/>
        </p:nvSpPr>
        <p:spPr>
          <a:xfrm>
            <a:off x="609600" y="1036320"/>
            <a:ext cx="1097280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867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complementary protocols for two different problems</a:t>
            </a:r>
            <a:endParaRPr lang="en-US" sz="18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09600" y="1828800"/>
            <a:ext cx="5181600" cy="426720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Shape 3"/>
          <p:cNvSpPr/>
          <p:nvPr/>
        </p:nvSpPr>
        <p:spPr>
          <a:xfrm>
            <a:off x="609600" y="1828800"/>
            <a:ext cx="5181600" cy="73152"/>
          </a:xfrm>
          <a:prstGeom prst="rect">
            <a:avLst/>
          </a:prstGeom>
          <a:solidFill>
            <a:srgbClr val="64748B"/>
          </a:solidFill>
          <a:ln/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2194560"/>
            <a:ext cx="487680" cy="4876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767840" y="2194560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667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MCP</a:t>
            </a:r>
            <a:endParaRPr lang="en-US" sz="26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5"/>
          <p:cNvSpPr/>
          <p:nvPr/>
        </p:nvSpPr>
        <p:spPr>
          <a:xfrm>
            <a:off x="1097280" y="2804160"/>
            <a:ext cx="426720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733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 → Tool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 6"/>
          <p:cNvSpPr/>
          <p:nvPr/>
        </p:nvSpPr>
        <p:spPr>
          <a:xfrm>
            <a:off x="1097280" y="3352800"/>
            <a:ext cx="4267200" cy="2438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457189" indent="-457189" defTabSz="1219170">
              <a:buSzPct val="100000"/>
              <a:buFontTx/>
              <a:buChar char="•"/>
            </a:pPr>
            <a:r>
              <a:rPr lang="en-US" sz="1733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Hierarchical (client → server)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  <a:p>
            <a:pPr marL="457189" indent="-457189" defTabSz="1219170">
              <a:buSzPct val="100000"/>
              <a:buFontTx/>
              <a:buChar char="•"/>
            </a:pPr>
            <a:r>
              <a:rPr lang="en-US" sz="1733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 calls a tool, tool executes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  <a:p>
            <a:pPr marL="457189" indent="-457189" defTabSz="1219170">
              <a:buSzPct val="100000"/>
              <a:buFontTx/>
              <a:buChar char="•"/>
            </a:pPr>
            <a:r>
              <a:rPr lang="en-US" sz="1733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 doesn't reason or decide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  <a:p>
            <a:pPr marL="457189" indent="-457189" defTabSz="1219170">
              <a:buSzPct val="100000"/>
              <a:buFontTx/>
              <a:buChar char="•"/>
            </a:pPr>
            <a:r>
              <a:rPr lang="en-US" sz="1733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Discovery via tools/list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6400800" y="1828800"/>
            <a:ext cx="5181600" cy="426720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Shape 8"/>
          <p:cNvSpPr/>
          <p:nvPr/>
        </p:nvSpPr>
        <p:spPr>
          <a:xfrm>
            <a:off x="6400800" y="1828800"/>
            <a:ext cx="5181600" cy="73152"/>
          </a:xfrm>
          <a:prstGeom prst="rect">
            <a:avLst/>
          </a:prstGeom>
          <a:solidFill>
            <a:srgbClr val="0891B2"/>
          </a:solidFill>
          <a:ln/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8480" y="2194560"/>
            <a:ext cx="487680" cy="48768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7559040" y="2194560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667" b="1" dirty="0">
                <a:solidFill>
                  <a:srgbClr val="0891B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A2A</a:t>
            </a:r>
            <a:endParaRPr lang="en-US" sz="26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 10"/>
          <p:cNvSpPr/>
          <p:nvPr/>
        </p:nvSpPr>
        <p:spPr>
          <a:xfrm>
            <a:off x="6888480" y="2804160"/>
            <a:ext cx="426720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733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 ↔ Agent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Text 11"/>
          <p:cNvSpPr/>
          <p:nvPr/>
        </p:nvSpPr>
        <p:spPr>
          <a:xfrm>
            <a:off x="6888480" y="3352800"/>
            <a:ext cx="4267200" cy="2438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457189" indent="-457189" defTabSz="1219170">
              <a:buSzPct val="100000"/>
              <a:buFontTx/>
              <a:buChar char="•"/>
            </a:pPr>
            <a:r>
              <a:rPr lang="en-US" sz="1733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Peer-to-peer (equals)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  <a:p>
            <a:pPr marL="457189" indent="-457189" defTabSz="1219170">
              <a:buSzPct val="100000"/>
              <a:buFontTx/>
              <a:buChar char="•"/>
            </a:pPr>
            <a:r>
              <a:rPr lang="en-US" sz="1733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 sends task, agent reasons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  <a:p>
            <a:pPr marL="457189" indent="-457189" defTabSz="1219170">
              <a:buSzPct val="100000"/>
              <a:buFontTx/>
              <a:buChar char="•"/>
            </a:pPr>
            <a:r>
              <a:rPr lang="en-US" sz="1733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Receiving agent decides how to respond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  <a:p>
            <a:pPr marL="457189" indent="-457189" defTabSz="1219170">
              <a:buSzPct val="100000"/>
              <a:buFontTx/>
              <a:buChar char="•"/>
            </a:pPr>
            <a:r>
              <a:rPr lang="en-US" sz="1733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Discovery via Agent Cards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36576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4000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Agent Cards</a:t>
            </a:r>
            <a:endParaRPr lang="en-US" sz="4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1"/>
          <p:cNvSpPr/>
          <p:nvPr/>
        </p:nvSpPr>
        <p:spPr>
          <a:xfrm>
            <a:off x="609600" y="1036320"/>
            <a:ext cx="1097280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867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business card for your AI agent — hosted at /.well-known/agent.json</a:t>
            </a:r>
            <a:endParaRPr lang="en-US" sz="18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Shape 2"/>
          <p:cNvSpPr/>
          <p:nvPr/>
        </p:nvSpPr>
        <p:spPr>
          <a:xfrm>
            <a:off x="853440" y="1828800"/>
            <a:ext cx="6096000" cy="4267200"/>
          </a:xfrm>
          <a:prstGeom prst="rect">
            <a:avLst/>
          </a:prstGeom>
          <a:solidFill>
            <a:srgbClr val="0F1B2D"/>
          </a:solidFill>
          <a:ln/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1219200" y="2072640"/>
            <a:ext cx="5486400" cy="3779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219170"/>
            <a:r>
              <a:rPr lang="en-US" sz="160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{
</a:t>
            </a:r>
            <a:r>
              <a:rPr lang="en-US" sz="16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"name"</a:t>
            </a:r>
            <a:r>
              <a:rPr lang="en-US" sz="1600" dirty="0">
                <a:solidFill>
                  <a:srgbClr val="10B981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: "Alice's History Agent",
</a:t>
            </a:r>
            <a:r>
              <a:rPr lang="en-US" sz="16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"description"</a:t>
            </a:r>
            <a:r>
              <a:rPr lang="en-US" sz="1600" dirty="0">
                <a:solidFill>
                  <a:srgbClr val="10B981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: "Answers questions
    about world history",
</a:t>
            </a:r>
            <a:r>
              <a:rPr lang="en-US" sz="16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"url"</a:t>
            </a:r>
            <a:r>
              <a:rPr lang="en-US" sz="1600" dirty="0">
                <a:solidFill>
                  <a:srgbClr val="10B981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: "https://abc.ngrok.app",
</a:t>
            </a:r>
            <a:r>
              <a:rPr lang="en-US" sz="16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"skills"</a:t>
            </a:r>
            <a:r>
              <a:rPr lang="en-US" sz="160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: [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60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{ 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600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"name"</a:t>
            </a:r>
            <a:r>
              <a:rPr lang="en-US" sz="1600" dirty="0">
                <a:solidFill>
                  <a:srgbClr val="10B981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: "History Q&amp;A" }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600" dirty="0">
                <a:solidFill>
                  <a:srgbClr val="10B981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]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600" dirty="0">
                <a:solidFill>
                  <a:srgbClr val="10B981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}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Shape 4"/>
          <p:cNvSpPr/>
          <p:nvPr/>
        </p:nvSpPr>
        <p:spPr>
          <a:xfrm>
            <a:off x="7559040" y="1828800"/>
            <a:ext cx="4023360" cy="121920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2880" y="2072640"/>
            <a:ext cx="548640" cy="54864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534400" y="1926336"/>
            <a:ext cx="280416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867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Identity</a:t>
            </a:r>
            <a:endParaRPr lang="en-US" sz="18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 6"/>
          <p:cNvSpPr/>
          <p:nvPr/>
        </p:nvSpPr>
        <p:spPr>
          <a:xfrm>
            <a:off x="8534400" y="2316480"/>
            <a:ext cx="280416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467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and description</a:t>
            </a:r>
            <a:endParaRPr lang="en-US" sz="14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467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tell others what you do</a:t>
            </a:r>
            <a:endParaRPr lang="en-US" sz="14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7559040" y="3291840"/>
            <a:ext cx="4023360" cy="121920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2880" y="3535680"/>
            <a:ext cx="548640" cy="54864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8534400" y="3389376"/>
            <a:ext cx="280416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867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Reachability</a:t>
            </a:r>
            <a:endParaRPr lang="en-US" sz="18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9"/>
          <p:cNvSpPr/>
          <p:nvPr/>
        </p:nvSpPr>
        <p:spPr>
          <a:xfrm>
            <a:off x="8534400" y="3779520"/>
            <a:ext cx="280416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467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URL lets anyone send</a:t>
            </a:r>
            <a:endParaRPr lang="en-US" sz="14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467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tasks over HTTP</a:t>
            </a:r>
            <a:endParaRPr lang="en-US" sz="14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Shape 10"/>
          <p:cNvSpPr/>
          <p:nvPr/>
        </p:nvSpPr>
        <p:spPr>
          <a:xfrm>
            <a:off x="7559040" y="4754880"/>
            <a:ext cx="4023360" cy="121920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02880" y="4998720"/>
            <a:ext cx="548640" cy="54864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8534400" y="4852416"/>
            <a:ext cx="280416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867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Discovery</a:t>
            </a:r>
            <a:endParaRPr lang="en-US" sz="18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Text 12"/>
          <p:cNvSpPr/>
          <p:nvPr/>
        </p:nvSpPr>
        <p:spPr>
          <a:xfrm>
            <a:off x="8534400" y="5242560"/>
            <a:ext cx="280416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467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Skills list enables</a:t>
            </a:r>
            <a:endParaRPr lang="en-US" sz="14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467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capability-based routing</a:t>
            </a:r>
            <a:endParaRPr lang="en-US" sz="1467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36576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4000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Your Agent = FastAPI Web Server</a:t>
            </a:r>
            <a:endParaRPr lang="en-US" sz="4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1"/>
          <p:cNvSpPr/>
          <p:nvPr/>
        </p:nvSpPr>
        <p:spPr>
          <a:xfrm>
            <a:off x="609600" y="1036320"/>
            <a:ext cx="1097280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867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agent brain, now reachable over the network</a:t>
            </a:r>
            <a:endParaRPr lang="en-US" sz="18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09600" y="1767840"/>
            <a:ext cx="10972800" cy="4389120"/>
          </a:xfrm>
          <a:prstGeom prst="rect">
            <a:avLst/>
          </a:prstGeom>
          <a:solidFill>
            <a:srgbClr val="0F1B2D"/>
          </a:solidFill>
          <a:ln/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975360" y="1950720"/>
            <a:ext cx="10363200" cy="4023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219170"/>
            <a:r>
              <a:rPr lang="en-US" sz="1733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from </a:t>
            </a:r>
            <a:r>
              <a:rPr lang="en-US" sz="1733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fastapi </a:t>
            </a:r>
            <a:r>
              <a:rPr lang="en-US" sz="1733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import </a:t>
            </a:r>
            <a:r>
              <a:rPr lang="en-US" sz="1733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FastAPI
</a:t>
            </a:r>
            <a:r>
              <a:rPr lang="en-US" sz="1733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import </a:t>
            </a:r>
            <a:r>
              <a:rPr lang="en-US" sz="1733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uvicorn
app = FastAPI()
</a:t>
            </a:r>
            <a:r>
              <a:rPr lang="en-US" sz="1733" dirty="0">
                <a:solidFill>
                  <a:srgbClr val="F59E0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@app.post</a:t>
            </a:r>
            <a:r>
              <a:rPr lang="en-US" sz="1733" dirty="0">
                <a:solidFill>
                  <a:srgbClr val="10B981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("/task")
</a:t>
            </a:r>
            <a:r>
              <a:rPr lang="en-US" sz="1733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async def </a:t>
            </a:r>
            <a:r>
              <a:rPr lang="en-US" sz="1733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handle_task</a:t>
            </a:r>
            <a:r>
              <a:rPr lang="en-US" sz="1733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(request: dict):
</a:t>
            </a:r>
            <a:r>
              <a:rPr lang="en-US" sz="1733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question = request["question"]
    answer = call_my_llm(question)</a:t>
            </a:r>
            <a:r>
              <a:rPr lang="en-US" sz="1733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# your agent logic
</a:t>
            </a:r>
            <a:r>
              <a:rPr lang="en-US" sz="1733" dirty="0">
                <a:solidFill>
                  <a:srgbClr val="22D3E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return </a:t>
            </a:r>
            <a:r>
              <a:rPr lang="en-US" sz="1733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{"answer": answer}
uvicorn.run(app, port=</a:t>
            </a:r>
            <a:r>
              <a:rPr lang="en-US" sz="1733" dirty="0">
                <a:solidFill>
                  <a:srgbClr val="F59E0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8000</a:t>
            </a:r>
            <a:r>
              <a:rPr lang="en-US" sz="1733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)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36576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4000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Getting Connected</a:t>
            </a:r>
            <a:endParaRPr lang="en-US" sz="4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1"/>
          <p:cNvSpPr/>
          <p:nvPr/>
        </p:nvSpPr>
        <p:spPr>
          <a:xfrm>
            <a:off x="609600" y="1036320"/>
            <a:ext cx="1097280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867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ngrok tunnels your agent to the internet; the registry lets everyone find each other</a:t>
            </a:r>
            <a:endParaRPr lang="en-US" sz="18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09600" y="1828800"/>
            <a:ext cx="5181600" cy="426720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Shape 3"/>
          <p:cNvSpPr/>
          <p:nvPr/>
        </p:nvSpPr>
        <p:spPr>
          <a:xfrm>
            <a:off x="609600" y="1828800"/>
            <a:ext cx="5181600" cy="73152"/>
          </a:xfrm>
          <a:prstGeom prst="rect">
            <a:avLst/>
          </a:prstGeom>
          <a:solidFill>
            <a:srgbClr val="0891B2"/>
          </a:solidFill>
          <a:ln/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2194560"/>
            <a:ext cx="487680" cy="4876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767840" y="2194560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667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ngrok</a:t>
            </a:r>
            <a:endParaRPr lang="en-US" sz="26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5"/>
          <p:cNvSpPr/>
          <p:nvPr/>
        </p:nvSpPr>
        <p:spPr>
          <a:xfrm>
            <a:off x="1097280" y="2926080"/>
            <a:ext cx="426720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219170"/>
            <a:r>
              <a:rPr lang="en-US" sz="1733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Creates a secure tunnel from a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733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URL to your localhost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067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733" b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localhost:8000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733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   ↕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733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https://abc123.ngrok-free.app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067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733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URL auto-detected by your agent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733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code — no copy-pasting needed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Shape 6"/>
          <p:cNvSpPr/>
          <p:nvPr/>
        </p:nvSpPr>
        <p:spPr>
          <a:xfrm>
            <a:off x="6400800" y="1828800"/>
            <a:ext cx="5181600" cy="426720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6400800" y="1828800"/>
            <a:ext cx="5181600" cy="73152"/>
          </a:xfrm>
          <a:prstGeom prst="rect">
            <a:avLst/>
          </a:prstGeom>
          <a:solidFill>
            <a:srgbClr val="0891B2"/>
          </a:solidFill>
          <a:ln/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8480" y="2194560"/>
            <a:ext cx="487680" cy="48768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559040" y="2194560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667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Class Registry</a:t>
            </a:r>
            <a:endParaRPr lang="en-US" sz="26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9"/>
          <p:cNvSpPr/>
          <p:nvPr/>
        </p:nvSpPr>
        <p:spPr>
          <a:xfrm>
            <a:off x="6888480" y="2926080"/>
            <a:ext cx="426720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219170"/>
            <a:r>
              <a:rPr lang="en-US" sz="1733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Central phonebook the instructor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733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runs — agents register on startup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067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733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 /register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6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Agent announces itself
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733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  /agents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6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Discover all agents
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733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 /broadcast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6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Send question to everyone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36576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4000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Full Communication Flow</a:t>
            </a:r>
            <a:endParaRPr lang="en-US" sz="4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Shape 1"/>
          <p:cNvSpPr/>
          <p:nvPr/>
        </p:nvSpPr>
        <p:spPr>
          <a:xfrm>
            <a:off x="609600" y="1463040"/>
            <a:ext cx="670560" cy="670560"/>
          </a:xfrm>
          <a:prstGeom prst="ellipse">
            <a:avLst/>
          </a:prstGeom>
          <a:solidFill>
            <a:srgbClr val="0891B2"/>
          </a:solidFill>
          <a:ln/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609600" y="1463040"/>
            <a:ext cx="67056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667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</a:t>
            </a:r>
            <a:endParaRPr lang="en-US" sz="26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Shape 3"/>
          <p:cNvSpPr/>
          <p:nvPr/>
        </p:nvSpPr>
        <p:spPr>
          <a:xfrm>
            <a:off x="609600" y="2316480"/>
            <a:ext cx="3474720" cy="134112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4"/>
          <p:cNvSpPr/>
          <p:nvPr/>
        </p:nvSpPr>
        <p:spPr>
          <a:xfrm>
            <a:off x="792480" y="2414016"/>
            <a:ext cx="310896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867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Start ngrok</a:t>
            </a:r>
            <a:endParaRPr lang="en-US" sz="18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Text 5"/>
          <p:cNvSpPr/>
          <p:nvPr/>
        </p:nvSpPr>
        <p:spPr>
          <a:xfrm>
            <a:off x="792480" y="2865120"/>
            <a:ext cx="3108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467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URL assigned</a:t>
            </a:r>
            <a:endParaRPr lang="en-US" sz="14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Shape 6"/>
          <p:cNvSpPr/>
          <p:nvPr/>
        </p:nvSpPr>
        <p:spPr>
          <a:xfrm>
            <a:off x="4450080" y="1463040"/>
            <a:ext cx="670560" cy="670560"/>
          </a:xfrm>
          <a:prstGeom prst="ellipse">
            <a:avLst/>
          </a:prstGeom>
          <a:solidFill>
            <a:srgbClr val="0891B2"/>
          </a:solidFill>
          <a:ln/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 7"/>
          <p:cNvSpPr/>
          <p:nvPr/>
        </p:nvSpPr>
        <p:spPr>
          <a:xfrm>
            <a:off x="4450080" y="1463040"/>
            <a:ext cx="67056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667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</a:t>
            </a:r>
            <a:endParaRPr lang="en-US" sz="26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4450080" y="2316480"/>
            <a:ext cx="3474720" cy="134112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Text 9"/>
          <p:cNvSpPr/>
          <p:nvPr/>
        </p:nvSpPr>
        <p:spPr>
          <a:xfrm>
            <a:off x="4632960" y="2414016"/>
            <a:ext cx="310896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867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Start your agent</a:t>
            </a:r>
            <a:endParaRPr lang="en-US" sz="18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4632960" y="2865120"/>
            <a:ext cx="3108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467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Detects ngrok URL automatically</a:t>
            </a:r>
            <a:endParaRPr lang="en-US" sz="14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8290560" y="1463040"/>
            <a:ext cx="670560" cy="670560"/>
          </a:xfrm>
          <a:prstGeom prst="ellipse">
            <a:avLst/>
          </a:prstGeom>
          <a:solidFill>
            <a:srgbClr val="0891B2"/>
          </a:solidFill>
          <a:ln/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8290560" y="1463040"/>
            <a:ext cx="67056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667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</a:t>
            </a:r>
            <a:endParaRPr lang="en-US" sz="26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8290560" y="2316480"/>
            <a:ext cx="3474720" cy="134112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8473440" y="2414016"/>
            <a:ext cx="310896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867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Agent registers</a:t>
            </a:r>
            <a:endParaRPr lang="en-US" sz="18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8473440" y="2865120"/>
            <a:ext cx="3108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467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Registry stores name, URL, skills</a:t>
            </a:r>
            <a:endParaRPr lang="en-US" sz="14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609600" y="4023360"/>
            <a:ext cx="670560" cy="670560"/>
          </a:xfrm>
          <a:prstGeom prst="ellipse">
            <a:avLst/>
          </a:prstGeom>
          <a:solidFill>
            <a:srgbClr val="0891B2"/>
          </a:solidFill>
          <a:ln/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609600" y="4023360"/>
            <a:ext cx="67056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667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4</a:t>
            </a:r>
            <a:endParaRPr lang="en-US" sz="26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609600" y="4876800"/>
            <a:ext cx="3474720" cy="134112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792480" y="4974336"/>
            <a:ext cx="310896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867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Trivia master queries registry</a:t>
            </a:r>
            <a:endParaRPr lang="en-US" sz="18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792480" y="5425440"/>
            <a:ext cx="3108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467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Gets list of all online agents</a:t>
            </a:r>
            <a:endParaRPr lang="en-US" sz="14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4450080" y="4023360"/>
            <a:ext cx="670560" cy="670560"/>
          </a:xfrm>
          <a:prstGeom prst="ellipse">
            <a:avLst/>
          </a:prstGeom>
          <a:solidFill>
            <a:srgbClr val="0891B2"/>
          </a:solidFill>
          <a:ln/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4450080" y="4023360"/>
            <a:ext cx="67056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667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5</a:t>
            </a:r>
            <a:endParaRPr lang="en-US" sz="26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4450080" y="4876800"/>
            <a:ext cx="3474720" cy="134112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4632960" y="4974336"/>
            <a:ext cx="310896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867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Question broadcast</a:t>
            </a:r>
            <a:endParaRPr lang="en-US" sz="18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4632960" y="5425440"/>
            <a:ext cx="3108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467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Sent to every agent's /task endpoint</a:t>
            </a:r>
            <a:endParaRPr lang="en-US" sz="14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8290560" y="4023360"/>
            <a:ext cx="670560" cy="670560"/>
          </a:xfrm>
          <a:prstGeom prst="ellipse">
            <a:avLst/>
          </a:prstGeom>
          <a:solidFill>
            <a:srgbClr val="0891B2"/>
          </a:solidFill>
          <a:ln/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8290560" y="4023360"/>
            <a:ext cx="67056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667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6</a:t>
            </a:r>
            <a:endParaRPr lang="en-US" sz="26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0" name="Shape 28"/>
          <p:cNvSpPr/>
          <p:nvPr/>
        </p:nvSpPr>
        <p:spPr>
          <a:xfrm>
            <a:off x="8290560" y="4876800"/>
            <a:ext cx="3474720" cy="134112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8473440" y="4974336"/>
            <a:ext cx="310896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867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Agents respond</a:t>
            </a:r>
            <a:endParaRPr lang="en-US" sz="18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8473440" y="5425440"/>
            <a:ext cx="3108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467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reasons with its LLM and replies</a:t>
            </a:r>
            <a:endParaRPr lang="en-US" sz="1467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36576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4000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Architecture</a:t>
            </a:r>
            <a:endParaRPr lang="en-US" sz="4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Shape 1"/>
          <p:cNvSpPr/>
          <p:nvPr/>
        </p:nvSpPr>
        <p:spPr>
          <a:xfrm>
            <a:off x="3048000" y="1341120"/>
            <a:ext cx="6096000" cy="1706880"/>
          </a:xfrm>
          <a:prstGeom prst="rect">
            <a:avLst/>
          </a:prstGeom>
          <a:solidFill>
            <a:srgbClr val="0F1B2D"/>
          </a:solidFill>
          <a:ln/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3048000" y="1402080"/>
            <a:ext cx="609600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1467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Instructor's Machine</a:t>
            </a:r>
            <a:endParaRPr lang="en-US" sz="14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Shape 3"/>
          <p:cNvSpPr/>
          <p:nvPr/>
        </p:nvSpPr>
        <p:spPr>
          <a:xfrm>
            <a:off x="3413760" y="1889760"/>
            <a:ext cx="2682240" cy="853440"/>
          </a:xfrm>
          <a:prstGeom prst="rect">
            <a:avLst/>
          </a:prstGeom>
          <a:solidFill>
            <a:srgbClr val="162A45"/>
          </a:solidFill>
          <a:ln/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4"/>
          <p:cNvSpPr/>
          <p:nvPr/>
        </p:nvSpPr>
        <p:spPr>
          <a:xfrm>
            <a:off x="3413760" y="1889760"/>
            <a:ext cx="2682240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1467" dirty="0">
                <a:solidFill>
                  <a:srgbClr val="06B6D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Registry</a:t>
            </a:r>
            <a:endParaRPr lang="en-US" sz="1467" dirty="0">
              <a:solidFill>
                <a:prstClr val="black"/>
              </a:solidFill>
              <a:latin typeface="Calibri" panose="020F0502020204030204"/>
            </a:endParaRPr>
          </a:p>
          <a:p>
            <a:pPr algn="ctr" defTabSz="1219170"/>
            <a:r>
              <a:rPr lang="en-US" sz="1467" dirty="0">
                <a:solidFill>
                  <a:srgbClr val="06B6D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port 8001</a:t>
            </a:r>
            <a:endParaRPr lang="en-US" sz="14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Shape 5"/>
          <p:cNvSpPr/>
          <p:nvPr/>
        </p:nvSpPr>
        <p:spPr>
          <a:xfrm>
            <a:off x="6461760" y="1889760"/>
            <a:ext cx="2316480" cy="853440"/>
          </a:xfrm>
          <a:prstGeom prst="rect">
            <a:avLst/>
          </a:prstGeom>
          <a:solidFill>
            <a:srgbClr val="162A45"/>
          </a:solidFill>
          <a:ln/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6"/>
          <p:cNvSpPr/>
          <p:nvPr/>
        </p:nvSpPr>
        <p:spPr>
          <a:xfrm>
            <a:off x="6461760" y="1889760"/>
            <a:ext cx="2316480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1467" dirty="0">
                <a:solidFill>
                  <a:srgbClr val="06B6D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Trivia Runner</a:t>
            </a:r>
            <a:endParaRPr lang="en-US" sz="14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 7"/>
          <p:cNvSpPr/>
          <p:nvPr/>
        </p:nvSpPr>
        <p:spPr>
          <a:xfrm>
            <a:off x="5120640" y="3108960"/>
            <a:ext cx="1950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1333" i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ngrok</a:t>
            </a:r>
            <a:endParaRPr lang="en-US" sz="13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6096000" y="3048000"/>
            <a:ext cx="0" cy="853440"/>
          </a:xfrm>
          <a:prstGeom prst="line">
            <a:avLst/>
          </a:prstGeom>
          <a:noFill/>
          <a:ln w="25400">
            <a:solidFill>
              <a:srgbClr val="0891B2"/>
            </a:solidFill>
            <a:prstDash val="dash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1219200" y="4145280"/>
            <a:ext cx="3048000" cy="219456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219200" y="4206240"/>
            <a:ext cx="3048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1600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Student A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1463040" y="4632960"/>
            <a:ext cx="2560320" cy="609600"/>
          </a:xfrm>
          <a:prstGeom prst="rect">
            <a:avLst/>
          </a:prstGeom>
          <a:solidFill>
            <a:srgbClr val="F8FAFC"/>
          </a:solidFill>
          <a:ln/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1463040" y="4632960"/>
            <a:ext cx="25603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1333" dirty="0">
                <a:solidFill>
                  <a:srgbClr val="1E293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FastAPI Agent :8000</a:t>
            </a:r>
            <a:endParaRPr lang="en-US" sz="13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1463040" y="5425440"/>
            <a:ext cx="2560320" cy="609600"/>
          </a:xfrm>
          <a:prstGeom prst="rect">
            <a:avLst/>
          </a:prstGeom>
          <a:solidFill>
            <a:srgbClr val="162A45"/>
          </a:solidFill>
          <a:ln/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1463040" y="5425440"/>
            <a:ext cx="25603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1333" dirty="0">
                <a:solidFill>
                  <a:srgbClr val="06B6D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ngrok tunnel</a:t>
            </a:r>
            <a:endParaRPr lang="en-US" sz="13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4876800" y="4145280"/>
            <a:ext cx="3048000" cy="219456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4876800" y="4206240"/>
            <a:ext cx="3048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1600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Student B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5120640" y="4632960"/>
            <a:ext cx="2560320" cy="609600"/>
          </a:xfrm>
          <a:prstGeom prst="rect">
            <a:avLst/>
          </a:prstGeom>
          <a:solidFill>
            <a:srgbClr val="F8FAFC"/>
          </a:solidFill>
          <a:ln/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5120640" y="4632960"/>
            <a:ext cx="25603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1333" dirty="0">
                <a:solidFill>
                  <a:srgbClr val="1E293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FastAPI Agent :8000</a:t>
            </a:r>
            <a:endParaRPr lang="en-US" sz="13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5120640" y="5425440"/>
            <a:ext cx="2560320" cy="609600"/>
          </a:xfrm>
          <a:prstGeom prst="rect">
            <a:avLst/>
          </a:prstGeom>
          <a:solidFill>
            <a:srgbClr val="162A45"/>
          </a:solidFill>
          <a:ln/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5120640" y="5425440"/>
            <a:ext cx="25603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1333" dirty="0">
                <a:solidFill>
                  <a:srgbClr val="06B6D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ngrok tunnel</a:t>
            </a:r>
            <a:endParaRPr lang="en-US" sz="13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8534400" y="4145280"/>
            <a:ext cx="3048000" cy="219456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8534400" y="4206240"/>
            <a:ext cx="3048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1600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Student C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8778240" y="4632960"/>
            <a:ext cx="2560320" cy="609600"/>
          </a:xfrm>
          <a:prstGeom prst="rect">
            <a:avLst/>
          </a:prstGeom>
          <a:solidFill>
            <a:srgbClr val="F8FAFC"/>
          </a:solidFill>
          <a:ln/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8778240" y="4632960"/>
            <a:ext cx="25603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1333" dirty="0">
                <a:solidFill>
                  <a:srgbClr val="1E293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FastAPI Agent :8000</a:t>
            </a:r>
            <a:endParaRPr lang="en-US" sz="13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7" name="Shape 25"/>
          <p:cNvSpPr/>
          <p:nvPr/>
        </p:nvSpPr>
        <p:spPr>
          <a:xfrm>
            <a:off x="8778240" y="5425440"/>
            <a:ext cx="2560320" cy="609600"/>
          </a:xfrm>
          <a:prstGeom prst="rect">
            <a:avLst/>
          </a:prstGeom>
          <a:solidFill>
            <a:srgbClr val="162A45"/>
          </a:solidFill>
          <a:ln/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8778240" y="5425440"/>
            <a:ext cx="256032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1333" dirty="0">
                <a:solidFill>
                  <a:srgbClr val="06B6D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ngrok tunnel</a:t>
            </a:r>
            <a:endParaRPr lang="en-US" sz="1333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B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73152"/>
          </a:xfrm>
          <a:prstGeom prst="rect">
            <a:avLst/>
          </a:prstGeom>
          <a:solidFill>
            <a:srgbClr val="0891B2"/>
          </a:solidFill>
          <a:ln/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3520" y="731520"/>
            <a:ext cx="1584960" cy="15849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09600" y="2438400"/>
            <a:ext cx="10972800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4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Trivia Tournament</a:t>
            </a:r>
            <a:endParaRPr lang="en-US" sz="4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2"/>
          <p:cNvSpPr/>
          <p:nvPr/>
        </p:nvSpPr>
        <p:spPr>
          <a:xfrm>
            <a:off x="609600" y="3291840"/>
            <a:ext cx="1097280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133" dirty="0">
                <a:solidFill>
                  <a:srgbClr val="06B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a specialized agent. Compete against your classmates.</a:t>
            </a:r>
            <a:endParaRPr lang="en-US" sz="21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Shape 3"/>
          <p:cNvSpPr/>
          <p:nvPr/>
        </p:nvSpPr>
        <p:spPr>
          <a:xfrm>
            <a:off x="2438400" y="4267200"/>
            <a:ext cx="7315200" cy="1828800"/>
          </a:xfrm>
          <a:prstGeom prst="rect">
            <a:avLst/>
          </a:prstGeom>
          <a:solidFill>
            <a:srgbClr val="162A45"/>
          </a:solidFill>
          <a:ln/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Text 4"/>
          <p:cNvSpPr/>
          <p:nvPr/>
        </p:nvSpPr>
        <p:spPr>
          <a:xfrm>
            <a:off x="2804160" y="4450080"/>
            <a:ext cx="65836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133" b="1" dirty="0">
                <a:solidFill>
                  <a:srgbClr val="10B98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+1 point</a:t>
            </a:r>
            <a:r>
              <a:rPr lang="en-US" sz="1867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for each correct answer
</a:t>
            </a:r>
            <a:endParaRPr lang="en-US" sz="2133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2133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+1 bonus</a:t>
            </a:r>
            <a:r>
              <a:rPr lang="en-US" sz="1867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for funniest wrong answer</a:t>
            </a:r>
            <a:endParaRPr lang="en-US" sz="2133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36576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4000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Step 1: Choose Your Specialty</a:t>
            </a:r>
            <a:endParaRPr lang="en-US" sz="4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1"/>
          <p:cNvSpPr/>
          <p:nvPr/>
        </p:nvSpPr>
        <p:spPr>
          <a:xfrm>
            <a:off x="609600" y="1036320"/>
            <a:ext cx="1097280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867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Pick one. Answer correctly in your domain. Be creatively wrong everywhere else.</a:t>
            </a:r>
            <a:endParaRPr lang="en-US" sz="18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09600" y="1828800"/>
            <a:ext cx="3474720" cy="188976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609600" y="2011680"/>
            <a:ext cx="3474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4267" dirty="0">
                <a:solidFill>
                  <a:srgbClr val="000000"/>
                </a:solidFill>
                <a:latin typeface="Calibri" panose="020F0502020204030204"/>
              </a:rPr>
              <a:t>🏆</a:t>
            </a:r>
            <a:endParaRPr lang="en-US" sz="42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4"/>
          <p:cNvSpPr/>
          <p:nvPr/>
        </p:nvSpPr>
        <p:spPr>
          <a:xfrm>
            <a:off x="609600" y="2865120"/>
            <a:ext cx="3474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133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Sports</a:t>
            </a:r>
            <a:endParaRPr lang="en-US" sz="21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Shape 5"/>
          <p:cNvSpPr/>
          <p:nvPr/>
        </p:nvSpPr>
        <p:spPr>
          <a:xfrm>
            <a:off x="4450080" y="1828800"/>
            <a:ext cx="3474720" cy="188976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6"/>
          <p:cNvSpPr/>
          <p:nvPr/>
        </p:nvSpPr>
        <p:spPr>
          <a:xfrm>
            <a:off x="4450080" y="2011680"/>
            <a:ext cx="3474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4267" dirty="0">
                <a:solidFill>
                  <a:srgbClr val="000000"/>
                </a:solidFill>
                <a:latin typeface="Calibri" panose="020F0502020204030204"/>
              </a:rPr>
              <a:t>🔬</a:t>
            </a:r>
            <a:endParaRPr lang="en-US" sz="42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 7"/>
          <p:cNvSpPr/>
          <p:nvPr/>
        </p:nvSpPr>
        <p:spPr>
          <a:xfrm>
            <a:off x="4450080" y="2865120"/>
            <a:ext cx="3474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133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Science</a:t>
            </a:r>
            <a:endParaRPr lang="en-US" sz="21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8290560" y="1828800"/>
            <a:ext cx="3474720" cy="188976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Text 9"/>
          <p:cNvSpPr/>
          <p:nvPr/>
        </p:nvSpPr>
        <p:spPr>
          <a:xfrm>
            <a:off x="8290560" y="2011680"/>
            <a:ext cx="3474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4267" dirty="0">
                <a:solidFill>
                  <a:srgbClr val="000000"/>
                </a:solidFill>
                <a:latin typeface="Calibri" panose="020F0502020204030204"/>
              </a:rPr>
              <a:t>📜</a:t>
            </a:r>
            <a:endParaRPr lang="en-US" sz="42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8290560" y="2865120"/>
            <a:ext cx="3474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133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History</a:t>
            </a:r>
            <a:endParaRPr lang="en-US" sz="21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609600" y="4084320"/>
            <a:ext cx="3474720" cy="188976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609600" y="4267200"/>
            <a:ext cx="3474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4267" dirty="0">
                <a:solidFill>
                  <a:srgbClr val="000000"/>
                </a:solidFill>
                <a:latin typeface="Calibri" panose="020F0502020204030204"/>
              </a:rPr>
              <a:t>🍳</a:t>
            </a:r>
            <a:endParaRPr lang="en-US" sz="42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609600" y="5120640"/>
            <a:ext cx="3474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133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Cooking &amp; Food</a:t>
            </a:r>
            <a:endParaRPr lang="en-US" sz="21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4450080" y="4084320"/>
            <a:ext cx="3474720" cy="188976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4450080" y="4267200"/>
            <a:ext cx="3474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4267" dirty="0">
                <a:solidFill>
                  <a:srgbClr val="000000"/>
                </a:solidFill>
                <a:latin typeface="Calibri" panose="020F0502020204030204"/>
              </a:rPr>
              <a:t>🎬</a:t>
            </a:r>
            <a:endParaRPr lang="en-US" sz="42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4450080" y="5120640"/>
            <a:ext cx="3474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133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Movies &amp; TV</a:t>
            </a:r>
            <a:endParaRPr lang="en-US" sz="21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8290560" y="4084320"/>
            <a:ext cx="3474720" cy="188976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8290560" y="4267200"/>
            <a:ext cx="3474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4267" dirty="0">
                <a:solidFill>
                  <a:srgbClr val="000000"/>
                </a:solidFill>
                <a:latin typeface="Calibri" panose="020F0502020204030204"/>
              </a:rPr>
              <a:t>🌍</a:t>
            </a:r>
            <a:endParaRPr lang="en-US" sz="42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8290560" y="5120640"/>
            <a:ext cx="3474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133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Geography</a:t>
            </a:r>
            <a:endParaRPr lang="en-US" sz="2133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36576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4000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Step 2: Customize the Template</a:t>
            </a:r>
            <a:endParaRPr lang="en-US" sz="4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1"/>
          <p:cNvSpPr/>
          <p:nvPr/>
        </p:nvSpPr>
        <p:spPr>
          <a:xfrm>
            <a:off x="609600" y="1036320"/>
            <a:ext cx="1097280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867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Edit three sections in a2a_agent_template.py — everything else is handled for you</a:t>
            </a:r>
            <a:endParaRPr lang="en-US" sz="18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09600" y="1767840"/>
            <a:ext cx="10972800" cy="134112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Shape 3"/>
          <p:cNvSpPr/>
          <p:nvPr/>
        </p:nvSpPr>
        <p:spPr>
          <a:xfrm>
            <a:off x="975360" y="2011680"/>
            <a:ext cx="792480" cy="792480"/>
          </a:xfrm>
          <a:prstGeom prst="ellipse">
            <a:avLst/>
          </a:prstGeom>
          <a:solidFill>
            <a:srgbClr val="0891B2"/>
          </a:solidFill>
          <a:ln/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4"/>
          <p:cNvSpPr/>
          <p:nvPr/>
        </p:nvSpPr>
        <p:spPr>
          <a:xfrm>
            <a:off x="975360" y="2011680"/>
            <a:ext cx="792480" cy="792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933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</a:t>
            </a:r>
            <a:endParaRPr lang="en-US" sz="29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Text 5"/>
          <p:cNvSpPr/>
          <p:nvPr/>
        </p:nvSpPr>
        <p:spPr>
          <a:xfrm>
            <a:off x="2072640" y="1914144"/>
            <a:ext cx="487680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1E293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AGENT_CONFIG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6"/>
          <p:cNvSpPr/>
          <p:nvPr/>
        </p:nvSpPr>
        <p:spPr>
          <a:xfrm>
            <a:off x="2072640" y="2401824"/>
            <a:ext cx="853440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733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agent's name, description,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733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 skills list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Shape 7"/>
          <p:cNvSpPr/>
          <p:nvPr/>
        </p:nvSpPr>
        <p:spPr>
          <a:xfrm>
            <a:off x="609600" y="3352800"/>
            <a:ext cx="10972800" cy="134112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975360" y="3596640"/>
            <a:ext cx="792480" cy="792480"/>
          </a:xfrm>
          <a:prstGeom prst="ellipse">
            <a:avLst/>
          </a:prstGeom>
          <a:solidFill>
            <a:srgbClr val="0891B2"/>
          </a:solidFill>
          <a:ln/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Text 9"/>
          <p:cNvSpPr/>
          <p:nvPr/>
        </p:nvSpPr>
        <p:spPr>
          <a:xfrm>
            <a:off x="975360" y="3596640"/>
            <a:ext cx="792480" cy="792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933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</a:t>
            </a:r>
            <a:endParaRPr lang="en-US" sz="29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2072640" y="3499104"/>
            <a:ext cx="487680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1E293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SYSTEM_PROMPT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2072640" y="3986784"/>
            <a:ext cx="853440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733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the LLM should behave —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733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expert in-domain, funny off-topic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609600" y="4937760"/>
            <a:ext cx="10972800" cy="134112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975360" y="5181600"/>
            <a:ext cx="792480" cy="792480"/>
          </a:xfrm>
          <a:prstGeom prst="ellipse">
            <a:avLst/>
          </a:prstGeom>
          <a:solidFill>
            <a:srgbClr val="0891B2"/>
          </a:solidFill>
          <a:ln/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975360" y="5181600"/>
            <a:ext cx="792480" cy="792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933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</a:t>
            </a:r>
            <a:endParaRPr lang="en-US" sz="29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2072640" y="5084064"/>
            <a:ext cx="487680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1E293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handle_task()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2072640" y="5571744"/>
            <a:ext cx="853440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733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Agent's brain — default uses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733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GPT-4o mini (can enhance)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36576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4000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Step 3: Launch Your Agent</a:t>
            </a:r>
            <a:endParaRPr lang="en-US" sz="4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Shape 1"/>
          <p:cNvSpPr/>
          <p:nvPr/>
        </p:nvSpPr>
        <p:spPr>
          <a:xfrm>
            <a:off x="609600" y="1402080"/>
            <a:ext cx="5181600" cy="2438400"/>
          </a:xfrm>
          <a:prstGeom prst="rect">
            <a:avLst/>
          </a:prstGeom>
          <a:solidFill>
            <a:srgbClr val="0F1B2D"/>
          </a:solidFill>
          <a:ln/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609600" y="1402080"/>
            <a:ext cx="518160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1467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Terminal 1</a:t>
            </a:r>
            <a:endParaRPr lang="en-US" sz="14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975360" y="2011680"/>
            <a:ext cx="451104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133" dirty="0">
                <a:solidFill>
                  <a:srgbClr val="10B981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$ ngrok http 8000</a:t>
            </a:r>
            <a:endParaRPr lang="en-US" sz="21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4"/>
          <p:cNvSpPr/>
          <p:nvPr/>
        </p:nvSpPr>
        <p:spPr>
          <a:xfrm>
            <a:off x="975360" y="2682240"/>
            <a:ext cx="451104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467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Creates the tunnel — leave running</a:t>
            </a:r>
            <a:endParaRPr lang="en-US" sz="14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Shape 5"/>
          <p:cNvSpPr/>
          <p:nvPr/>
        </p:nvSpPr>
        <p:spPr>
          <a:xfrm>
            <a:off x="6400800" y="1402080"/>
            <a:ext cx="5181600" cy="2438400"/>
          </a:xfrm>
          <a:prstGeom prst="rect">
            <a:avLst/>
          </a:prstGeom>
          <a:solidFill>
            <a:srgbClr val="0F1B2D"/>
          </a:solidFill>
          <a:ln/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6"/>
          <p:cNvSpPr/>
          <p:nvPr/>
        </p:nvSpPr>
        <p:spPr>
          <a:xfrm>
            <a:off x="6400800" y="1402080"/>
            <a:ext cx="518160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1467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Terminal 2</a:t>
            </a:r>
            <a:endParaRPr lang="en-US" sz="14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 7"/>
          <p:cNvSpPr/>
          <p:nvPr/>
        </p:nvSpPr>
        <p:spPr>
          <a:xfrm>
            <a:off x="6766560" y="2011680"/>
            <a:ext cx="451104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133" dirty="0">
                <a:solidFill>
                  <a:srgbClr val="10B981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$ python a2a_agent_template.py</a:t>
            </a:r>
            <a:endParaRPr lang="en-US" sz="21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Text 8"/>
          <p:cNvSpPr/>
          <p:nvPr/>
        </p:nvSpPr>
        <p:spPr>
          <a:xfrm>
            <a:off x="6766560" y="2682240"/>
            <a:ext cx="451104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467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Detects URL, registers, starts listening</a:t>
            </a:r>
            <a:endParaRPr lang="en-US" sz="14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Text 9"/>
          <p:cNvSpPr/>
          <p:nvPr/>
        </p:nvSpPr>
        <p:spPr>
          <a:xfrm>
            <a:off x="609600" y="4145280"/>
            <a:ext cx="1097280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933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Step 4: Verify</a:t>
            </a:r>
            <a:endParaRPr lang="en-US" sz="29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975360" y="4754880"/>
            <a:ext cx="10363200" cy="1706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457189" indent="-457189" defTabSz="1219170">
              <a:buSzPct val="100000"/>
              <a:buFontTx/>
              <a:buChar char="•"/>
            </a:pPr>
            <a:r>
              <a:rPr lang="en-US" sz="1867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 the registry dashboard — is your agent listed?</a:t>
            </a:r>
            <a:endParaRPr lang="en-US" sz="1867" dirty="0">
              <a:solidFill>
                <a:prstClr val="black"/>
              </a:solidFill>
              <a:latin typeface="Calibri" panose="020F0502020204030204"/>
            </a:endParaRPr>
          </a:p>
          <a:p>
            <a:pPr marL="457189" indent="-457189" defTabSz="1219170">
              <a:buSzPct val="100000"/>
              <a:buFontTx/>
              <a:buChar char="•"/>
            </a:pPr>
            <a:r>
              <a:rPr lang="en-US" sz="1867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Visit your Agent Card URL in a browser — does JSON appear?</a:t>
            </a:r>
            <a:endParaRPr lang="en-US" sz="1867" dirty="0">
              <a:solidFill>
                <a:prstClr val="black"/>
              </a:solidFill>
              <a:latin typeface="Calibri" panose="020F0502020204030204"/>
            </a:endParaRPr>
          </a:p>
          <a:p>
            <a:pPr marL="457189" indent="-457189" defTabSz="1219170">
              <a:buSzPct val="100000"/>
              <a:buFontTx/>
              <a:buChar char="•"/>
            </a:pPr>
            <a:r>
              <a:rPr lang="en-US" sz="1867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 a test curl to your /task endpoint — does it respond?</a:t>
            </a:r>
            <a:endParaRPr lang="en-US" sz="1867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877824"/>
          </a:xfrm>
          <a:prstGeom prst="rect">
            <a:avLst/>
          </a:prstGeom>
          <a:solidFill>
            <a:srgbClr val="0F2A4A"/>
          </a:solidFill>
          <a:ln w="12700">
            <a:solidFill>
              <a:srgbClr val="0F2A4A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1"/>
          <p:cNvSpPr/>
          <p:nvPr/>
        </p:nvSpPr>
        <p:spPr>
          <a:xfrm>
            <a:off x="487680" y="0"/>
            <a:ext cx="1121664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9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Lesson Overview</a:t>
            </a:r>
            <a:endParaRPr lang="en-US" sz="29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Shape 2"/>
          <p:cNvSpPr/>
          <p:nvPr/>
        </p:nvSpPr>
        <p:spPr>
          <a:xfrm>
            <a:off x="0" y="6644640"/>
            <a:ext cx="12192000" cy="213360"/>
          </a:xfrm>
          <a:prstGeom prst="rect">
            <a:avLst/>
          </a:prstGeom>
          <a:solidFill>
            <a:srgbClr val="CADCE8"/>
          </a:solidFill>
          <a:ln w="12700">
            <a:solidFill>
              <a:srgbClr val="CADCE8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6632448"/>
            <a:ext cx="11460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200" dirty="0">
                <a:solidFill>
                  <a:srgbClr val="5C7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MCP Tool Integration with Ai2 Asta  |  Graduate AI Agents Course</a:t>
            </a:r>
            <a:endParaRPr lang="en-US" sz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Shape 4"/>
          <p:cNvSpPr/>
          <p:nvPr/>
        </p:nvSpPr>
        <p:spPr>
          <a:xfrm>
            <a:off x="426720" y="1072896"/>
            <a:ext cx="5547360" cy="1402080"/>
          </a:xfrm>
          <a:prstGeom prst="rect">
            <a:avLst/>
          </a:prstGeom>
          <a:solidFill>
            <a:srgbClr val="0F2A4A"/>
          </a:solidFill>
          <a:ln w="12700">
            <a:solidFill>
              <a:srgbClr val="0F2A4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Text 5"/>
          <p:cNvSpPr/>
          <p:nvPr/>
        </p:nvSpPr>
        <p:spPr>
          <a:xfrm>
            <a:off x="573024" y="1170432"/>
            <a:ext cx="60960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3733" b="1" dirty="0">
                <a:solidFill>
                  <a:srgbClr val="1E88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37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6"/>
          <p:cNvSpPr/>
          <p:nvPr/>
        </p:nvSpPr>
        <p:spPr>
          <a:xfrm>
            <a:off x="1255776" y="1194816"/>
            <a:ext cx="4572000" cy="6339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7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Motivation &amp; Framing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 7"/>
          <p:cNvSpPr/>
          <p:nvPr/>
        </p:nvSpPr>
        <p:spPr>
          <a:xfrm>
            <a:off x="1255776" y="1877568"/>
            <a:ext cx="457200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467" i="1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min</a:t>
            </a:r>
            <a:endParaRPr lang="en-US" sz="14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426720" y="2718816"/>
            <a:ext cx="5547360" cy="1402080"/>
          </a:xfrm>
          <a:prstGeom prst="rect">
            <a:avLst/>
          </a:prstGeom>
          <a:solidFill>
            <a:srgbClr val="0F2A4A"/>
          </a:solidFill>
          <a:ln w="12700">
            <a:solidFill>
              <a:srgbClr val="0F2A4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Text 9"/>
          <p:cNvSpPr/>
          <p:nvPr/>
        </p:nvSpPr>
        <p:spPr>
          <a:xfrm>
            <a:off x="573024" y="2816352"/>
            <a:ext cx="60960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3733" b="1" dirty="0">
                <a:solidFill>
                  <a:srgbClr val="1E88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37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255776" y="2840736"/>
            <a:ext cx="4572000" cy="6339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7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Concepts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1255776" y="3523488"/>
            <a:ext cx="457200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467" i="1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 min</a:t>
            </a:r>
            <a:endParaRPr lang="en-US" sz="14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426720" y="4364736"/>
            <a:ext cx="5547360" cy="1402080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573024" y="4462272"/>
            <a:ext cx="60960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3733" b="1" dirty="0">
                <a:solidFill>
                  <a:srgbClr val="1E88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37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1255776" y="4486656"/>
            <a:ext cx="4572000" cy="6339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7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Exercise A: Discover the Tools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1255776" y="5169408"/>
            <a:ext cx="457200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467" i="1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min</a:t>
            </a:r>
            <a:endParaRPr lang="en-US" sz="14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6339840" y="1072896"/>
            <a:ext cx="5547360" cy="1402080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6486144" y="1170432"/>
            <a:ext cx="60960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3733" b="1" dirty="0">
                <a:solidFill>
                  <a:srgbClr val="1E88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37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7168896" y="1194816"/>
            <a:ext cx="4572000" cy="6339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7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Exercise B: Three Tool Drills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7168896" y="1877568"/>
            <a:ext cx="457200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467" i="1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min</a:t>
            </a:r>
            <a:endParaRPr lang="en-US" sz="14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6339840" y="2718816"/>
            <a:ext cx="5547360" cy="1402080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6486144" y="2816352"/>
            <a:ext cx="60960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3733" b="1" dirty="0">
                <a:solidFill>
                  <a:srgbClr val="1E88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37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7168896" y="2840736"/>
            <a:ext cx="4572000" cy="6339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7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Exercise C: Research Chatbot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7168896" y="3523488"/>
            <a:ext cx="457200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467" i="1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 min</a:t>
            </a:r>
            <a:endParaRPr lang="en-US" sz="14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6339840" y="4364736"/>
            <a:ext cx="5547360" cy="1402080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6486144" y="4462272"/>
            <a:ext cx="60960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3733" b="1" dirty="0">
                <a:solidFill>
                  <a:srgbClr val="1E88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37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7168896" y="4486656"/>
            <a:ext cx="4572000" cy="6339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7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Exercise D: Citation Network Agent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7168896" y="5169408"/>
            <a:ext cx="457200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467" i="1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min</a:t>
            </a:r>
            <a:endParaRPr lang="en-US" sz="1467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36576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4000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Bonus Round: Smart Routing</a:t>
            </a:r>
            <a:endParaRPr lang="en-US" sz="4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1"/>
          <p:cNvSpPr/>
          <p:nvPr/>
        </p:nvSpPr>
        <p:spPr>
          <a:xfrm>
            <a:off x="609600" y="1036320"/>
            <a:ext cx="1097280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867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if we route questions to the right agent instead of broadcasting to everyone?</a:t>
            </a:r>
            <a:endParaRPr lang="en-US" sz="18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09600" y="1828800"/>
            <a:ext cx="5181600" cy="316992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Shape 3"/>
          <p:cNvSpPr/>
          <p:nvPr/>
        </p:nvSpPr>
        <p:spPr>
          <a:xfrm>
            <a:off x="609600" y="1828800"/>
            <a:ext cx="5181600" cy="73152"/>
          </a:xfrm>
          <a:prstGeom prst="rect">
            <a:avLst/>
          </a:prstGeom>
          <a:solidFill>
            <a:srgbClr val="64748B"/>
          </a:solidFill>
          <a:ln/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4"/>
          <p:cNvSpPr/>
          <p:nvPr/>
        </p:nvSpPr>
        <p:spPr>
          <a:xfrm>
            <a:off x="1097280" y="2072640"/>
            <a:ext cx="426720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64748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Broadcast Mode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Text 5"/>
          <p:cNvSpPr/>
          <p:nvPr/>
        </p:nvSpPr>
        <p:spPr>
          <a:xfrm>
            <a:off x="1097280" y="2682240"/>
            <a:ext cx="4267200" cy="975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733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question goes to every agent.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733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Simple, but no targeting.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6"/>
          <p:cNvSpPr/>
          <p:nvPr/>
        </p:nvSpPr>
        <p:spPr>
          <a:xfrm>
            <a:off x="1097280" y="3779520"/>
            <a:ext cx="4267200" cy="975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Sports agent gets science questions.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6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Science agent gets cooking questions.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Shape 7"/>
          <p:cNvSpPr/>
          <p:nvPr/>
        </p:nvSpPr>
        <p:spPr>
          <a:xfrm>
            <a:off x="6400800" y="1828800"/>
            <a:ext cx="5181600" cy="316992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6400800" y="1828800"/>
            <a:ext cx="5181600" cy="73152"/>
          </a:xfrm>
          <a:prstGeom prst="rect">
            <a:avLst/>
          </a:prstGeom>
          <a:solidFill>
            <a:srgbClr val="0891B2"/>
          </a:solidFill>
          <a:ln/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Text 9"/>
          <p:cNvSpPr/>
          <p:nvPr/>
        </p:nvSpPr>
        <p:spPr>
          <a:xfrm>
            <a:off x="6888480" y="2072640"/>
            <a:ext cx="426720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400" b="1" dirty="0">
                <a:solidFill>
                  <a:srgbClr val="0891B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Smart Route Mode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6888480" y="2682240"/>
            <a:ext cx="4267200" cy="975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733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TF-IDF cosine similarity matches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733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 to Agent Card descriptions.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6888480" y="3779520"/>
            <a:ext cx="4267200" cy="975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00" i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the top 2matching agents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600" i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receive each question.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609600" y="5303520"/>
            <a:ext cx="10972800" cy="1097280"/>
          </a:xfrm>
          <a:prstGeom prst="rect">
            <a:avLst/>
          </a:prstGeom>
          <a:solidFill>
            <a:srgbClr val="162A45"/>
          </a:solidFill>
          <a:ln/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975360" y="5425440"/>
            <a:ext cx="10363200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733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Agent Card description matters! Better descriptions → better routing. What would work better than TF-IDF?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36576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000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How Smart Routing Works: TF-IDF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09600" y="1036320"/>
            <a:ext cx="1097280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867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 Frequency–Inverse Document Frequency: a way to measure how relevant a text is to a query</a:t>
            </a:r>
            <a:endParaRPr lang="en-US" sz="1867" dirty="0"/>
          </a:p>
        </p:txBody>
      </p:sp>
      <p:sp>
        <p:nvSpPr>
          <p:cNvPr id="4" name="Shape 2"/>
          <p:cNvSpPr/>
          <p:nvPr/>
        </p:nvSpPr>
        <p:spPr>
          <a:xfrm>
            <a:off x="609600" y="1828800"/>
            <a:ext cx="5181600" cy="438912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609600" y="1828800"/>
            <a:ext cx="5181600" cy="73152"/>
          </a:xfrm>
          <a:prstGeom prst="rect">
            <a:avLst/>
          </a:prstGeom>
          <a:solidFill>
            <a:srgbClr val="0891B2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6" name="Text 4"/>
          <p:cNvSpPr/>
          <p:nvPr/>
        </p:nvSpPr>
        <p:spPr>
          <a:xfrm>
            <a:off x="975360" y="2072640"/>
            <a:ext cx="451104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rgbClr val="0891B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TF — Term Frequency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975360" y="2621280"/>
            <a:ext cx="451104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733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often does a word appear</a:t>
            </a:r>
            <a:endParaRPr lang="en-US" sz="1733" dirty="0"/>
          </a:p>
          <a:p>
            <a:r>
              <a:rPr lang="en-US" sz="1733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this document?</a:t>
            </a:r>
            <a:endParaRPr lang="en-US" sz="1733" dirty="0"/>
          </a:p>
        </p:txBody>
      </p:sp>
      <p:sp>
        <p:nvSpPr>
          <p:cNvPr id="8" name="Shape 6"/>
          <p:cNvSpPr/>
          <p:nvPr/>
        </p:nvSpPr>
        <p:spPr>
          <a:xfrm>
            <a:off x="975360" y="3413760"/>
            <a:ext cx="4450080" cy="2316480"/>
          </a:xfrm>
          <a:prstGeom prst="rect">
            <a:avLst/>
          </a:prstGeom>
          <a:solidFill>
            <a:srgbClr val="F8FAFC"/>
          </a:solidFill>
          <a:ln/>
        </p:spPr>
        <p:txBody>
          <a:bodyPr/>
          <a:lstStyle/>
          <a:p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1219200" y="3474720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67" b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 Card:</a:t>
            </a:r>
            <a:endParaRPr lang="en-US" sz="1467" dirty="0"/>
          </a:p>
        </p:txBody>
      </p:sp>
      <p:sp>
        <p:nvSpPr>
          <p:cNvPr id="10" name="Text 8"/>
          <p:cNvSpPr/>
          <p:nvPr/>
        </p:nvSpPr>
        <p:spPr>
          <a:xfrm>
            <a:off x="1219200" y="3779520"/>
            <a:ext cx="402336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67" dirty="0">
                <a:solidFill>
                  <a:srgbClr val="1E293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"Expert on sports and sports history "</a:t>
            </a:r>
            <a:endParaRPr lang="en-US" sz="1467" dirty="0"/>
          </a:p>
        </p:txBody>
      </p:sp>
      <p:sp>
        <p:nvSpPr>
          <p:cNvPr id="11" name="Text 9"/>
          <p:cNvSpPr/>
          <p:nvPr/>
        </p:nvSpPr>
        <p:spPr>
          <a:xfrm>
            <a:off x="1188720" y="4693920"/>
            <a:ext cx="4023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67" b="1" dirty="0">
                <a:solidFill>
                  <a:srgbClr val="0891B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expert</a:t>
            </a:r>
            <a:r>
              <a:rPr lang="en-US" sz="1467" dirty="0">
                <a:solidFill>
                  <a:srgbClr val="1E293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→ </a:t>
            </a:r>
            <a:r>
              <a:rPr lang="en-US" sz="1467" b="1" dirty="0">
                <a:solidFill>
                  <a:srgbClr val="0891B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TF = 1</a:t>
            </a:r>
          </a:p>
          <a:p>
            <a:endParaRPr lang="en-US" sz="1467" b="1" dirty="0">
              <a:solidFill>
                <a:srgbClr val="0891B2"/>
              </a:solidFill>
              <a:latin typeface="Consolas" pitchFamily="34" charset="0"/>
              <a:ea typeface="Consolas" pitchFamily="34" charset="-122"/>
              <a:cs typeface="Consolas" pitchFamily="34" charset="-120"/>
            </a:endParaRPr>
          </a:p>
          <a:p>
            <a:r>
              <a:rPr lang="en-US" sz="1467" b="1" dirty="0">
                <a:solidFill>
                  <a:srgbClr val="0891B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sports</a:t>
            </a:r>
            <a:r>
              <a:rPr lang="en-US" sz="1467" dirty="0">
                <a:solidFill>
                  <a:srgbClr val="1E293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→ TF = 2
</a:t>
            </a:r>
            <a:endParaRPr lang="en-US" sz="1467" dirty="0"/>
          </a:p>
          <a:p>
            <a:r>
              <a:rPr lang="en-US" sz="1467" b="1" dirty="0">
                <a:solidFill>
                  <a:srgbClr val="0891B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history</a:t>
            </a:r>
            <a:r>
              <a:rPr lang="en-US" sz="1467" dirty="0">
                <a:solidFill>
                  <a:srgbClr val="1E293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→ TF = 1
</a:t>
            </a:r>
            <a:endParaRPr lang="en-US" sz="1467" dirty="0"/>
          </a:p>
          <a:p>
            <a:r>
              <a:rPr lang="en-US" sz="1467" b="1" dirty="0">
                <a:solidFill>
                  <a:srgbClr val="EF444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cooking</a:t>
            </a:r>
            <a:r>
              <a:rPr lang="en-US" sz="1467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→ TF = 0  (not present)</a:t>
            </a:r>
            <a:endParaRPr lang="en-US" sz="1467" dirty="0"/>
          </a:p>
        </p:txBody>
      </p:sp>
      <p:sp>
        <p:nvSpPr>
          <p:cNvPr id="12" name="Shape 10"/>
          <p:cNvSpPr/>
          <p:nvPr/>
        </p:nvSpPr>
        <p:spPr>
          <a:xfrm>
            <a:off x="6400800" y="1828800"/>
            <a:ext cx="5181600" cy="438912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 sz="2400"/>
          </a:p>
        </p:txBody>
      </p:sp>
      <p:sp>
        <p:nvSpPr>
          <p:cNvPr id="13" name="Shape 11"/>
          <p:cNvSpPr/>
          <p:nvPr/>
        </p:nvSpPr>
        <p:spPr>
          <a:xfrm>
            <a:off x="6400800" y="1828800"/>
            <a:ext cx="5181600" cy="73152"/>
          </a:xfrm>
          <a:prstGeom prst="rect">
            <a:avLst/>
          </a:prstGeom>
          <a:solidFill>
            <a:srgbClr val="F59E0B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14" name="Text 12"/>
          <p:cNvSpPr/>
          <p:nvPr/>
        </p:nvSpPr>
        <p:spPr>
          <a:xfrm>
            <a:off x="6766560" y="2072640"/>
            <a:ext cx="451104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rgbClr val="F59E0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IDF — Inverse Document Frequency</a:t>
            </a:r>
            <a:endParaRPr lang="en-US" sz="2400" dirty="0"/>
          </a:p>
        </p:txBody>
      </p:sp>
      <p:sp>
        <p:nvSpPr>
          <p:cNvPr id="15" name="Text 13"/>
          <p:cNvSpPr/>
          <p:nvPr/>
        </p:nvSpPr>
        <p:spPr>
          <a:xfrm>
            <a:off x="6766560" y="2621280"/>
            <a:ext cx="451104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733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rare is this word across</a:t>
            </a:r>
            <a:endParaRPr lang="en-US" sz="1733" dirty="0"/>
          </a:p>
          <a:p>
            <a:r>
              <a:rPr lang="en-US" sz="1733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agent descriptions?</a:t>
            </a:r>
            <a:endParaRPr lang="en-US" sz="1733" dirty="0"/>
          </a:p>
        </p:txBody>
      </p:sp>
      <p:sp>
        <p:nvSpPr>
          <p:cNvPr id="16" name="Shape 14"/>
          <p:cNvSpPr/>
          <p:nvPr/>
        </p:nvSpPr>
        <p:spPr>
          <a:xfrm>
            <a:off x="6766560" y="3413760"/>
            <a:ext cx="4450080" cy="609600"/>
          </a:xfrm>
          <a:prstGeom prst="rect">
            <a:avLst/>
          </a:prstGeom>
          <a:solidFill>
            <a:srgbClr val="F8FAFC"/>
          </a:solidFill>
          <a:ln/>
        </p:spPr>
        <p:txBody>
          <a:bodyPr/>
          <a:lstStyle/>
          <a:p>
            <a:endParaRPr lang="en-US" sz="2400" dirty="0"/>
          </a:p>
        </p:txBody>
      </p:sp>
      <p:sp>
        <p:nvSpPr>
          <p:cNvPr id="17" name="Text 15"/>
          <p:cNvSpPr/>
          <p:nvPr/>
        </p:nvSpPr>
        <p:spPr>
          <a:xfrm>
            <a:off x="7010400" y="3474720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67" b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Across 6 agent cards:</a:t>
            </a:r>
            <a:endParaRPr lang="en-US" sz="1467" dirty="0"/>
          </a:p>
        </p:txBody>
      </p:sp>
      <p:sp>
        <p:nvSpPr>
          <p:cNvPr id="18" name="Text 16"/>
          <p:cNvSpPr/>
          <p:nvPr/>
        </p:nvSpPr>
        <p:spPr>
          <a:xfrm>
            <a:off x="7010400" y="3901440"/>
            <a:ext cx="402336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67" b="1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"expert"</a:t>
            </a:r>
            <a:r>
              <a:rPr lang="en-US" sz="1467" dirty="0">
                <a:solidFill>
                  <a:srgbClr val="1E293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appears in 6/6 agents</a:t>
            </a:r>
            <a:endParaRPr lang="en-US" sz="1467" dirty="0"/>
          </a:p>
          <a:p>
            <a:r>
              <a:rPr lang="en-US" sz="1467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→ IDF = low  (common, not useful)
</a:t>
            </a:r>
          </a:p>
          <a:p>
            <a:r>
              <a:rPr lang="en-US" sz="1467" dirty="0">
                <a:solidFill>
                  <a:schemeClr val="accent1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"history" appears in 2/6 agents</a:t>
            </a:r>
          </a:p>
          <a:p>
            <a:r>
              <a:rPr lang="en-US" sz="1467" dirty="0">
                <a:solidFill>
                  <a:schemeClr val="accent1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→ IDF = medium  (somewhat useful)</a:t>
            </a:r>
            <a:r>
              <a:rPr lang="en-US" sz="1467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
</a:t>
            </a:r>
            <a:endParaRPr lang="en-US" sz="1467" dirty="0"/>
          </a:p>
          <a:p>
            <a:r>
              <a:rPr lang="en-US" sz="1467" b="1" dirty="0">
                <a:solidFill>
                  <a:srgbClr val="FF00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"sports"</a:t>
            </a:r>
            <a:r>
              <a:rPr lang="en-US" sz="1467" dirty="0">
                <a:solidFill>
                  <a:srgbClr val="FF00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appears in 1/6 agents</a:t>
            </a:r>
            <a:endParaRPr lang="en-US" sz="1467" dirty="0">
              <a:solidFill>
                <a:srgbClr val="FF0000"/>
              </a:solidFill>
            </a:endParaRPr>
          </a:p>
          <a:p>
            <a:r>
              <a:rPr lang="en-US" sz="1467" dirty="0">
                <a:solidFill>
                  <a:srgbClr val="FF00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→ IDF = high (rare, very useful)</a:t>
            </a:r>
            <a:endParaRPr lang="en-US" sz="1467" dirty="0">
              <a:solidFill>
                <a:srgbClr val="FF0000"/>
              </a:solidFill>
            </a:endParaRPr>
          </a:p>
        </p:txBody>
      </p:sp>
      <p:sp>
        <p:nvSpPr>
          <p:cNvPr id="19" name="Shape 17"/>
          <p:cNvSpPr/>
          <p:nvPr/>
        </p:nvSpPr>
        <p:spPr>
          <a:xfrm>
            <a:off x="609600" y="6278880"/>
            <a:ext cx="10972800" cy="487680"/>
          </a:xfrm>
          <a:prstGeom prst="rect">
            <a:avLst/>
          </a:prstGeom>
          <a:solidFill>
            <a:srgbClr val="162A45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20" name="Text 18"/>
          <p:cNvSpPr/>
          <p:nvPr/>
        </p:nvSpPr>
        <p:spPr>
          <a:xfrm>
            <a:off x="975360" y="6278880"/>
            <a:ext cx="1036320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b="1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TF-IDF = TF × IDF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Words that are frequent in one agent but rare across all agents get the highest weight</a:t>
            </a:r>
            <a:endParaRPr lang="en-US" sz="16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A647C2-66BF-A2CD-381C-382F69531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76407"/>
            <a:ext cx="3513463" cy="737146"/>
          </a:xfrm>
        </p:spPr>
        <p:txBody>
          <a:bodyPr>
            <a:normAutofit/>
          </a:bodyPr>
          <a:lstStyle/>
          <a:p>
            <a:r>
              <a:rPr lang="en-US" dirty="0"/>
              <a:t>TF(</a:t>
            </a:r>
            <a:r>
              <a:rPr lang="en-US" i="1" dirty="0"/>
              <a:t>d</a:t>
            </a:r>
            <a:r>
              <a:rPr lang="en-US" dirty="0"/>
              <a:t>)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B5A87EE1-0D2F-8AB1-C15A-C3A69D8991B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26903" y="1128619"/>
          <a:ext cx="5397348" cy="260315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49337">
                  <a:extLst>
                    <a:ext uri="{9D8B030D-6E8A-4147-A177-3AD203B41FA5}">
                      <a16:colId xmlns:a16="http://schemas.microsoft.com/office/drawing/2014/main" val="3835991154"/>
                    </a:ext>
                  </a:extLst>
                </a:gridCol>
                <a:gridCol w="1349337">
                  <a:extLst>
                    <a:ext uri="{9D8B030D-6E8A-4147-A177-3AD203B41FA5}">
                      <a16:colId xmlns:a16="http://schemas.microsoft.com/office/drawing/2014/main" val="2113935102"/>
                    </a:ext>
                  </a:extLst>
                </a:gridCol>
                <a:gridCol w="1349337">
                  <a:extLst>
                    <a:ext uri="{9D8B030D-6E8A-4147-A177-3AD203B41FA5}">
                      <a16:colId xmlns:a16="http://schemas.microsoft.com/office/drawing/2014/main" val="2034677588"/>
                    </a:ext>
                  </a:extLst>
                </a:gridCol>
                <a:gridCol w="1349337">
                  <a:extLst>
                    <a:ext uri="{9D8B030D-6E8A-4147-A177-3AD203B41FA5}">
                      <a16:colId xmlns:a16="http://schemas.microsoft.com/office/drawing/2014/main" val="2465678457"/>
                    </a:ext>
                  </a:extLst>
                </a:gridCol>
              </a:tblGrid>
              <a:tr h="37187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Sports AC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Cooking AC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Movie AC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5660408"/>
                  </a:ext>
                </a:extLst>
              </a:tr>
              <a:tr h="371879">
                <a:tc>
                  <a:txBody>
                    <a:bodyPr/>
                    <a:lstStyle/>
                    <a:p>
                      <a:r>
                        <a:rPr lang="en-US" dirty="0"/>
                        <a:t>expert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6541619"/>
                  </a:ext>
                </a:extLst>
              </a:tr>
              <a:tr h="371879">
                <a:tc>
                  <a:txBody>
                    <a:bodyPr/>
                    <a:lstStyle/>
                    <a:p>
                      <a:r>
                        <a:rPr lang="en-US" dirty="0"/>
                        <a:t>sports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4268491"/>
                  </a:ext>
                </a:extLst>
              </a:tr>
              <a:tr h="371879">
                <a:tc>
                  <a:txBody>
                    <a:bodyPr/>
                    <a:lstStyle/>
                    <a:p>
                      <a:r>
                        <a:rPr lang="en-US" dirty="0"/>
                        <a:t>cooking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293110"/>
                  </a:ext>
                </a:extLst>
              </a:tr>
              <a:tr h="371879">
                <a:tc>
                  <a:txBody>
                    <a:bodyPr/>
                    <a:lstStyle/>
                    <a:p>
                      <a:r>
                        <a:rPr lang="en-US" dirty="0"/>
                        <a:t>movie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938946"/>
                  </a:ext>
                </a:extLst>
              </a:tr>
              <a:tr h="371879">
                <a:tc>
                  <a:txBody>
                    <a:bodyPr/>
                    <a:lstStyle/>
                    <a:p>
                      <a:r>
                        <a:rPr lang="en-US" dirty="0"/>
                        <a:t>hot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5906316"/>
                  </a:ext>
                </a:extLst>
              </a:tr>
              <a:tr h="371879">
                <a:tc>
                  <a:txBody>
                    <a:bodyPr/>
                    <a:lstStyle/>
                    <a:p>
                      <a:r>
                        <a:rPr lang="en-US" dirty="0"/>
                        <a:t>history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913327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929D2E8C-3072-D736-8986-8F50A657D1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7750" y="45053"/>
            <a:ext cx="3855903" cy="1103711"/>
          </a:xfrm>
          <a:prstGeom prst="rect">
            <a:avLst/>
          </a:prstGeom>
        </p:spPr>
      </p:pic>
      <p:graphicFrame>
        <p:nvGraphicFramePr>
          <p:cNvPr id="10" name="Content Placeholder 5">
            <a:extLst>
              <a:ext uri="{FF2B5EF4-FFF2-40B4-BE49-F238E27FC236}">
                <a16:creationId xmlns:a16="http://schemas.microsoft.com/office/drawing/2014/main" id="{C36E090F-9104-49E5-0762-A0D10E5FF39C}"/>
              </a:ext>
            </a:extLst>
          </p:cNvPr>
          <p:cNvGraphicFramePr>
            <a:graphicFrameLocks/>
          </p:cNvGraphicFramePr>
          <p:nvPr/>
        </p:nvGraphicFramePr>
        <p:xfrm>
          <a:off x="6367749" y="1148764"/>
          <a:ext cx="5397348" cy="260315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49337">
                  <a:extLst>
                    <a:ext uri="{9D8B030D-6E8A-4147-A177-3AD203B41FA5}">
                      <a16:colId xmlns:a16="http://schemas.microsoft.com/office/drawing/2014/main" val="3835991154"/>
                    </a:ext>
                  </a:extLst>
                </a:gridCol>
                <a:gridCol w="1349337">
                  <a:extLst>
                    <a:ext uri="{9D8B030D-6E8A-4147-A177-3AD203B41FA5}">
                      <a16:colId xmlns:a16="http://schemas.microsoft.com/office/drawing/2014/main" val="2113935102"/>
                    </a:ext>
                  </a:extLst>
                </a:gridCol>
                <a:gridCol w="1349337">
                  <a:extLst>
                    <a:ext uri="{9D8B030D-6E8A-4147-A177-3AD203B41FA5}">
                      <a16:colId xmlns:a16="http://schemas.microsoft.com/office/drawing/2014/main" val="2034677588"/>
                    </a:ext>
                  </a:extLst>
                </a:gridCol>
                <a:gridCol w="1349337">
                  <a:extLst>
                    <a:ext uri="{9D8B030D-6E8A-4147-A177-3AD203B41FA5}">
                      <a16:colId xmlns:a16="http://schemas.microsoft.com/office/drawing/2014/main" val="2465678457"/>
                    </a:ext>
                  </a:extLst>
                </a:gridCol>
              </a:tblGrid>
              <a:tr h="37187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df</a:t>
                      </a:r>
                      <a:r>
                        <a:rPr lang="en-US" dirty="0"/>
                        <a:t>(t)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N/</a:t>
                      </a:r>
                      <a:r>
                        <a:rPr lang="en-US" dirty="0" err="1"/>
                        <a:t>df</a:t>
                      </a:r>
                      <a:r>
                        <a:rPr lang="en-US" dirty="0"/>
                        <a:t>(t)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log(N/</a:t>
                      </a:r>
                      <a:r>
                        <a:rPr lang="en-US" dirty="0" err="1"/>
                        <a:t>df</a:t>
                      </a:r>
                      <a:r>
                        <a:rPr lang="en-US" dirty="0"/>
                        <a:t>(t))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5660408"/>
                  </a:ext>
                </a:extLst>
              </a:tr>
              <a:tr h="371879">
                <a:tc>
                  <a:txBody>
                    <a:bodyPr/>
                    <a:lstStyle/>
                    <a:p>
                      <a:r>
                        <a:rPr lang="en-US" dirty="0"/>
                        <a:t>expert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3/3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6541619"/>
                  </a:ext>
                </a:extLst>
              </a:tr>
              <a:tr h="371879">
                <a:tc>
                  <a:txBody>
                    <a:bodyPr/>
                    <a:lstStyle/>
                    <a:p>
                      <a:r>
                        <a:rPr lang="en-US" dirty="0"/>
                        <a:t>sports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3/1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0.477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4268491"/>
                  </a:ext>
                </a:extLst>
              </a:tr>
              <a:tr h="371879">
                <a:tc>
                  <a:txBody>
                    <a:bodyPr/>
                    <a:lstStyle/>
                    <a:p>
                      <a:r>
                        <a:rPr lang="en-US" dirty="0"/>
                        <a:t>cooking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3/1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0.477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293110"/>
                  </a:ext>
                </a:extLst>
              </a:tr>
              <a:tr h="371879">
                <a:tc>
                  <a:txBody>
                    <a:bodyPr/>
                    <a:lstStyle/>
                    <a:p>
                      <a:r>
                        <a:rPr lang="en-US" dirty="0"/>
                        <a:t>movie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3/1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0.477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938946"/>
                  </a:ext>
                </a:extLst>
              </a:tr>
              <a:tr h="371879">
                <a:tc>
                  <a:txBody>
                    <a:bodyPr/>
                    <a:lstStyle/>
                    <a:p>
                      <a:r>
                        <a:rPr lang="en-US" dirty="0"/>
                        <a:t>hot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3/2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0.17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5906316"/>
                  </a:ext>
                </a:extLst>
              </a:tr>
              <a:tr h="371879">
                <a:tc>
                  <a:txBody>
                    <a:bodyPr/>
                    <a:lstStyle/>
                    <a:p>
                      <a:r>
                        <a:rPr lang="en-US" dirty="0"/>
                        <a:t>history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3/2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0.17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913327"/>
                  </a:ext>
                </a:extLst>
              </a:tr>
            </a:tbl>
          </a:graphicData>
        </a:graphic>
      </p:graphicFrame>
      <p:sp>
        <p:nvSpPr>
          <p:cNvPr id="11" name="Title 3">
            <a:extLst>
              <a:ext uri="{FF2B5EF4-FFF2-40B4-BE49-F238E27FC236}">
                <a16:creationId xmlns:a16="http://schemas.microsoft.com/office/drawing/2014/main" id="{92DEBC62-FE7C-A24C-E0BD-D4346A709F89}"/>
              </a:ext>
            </a:extLst>
          </p:cNvPr>
          <p:cNvSpPr txBox="1">
            <a:spLocks/>
          </p:cNvSpPr>
          <p:nvPr/>
        </p:nvSpPr>
        <p:spPr>
          <a:xfrm>
            <a:off x="726194" y="4692335"/>
            <a:ext cx="3513463" cy="7371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TF-IDF(</a:t>
            </a:r>
            <a:r>
              <a:rPr kumimoji="0" lang="en-US" sz="4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d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)</a:t>
            </a:r>
          </a:p>
        </p:txBody>
      </p:sp>
      <p:graphicFrame>
        <p:nvGraphicFramePr>
          <p:cNvPr id="12" name="Content Placeholder 5">
            <a:extLst>
              <a:ext uri="{FF2B5EF4-FFF2-40B4-BE49-F238E27FC236}">
                <a16:creationId xmlns:a16="http://schemas.microsoft.com/office/drawing/2014/main" id="{54CABB94-C722-DD68-08E7-302E9D467466}"/>
              </a:ext>
            </a:extLst>
          </p:cNvPr>
          <p:cNvGraphicFramePr>
            <a:graphicFrameLocks/>
          </p:cNvGraphicFramePr>
          <p:nvPr/>
        </p:nvGraphicFramePr>
        <p:xfrm>
          <a:off x="3542841" y="3978440"/>
          <a:ext cx="5397348" cy="260315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49337">
                  <a:extLst>
                    <a:ext uri="{9D8B030D-6E8A-4147-A177-3AD203B41FA5}">
                      <a16:colId xmlns:a16="http://schemas.microsoft.com/office/drawing/2014/main" val="3835991154"/>
                    </a:ext>
                  </a:extLst>
                </a:gridCol>
                <a:gridCol w="1349337">
                  <a:extLst>
                    <a:ext uri="{9D8B030D-6E8A-4147-A177-3AD203B41FA5}">
                      <a16:colId xmlns:a16="http://schemas.microsoft.com/office/drawing/2014/main" val="2113935102"/>
                    </a:ext>
                  </a:extLst>
                </a:gridCol>
                <a:gridCol w="1349337">
                  <a:extLst>
                    <a:ext uri="{9D8B030D-6E8A-4147-A177-3AD203B41FA5}">
                      <a16:colId xmlns:a16="http://schemas.microsoft.com/office/drawing/2014/main" val="2034677588"/>
                    </a:ext>
                  </a:extLst>
                </a:gridCol>
                <a:gridCol w="1349337">
                  <a:extLst>
                    <a:ext uri="{9D8B030D-6E8A-4147-A177-3AD203B41FA5}">
                      <a16:colId xmlns:a16="http://schemas.microsoft.com/office/drawing/2014/main" val="2465678457"/>
                    </a:ext>
                  </a:extLst>
                </a:gridCol>
              </a:tblGrid>
              <a:tr h="37187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Sports AC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Cooking AC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Movie AC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5660408"/>
                  </a:ext>
                </a:extLst>
              </a:tr>
              <a:tr h="371879">
                <a:tc>
                  <a:txBody>
                    <a:bodyPr/>
                    <a:lstStyle/>
                    <a:p>
                      <a:r>
                        <a:rPr lang="en-US" dirty="0"/>
                        <a:t>expert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6541619"/>
                  </a:ext>
                </a:extLst>
              </a:tr>
              <a:tr h="371879">
                <a:tc>
                  <a:txBody>
                    <a:bodyPr/>
                    <a:lstStyle/>
                    <a:p>
                      <a:r>
                        <a:rPr lang="en-US" dirty="0"/>
                        <a:t>sports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0.954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4268491"/>
                  </a:ext>
                </a:extLst>
              </a:tr>
              <a:tr h="371879">
                <a:tc>
                  <a:txBody>
                    <a:bodyPr/>
                    <a:lstStyle/>
                    <a:p>
                      <a:r>
                        <a:rPr lang="en-US" dirty="0"/>
                        <a:t>cooking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0.954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293110"/>
                  </a:ext>
                </a:extLst>
              </a:tr>
              <a:tr h="371879">
                <a:tc>
                  <a:txBody>
                    <a:bodyPr/>
                    <a:lstStyle/>
                    <a:p>
                      <a:r>
                        <a:rPr lang="en-US" dirty="0"/>
                        <a:t>movie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0.477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938946"/>
                  </a:ext>
                </a:extLst>
              </a:tr>
              <a:tr h="371879">
                <a:tc>
                  <a:txBody>
                    <a:bodyPr/>
                    <a:lstStyle/>
                    <a:p>
                      <a:r>
                        <a:rPr lang="en-US" dirty="0"/>
                        <a:t>hot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0.34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0.34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5906316"/>
                  </a:ext>
                </a:extLst>
              </a:tr>
              <a:tr h="371879">
                <a:tc>
                  <a:txBody>
                    <a:bodyPr/>
                    <a:lstStyle/>
                    <a:p>
                      <a:r>
                        <a:rPr lang="en-US" dirty="0"/>
                        <a:t>history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0.34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0.35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9133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33777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DFC526-AA02-6C45-EF91-39F3C9C083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Content Placeholder 5">
            <a:extLst>
              <a:ext uri="{FF2B5EF4-FFF2-40B4-BE49-F238E27FC236}">
                <a16:creationId xmlns:a16="http://schemas.microsoft.com/office/drawing/2014/main" id="{0DCFEBB0-A126-DB85-9203-BB242768CC9F}"/>
              </a:ext>
            </a:extLst>
          </p:cNvPr>
          <p:cNvGraphicFramePr>
            <a:graphicFrameLocks/>
          </p:cNvGraphicFramePr>
          <p:nvPr/>
        </p:nvGraphicFramePr>
        <p:xfrm>
          <a:off x="6363160" y="1532988"/>
          <a:ext cx="5397348" cy="260315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49337">
                  <a:extLst>
                    <a:ext uri="{9D8B030D-6E8A-4147-A177-3AD203B41FA5}">
                      <a16:colId xmlns:a16="http://schemas.microsoft.com/office/drawing/2014/main" val="3835991154"/>
                    </a:ext>
                  </a:extLst>
                </a:gridCol>
                <a:gridCol w="1349337">
                  <a:extLst>
                    <a:ext uri="{9D8B030D-6E8A-4147-A177-3AD203B41FA5}">
                      <a16:colId xmlns:a16="http://schemas.microsoft.com/office/drawing/2014/main" val="2113935102"/>
                    </a:ext>
                  </a:extLst>
                </a:gridCol>
                <a:gridCol w="1349337">
                  <a:extLst>
                    <a:ext uri="{9D8B030D-6E8A-4147-A177-3AD203B41FA5}">
                      <a16:colId xmlns:a16="http://schemas.microsoft.com/office/drawing/2014/main" val="2034677588"/>
                    </a:ext>
                  </a:extLst>
                </a:gridCol>
                <a:gridCol w="1349337">
                  <a:extLst>
                    <a:ext uri="{9D8B030D-6E8A-4147-A177-3AD203B41FA5}">
                      <a16:colId xmlns:a16="http://schemas.microsoft.com/office/drawing/2014/main" val="2465678457"/>
                    </a:ext>
                  </a:extLst>
                </a:gridCol>
              </a:tblGrid>
              <a:tr h="37187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Sports AC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Cooking AC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Movie AC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5660408"/>
                  </a:ext>
                </a:extLst>
              </a:tr>
              <a:tr h="371879">
                <a:tc>
                  <a:txBody>
                    <a:bodyPr/>
                    <a:lstStyle/>
                    <a:p>
                      <a:r>
                        <a:rPr lang="en-US" dirty="0"/>
                        <a:t>expert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6541619"/>
                  </a:ext>
                </a:extLst>
              </a:tr>
              <a:tr h="371879">
                <a:tc>
                  <a:txBody>
                    <a:bodyPr/>
                    <a:lstStyle/>
                    <a:p>
                      <a:r>
                        <a:rPr lang="en-US" dirty="0"/>
                        <a:t>sports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0.954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4268491"/>
                  </a:ext>
                </a:extLst>
              </a:tr>
              <a:tr h="371879">
                <a:tc>
                  <a:txBody>
                    <a:bodyPr/>
                    <a:lstStyle/>
                    <a:p>
                      <a:r>
                        <a:rPr lang="en-US" dirty="0"/>
                        <a:t>cooking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0.954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293110"/>
                  </a:ext>
                </a:extLst>
              </a:tr>
              <a:tr h="371879">
                <a:tc>
                  <a:txBody>
                    <a:bodyPr/>
                    <a:lstStyle/>
                    <a:p>
                      <a:r>
                        <a:rPr lang="en-US" dirty="0"/>
                        <a:t>movie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0.477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938946"/>
                  </a:ext>
                </a:extLst>
              </a:tr>
              <a:tr h="371879">
                <a:tc>
                  <a:txBody>
                    <a:bodyPr/>
                    <a:lstStyle/>
                    <a:p>
                      <a:r>
                        <a:rPr lang="en-US" dirty="0"/>
                        <a:t>hot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0.34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0.34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5906316"/>
                  </a:ext>
                </a:extLst>
              </a:tr>
              <a:tr h="371879">
                <a:tc>
                  <a:txBody>
                    <a:bodyPr/>
                    <a:lstStyle/>
                    <a:p>
                      <a:r>
                        <a:rPr lang="en-US" dirty="0"/>
                        <a:t>history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0.34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0.34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913327"/>
                  </a:ext>
                </a:extLst>
              </a:tr>
            </a:tbl>
          </a:graphicData>
        </a:graphic>
      </p:graphicFrame>
      <p:sp>
        <p:nvSpPr>
          <p:cNvPr id="7" name="Title 6">
            <a:extLst>
              <a:ext uri="{FF2B5EF4-FFF2-40B4-BE49-F238E27FC236}">
                <a16:creationId xmlns:a16="http://schemas.microsoft.com/office/drawing/2014/main" id="{FBB7A2BB-7F9F-F027-AA70-06FC107AA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Query: "Hot movie"</a:t>
            </a: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C4B720C6-6958-06B0-BE0E-27156C73581C}"/>
              </a:ext>
            </a:extLst>
          </p:cNvPr>
          <p:cNvGraphicFramePr>
            <a:graphicFrameLocks noGrp="1"/>
          </p:cNvGraphicFramePr>
          <p:nvPr/>
        </p:nvGraphicFramePr>
        <p:xfrm>
          <a:off x="320460" y="1532988"/>
          <a:ext cx="5775540" cy="731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62590">
                  <a:extLst>
                    <a:ext uri="{9D8B030D-6E8A-4147-A177-3AD203B41FA5}">
                      <a16:colId xmlns:a16="http://schemas.microsoft.com/office/drawing/2014/main" val="4212751796"/>
                    </a:ext>
                  </a:extLst>
                </a:gridCol>
                <a:gridCol w="962590">
                  <a:extLst>
                    <a:ext uri="{9D8B030D-6E8A-4147-A177-3AD203B41FA5}">
                      <a16:colId xmlns:a16="http://schemas.microsoft.com/office/drawing/2014/main" val="1506352747"/>
                    </a:ext>
                  </a:extLst>
                </a:gridCol>
                <a:gridCol w="962590">
                  <a:extLst>
                    <a:ext uri="{9D8B030D-6E8A-4147-A177-3AD203B41FA5}">
                      <a16:colId xmlns:a16="http://schemas.microsoft.com/office/drawing/2014/main" val="1050223801"/>
                    </a:ext>
                  </a:extLst>
                </a:gridCol>
                <a:gridCol w="962590">
                  <a:extLst>
                    <a:ext uri="{9D8B030D-6E8A-4147-A177-3AD203B41FA5}">
                      <a16:colId xmlns:a16="http://schemas.microsoft.com/office/drawing/2014/main" val="2726367841"/>
                    </a:ext>
                  </a:extLst>
                </a:gridCol>
                <a:gridCol w="962590">
                  <a:extLst>
                    <a:ext uri="{9D8B030D-6E8A-4147-A177-3AD203B41FA5}">
                      <a16:colId xmlns:a16="http://schemas.microsoft.com/office/drawing/2014/main" val="628143658"/>
                    </a:ext>
                  </a:extLst>
                </a:gridCol>
                <a:gridCol w="962590">
                  <a:extLst>
                    <a:ext uri="{9D8B030D-6E8A-4147-A177-3AD203B41FA5}">
                      <a16:colId xmlns:a16="http://schemas.microsoft.com/office/drawing/2014/main" val="3324337324"/>
                    </a:ext>
                  </a:extLst>
                </a:gridCol>
              </a:tblGrid>
              <a:tr h="318668">
                <a:tc>
                  <a:txBody>
                    <a:bodyPr/>
                    <a:lstStyle/>
                    <a:p>
                      <a:r>
                        <a:rPr lang="en-US" dirty="0"/>
                        <a:t>expert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CE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sports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CE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cooking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CE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movie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CE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hot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CE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history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CE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8010268"/>
                  </a:ext>
                </a:extLst>
              </a:tr>
              <a:tr h="318668"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CE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CE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CE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CE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CE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CE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5869673"/>
                  </a:ext>
                </a:extLst>
              </a:tr>
            </a:tbl>
          </a:graphicData>
        </a:graphic>
      </p:graphicFrame>
      <p:graphicFrame>
        <p:nvGraphicFramePr>
          <p:cNvPr id="15" name="Content Placeholder 5">
            <a:extLst>
              <a:ext uri="{FF2B5EF4-FFF2-40B4-BE49-F238E27FC236}">
                <a16:creationId xmlns:a16="http://schemas.microsoft.com/office/drawing/2014/main" id="{4062C421-FF79-5829-D50A-E1B9E26C7683}"/>
              </a:ext>
            </a:extLst>
          </p:cNvPr>
          <p:cNvGraphicFramePr>
            <a:graphicFrameLocks/>
          </p:cNvGraphicFramePr>
          <p:nvPr/>
        </p:nvGraphicFramePr>
        <p:xfrm>
          <a:off x="7712497" y="4777769"/>
          <a:ext cx="4048011" cy="74375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49337">
                  <a:extLst>
                    <a:ext uri="{9D8B030D-6E8A-4147-A177-3AD203B41FA5}">
                      <a16:colId xmlns:a16="http://schemas.microsoft.com/office/drawing/2014/main" val="2113935102"/>
                    </a:ext>
                  </a:extLst>
                </a:gridCol>
                <a:gridCol w="1349337">
                  <a:extLst>
                    <a:ext uri="{9D8B030D-6E8A-4147-A177-3AD203B41FA5}">
                      <a16:colId xmlns:a16="http://schemas.microsoft.com/office/drawing/2014/main" val="2034677588"/>
                    </a:ext>
                  </a:extLst>
                </a:gridCol>
                <a:gridCol w="1349337">
                  <a:extLst>
                    <a:ext uri="{9D8B030D-6E8A-4147-A177-3AD203B41FA5}">
                      <a16:colId xmlns:a16="http://schemas.microsoft.com/office/drawing/2014/main" val="2465678457"/>
                    </a:ext>
                  </a:extLst>
                </a:gridCol>
              </a:tblGrid>
              <a:tr h="371879">
                <a:tc>
                  <a:txBody>
                    <a:bodyPr/>
                    <a:lstStyle/>
                    <a:p>
                      <a:r>
                        <a:rPr lang="en-US" dirty="0"/>
                        <a:t>Sports AC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Cooking AC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Movie AC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5660408"/>
                  </a:ext>
                </a:extLst>
              </a:tr>
              <a:tr h="371879">
                <a:tc>
                  <a:txBody>
                    <a:bodyPr/>
                    <a:lstStyle/>
                    <a:p>
                      <a:r>
                        <a:rPr lang="en-US" dirty="0"/>
                        <a:t>0.34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0.34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0.69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6541619"/>
                  </a:ext>
                </a:extLst>
              </a:tr>
            </a:tbl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09DA1BB9-D806-D1DB-315D-0C9387249EBC}"/>
              </a:ext>
            </a:extLst>
          </p:cNvPr>
          <p:cNvSpPr txBox="1"/>
          <p:nvPr/>
        </p:nvSpPr>
        <p:spPr>
          <a:xfrm>
            <a:off x="5670933" y="4777769"/>
            <a:ext cx="172138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😀</a:t>
            </a:r>
          </a:p>
        </p:txBody>
      </p:sp>
    </p:spTree>
    <p:extLst>
      <p:ext uri="{BB962C8B-B14F-4D97-AF65-F5344CB8AC3E}">
        <p14:creationId xmlns:p14="http://schemas.microsoft.com/office/powerpoint/2010/main" val="33329556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071614-4D48-7948-B21B-61F9AC1DC0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Content Placeholder 5">
            <a:extLst>
              <a:ext uri="{FF2B5EF4-FFF2-40B4-BE49-F238E27FC236}">
                <a16:creationId xmlns:a16="http://schemas.microsoft.com/office/drawing/2014/main" id="{2320A604-FDF7-D5BB-40C9-3194E5B2F5D2}"/>
              </a:ext>
            </a:extLst>
          </p:cNvPr>
          <p:cNvGraphicFramePr>
            <a:graphicFrameLocks/>
          </p:cNvGraphicFramePr>
          <p:nvPr/>
        </p:nvGraphicFramePr>
        <p:xfrm>
          <a:off x="6363160" y="1532988"/>
          <a:ext cx="5397348" cy="260315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49337">
                  <a:extLst>
                    <a:ext uri="{9D8B030D-6E8A-4147-A177-3AD203B41FA5}">
                      <a16:colId xmlns:a16="http://schemas.microsoft.com/office/drawing/2014/main" val="3835991154"/>
                    </a:ext>
                  </a:extLst>
                </a:gridCol>
                <a:gridCol w="1349337">
                  <a:extLst>
                    <a:ext uri="{9D8B030D-6E8A-4147-A177-3AD203B41FA5}">
                      <a16:colId xmlns:a16="http://schemas.microsoft.com/office/drawing/2014/main" val="2113935102"/>
                    </a:ext>
                  </a:extLst>
                </a:gridCol>
                <a:gridCol w="1349337">
                  <a:extLst>
                    <a:ext uri="{9D8B030D-6E8A-4147-A177-3AD203B41FA5}">
                      <a16:colId xmlns:a16="http://schemas.microsoft.com/office/drawing/2014/main" val="2034677588"/>
                    </a:ext>
                  </a:extLst>
                </a:gridCol>
                <a:gridCol w="1349337">
                  <a:extLst>
                    <a:ext uri="{9D8B030D-6E8A-4147-A177-3AD203B41FA5}">
                      <a16:colId xmlns:a16="http://schemas.microsoft.com/office/drawing/2014/main" val="2465678457"/>
                    </a:ext>
                  </a:extLst>
                </a:gridCol>
              </a:tblGrid>
              <a:tr h="37187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Sports AC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Cooking AC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Movie AC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5660408"/>
                  </a:ext>
                </a:extLst>
              </a:tr>
              <a:tr h="371879">
                <a:tc>
                  <a:txBody>
                    <a:bodyPr/>
                    <a:lstStyle/>
                    <a:p>
                      <a:r>
                        <a:rPr lang="en-US" dirty="0"/>
                        <a:t>expert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6541619"/>
                  </a:ext>
                </a:extLst>
              </a:tr>
              <a:tr h="371879">
                <a:tc>
                  <a:txBody>
                    <a:bodyPr/>
                    <a:lstStyle/>
                    <a:p>
                      <a:r>
                        <a:rPr lang="en-US" dirty="0"/>
                        <a:t>sports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0.954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4268491"/>
                  </a:ext>
                </a:extLst>
              </a:tr>
              <a:tr h="371879">
                <a:tc>
                  <a:txBody>
                    <a:bodyPr/>
                    <a:lstStyle/>
                    <a:p>
                      <a:r>
                        <a:rPr lang="en-US" dirty="0"/>
                        <a:t>cooking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0.954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293110"/>
                  </a:ext>
                </a:extLst>
              </a:tr>
              <a:tr h="371879">
                <a:tc>
                  <a:txBody>
                    <a:bodyPr/>
                    <a:lstStyle/>
                    <a:p>
                      <a:r>
                        <a:rPr lang="en-US" dirty="0"/>
                        <a:t>movie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0.477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938946"/>
                  </a:ext>
                </a:extLst>
              </a:tr>
              <a:tr h="371879">
                <a:tc>
                  <a:txBody>
                    <a:bodyPr/>
                    <a:lstStyle/>
                    <a:p>
                      <a:r>
                        <a:rPr lang="en-US" dirty="0"/>
                        <a:t>hot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0.34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0.34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5906316"/>
                  </a:ext>
                </a:extLst>
              </a:tr>
              <a:tr h="371879">
                <a:tc>
                  <a:txBody>
                    <a:bodyPr/>
                    <a:lstStyle/>
                    <a:p>
                      <a:r>
                        <a:rPr lang="en-US" dirty="0"/>
                        <a:t>history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0.34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0.34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913327"/>
                  </a:ext>
                </a:extLst>
              </a:tr>
            </a:tbl>
          </a:graphicData>
        </a:graphic>
      </p:graphicFrame>
      <p:sp>
        <p:nvSpPr>
          <p:cNvPr id="7" name="Title 6">
            <a:extLst>
              <a:ext uri="{FF2B5EF4-FFF2-40B4-BE49-F238E27FC236}">
                <a16:creationId xmlns:a16="http://schemas.microsoft.com/office/drawing/2014/main" id="{33072C1E-F4DD-E997-7622-8B8593FB44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Query: "Sports history"</a:t>
            </a: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1F3CE0A0-ABFD-AFFA-1B20-A6CBDB3F94A4}"/>
              </a:ext>
            </a:extLst>
          </p:cNvPr>
          <p:cNvGraphicFramePr>
            <a:graphicFrameLocks noGrp="1"/>
          </p:cNvGraphicFramePr>
          <p:nvPr/>
        </p:nvGraphicFramePr>
        <p:xfrm>
          <a:off x="320460" y="1532988"/>
          <a:ext cx="5775540" cy="731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62590">
                  <a:extLst>
                    <a:ext uri="{9D8B030D-6E8A-4147-A177-3AD203B41FA5}">
                      <a16:colId xmlns:a16="http://schemas.microsoft.com/office/drawing/2014/main" val="4212751796"/>
                    </a:ext>
                  </a:extLst>
                </a:gridCol>
                <a:gridCol w="962590">
                  <a:extLst>
                    <a:ext uri="{9D8B030D-6E8A-4147-A177-3AD203B41FA5}">
                      <a16:colId xmlns:a16="http://schemas.microsoft.com/office/drawing/2014/main" val="1506352747"/>
                    </a:ext>
                  </a:extLst>
                </a:gridCol>
                <a:gridCol w="962590">
                  <a:extLst>
                    <a:ext uri="{9D8B030D-6E8A-4147-A177-3AD203B41FA5}">
                      <a16:colId xmlns:a16="http://schemas.microsoft.com/office/drawing/2014/main" val="1050223801"/>
                    </a:ext>
                  </a:extLst>
                </a:gridCol>
                <a:gridCol w="962590">
                  <a:extLst>
                    <a:ext uri="{9D8B030D-6E8A-4147-A177-3AD203B41FA5}">
                      <a16:colId xmlns:a16="http://schemas.microsoft.com/office/drawing/2014/main" val="2726367841"/>
                    </a:ext>
                  </a:extLst>
                </a:gridCol>
                <a:gridCol w="962590">
                  <a:extLst>
                    <a:ext uri="{9D8B030D-6E8A-4147-A177-3AD203B41FA5}">
                      <a16:colId xmlns:a16="http://schemas.microsoft.com/office/drawing/2014/main" val="628143658"/>
                    </a:ext>
                  </a:extLst>
                </a:gridCol>
                <a:gridCol w="962590">
                  <a:extLst>
                    <a:ext uri="{9D8B030D-6E8A-4147-A177-3AD203B41FA5}">
                      <a16:colId xmlns:a16="http://schemas.microsoft.com/office/drawing/2014/main" val="3324337324"/>
                    </a:ext>
                  </a:extLst>
                </a:gridCol>
              </a:tblGrid>
              <a:tr h="318668">
                <a:tc>
                  <a:txBody>
                    <a:bodyPr/>
                    <a:lstStyle/>
                    <a:p>
                      <a:r>
                        <a:rPr lang="en-US" dirty="0"/>
                        <a:t>expert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CE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sports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CE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cooking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CE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movie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CE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hot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CE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history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CE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8010268"/>
                  </a:ext>
                </a:extLst>
              </a:tr>
              <a:tr h="318668"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CE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CE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CE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CE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CE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CE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5869673"/>
                  </a:ext>
                </a:extLst>
              </a:tr>
            </a:tbl>
          </a:graphicData>
        </a:graphic>
      </p:graphicFrame>
      <p:graphicFrame>
        <p:nvGraphicFramePr>
          <p:cNvPr id="15" name="Content Placeholder 5">
            <a:extLst>
              <a:ext uri="{FF2B5EF4-FFF2-40B4-BE49-F238E27FC236}">
                <a16:creationId xmlns:a16="http://schemas.microsoft.com/office/drawing/2014/main" id="{5E66663D-CAF7-F7A0-01C1-72CFB6FD4389}"/>
              </a:ext>
            </a:extLst>
          </p:cNvPr>
          <p:cNvGraphicFramePr>
            <a:graphicFrameLocks/>
          </p:cNvGraphicFramePr>
          <p:nvPr/>
        </p:nvGraphicFramePr>
        <p:xfrm>
          <a:off x="7712497" y="4777769"/>
          <a:ext cx="4048011" cy="74375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49337">
                  <a:extLst>
                    <a:ext uri="{9D8B030D-6E8A-4147-A177-3AD203B41FA5}">
                      <a16:colId xmlns:a16="http://schemas.microsoft.com/office/drawing/2014/main" val="2113935102"/>
                    </a:ext>
                  </a:extLst>
                </a:gridCol>
                <a:gridCol w="1349337">
                  <a:extLst>
                    <a:ext uri="{9D8B030D-6E8A-4147-A177-3AD203B41FA5}">
                      <a16:colId xmlns:a16="http://schemas.microsoft.com/office/drawing/2014/main" val="2034677588"/>
                    </a:ext>
                  </a:extLst>
                </a:gridCol>
                <a:gridCol w="1349337">
                  <a:extLst>
                    <a:ext uri="{9D8B030D-6E8A-4147-A177-3AD203B41FA5}">
                      <a16:colId xmlns:a16="http://schemas.microsoft.com/office/drawing/2014/main" val="2465678457"/>
                    </a:ext>
                  </a:extLst>
                </a:gridCol>
              </a:tblGrid>
              <a:tr h="371879">
                <a:tc>
                  <a:txBody>
                    <a:bodyPr/>
                    <a:lstStyle/>
                    <a:p>
                      <a:r>
                        <a:rPr lang="en-US" dirty="0"/>
                        <a:t>Sports AC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Cooking AC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Movie AC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5660408"/>
                  </a:ext>
                </a:extLst>
              </a:tr>
              <a:tr h="371879">
                <a:tc>
                  <a:txBody>
                    <a:bodyPr/>
                    <a:lstStyle/>
                    <a:p>
                      <a:r>
                        <a:rPr lang="en-US" dirty="0"/>
                        <a:t>1.294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0.34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6541619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ADB6C738-CD40-9FA8-B332-B447F861F131}"/>
              </a:ext>
            </a:extLst>
          </p:cNvPr>
          <p:cNvSpPr txBox="1"/>
          <p:nvPr/>
        </p:nvSpPr>
        <p:spPr>
          <a:xfrm>
            <a:off x="5670933" y="4777769"/>
            <a:ext cx="172138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😀</a:t>
            </a:r>
          </a:p>
        </p:txBody>
      </p:sp>
    </p:spTree>
    <p:extLst>
      <p:ext uri="{BB962C8B-B14F-4D97-AF65-F5344CB8AC3E}">
        <p14:creationId xmlns:p14="http://schemas.microsoft.com/office/powerpoint/2010/main" val="42663878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C7FEEF-F7D9-A3D3-A7AA-02FA85B2A6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Content Placeholder 5">
            <a:extLst>
              <a:ext uri="{FF2B5EF4-FFF2-40B4-BE49-F238E27FC236}">
                <a16:creationId xmlns:a16="http://schemas.microsoft.com/office/drawing/2014/main" id="{CD666D09-1F7A-DF2C-7112-EDE74CA9FAC7}"/>
              </a:ext>
            </a:extLst>
          </p:cNvPr>
          <p:cNvGraphicFramePr>
            <a:graphicFrameLocks/>
          </p:cNvGraphicFramePr>
          <p:nvPr/>
        </p:nvGraphicFramePr>
        <p:xfrm>
          <a:off x="6363160" y="1532988"/>
          <a:ext cx="5397348" cy="260315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49337">
                  <a:extLst>
                    <a:ext uri="{9D8B030D-6E8A-4147-A177-3AD203B41FA5}">
                      <a16:colId xmlns:a16="http://schemas.microsoft.com/office/drawing/2014/main" val="3835991154"/>
                    </a:ext>
                  </a:extLst>
                </a:gridCol>
                <a:gridCol w="1349337">
                  <a:extLst>
                    <a:ext uri="{9D8B030D-6E8A-4147-A177-3AD203B41FA5}">
                      <a16:colId xmlns:a16="http://schemas.microsoft.com/office/drawing/2014/main" val="2113935102"/>
                    </a:ext>
                  </a:extLst>
                </a:gridCol>
                <a:gridCol w="1349337">
                  <a:extLst>
                    <a:ext uri="{9D8B030D-6E8A-4147-A177-3AD203B41FA5}">
                      <a16:colId xmlns:a16="http://schemas.microsoft.com/office/drawing/2014/main" val="2034677588"/>
                    </a:ext>
                  </a:extLst>
                </a:gridCol>
                <a:gridCol w="1349337">
                  <a:extLst>
                    <a:ext uri="{9D8B030D-6E8A-4147-A177-3AD203B41FA5}">
                      <a16:colId xmlns:a16="http://schemas.microsoft.com/office/drawing/2014/main" val="2465678457"/>
                    </a:ext>
                  </a:extLst>
                </a:gridCol>
              </a:tblGrid>
              <a:tr h="37187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Sports AC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Cooking AC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Movie AC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5660408"/>
                  </a:ext>
                </a:extLst>
              </a:tr>
              <a:tr h="371879">
                <a:tc>
                  <a:txBody>
                    <a:bodyPr/>
                    <a:lstStyle/>
                    <a:p>
                      <a:r>
                        <a:rPr lang="en-US" dirty="0"/>
                        <a:t>expert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6541619"/>
                  </a:ext>
                </a:extLst>
              </a:tr>
              <a:tr h="371879">
                <a:tc>
                  <a:txBody>
                    <a:bodyPr/>
                    <a:lstStyle/>
                    <a:p>
                      <a:r>
                        <a:rPr lang="en-US" dirty="0"/>
                        <a:t>sports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0.954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4268491"/>
                  </a:ext>
                </a:extLst>
              </a:tr>
              <a:tr h="371879">
                <a:tc>
                  <a:txBody>
                    <a:bodyPr/>
                    <a:lstStyle/>
                    <a:p>
                      <a:r>
                        <a:rPr lang="en-US" dirty="0"/>
                        <a:t>cooking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0.954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293110"/>
                  </a:ext>
                </a:extLst>
              </a:tr>
              <a:tr h="371879">
                <a:tc>
                  <a:txBody>
                    <a:bodyPr/>
                    <a:lstStyle/>
                    <a:p>
                      <a:r>
                        <a:rPr lang="en-US" dirty="0"/>
                        <a:t>movie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0.477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938946"/>
                  </a:ext>
                </a:extLst>
              </a:tr>
              <a:tr h="371879">
                <a:tc>
                  <a:txBody>
                    <a:bodyPr/>
                    <a:lstStyle/>
                    <a:p>
                      <a:r>
                        <a:rPr lang="en-US" dirty="0"/>
                        <a:t>hot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0.34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0.34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5906316"/>
                  </a:ext>
                </a:extLst>
              </a:tr>
              <a:tr h="371879">
                <a:tc>
                  <a:txBody>
                    <a:bodyPr/>
                    <a:lstStyle/>
                    <a:p>
                      <a:r>
                        <a:rPr lang="en-US" dirty="0"/>
                        <a:t>history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0.34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0.34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913327"/>
                  </a:ext>
                </a:extLst>
              </a:tr>
            </a:tbl>
          </a:graphicData>
        </a:graphic>
      </p:graphicFrame>
      <p:sp>
        <p:nvSpPr>
          <p:cNvPr id="7" name="Title 6">
            <a:extLst>
              <a:ext uri="{FF2B5EF4-FFF2-40B4-BE49-F238E27FC236}">
                <a16:creationId xmlns:a16="http://schemas.microsoft.com/office/drawing/2014/main" id="{DD0CD8C8-10C3-535D-B730-FF7C9C33E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Query: "Baseball history"</a:t>
            </a: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B154421D-0F37-2330-8A7D-59BB68B3BD0E}"/>
              </a:ext>
            </a:extLst>
          </p:cNvPr>
          <p:cNvGraphicFramePr>
            <a:graphicFrameLocks noGrp="1"/>
          </p:cNvGraphicFramePr>
          <p:nvPr/>
        </p:nvGraphicFramePr>
        <p:xfrm>
          <a:off x="320460" y="1532988"/>
          <a:ext cx="5775540" cy="731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62590">
                  <a:extLst>
                    <a:ext uri="{9D8B030D-6E8A-4147-A177-3AD203B41FA5}">
                      <a16:colId xmlns:a16="http://schemas.microsoft.com/office/drawing/2014/main" val="4212751796"/>
                    </a:ext>
                  </a:extLst>
                </a:gridCol>
                <a:gridCol w="962590">
                  <a:extLst>
                    <a:ext uri="{9D8B030D-6E8A-4147-A177-3AD203B41FA5}">
                      <a16:colId xmlns:a16="http://schemas.microsoft.com/office/drawing/2014/main" val="1506352747"/>
                    </a:ext>
                  </a:extLst>
                </a:gridCol>
                <a:gridCol w="962590">
                  <a:extLst>
                    <a:ext uri="{9D8B030D-6E8A-4147-A177-3AD203B41FA5}">
                      <a16:colId xmlns:a16="http://schemas.microsoft.com/office/drawing/2014/main" val="1050223801"/>
                    </a:ext>
                  </a:extLst>
                </a:gridCol>
                <a:gridCol w="962590">
                  <a:extLst>
                    <a:ext uri="{9D8B030D-6E8A-4147-A177-3AD203B41FA5}">
                      <a16:colId xmlns:a16="http://schemas.microsoft.com/office/drawing/2014/main" val="2726367841"/>
                    </a:ext>
                  </a:extLst>
                </a:gridCol>
                <a:gridCol w="962590">
                  <a:extLst>
                    <a:ext uri="{9D8B030D-6E8A-4147-A177-3AD203B41FA5}">
                      <a16:colId xmlns:a16="http://schemas.microsoft.com/office/drawing/2014/main" val="628143658"/>
                    </a:ext>
                  </a:extLst>
                </a:gridCol>
                <a:gridCol w="962590">
                  <a:extLst>
                    <a:ext uri="{9D8B030D-6E8A-4147-A177-3AD203B41FA5}">
                      <a16:colId xmlns:a16="http://schemas.microsoft.com/office/drawing/2014/main" val="3324337324"/>
                    </a:ext>
                  </a:extLst>
                </a:gridCol>
              </a:tblGrid>
              <a:tr h="318668">
                <a:tc>
                  <a:txBody>
                    <a:bodyPr/>
                    <a:lstStyle/>
                    <a:p>
                      <a:r>
                        <a:rPr lang="en-US" dirty="0"/>
                        <a:t>expert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CE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sports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CE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cooking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CE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movie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CE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hot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CE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history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CE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8010268"/>
                  </a:ext>
                </a:extLst>
              </a:tr>
              <a:tr h="318668"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CE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CE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CE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CE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CE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CE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5869673"/>
                  </a:ext>
                </a:extLst>
              </a:tr>
            </a:tbl>
          </a:graphicData>
        </a:graphic>
      </p:graphicFrame>
      <p:graphicFrame>
        <p:nvGraphicFramePr>
          <p:cNvPr id="15" name="Content Placeholder 5">
            <a:extLst>
              <a:ext uri="{FF2B5EF4-FFF2-40B4-BE49-F238E27FC236}">
                <a16:creationId xmlns:a16="http://schemas.microsoft.com/office/drawing/2014/main" id="{8457BF43-ABB6-C677-A504-1B0FEC1A6DE8}"/>
              </a:ext>
            </a:extLst>
          </p:cNvPr>
          <p:cNvGraphicFramePr>
            <a:graphicFrameLocks/>
          </p:cNvGraphicFramePr>
          <p:nvPr/>
        </p:nvGraphicFramePr>
        <p:xfrm>
          <a:off x="7712497" y="4777769"/>
          <a:ext cx="4048011" cy="74375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49337">
                  <a:extLst>
                    <a:ext uri="{9D8B030D-6E8A-4147-A177-3AD203B41FA5}">
                      <a16:colId xmlns:a16="http://schemas.microsoft.com/office/drawing/2014/main" val="2113935102"/>
                    </a:ext>
                  </a:extLst>
                </a:gridCol>
                <a:gridCol w="1349337">
                  <a:extLst>
                    <a:ext uri="{9D8B030D-6E8A-4147-A177-3AD203B41FA5}">
                      <a16:colId xmlns:a16="http://schemas.microsoft.com/office/drawing/2014/main" val="2034677588"/>
                    </a:ext>
                  </a:extLst>
                </a:gridCol>
                <a:gridCol w="1349337">
                  <a:extLst>
                    <a:ext uri="{9D8B030D-6E8A-4147-A177-3AD203B41FA5}">
                      <a16:colId xmlns:a16="http://schemas.microsoft.com/office/drawing/2014/main" val="2465678457"/>
                    </a:ext>
                  </a:extLst>
                </a:gridCol>
              </a:tblGrid>
              <a:tr h="371879">
                <a:tc>
                  <a:txBody>
                    <a:bodyPr/>
                    <a:lstStyle/>
                    <a:p>
                      <a:r>
                        <a:rPr lang="en-US" dirty="0"/>
                        <a:t>Sports AC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Cooking AC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Movie AC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5660408"/>
                  </a:ext>
                </a:extLst>
              </a:tr>
              <a:tr h="371879">
                <a:tc>
                  <a:txBody>
                    <a:bodyPr/>
                    <a:lstStyle/>
                    <a:p>
                      <a:r>
                        <a:rPr lang="en-US" dirty="0"/>
                        <a:t>0.34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0.34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6541619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978B116-1B36-B620-A08F-405F35EF54BA}"/>
              </a:ext>
            </a:extLst>
          </p:cNvPr>
          <p:cNvSpPr txBox="1"/>
          <p:nvPr/>
        </p:nvSpPr>
        <p:spPr>
          <a:xfrm>
            <a:off x="5692966" y="4736697"/>
            <a:ext cx="152308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😐</a:t>
            </a:r>
          </a:p>
        </p:txBody>
      </p:sp>
    </p:spTree>
    <p:extLst>
      <p:ext uri="{BB962C8B-B14F-4D97-AF65-F5344CB8AC3E}">
        <p14:creationId xmlns:p14="http://schemas.microsoft.com/office/powerpoint/2010/main" val="31990889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925ACE-69EF-FE1C-2492-41058BEA00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Content Placeholder 5">
            <a:extLst>
              <a:ext uri="{FF2B5EF4-FFF2-40B4-BE49-F238E27FC236}">
                <a16:creationId xmlns:a16="http://schemas.microsoft.com/office/drawing/2014/main" id="{DCC1D778-4FBB-DEEF-46DE-85C99CF88E86}"/>
              </a:ext>
            </a:extLst>
          </p:cNvPr>
          <p:cNvGraphicFramePr>
            <a:graphicFrameLocks/>
          </p:cNvGraphicFramePr>
          <p:nvPr/>
        </p:nvGraphicFramePr>
        <p:xfrm>
          <a:off x="6363160" y="1532988"/>
          <a:ext cx="5397348" cy="260315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49337">
                  <a:extLst>
                    <a:ext uri="{9D8B030D-6E8A-4147-A177-3AD203B41FA5}">
                      <a16:colId xmlns:a16="http://schemas.microsoft.com/office/drawing/2014/main" val="3835991154"/>
                    </a:ext>
                  </a:extLst>
                </a:gridCol>
                <a:gridCol w="1349337">
                  <a:extLst>
                    <a:ext uri="{9D8B030D-6E8A-4147-A177-3AD203B41FA5}">
                      <a16:colId xmlns:a16="http://schemas.microsoft.com/office/drawing/2014/main" val="2113935102"/>
                    </a:ext>
                  </a:extLst>
                </a:gridCol>
                <a:gridCol w="1349337">
                  <a:extLst>
                    <a:ext uri="{9D8B030D-6E8A-4147-A177-3AD203B41FA5}">
                      <a16:colId xmlns:a16="http://schemas.microsoft.com/office/drawing/2014/main" val="2034677588"/>
                    </a:ext>
                  </a:extLst>
                </a:gridCol>
                <a:gridCol w="1349337">
                  <a:extLst>
                    <a:ext uri="{9D8B030D-6E8A-4147-A177-3AD203B41FA5}">
                      <a16:colId xmlns:a16="http://schemas.microsoft.com/office/drawing/2014/main" val="2465678457"/>
                    </a:ext>
                  </a:extLst>
                </a:gridCol>
              </a:tblGrid>
              <a:tr h="37187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Sports AC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Cooking AC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Movie AC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5660408"/>
                  </a:ext>
                </a:extLst>
              </a:tr>
              <a:tr h="371879">
                <a:tc>
                  <a:txBody>
                    <a:bodyPr/>
                    <a:lstStyle/>
                    <a:p>
                      <a:r>
                        <a:rPr lang="en-US" dirty="0"/>
                        <a:t>expert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6541619"/>
                  </a:ext>
                </a:extLst>
              </a:tr>
              <a:tr h="371879">
                <a:tc>
                  <a:txBody>
                    <a:bodyPr/>
                    <a:lstStyle/>
                    <a:p>
                      <a:r>
                        <a:rPr lang="en-US" dirty="0"/>
                        <a:t>sports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0.954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4268491"/>
                  </a:ext>
                </a:extLst>
              </a:tr>
              <a:tr h="371879">
                <a:tc>
                  <a:txBody>
                    <a:bodyPr/>
                    <a:lstStyle/>
                    <a:p>
                      <a:r>
                        <a:rPr lang="en-US" dirty="0"/>
                        <a:t>cooking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0.954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293110"/>
                  </a:ext>
                </a:extLst>
              </a:tr>
              <a:tr h="371879">
                <a:tc>
                  <a:txBody>
                    <a:bodyPr/>
                    <a:lstStyle/>
                    <a:p>
                      <a:r>
                        <a:rPr lang="en-US" dirty="0"/>
                        <a:t>movie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0.477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938946"/>
                  </a:ext>
                </a:extLst>
              </a:tr>
              <a:tr h="371879">
                <a:tc>
                  <a:txBody>
                    <a:bodyPr/>
                    <a:lstStyle/>
                    <a:p>
                      <a:r>
                        <a:rPr lang="en-US" dirty="0"/>
                        <a:t>hot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0.34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0.34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5906316"/>
                  </a:ext>
                </a:extLst>
              </a:tr>
              <a:tr h="371879">
                <a:tc>
                  <a:txBody>
                    <a:bodyPr/>
                    <a:lstStyle/>
                    <a:p>
                      <a:r>
                        <a:rPr lang="en-US" dirty="0"/>
                        <a:t>history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0.34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0.34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913327"/>
                  </a:ext>
                </a:extLst>
              </a:tr>
            </a:tbl>
          </a:graphicData>
        </a:graphic>
      </p:graphicFrame>
      <p:sp>
        <p:nvSpPr>
          <p:cNvPr id="7" name="Title 6">
            <a:extLst>
              <a:ext uri="{FF2B5EF4-FFF2-40B4-BE49-F238E27FC236}">
                <a16:creationId xmlns:a16="http://schemas.microsoft.com/office/drawing/2014/main" id="{A0059BEC-E383-7F24-9EA1-CE841A7D6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Query: "Baseball championship"</a:t>
            </a: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8100BCCD-DF38-0992-6B3F-87F3904B8863}"/>
              </a:ext>
            </a:extLst>
          </p:cNvPr>
          <p:cNvGraphicFramePr>
            <a:graphicFrameLocks noGrp="1"/>
          </p:cNvGraphicFramePr>
          <p:nvPr/>
        </p:nvGraphicFramePr>
        <p:xfrm>
          <a:off x="320460" y="1532988"/>
          <a:ext cx="5775540" cy="731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62590">
                  <a:extLst>
                    <a:ext uri="{9D8B030D-6E8A-4147-A177-3AD203B41FA5}">
                      <a16:colId xmlns:a16="http://schemas.microsoft.com/office/drawing/2014/main" val="4212751796"/>
                    </a:ext>
                  </a:extLst>
                </a:gridCol>
                <a:gridCol w="962590">
                  <a:extLst>
                    <a:ext uri="{9D8B030D-6E8A-4147-A177-3AD203B41FA5}">
                      <a16:colId xmlns:a16="http://schemas.microsoft.com/office/drawing/2014/main" val="1506352747"/>
                    </a:ext>
                  </a:extLst>
                </a:gridCol>
                <a:gridCol w="962590">
                  <a:extLst>
                    <a:ext uri="{9D8B030D-6E8A-4147-A177-3AD203B41FA5}">
                      <a16:colId xmlns:a16="http://schemas.microsoft.com/office/drawing/2014/main" val="1050223801"/>
                    </a:ext>
                  </a:extLst>
                </a:gridCol>
                <a:gridCol w="962590">
                  <a:extLst>
                    <a:ext uri="{9D8B030D-6E8A-4147-A177-3AD203B41FA5}">
                      <a16:colId xmlns:a16="http://schemas.microsoft.com/office/drawing/2014/main" val="2726367841"/>
                    </a:ext>
                  </a:extLst>
                </a:gridCol>
                <a:gridCol w="962590">
                  <a:extLst>
                    <a:ext uri="{9D8B030D-6E8A-4147-A177-3AD203B41FA5}">
                      <a16:colId xmlns:a16="http://schemas.microsoft.com/office/drawing/2014/main" val="628143658"/>
                    </a:ext>
                  </a:extLst>
                </a:gridCol>
                <a:gridCol w="962590">
                  <a:extLst>
                    <a:ext uri="{9D8B030D-6E8A-4147-A177-3AD203B41FA5}">
                      <a16:colId xmlns:a16="http://schemas.microsoft.com/office/drawing/2014/main" val="3324337324"/>
                    </a:ext>
                  </a:extLst>
                </a:gridCol>
              </a:tblGrid>
              <a:tr h="318668">
                <a:tc>
                  <a:txBody>
                    <a:bodyPr/>
                    <a:lstStyle/>
                    <a:p>
                      <a:r>
                        <a:rPr lang="en-US" dirty="0"/>
                        <a:t>expert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CE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sports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CE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cooking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CE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movie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CE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hot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CE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history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CE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8010268"/>
                  </a:ext>
                </a:extLst>
              </a:tr>
              <a:tr h="318668"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CE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CE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CE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CE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CE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CE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5869673"/>
                  </a:ext>
                </a:extLst>
              </a:tr>
            </a:tbl>
          </a:graphicData>
        </a:graphic>
      </p:graphicFrame>
      <p:graphicFrame>
        <p:nvGraphicFramePr>
          <p:cNvPr id="15" name="Content Placeholder 5">
            <a:extLst>
              <a:ext uri="{FF2B5EF4-FFF2-40B4-BE49-F238E27FC236}">
                <a16:creationId xmlns:a16="http://schemas.microsoft.com/office/drawing/2014/main" id="{EFEC596A-C35C-BA43-245B-AD5A37AA46D8}"/>
              </a:ext>
            </a:extLst>
          </p:cNvPr>
          <p:cNvGraphicFramePr>
            <a:graphicFrameLocks/>
          </p:cNvGraphicFramePr>
          <p:nvPr/>
        </p:nvGraphicFramePr>
        <p:xfrm>
          <a:off x="7712497" y="4777769"/>
          <a:ext cx="4048011" cy="74375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49337">
                  <a:extLst>
                    <a:ext uri="{9D8B030D-6E8A-4147-A177-3AD203B41FA5}">
                      <a16:colId xmlns:a16="http://schemas.microsoft.com/office/drawing/2014/main" val="2113935102"/>
                    </a:ext>
                  </a:extLst>
                </a:gridCol>
                <a:gridCol w="1349337">
                  <a:extLst>
                    <a:ext uri="{9D8B030D-6E8A-4147-A177-3AD203B41FA5}">
                      <a16:colId xmlns:a16="http://schemas.microsoft.com/office/drawing/2014/main" val="2034677588"/>
                    </a:ext>
                  </a:extLst>
                </a:gridCol>
                <a:gridCol w="1349337">
                  <a:extLst>
                    <a:ext uri="{9D8B030D-6E8A-4147-A177-3AD203B41FA5}">
                      <a16:colId xmlns:a16="http://schemas.microsoft.com/office/drawing/2014/main" val="2465678457"/>
                    </a:ext>
                  </a:extLst>
                </a:gridCol>
              </a:tblGrid>
              <a:tr h="371879">
                <a:tc>
                  <a:txBody>
                    <a:bodyPr/>
                    <a:lstStyle/>
                    <a:p>
                      <a:r>
                        <a:rPr lang="en-US" dirty="0"/>
                        <a:t>Sports AC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Cooking AC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Movie AC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5660408"/>
                  </a:ext>
                </a:extLst>
              </a:tr>
              <a:tr h="371879">
                <a:tc>
                  <a:txBody>
                    <a:bodyPr/>
                    <a:lstStyle/>
                    <a:p>
                      <a:r>
                        <a:rPr lang="en-US" dirty="0"/>
                        <a:t>0.0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6541619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4A8A2BF-E4C1-4A6B-1717-173B45AB0BBF}"/>
              </a:ext>
            </a:extLst>
          </p:cNvPr>
          <p:cNvSpPr txBox="1"/>
          <p:nvPr/>
        </p:nvSpPr>
        <p:spPr>
          <a:xfrm>
            <a:off x="6024162" y="4736697"/>
            <a:ext cx="168833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☹️</a:t>
            </a:r>
          </a:p>
        </p:txBody>
      </p:sp>
    </p:spTree>
    <p:extLst>
      <p:ext uri="{BB962C8B-B14F-4D97-AF65-F5344CB8AC3E}">
        <p14:creationId xmlns:p14="http://schemas.microsoft.com/office/powerpoint/2010/main" val="189557283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62686-36A1-AFB8-9ED7-2755113E4D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Making TF-IDF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B661C3-80DF-20BF-7280-4DCE388E1F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Documents must be long!</a:t>
            </a:r>
          </a:p>
          <a:p>
            <a:r>
              <a:rPr lang="en-US" dirty="0"/>
              <a:t>Create more detailed Agent Card</a:t>
            </a:r>
          </a:p>
          <a:p>
            <a:pPr marL="457200" lvl="1" indent="0">
              <a:buNone/>
            </a:pPr>
            <a:r>
              <a:rPr lang="en-US" sz="3200" i="1" dirty="0">
                <a:solidFill>
                  <a:schemeClr val="accent5"/>
                </a:solidFill>
              </a:rPr>
              <a:t>You are an expert on sports and sports history, including baseball, soccer, football, and swimming.  You know about championships, world series, playoffs, player stats, </a:t>
            </a:r>
            <a:r>
              <a:rPr lang="en-US" sz="3200" i="1" dirty="0" err="1">
                <a:solidFill>
                  <a:srgbClr val="FF0000"/>
                </a:solidFill>
              </a:rPr>
              <a:t>etc</a:t>
            </a:r>
            <a:r>
              <a:rPr lang="en-US" sz="3200" i="1" dirty="0">
                <a:solidFill>
                  <a:srgbClr val="FF0000"/>
                </a:solidFill>
              </a:rPr>
              <a:t> </a:t>
            </a:r>
            <a:r>
              <a:rPr lang="en-US" sz="3200" i="1" dirty="0" err="1">
                <a:solidFill>
                  <a:srgbClr val="FF0000"/>
                </a:solidFill>
              </a:rPr>
              <a:t>etc</a:t>
            </a:r>
            <a:r>
              <a:rPr lang="en-US" sz="3200" i="1" dirty="0">
                <a:solidFill>
                  <a:srgbClr val="FF0000"/>
                </a:solidFill>
              </a:rPr>
              <a:t> </a:t>
            </a:r>
            <a:r>
              <a:rPr lang="en-US" sz="3200" i="1" dirty="0" err="1">
                <a:solidFill>
                  <a:srgbClr val="FF0000"/>
                </a:solidFill>
              </a:rPr>
              <a:t>etc</a:t>
            </a:r>
            <a:endParaRPr lang="en-US" sz="32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5666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E62086-4EC0-0BE6-CD82-6C8C050037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8A86A-4891-6CCA-618F-C49609AF0F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Replace TF-IDF by Semantic Similarity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B253F0-8EAB-B153-6B51-6E1FB66790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3200" dirty="0"/>
              <a:t>Compute meaning vector for each agent card</a:t>
            </a:r>
          </a:p>
          <a:p>
            <a:pPr lvl="1"/>
            <a:r>
              <a:rPr lang="en-US" sz="2800" dirty="0"/>
              <a:t>E.g. sum of word embeddings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Compute meaning vector for query</a:t>
            </a:r>
          </a:p>
          <a:p>
            <a:pPr lvl="1"/>
            <a:r>
              <a:rPr lang="en-US" sz="2800" dirty="0"/>
              <a:t>E.g. sum of word embeddings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Compute cosine between vectors</a:t>
            </a:r>
          </a:p>
          <a:p>
            <a:r>
              <a:rPr lang="en-US" sz="3200" dirty="0">
                <a:solidFill>
                  <a:srgbClr val="FF0000"/>
                </a:solidFill>
              </a:rPr>
              <a:t>Going further: use a stack of transformers to compute contextual embedding vectors</a:t>
            </a:r>
          </a:p>
        </p:txBody>
      </p:sp>
    </p:spTree>
    <p:extLst>
      <p:ext uri="{BB962C8B-B14F-4D97-AF65-F5344CB8AC3E}">
        <p14:creationId xmlns:p14="http://schemas.microsoft.com/office/powerpoint/2010/main" val="103201651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600" y="36576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4000" b="1" dirty="0">
                <a:solidFill>
                  <a:srgbClr val="1E293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Discussion</a:t>
            </a:r>
            <a:endParaRPr lang="en-US" sz="4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Shape 1"/>
          <p:cNvSpPr/>
          <p:nvPr/>
        </p:nvSpPr>
        <p:spPr>
          <a:xfrm>
            <a:off x="609600" y="1438656"/>
            <a:ext cx="487680" cy="487680"/>
          </a:xfrm>
          <a:prstGeom prst="ellipse">
            <a:avLst/>
          </a:prstGeom>
          <a:solidFill>
            <a:srgbClr val="0891B2"/>
          </a:solidFill>
          <a:ln/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 2"/>
          <p:cNvSpPr/>
          <p:nvPr/>
        </p:nvSpPr>
        <p:spPr>
          <a:xfrm>
            <a:off x="609600" y="1438656"/>
            <a:ext cx="48768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1867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</a:t>
            </a:r>
            <a:endParaRPr lang="en-US" sz="18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1341120" y="1341120"/>
            <a:ext cx="10119360" cy="792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733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is sending a task to another agent different from calling an MCP tool? What can an agent do that a tool cannot?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Shape 4"/>
          <p:cNvSpPr/>
          <p:nvPr/>
        </p:nvSpPr>
        <p:spPr>
          <a:xfrm>
            <a:off x="609600" y="2474976"/>
            <a:ext cx="487680" cy="487680"/>
          </a:xfrm>
          <a:prstGeom prst="ellipse">
            <a:avLst/>
          </a:prstGeom>
          <a:solidFill>
            <a:srgbClr val="0891B2"/>
          </a:solidFill>
          <a:ln/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Text 5"/>
          <p:cNvSpPr/>
          <p:nvPr/>
        </p:nvSpPr>
        <p:spPr>
          <a:xfrm>
            <a:off x="609600" y="2474976"/>
            <a:ext cx="48768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1867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</a:t>
            </a:r>
            <a:endParaRPr lang="en-US" sz="18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6"/>
          <p:cNvSpPr/>
          <p:nvPr/>
        </p:nvSpPr>
        <p:spPr>
          <a:xfrm>
            <a:off x="1341120" y="2377440"/>
            <a:ext cx="10119360" cy="792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733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used a central registry. What are the alternatives? What are the tradeoffs?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Shape 7"/>
          <p:cNvSpPr/>
          <p:nvPr/>
        </p:nvSpPr>
        <p:spPr>
          <a:xfrm>
            <a:off x="609600" y="3511296"/>
            <a:ext cx="487680" cy="487680"/>
          </a:xfrm>
          <a:prstGeom prst="ellipse">
            <a:avLst/>
          </a:prstGeom>
          <a:solidFill>
            <a:srgbClr val="0891B2"/>
          </a:solidFill>
          <a:ln/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Text 8"/>
          <p:cNvSpPr/>
          <p:nvPr/>
        </p:nvSpPr>
        <p:spPr>
          <a:xfrm>
            <a:off x="609600" y="3511296"/>
            <a:ext cx="48768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1867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</a:t>
            </a:r>
            <a:endParaRPr lang="en-US" sz="18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Text 9"/>
          <p:cNvSpPr/>
          <p:nvPr/>
        </p:nvSpPr>
        <p:spPr>
          <a:xfrm>
            <a:off x="1341120" y="3413760"/>
            <a:ext cx="10119360" cy="792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733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much did the system prompt matter? Could you craft one that's good at all categories?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609600" y="4547616"/>
            <a:ext cx="487680" cy="487680"/>
          </a:xfrm>
          <a:prstGeom prst="ellipse">
            <a:avLst/>
          </a:prstGeom>
          <a:solidFill>
            <a:srgbClr val="0891B2"/>
          </a:solidFill>
          <a:ln/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609600" y="4547616"/>
            <a:ext cx="48768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1867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4</a:t>
            </a:r>
            <a:endParaRPr lang="en-US" sz="18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1341120" y="4450080"/>
            <a:ext cx="10119360" cy="792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733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a real system, how would you handle an agent that returns bad data or goes offline mid-task?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609600" y="5583936"/>
            <a:ext cx="487680" cy="487680"/>
          </a:xfrm>
          <a:prstGeom prst="ellipse">
            <a:avLst/>
          </a:prstGeom>
          <a:solidFill>
            <a:srgbClr val="0891B2"/>
          </a:solidFill>
          <a:ln/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609600" y="5583936"/>
            <a:ext cx="48768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1867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5</a:t>
            </a:r>
            <a:endParaRPr lang="en-US" sz="18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1341120" y="5486400"/>
            <a:ext cx="10119360" cy="792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733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would break if there were 1,000 agents instead of 20?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877824"/>
          </a:xfrm>
          <a:prstGeom prst="rect">
            <a:avLst/>
          </a:prstGeom>
          <a:solidFill>
            <a:srgbClr val="0F2A4A"/>
          </a:solidFill>
          <a:ln w="12700">
            <a:solidFill>
              <a:srgbClr val="0F2A4A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1"/>
          <p:cNvSpPr/>
          <p:nvPr/>
        </p:nvSpPr>
        <p:spPr>
          <a:xfrm>
            <a:off x="487680" y="0"/>
            <a:ext cx="1121664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9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Motivation &amp; Framing</a:t>
            </a:r>
            <a:endParaRPr lang="en-US" sz="29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Shape 2"/>
          <p:cNvSpPr/>
          <p:nvPr/>
        </p:nvSpPr>
        <p:spPr>
          <a:xfrm>
            <a:off x="0" y="6644640"/>
            <a:ext cx="12192000" cy="213360"/>
          </a:xfrm>
          <a:prstGeom prst="rect">
            <a:avLst/>
          </a:prstGeom>
          <a:solidFill>
            <a:srgbClr val="CADCE8"/>
          </a:solidFill>
          <a:ln w="12700">
            <a:solidFill>
              <a:srgbClr val="CADCE8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6632448"/>
            <a:ext cx="11460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200" dirty="0">
                <a:solidFill>
                  <a:srgbClr val="5C7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MCP Tool Integration with Ai2 Asta  |  Graduate AI Agents Course</a:t>
            </a:r>
            <a:endParaRPr lang="en-US" sz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4"/>
          <p:cNvSpPr/>
          <p:nvPr/>
        </p:nvSpPr>
        <p:spPr>
          <a:xfrm>
            <a:off x="487680" y="1036320"/>
            <a:ext cx="1121664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133" b="1" dirty="0">
                <a:solidFill>
                  <a:srgbClr val="0F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core challenge:</a:t>
            </a:r>
            <a:endParaRPr lang="en-US" sz="21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Shape 5"/>
          <p:cNvSpPr/>
          <p:nvPr/>
        </p:nvSpPr>
        <p:spPr>
          <a:xfrm>
            <a:off x="426720" y="1682496"/>
            <a:ext cx="3596640" cy="3657600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Shape 6"/>
          <p:cNvSpPr/>
          <p:nvPr/>
        </p:nvSpPr>
        <p:spPr>
          <a:xfrm>
            <a:off x="426720" y="1682496"/>
            <a:ext cx="3596640" cy="609600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 7"/>
          <p:cNvSpPr/>
          <p:nvPr/>
        </p:nvSpPr>
        <p:spPr>
          <a:xfrm>
            <a:off x="573024" y="1694688"/>
            <a:ext cx="60960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667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🔧</a:t>
            </a:r>
            <a:endParaRPr lang="en-US" sz="26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Text 8"/>
          <p:cNvSpPr/>
          <p:nvPr/>
        </p:nvSpPr>
        <p:spPr>
          <a:xfrm>
            <a:off x="1158240" y="1731264"/>
            <a:ext cx="27432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Agents need tools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Text 9"/>
          <p:cNvSpPr/>
          <p:nvPr/>
        </p:nvSpPr>
        <p:spPr>
          <a:xfrm>
            <a:off x="609600" y="2462784"/>
            <a:ext cx="3230880" cy="2072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219170"/>
            <a:r>
              <a:rPr lang="en-US" sz="16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agents call out to external services — they don't own everything they need.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4267200" y="1682496"/>
            <a:ext cx="3596640" cy="3657600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4267200" y="1682496"/>
            <a:ext cx="3596640" cy="609600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4413504" y="1694688"/>
            <a:ext cx="60960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667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📡</a:t>
            </a:r>
            <a:endParaRPr lang="en-US" sz="26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4998720" y="1731264"/>
            <a:ext cx="27432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Tools live on the network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4450080" y="2462784"/>
            <a:ext cx="3230880" cy="2072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219170"/>
            <a:r>
              <a:rPr lang="en-US" sz="16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REST APIs are the lingua franca. Understanding the substrate is essential.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8107680" y="1682496"/>
            <a:ext cx="3596640" cy="3657600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8107680" y="1682496"/>
            <a:ext cx="3596640" cy="609600"/>
          </a:xfrm>
          <a:prstGeom prst="rect">
            <a:avLst/>
          </a:prstGeom>
          <a:solidFill>
            <a:srgbClr val="0F2A4A"/>
          </a:solidFill>
          <a:ln w="12700">
            <a:solidFill>
              <a:srgbClr val="0F2A4A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8253984" y="1694688"/>
            <a:ext cx="60960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667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📋</a:t>
            </a:r>
            <a:endParaRPr lang="en-US" sz="26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8839200" y="1731264"/>
            <a:ext cx="27432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Schemas must be communicated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8290560" y="2462784"/>
            <a:ext cx="3230880" cy="2072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219170"/>
            <a:r>
              <a:rPr lang="en-US" sz="16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does a tool server tell a client what it can do? MCP standardizes exactly this.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426720" y="5608320"/>
            <a:ext cx="11338560" cy="755904"/>
          </a:xfrm>
          <a:prstGeom prst="rect">
            <a:avLst/>
          </a:prstGeom>
          <a:solidFill>
            <a:srgbClr val="FFF8E1"/>
          </a:solidFill>
          <a:ln w="19050">
            <a:solidFill>
              <a:srgbClr val="F9A825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609600" y="5608320"/>
            <a:ext cx="11094720" cy="755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467" dirty="0">
                <a:solidFill>
                  <a:srgbClr val="5D40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 </a:t>
            </a:r>
            <a:r>
              <a:rPr lang="en-US" sz="1467" i="1" dirty="0">
                <a:solidFill>
                  <a:srgbClr val="5D40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question throughout: "What does the LLM actually see, and what does the tool actually receive?"</a:t>
            </a:r>
            <a:endParaRPr lang="en-US" sz="1467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B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73152"/>
          </a:xfrm>
          <a:prstGeom prst="rect">
            <a:avLst/>
          </a:prstGeom>
          <a:solidFill>
            <a:srgbClr val="0891B2"/>
          </a:solidFill>
          <a:ln/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3520" y="1219200"/>
            <a:ext cx="1584960" cy="15849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09600" y="3048000"/>
            <a:ext cx="10972800" cy="975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5333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Let's Build!</a:t>
            </a:r>
            <a:endParaRPr lang="en-US" sz="53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Shape 2"/>
          <p:cNvSpPr/>
          <p:nvPr/>
        </p:nvSpPr>
        <p:spPr>
          <a:xfrm>
            <a:off x="1828800" y="4267200"/>
            <a:ext cx="8534400" cy="1950720"/>
          </a:xfrm>
          <a:prstGeom prst="rect">
            <a:avLst/>
          </a:prstGeom>
          <a:solidFill>
            <a:srgbClr val="162A45"/>
          </a:solidFill>
          <a:ln/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3"/>
          <p:cNvSpPr/>
          <p:nvPr/>
        </p:nvSpPr>
        <p:spPr>
          <a:xfrm>
            <a:off x="2438400" y="4389120"/>
            <a:ext cx="7315200" cy="1706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133" b="1" dirty="0">
                <a:solidFill>
                  <a:srgbClr val="06B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</a:t>
            </a:r>
            <a:r>
              <a:rPr lang="en-US" sz="2133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Install deps + ngrok     </a:t>
            </a:r>
            <a:r>
              <a:rPr lang="en-US" sz="2133" b="1" dirty="0">
                <a:solidFill>
                  <a:srgbClr val="06B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</a:t>
            </a:r>
            <a:r>
              <a:rPr lang="en-US" sz="2133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Edit the template
</a:t>
            </a:r>
            <a:endParaRPr lang="en-US" sz="2133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2133" b="1" dirty="0">
                <a:solidFill>
                  <a:srgbClr val="06B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</a:t>
            </a:r>
            <a:r>
              <a:rPr lang="en-US" sz="2133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Start ngrok + agent      </a:t>
            </a:r>
            <a:r>
              <a:rPr lang="en-US" sz="2133" b="1" dirty="0">
                <a:solidFill>
                  <a:srgbClr val="06B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</a:t>
            </a:r>
            <a:r>
              <a:rPr lang="en-US" sz="2133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Verify on dashboard
</a:t>
            </a:r>
            <a:endParaRPr lang="en-US" sz="2133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2133" b="1" dirty="0">
                <a:solidFill>
                  <a:srgbClr val="06B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</a:t>
            </a:r>
            <a:r>
              <a:rPr lang="en-US" sz="2133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Tournament time!</a:t>
            </a:r>
            <a:endParaRPr lang="en-US" sz="2133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831893-DC63-09AF-266F-1012F8568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Week: LLM Fine-Tuning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C18D500-9697-745B-7195-6905E7898C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4000" dirty="0"/>
              <a:t>Login to your tinker account before next week!</a:t>
            </a:r>
          </a:p>
          <a:p>
            <a:r>
              <a:rPr lang="en-US" sz="4000" dirty="0"/>
              <a:t>Login to </a:t>
            </a:r>
            <a:br>
              <a:rPr lang="en-US" sz="4000" dirty="0"/>
            </a:br>
            <a:r>
              <a:rPr lang="en-US" sz="4000" dirty="0">
                <a:solidFill>
                  <a:srgbClr val="FF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https://tinker-console.thinkingmachines.ai/</a:t>
            </a:r>
            <a:endParaRPr lang="en-US" sz="4000" dirty="0">
              <a:solidFill>
                <a:srgbClr val="FF0000"/>
              </a:solidFill>
            </a:endParaRPr>
          </a:p>
          <a:p>
            <a:pPr lvl="1"/>
            <a:r>
              <a:rPr lang="en-US" sz="3600" dirty="0"/>
              <a:t>Use your UVA email address</a:t>
            </a:r>
          </a:p>
          <a:p>
            <a:pPr lvl="1"/>
            <a:r>
              <a:rPr lang="en-US" sz="3600" dirty="0"/>
              <a:t>It will send a security code to your UVA email to complete login</a:t>
            </a:r>
          </a:p>
          <a:p>
            <a:r>
              <a:rPr lang="en-US" sz="4000" dirty="0"/>
              <a:t>Follow installation instructions</a:t>
            </a:r>
          </a:p>
          <a:p>
            <a:pPr lvl="1"/>
            <a:r>
              <a:rPr lang="en-US" sz="3600" dirty="0"/>
              <a:t>You do not need a powerful laptop, any </a:t>
            </a:r>
            <a:r>
              <a:rPr lang="en-US" sz="3600"/>
              <a:t>will do!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972560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877824"/>
          </a:xfrm>
          <a:prstGeom prst="rect">
            <a:avLst/>
          </a:prstGeom>
          <a:solidFill>
            <a:srgbClr val="0F2A4A"/>
          </a:solidFill>
          <a:ln w="12700">
            <a:solidFill>
              <a:srgbClr val="0F2A4A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1"/>
          <p:cNvSpPr/>
          <p:nvPr/>
        </p:nvSpPr>
        <p:spPr>
          <a:xfrm>
            <a:off x="487680" y="0"/>
            <a:ext cx="1121664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9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Concepts: How REST APIs Work (10 min)</a:t>
            </a:r>
            <a:endParaRPr lang="en-US" sz="29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Shape 2"/>
          <p:cNvSpPr/>
          <p:nvPr/>
        </p:nvSpPr>
        <p:spPr>
          <a:xfrm>
            <a:off x="0" y="6644640"/>
            <a:ext cx="12192000" cy="213360"/>
          </a:xfrm>
          <a:prstGeom prst="rect">
            <a:avLst/>
          </a:prstGeom>
          <a:solidFill>
            <a:srgbClr val="CADCE8"/>
          </a:solidFill>
          <a:ln w="12700">
            <a:solidFill>
              <a:srgbClr val="CADCE8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6632448"/>
            <a:ext cx="11460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200" dirty="0">
                <a:solidFill>
                  <a:srgbClr val="5C7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MCP Tool Integration with Ai2 Asta  |  Graduate AI Agents Course</a:t>
            </a:r>
            <a:endParaRPr lang="en-US" sz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Shape 4"/>
          <p:cNvSpPr/>
          <p:nvPr/>
        </p:nvSpPr>
        <p:spPr>
          <a:xfrm>
            <a:off x="426720" y="1072896"/>
            <a:ext cx="5486400" cy="426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Shape 5"/>
          <p:cNvSpPr/>
          <p:nvPr/>
        </p:nvSpPr>
        <p:spPr>
          <a:xfrm>
            <a:off x="426720" y="1072896"/>
            <a:ext cx="121920" cy="4267200"/>
          </a:xfrm>
          <a:prstGeom prst="rect">
            <a:avLst/>
          </a:prstGeom>
          <a:solidFill>
            <a:srgbClr val="1E88E5"/>
          </a:solidFill>
          <a:ln w="12700">
            <a:solidFill>
              <a:srgbClr val="1E88E5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6"/>
          <p:cNvSpPr/>
          <p:nvPr/>
        </p:nvSpPr>
        <p:spPr>
          <a:xfrm>
            <a:off x="646176" y="1194816"/>
            <a:ext cx="5145024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733" b="1" dirty="0">
                <a:solidFill>
                  <a:srgbClr val="0F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Building Blocks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 7"/>
          <p:cNvSpPr/>
          <p:nvPr/>
        </p:nvSpPr>
        <p:spPr>
          <a:xfrm>
            <a:off x="694944" y="1682496"/>
            <a:ext cx="5096256" cy="3535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457189" indent="-457189" defTabSz="1219170">
              <a:spcAft>
                <a:spcPts val="533"/>
              </a:spcAft>
              <a:buSzPct val="100000"/>
              <a:buFontTx/>
              <a:buChar char="•"/>
            </a:pPr>
            <a:r>
              <a:rPr lang="en-US" sz="1533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 verbs: GET for reads, POST for actions</a:t>
            </a:r>
            <a:endParaRPr lang="en-US" sz="1533" dirty="0">
              <a:solidFill>
                <a:prstClr val="black"/>
              </a:solidFill>
              <a:latin typeface="Calibri" panose="020F0502020204030204"/>
            </a:endParaRPr>
          </a:p>
          <a:p>
            <a:pPr marL="457189" indent="-457189" defTabSz="1219170">
              <a:spcAft>
                <a:spcPts val="533"/>
              </a:spcAft>
              <a:buSzPct val="100000"/>
              <a:buFontTx/>
              <a:buChar char="•"/>
            </a:pPr>
            <a:r>
              <a:rPr lang="en-US" sz="1533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Request: URL, path params, query params, headers, JSON body</a:t>
            </a:r>
            <a:endParaRPr lang="en-US" sz="1533" dirty="0">
              <a:solidFill>
                <a:prstClr val="black"/>
              </a:solidFill>
              <a:latin typeface="Calibri" panose="020F0502020204030204"/>
            </a:endParaRPr>
          </a:p>
          <a:p>
            <a:pPr marL="457189" indent="-457189" defTabSz="1219170">
              <a:spcAft>
                <a:spcPts val="533"/>
              </a:spcAft>
              <a:buSzPct val="100000"/>
              <a:buFontTx/>
              <a:buChar char="•"/>
            </a:pPr>
            <a:r>
              <a:rPr lang="en-US" sz="1533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Response: status codes (200, 400, 401, 404, 429, 500), headers, body</a:t>
            </a:r>
            <a:endParaRPr lang="en-US" sz="1533" dirty="0">
              <a:solidFill>
                <a:prstClr val="black"/>
              </a:solidFill>
              <a:latin typeface="Calibri" panose="020F0502020204030204"/>
            </a:endParaRPr>
          </a:p>
          <a:p>
            <a:pPr marL="457189" indent="-457189" defTabSz="1219170">
              <a:spcAft>
                <a:spcPts val="533"/>
              </a:spcAft>
              <a:buSzPct val="100000"/>
              <a:buFontTx/>
              <a:buChar char="•"/>
            </a:pPr>
            <a:r>
              <a:rPr lang="en-US" sz="1533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Authentication: API keys in x-api-key header, Bearer tokens</a:t>
            </a:r>
            <a:endParaRPr lang="en-US" sz="1533" dirty="0">
              <a:solidFill>
                <a:prstClr val="black"/>
              </a:solidFill>
              <a:latin typeface="Calibri" panose="020F0502020204030204"/>
            </a:endParaRPr>
          </a:p>
          <a:p>
            <a:pPr marL="457189" indent="-457189" defTabSz="1219170">
              <a:spcAft>
                <a:spcPts val="533"/>
              </a:spcAft>
              <a:buSzPct val="100000"/>
              <a:buFontTx/>
              <a:buChar char="•"/>
            </a:pPr>
            <a:r>
              <a:rPr lang="en-US" sz="1533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Error handling: agents must gracefully handle 429 and 5xx</a:t>
            </a:r>
            <a:endParaRPr lang="en-US" sz="15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6217920" y="1072896"/>
            <a:ext cx="5608320" cy="4267200"/>
          </a:xfrm>
          <a:prstGeom prst="rect">
            <a:avLst/>
          </a:prstGeom>
          <a:solidFill>
            <a:srgbClr val="1A1A2E"/>
          </a:solidFill>
          <a:ln w="12700">
            <a:solidFill>
              <a:srgbClr val="2A3A5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6217920" y="1072896"/>
            <a:ext cx="5608320" cy="365760"/>
          </a:xfrm>
          <a:prstGeom prst="rect">
            <a:avLst/>
          </a:prstGeom>
          <a:solidFill>
            <a:srgbClr val="162035"/>
          </a:solidFill>
          <a:ln w="12700">
            <a:solidFill>
              <a:srgbClr val="162035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6364224" y="1097280"/>
            <a:ext cx="5364480" cy="316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200" dirty="0">
                <a:solidFill>
                  <a:srgbClr val="7BAF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terminal</a:t>
            </a:r>
            <a:endParaRPr lang="en-US" sz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6388608" y="1463040"/>
            <a:ext cx="5315712" cy="37551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Try it live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curl "https://api.open-meteo.com/v1/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forecast?latitude=47.6&amp;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longitude=-122.3&amp;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hourly=temperature_2m"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Returns raw JSON: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{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  "hourly": {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    "temperature_2m": [...]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  }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}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426720" y="5608320"/>
            <a:ext cx="11338560" cy="755904"/>
          </a:xfrm>
          <a:prstGeom prst="rect">
            <a:avLst/>
          </a:prstGeom>
          <a:solidFill>
            <a:srgbClr val="FFF8E1"/>
          </a:solidFill>
          <a:ln w="19050">
            <a:solidFill>
              <a:srgbClr val="F9A825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609600" y="5608320"/>
            <a:ext cx="11094720" cy="755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467" dirty="0">
                <a:solidFill>
                  <a:srgbClr val="5D40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 </a:t>
            </a:r>
            <a:r>
              <a:rPr lang="en-US" sz="1467" i="1" dirty="0">
                <a:solidFill>
                  <a:srgbClr val="5D40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Show a live curl command before writing any code — watch the raw JSON first.</a:t>
            </a:r>
            <a:endParaRPr lang="en-US" sz="1467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877824"/>
          </a:xfrm>
          <a:prstGeom prst="rect">
            <a:avLst/>
          </a:prstGeom>
          <a:solidFill>
            <a:srgbClr val="0F2A4A"/>
          </a:solidFill>
          <a:ln w="12700">
            <a:solidFill>
              <a:srgbClr val="0F2A4A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1"/>
          <p:cNvSpPr/>
          <p:nvPr/>
        </p:nvSpPr>
        <p:spPr>
          <a:xfrm>
            <a:off x="487680" y="0"/>
            <a:ext cx="1121664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9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Concepts: From REST Endpoint to LLM Tool (15 min)</a:t>
            </a:r>
            <a:endParaRPr lang="en-US" sz="29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Shape 2"/>
          <p:cNvSpPr/>
          <p:nvPr/>
        </p:nvSpPr>
        <p:spPr>
          <a:xfrm>
            <a:off x="0" y="6644640"/>
            <a:ext cx="12192000" cy="213360"/>
          </a:xfrm>
          <a:prstGeom prst="rect">
            <a:avLst/>
          </a:prstGeom>
          <a:solidFill>
            <a:srgbClr val="CADCE8"/>
          </a:solidFill>
          <a:ln w="12700">
            <a:solidFill>
              <a:srgbClr val="CADCE8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6632448"/>
            <a:ext cx="11460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200" dirty="0">
                <a:solidFill>
                  <a:srgbClr val="5C7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MCP Tool Integration with Ai2 Asta  |  Graduate AI Agents Course</a:t>
            </a:r>
            <a:endParaRPr lang="en-US" sz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4"/>
          <p:cNvSpPr/>
          <p:nvPr/>
        </p:nvSpPr>
        <p:spPr>
          <a:xfrm>
            <a:off x="487680" y="1036320"/>
            <a:ext cx="1121664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733" i="1" dirty="0">
                <a:solidFill>
                  <a:srgbClr val="5C7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hand-written translation — what MCP will automate: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Shape 5"/>
          <p:cNvSpPr/>
          <p:nvPr/>
        </p:nvSpPr>
        <p:spPr>
          <a:xfrm>
            <a:off x="426720" y="1560576"/>
            <a:ext cx="5486400" cy="4267200"/>
          </a:xfrm>
          <a:prstGeom prst="rect">
            <a:avLst/>
          </a:prstGeom>
          <a:solidFill>
            <a:srgbClr val="1A1A2E"/>
          </a:solidFill>
          <a:ln w="12700">
            <a:solidFill>
              <a:srgbClr val="2A3A5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Shape 6"/>
          <p:cNvSpPr/>
          <p:nvPr/>
        </p:nvSpPr>
        <p:spPr>
          <a:xfrm>
            <a:off x="426720" y="1560576"/>
            <a:ext cx="5486400" cy="365760"/>
          </a:xfrm>
          <a:prstGeom prst="rect">
            <a:avLst/>
          </a:prstGeom>
          <a:solidFill>
            <a:srgbClr val="162035"/>
          </a:solidFill>
          <a:ln w="12700">
            <a:solidFill>
              <a:srgbClr val="162035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 7"/>
          <p:cNvSpPr/>
          <p:nvPr/>
        </p:nvSpPr>
        <p:spPr>
          <a:xfrm>
            <a:off x="573024" y="1584960"/>
            <a:ext cx="5242560" cy="316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200" dirty="0">
                <a:solidFill>
                  <a:srgbClr val="7BAF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API Spec</a:t>
            </a:r>
            <a:endParaRPr lang="en-US" sz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Text 8"/>
          <p:cNvSpPr/>
          <p:nvPr/>
        </p:nvSpPr>
        <p:spPr>
          <a:xfrm>
            <a:off x="597408" y="1950720"/>
            <a:ext cx="5193792" cy="37551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API endpoint (raw)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GET /v1/forecast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?latitude={lat}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&amp;longitude={lon}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&amp;hourly=temperature_2m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&amp;forecast_days=3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Auth: none required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Returns: large JSON blob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6217920" y="1560576"/>
            <a:ext cx="5608320" cy="4267200"/>
          </a:xfrm>
          <a:prstGeom prst="rect">
            <a:avLst/>
          </a:prstGeom>
          <a:solidFill>
            <a:srgbClr val="1A1A2E"/>
          </a:solidFill>
          <a:ln w="12700">
            <a:solidFill>
              <a:srgbClr val="2A3A5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6217920" y="1560576"/>
            <a:ext cx="5608320" cy="365760"/>
          </a:xfrm>
          <a:prstGeom prst="rect">
            <a:avLst/>
          </a:prstGeom>
          <a:solidFill>
            <a:srgbClr val="162035"/>
          </a:solidFill>
          <a:ln w="12700">
            <a:solidFill>
              <a:srgbClr val="162035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6364224" y="1584960"/>
            <a:ext cx="5364480" cy="316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200" dirty="0">
                <a:solidFill>
                  <a:srgbClr val="7BAF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LLM Tool Schema</a:t>
            </a:r>
            <a:endParaRPr lang="en-US" sz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6388608" y="1950720"/>
            <a:ext cx="5315712" cy="37551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Tool schema (what LLM sees)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{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"name": "get_weather",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"description": "Get 3-day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forecast for a location",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"parameters": {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"latitude": {"type": "number"},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"longitude": {"type": "number"}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}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1267" dirty="0">
                <a:solidFill>
                  <a:srgbClr val="A8D8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}</a:t>
            </a:r>
            <a:endParaRPr lang="en-US" sz="12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426720" y="5608320"/>
            <a:ext cx="11338560" cy="755904"/>
          </a:xfrm>
          <a:prstGeom prst="rect">
            <a:avLst/>
          </a:prstGeom>
          <a:solidFill>
            <a:srgbClr val="FFF8E1"/>
          </a:solidFill>
          <a:ln w="19050">
            <a:solidFill>
              <a:srgbClr val="F9A825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609600" y="5608320"/>
            <a:ext cx="11094720" cy="755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467" dirty="0">
                <a:solidFill>
                  <a:srgbClr val="5D40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 </a:t>
            </a:r>
            <a:r>
              <a:rPr lang="en-US" sz="1467" i="1" dirty="0">
                <a:solidFill>
                  <a:srgbClr val="5D40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tool schema is NOT the API spec — it is a compressed, model-readable summary. You decide what to include and exclude.</a:t>
            </a:r>
            <a:endParaRPr lang="en-US" sz="1467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877824"/>
          </a:xfrm>
          <a:prstGeom prst="rect">
            <a:avLst/>
          </a:prstGeom>
          <a:solidFill>
            <a:srgbClr val="0F2A4A"/>
          </a:solidFill>
          <a:ln w="12700">
            <a:solidFill>
              <a:srgbClr val="0F2A4A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1"/>
          <p:cNvSpPr/>
          <p:nvPr/>
        </p:nvSpPr>
        <p:spPr>
          <a:xfrm>
            <a:off x="487680" y="0"/>
            <a:ext cx="1121664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9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Concepts: The Tool-Calling Loop (10 min)</a:t>
            </a:r>
            <a:endParaRPr lang="en-US" sz="29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Shape 2"/>
          <p:cNvSpPr/>
          <p:nvPr/>
        </p:nvSpPr>
        <p:spPr>
          <a:xfrm>
            <a:off x="0" y="6644640"/>
            <a:ext cx="12192000" cy="213360"/>
          </a:xfrm>
          <a:prstGeom prst="rect">
            <a:avLst/>
          </a:prstGeom>
          <a:solidFill>
            <a:srgbClr val="CADCE8"/>
          </a:solidFill>
          <a:ln w="12700">
            <a:solidFill>
              <a:srgbClr val="CADCE8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6632448"/>
            <a:ext cx="11460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200" dirty="0">
                <a:solidFill>
                  <a:srgbClr val="5C7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MCP Tool Integration with Ai2 Asta  |  Graduate AI Agents Course</a:t>
            </a:r>
            <a:endParaRPr lang="en-US" sz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Shape 4"/>
          <p:cNvSpPr/>
          <p:nvPr/>
        </p:nvSpPr>
        <p:spPr>
          <a:xfrm>
            <a:off x="548640" y="1121664"/>
            <a:ext cx="1889760" cy="1463040"/>
          </a:xfrm>
          <a:prstGeom prst="rect">
            <a:avLst/>
          </a:prstGeom>
          <a:solidFill>
            <a:srgbClr val="0F2A4A"/>
          </a:solidFill>
          <a:ln w="12700">
            <a:solidFill>
              <a:srgbClr val="0F2A4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Text 5"/>
          <p:cNvSpPr/>
          <p:nvPr/>
        </p:nvSpPr>
        <p:spPr>
          <a:xfrm>
            <a:off x="548640" y="1121664"/>
            <a:ext cx="1889760" cy="1463040"/>
          </a:xfrm>
          <a:prstGeom prst="rect">
            <a:avLst/>
          </a:prstGeom>
          <a:noFill/>
          <a:ln/>
        </p:spPr>
        <p:txBody>
          <a:bodyPr wrap="square" lIns="67733" tIns="67733" rIns="67733" bIns="67733" rtlCol="0" anchor="ctr"/>
          <a:lstStyle/>
          <a:p>
            <a:pPr algn="ctr" defTabSz="1219170"/>
            <a:r>
              <a:rPr lang="en-US" sz="15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</a:t>
            </a:r>
            <a:endParaRPr lang="en-US" sz="1533" dirty="0">
              <a:solidFill>
                <a:prstClr val="black"/>
              </a:solidFill>
              <a:latin typeface="Calibri" panose="020F0502020204030204"/>
            </a:endParaRPr>
          </a:p>
          <a:p>
            <a:pPr algn="ctr" defTabSz="1219170"/>
            <a:r>
              <a:rPr lang="en-US" sz="15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Message</a:t>
            </a:r>
            <a:endParaRPr lang="en-US" sz="15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Shape 6"/>
          <p:cNvSpPr/>
          <p:nvPr/>
        </p:nvSpPr>
        <p:spPr>
          <a:xfrm>
            <a:off x="2450592" y="1853184"/>
            <a:ext cx="341376" cy="0"/>
          </a:xfrm>
          <a:prstGeom prst="line">
            <a:avLst/>
          </a:prstGeom>
          <a:noFill/>
          <a:ln w="25400">
            <a:solidFill>
              <a:srgbClr val="5C7FA8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 7"/>
          <p:cNvSpPr/>
          <p:nvPr/>
        </p:nvSpPr>
        <p:spPr>
          <a:xfrm>
            <a:off x="2621280" y="1645920"/>
            <a:ext cx="30480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400" dirty="0">
                <a:solidFill>
                  <a:srgbClr val="5C7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2804160" y="1121664"/>
            <a:ext cx="1889760" cy="1463040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Text 9"/>
          <p:cNvSpPr/>
          <p:nvPr/>
        </p:nvSpPr>
        <p:spPr>
          <a:xfrm>
            <a:off x="2804160" y="1121664"/>
            <a:ext cx="1889760" cy="1463040"/>
          </a:xfrm>
          <a:prstGeom prst="rect">
            <a:avLst/>
          </a:prstGeom>
          <a:noFill/>
          <a:ln/>
        </p:spPr>
        <p:txBody>
          <a:bodyPr wrap="square" lIns="67733" tIns="67733" rIns="67733" bIns="67733" rtlCol="0" anchor="ctr"/>
          <a:lstStyle/>
          <a:p>
            <a:pPr algn="ctr" defTabSz="1219170"/>
            <a:r>
              <a:rPr lang="en-US" sz="15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LLM emits</a:t>
            </a:r>
            <a:endParaRPr lang="en-US" sz="1533" dirty="0">
              <a:solidFill>
                <a:prstClr val="black"/>
              </a:solidFill>
              <a:latin typeface="Calibri" panose="020F0502020204030204"/>
            </a:endParaRPr>
          </a:p>
          <a:p>
            <a:pPr algn="ctr" defTabSz="1219170"/>
            <a:r>
              <a:rPr lang="en-US" sz="15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tool_call</a:t>
            </a:r>
            <a:endParaRPr lang="en-US" sz="15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4706112" y="1853184"/>
            <a:ext cx="341376" cy="0"/>
          </a:xfrm>
          <a:prstGeom prst="line">
            <a:avLst/>
          </a:prstGeom>
          <a:noFill/>
          <a:ln w="25400">
            <a:solidFill>
              <a:srgbClr val="5C7FA8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4876800" y="1645920"/>
            <a:ext cx="30480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400" dirty="0">
                <a:solidFill>
                  <a:srgbClr val="5C7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5059680" y="1121664"/>
            <a:ext cx="1889760" cy="1463040"/>
          </a:xfrm>
          <a:prstGeom prst="rect">
            <a:avLst/>
          </a:prstGeom>
          <a:solidFill>
            <a:srgbClr val="1E88E5"/>
          </a:solidFill>
          <a:ln w="12700">
            <a:solidFill>
              <a:srgbClr val="1E88E5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5059680" y="1121664"/>
            <a:ext cx="1889760" cy="1463040"/>
          </a:xfrm>
          <a:prstGeom prst="rect">
            <a:avLst/>
          </a:prstGeom>
          <a:noFill/>
          <a:ln/>
        </p:spPr>
        <p:txBody>
          <a:bodyPr wrap="square" lIns="67733" tIns="67733" rIns="67733" bIns="67733" rtlCol="0" anchor="ctr"/>
          <a:lstStyle/>
          <a:p>
            <a:pPr algn="ctr" defTabSz="1219170"/>
            <a:r>
              <a:rPr lang="en-US" sz="15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</a:t>
            </a:r>
            <a:endParaRPr lang="en-US" sz="1533" dirty="0">
              <a:solidFill>
                <a:prstClr val="black"/>
              </a:solidFill>
              <a:latin typeface="Calibri" panose="020F0502020204030204"/>
            </a:endParaRPr>
          </a:p>
          <a:p>
            <a:pPr algn="ctr" defTabSz="1219170"/>
            <a:r>
              <a:rPr lang="en-US" sz="15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executes</a:t>
            </a:r>
            <a:endParaRPr lang="en-US" sz="15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6961632" y="1853184"/>
            <a:ext cx="341376" cy="0"/>
          </a:xfrm>
          <a:prstGeom prst="line">
            <a:avLst/>
          </a:prstGeom>
          <a:noFill/>
          <a:ln w="25400">
            <a:solidFill>
              <a:srgbClr val="5C7FA8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7132320" y="1645920"/>
            <a:ext cx="30480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400" dirty="0">
                <a:solidFill>
                  <a:srgbClr val="5C7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7315200" y="1121664"/>
            <a:ext cx="1889760" cy="1463040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7315200" y="1121664"/>
            <a:ext cx="1889760" cy="1463040"/>
          </a:xfrm>
          <a:prstGeom prst="rect">
            <a:avLst/>
          </a:prstGeom>
          <a:noFill/>
          <a:ln/>
        </p:spPr>
        <p:txBody>
          <a:bodyPr wrap="square" lIns="67733" tIns="67733" rIns="67733" bIns="67733" rtlCol="0" anchor="ctr"/>
          <a:lstStyle/>
          <a:p>
            <a:pPr algn="ctr" defTabSz="1219170"/>
            <a:r>
              <a:rPr lang="en-US" sz="15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tool_result</a:t>
            </a:r>
            <a:endParaRPr lang="en-US" sz="1533" dirty="0">
              <a:solidFill>
                <a:prstClr val="black"/>
              </a:solidFill>
              <a:latin typeface="Calibri" panose="020F0502020204030204"/>
            </a:endParaRPr>
          </a:p>
          <a:p>
            <a:pPr algn="ctr" defTabSz="1219170"/>
            <a:r>
              <a:rPr lang="en-US" sz="15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appended</a:t>
            </a:r>
            <a:endParaRPr lang="en-US" sz="15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9217152" y="1853184"/>
            <a:ext cx="341376" cy="0"/>
          </a:xfrm>
          <a:prstGeom prst="line">
            <a:avLst/>
          </a:prstGeom>
          <a:noFill/>
          <a:ln w="25400">
            <a:solidFill>
              <a:srgbClr val="5C7FA8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9387840" y="1645920"/>
            <a:ext cx="30480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defTabSz="1219170"/>
            <a:r>
              <a:rPr lang="en-US" sz="2400" dirty="0">
                <a:solidFill>
                  <a:srgbClr val="5C7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9570720" y="1121664"/>
            <a:ext cx="1889760" cy="1463040"/>
          </a:xfrm>
          <a:prstGeom prst="rect">
            <a:avLst/>
          </a:prstGeom>
          <a:solidFill>
            <a:srgbClr val="0F2A4A"/>
          </a:solidFill>
          <a:ln w="12700">
            <a:solidFill>
              <a:srgbClr val="0F2A4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9570720" y="1121664"/>
            <a:ext cx="1889760" cy="1463040"/>
          </a:xfrm>
          <a:prstGeom prst="rect">
            <a:avLst/>
          </a:prstGeom>
          <a:noFill/>
          <a:ln/>
        </p:spPr>
        <p:txBody>
          <a:bodyPr wrap="square" lIns="67733" tIns="67733" rIns="67733" bIns="67733" rtlCol="0" anchor="ctr"/>
          <a:lstStyle/>
          <a:p>
            <a:pPr algn="ctr" defTabSz="1219170"/>
            <a:r>
              <a:rPr lang="en-US" sz="15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LLM</a:t>
            </a:r>
            <a:endParaRPr lang="en-US" sz="1533" dirty="0">
              <a:solidFill>
                <a:prstClr val="black"/>
              </a:solidFill>
              <a:latin typeface="Calibri" panose="020F0502020204030204"/>
            </a:endParaRPr>
          </a:p>
          <a:p>
            <a:pPr algn="ctr" defTabSz="1219170"/>
            <a:r>
              <a:rPr lang="en-US" sz="15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responds</a:t>
            </a:r>
            <a:endParaRPr lang="en-US" sz="15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487680" y="2901696"/>
            <a:ext cx="1121664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733" b="1" dirty="0">
                <a:solidFill>
                  <a:srgbClr val="0F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design decisions: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426720" y="3438144"/>
            <a:ext cx="11338560" cy="755904"/>
          </a:xfrm>
          <a:prstGeom prst="rect">
            <a:avLst/>
          </a:prstGeom>
          <a:solidFill>
            <a:srgbClr val="DDEEFF"/>
          </a:solidFill>
          <a:ln w="12700">
            <a:solidFill>
              <a:srgbClr val="CADCE8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609600" y="3535680"/>
            <a:ext cx="3901440" cy="5608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00" b="1" dirty="0">
                <a:solidFill>
                  <a:srgbClr val="0F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Parallel vs sequential?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4632960" y="3535680"/>
            <a:ext cx="6949440" cy="5608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 tasks need results from one tool before calling another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426720" y="4315968"/>
            <a:ext cx="11338560" cy="755904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E8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609600" y="4413504"/>
            <a:ext cx="3901440" cy="5608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00" b="1" dirty="0">
                <a:solidFill>
                  <a:srgbClr val="0F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a call fails?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4632960" y="4413504"/>
            <a:ext cx="6949440" cy="5608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Return the error as the tool result — let the LLM decide what to tell the user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1" name="Shape 29"/>
          <p:cNvSpPr/>
          <p:nvPr/>
        </p:nvSpPr>
        <p:spPr>
          <a:xfrm>
            <a:off x="426720" y="5193792"/>
            <a:ext cx="11338560" cy="755904"/>
          </a:xfrm>
          <a:prstGeom prst="rect">
            <a:avLst/>
          </a:prstGeom>
          <a:solidFill>
            <a:srgbClr val="DDEEFF"/>
          </a:solidFill>
          <a:ln w="12700">
            <a:solidFill>
              <a:srgbClr val="CADCE8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609600" y="5291328"/>
            <a:ext cx="3901440" cy="5608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00" b="1" dirty="0">
                <a:solidFill>
                  <a:srgbClr val="0F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 tool results?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4632960" y="5291328"/>
            <a:ext cx="6949440" cy="5608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Summarize before returning — every token counts toward context cost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877824"/>
          </a:xfrm>
          <a:prstGeom prst="rect">
            <a:avLst/>
          </a:prstGeom>
          <a:solidFill>
            <a:srgbClr val="0F2A4A"/>
          </a:solidFill>
          <a:ln w="12700">
            <a:solidFill>
              <a:srgbClr val="0F2A4A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1"/>
          <p:cNvSpPr/>
          <p:nvPr/>
        </p:nvSpPr>
        <p:spPr>
          <a:xfrm>
            <a:off x="487680" y="0"/>
            <a:ext cx="1121664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9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Concepts: What MCP Standardizes (10 min)</a:t>
            </a:r>
            <a:endParaRPr lang="en-US" sz="29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Shape 2"/>
          <p:cNvSpPr/>
          <p:nvPr/>
        </p:nvSpPr>
        <p:spPr>
          <a:xfrm>
            <a:off x="0" y="6644640"/>
            <a:ext cx="12192000" cy="213360"/>
          </a:xfrm>
          <a:prstGeom prst="rect">
            <a:avLst/>
          </a:prstGeom>
          <a:solidFill>
            <a:srgbClr val="CADCE8"/>
          </a:solidFill>
          <a:ln w="12700">
            <a:solidFill>
              <a:srgbClr val="CADCE8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6632448"/>
            <a:ext cx="11460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200" dirty="0">
                <a:solidFill>
                  <a:srgbClr val="5C7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MCP Tool Integration with Ai2 Asta  |  Graduate AI Agents Course</a:t>
            </a:r>
            <a:endParaRPr lang="en-US" sz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Shape 4"/>
          <p:cNvSpPr/>
          <p:nvPr/>
        </p:nvSpPr>
        <p:spPr>
          <a:xfrm>
            <a:off x="426720" y="1097280"/>
            <a:ext cx="5425440" cy="1853184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Shape 5"/>
          <p:cNvSpPr/>
          <p:nvPr/>
        </p:nvSpPr>
        <p:spPr>
          <a:xfrm>
            <a:off x="426720" y="1097280"/>
            <a:ext cx="5425440" cy="536448"/>
          </a:xfrm>
          <a:prstGeom prst="rect">
            <a:avLst/>
          </a:prstGeom>
          <a:solidFill>
            <a:srgbClr val="0F2A4A"/>
          </a:solidFill>
          <a:ln w="12700">
            <a:solidFill>
              <a:srgbClr val="0F2A4A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6"/>
          <p:cNvSpPr/>
          <p:nvPr/>
        </p:nvSpPr>
        <p:spPr>
          <a:xfrm>
            <a:off x="609600" y="1146048"/>
            <a:ext cx="4998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7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🔍  Tool Discovery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 7"/>
          <p:cNvSpPr/>
          <p:nvPr/>
        </p:nvSpPr>
        <p:spPr>
          <a:xfrm>
            <a:off x="609600" y="1731264"/>
            <a:ext cx="5059680" cy="1072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219170"/>
            <a:r>
              <a:rPr lang="en-US" sz="1533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 sends tools/list → server returns all schemas (same format you'd write by hand)</a:t>
            </a:r>
            <a:endParaRPr lang="en-US" sz="15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6217920" y="1097280"/>
            <a:ext cx="5425440" cy="1853184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6217920" y="1097280"/>
            <a:ext cx="5425440" cy="536448"/>
          </a:xfrm>
          <a:prstGeom prst="rect">
            <a:avLst/>
          </a:prstGeom>
          <a:solidFill>
            <a:srgbClr val="0F2A4A"/>
          </a:solidFill>
          <a:ln w="12700">
            <a:solidFill>
              <a:srgbClr val="0F2A4A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6400800" y="1146048"/>
            <a:ext cx="4998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7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⚡  Tool Invocation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6400800" y="1731264"/>
            <a:ext cx="5059680" cy="1072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219170"/>
            <a:r>
              <a:rPr lang="en-US" sz="1533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 sends tools/call with name + arguments → server executes and returns result</a:t>
            </a:r>
            <a:endParaRPr lang="en-US" sz="15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426720" y="3194304"/>
            <a:ext cx="5425440" cy="1853184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426720" y="3194304"/>
            <a:ext cx="5425440" cy="536448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609600" y="3243072"/>
            <a:ext cx="4998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7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🚌  Transport Flexibility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609600" y="3828288"/>
            <a:ext cx="5059680" cy="1072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219170"/>
            <a:r>
              <a:rPr lang="en-US" sz="1533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 (streamable), SSE, or stdio. Asta uses streamable HTTP — POST to a single endpoint.</a:t>
            </a:r>
            <a:endParaRPr lang="en-US" sz="15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6217920" y="3194304"/>
            <a:ext cx="5425440" cy="1853184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6217920" y="3194304"/>
            <a:ext cx="5425440" cy="536448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6400800" y="3243072"/>
            <a:ext cx="4998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7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🔑  Authentication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6400800" y="3828288"/>
            <a:ext cx="5059680" cy="1072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219170"/>
            <a:r>
              <a:rPr lang="en-US" sz="1533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Passed via request headers. Asta uses x-api-key — same as many REST APIs.</a:t>
            </a:r>
            <a:endParaRPr lang="en-US" sz="15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426720" y="5608320"/>
            <a:ext cx="11338560" cy="755904"/>
          </a:xfrm>
          <a:prstGeom prst="rect">
            <a:avLst/>
          </a:prstGeom>
          <a:solidFill>
            <a:srgbClr val="FFF8E1"/>
          </a:solidFill>
          <a:ln w="19050">
            <a:solidFill>
              <a:srgbClr val="F9A825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609600" y="5608320"/>
            <a:ext cx="11094720" cy="755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467" dirty="0">
                <a:solidFill>
                  <a:srgbClr val="5D40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 </a:t>
            </a:r>
            <a:r>
              <a:rPr lang="en-US" sz="1467" i="1" dirty="0">
                <a:solidFill>
                  <a:srgbClr val="5D40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MCP does what you do by hand: advertises schemas and dispatches calls. You don't write the schemas — the server provides them dynamically.</a:t>
            </a:r>
            <a:endParaRPr lang="en-US" sz="1467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877824"/>
          </a:xfrm>
          <a:prstGeom prst="rect">
            <a:avLst/>
          </a:prstGeom>
          <a:solidFill>
            <a:srgbClr val="0F2A4A"/>
          </a:solidFill>
          <a:ln w="12700">
            <a:solidFill>
              <a:srgbClr val="0F2A4A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1"/>
          <p:cNvSpPr/>
          <p:nvPr/>
        </p:nvSpPr>
        <p:spPr>
          <a:xfrm>
            <a:off x="487680" y="0"/>
            <a:ext cx="1121664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2933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Concepts: What Asta Provides</a:t>
            </a:r>
            <a:endParaRPr lang="en-US" sz="29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Shape 2"/>
          <p:cNvSpPr/>
          <p:nvPr/>
        </p:nvSpPr>
        <p:spPr>
          <a:xfrm>
            <a:off x="0" y="6644640"/>
            <a:ext cx="12192000" cy="213360"/>
          </a:xfrm>
          <a:prstGeom prst="rect">
            <a:avLst/>
          </a:prstGeom>
          <a:solidFill>
            <a:srgbClr val="CADCE8"/>
          </a:solidFill>
          <a:ln w="12700">
            <a:solidFill>
              <a:srgbClr val="CADCE8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6632448"/>
            <a:ext cx="11460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200" dirty="0">
                <a:solidFill>
                  <a:srgbClr val="5C7F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MCP Tool Integration with Ai2 Asta  |  Graduate AI Agents Course</a:t>
            </a:r>
            <a:endParaRPr lang="en-US" sz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 4"/>
          <p:cNvSpPr/>
          <p:nvPr/>
        </p:nvSpPr>
        <p:spPr>
          <a:xfrm>
            <a:off x="487680" y="1024128"/>
            <a:ext cx="1121664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733" i="1" dirty="0">
                <a:solidFill>
                  <a:srgbClr val="0F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Asta (Ai2 Scientific Corpus Tool) — 225M+ academic papers from Semantic Scholar, exposed as MCP tools</a:t>
            </a:r>
            <a:endParaRPr lang="en-US" sz="17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Shape 5"/>
          <p:cNvSpPr/>
          <p:nvPr/>
        </p:nvSpPr>
        <p:spPr>
          <a:xfrm>
            <a:off x="426720" y="1682496"/>
            <a:ext cx="5425440" cy="1341120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Shape 6"/>
          <p:cNvSpPr/>
          <p:nvPr/>
        </p:nvSpPr>
        <p:spPr>
          <a:xfrm>
            <a:off x="426720" y="1682496"/>
            <a:ext cx="97536" cy="1341120"/>
          </a:xfrm>
          <a:prstGeom prst="rect">
            <a:avLst/>
          </a:prstGeom>
          <a:solidFill>
            <a:srgbClr val="1E88E5"/>
          </a:solidFill>
          <a:ln w="12700">
            <a:solidFill>
              <a:srgbClr val="1E88E5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 7"/>
          <p:cNvSpPr/>
          <p:nvPr/>
        </p:nvSpPr>
        <p:spPr>
          <a:xfrm>
            <a:off x="646176" y="1780032"/>
            <a:ext cx="5096256" cy="4145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00" b="1" dirty="0" err="1">
                <a:solidFill>
                  <a:srgbClr val="C6282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search_papers_by_relevance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Text 8"/>
          <p:cNvSpPr/>
          <p:nvPr/>
        </p:nvSpPr>
        <p:spPr>
          <a:xfrm>
            <a:off x="646176" y="2243328"/>
            <a:ext cx="5096256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219170"/>
            <a:r>
              <a:rPr lang="en-US" sz="1467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Keyword/semantic search. Returns titles, abstracts, authors, year.</a:t>
            </a:r>
            <a:endParaRPr lang="en-US" sz="14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6217920" y="1682496"/>
            <a:ext cx="5425440" cy="1341120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6217920" y="1682496"/>
            <a:ext cx="97536" cy="1341120"/>
          </a:xfrm>
          <a:prstGeom prst="rect">
            <a:avLst/>
          </a:prstGeom>
          <a:solidFill>
            <a:srgbClr val="1E88E5"/>
          </a:solidFill>
          <a:ln w="12700">
            <a:solidFill>
              <a:srgbClr val="1E88E5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6437376" y="1780032"/>
            <a:ext cx="5096256" cy="4145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00" b="1" dirty="0">
                <a:solidFill>
                  <a:srgbClr val="C6282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get_paper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6437376" y="2243328"/>
            <a:ext cx="5096256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219170"/>
            <a:r>
              <a:rPr lang="en-US" sz="1467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metadata by Semantic Scholar ID, DOI, ArXiv ID, or PubMed ID.</a:t>
            </a:r>
            <a:endParaRPr lang="en-US" sz="14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426720" y="3267456"/>
            <a:ext cx="5425440" cy="1341120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426720" y="3267456"/>
            <a:ext cx="97536" cy="1341120"/>
          </a:xfrm>
          <a:prstGeom prst="rect">
            <a:avLst/>
          </a:prstGeom>
          <a:solidFill>
            <a:srgbClr val="1E88E5"/>
          </a:solidFill>
          <a:ln w="12700">
            <a:solidFill>
              <a:srgbClr val="1E88E5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646176" y="3364992"/>
            <a:ext cx="5096256" cy="4145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00" b="1" dirty="0">
                <a:solidFill>
                  <a:srgbClr val="C6282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get_citations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646176" y="3828288"/>
            <a:ext cx="5096256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219170"/>
            <a:r>
              <a:rPr lang="en-US" sz="1467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Papers that cite a given paper — optionally filtered by date range.</a:t>
            </a:r>
            <a:endParaRPr lang="en-US" sz="14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426720" y="4852416"/>
            <a:ext cx="5425440" cy="1341120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426720" y="4852416"/>
            <a:ext cx="97536" cy="1341120"/>
          </a:xfrm>
          <a:prstGeom prst="rect">
            <a:avLst/>
          </a:prstGeom>
          <a:solidFill>
            <a:srgbClr val="1E88E5"/>
          </a:solidFill>
          <a:ln w="12700">
            <a:solidFill>
              <a:srgbClr val="1E88E5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646176" y="4949952"/>
            <a:ext cx="5096256" cy="4145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00" b="1" dirty="0">
                <a:solidFill>
                  <a:srgbClr val="C6282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search_authors_by_name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646176" y="5413248"/>
            <a:ext cx="5096256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219170"/>
            <a:r>
              <a:rPr lang="en-US" sz="1467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 authors by name; returns affiliations and citation counts.</a:t>
            </a:r>
            <a:endParaRPr lang="en-US" sz="14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7" name="Shape 25"/>
          <p:cNvSpPr/>
          <p:nvPr/>
        </p:nvSpPr>
        <p:spPr>
          <a:xfrm>
            <a:off x="6217920" y="4852416"/>
            <a:ext cx="5425440" cy="1341120"/>
          </a:xfrm>
          <a:prstGeom prst="rect">
            <a:avLst/>
          </a:prstGeom>
          <a:solidFill>
            <a:srgbClr val="FFFFFF"/>
          </a:solidFill>
          <a:ln w="12700">
            <a:solidFill>
              <a:srgbClr val="CADCE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6217920" y="4852416"/>
            <a:ext cx="97536" cy="1341120"/>
          </a:xfrm>
          <a:prstGeom prst="rect">
            <a:avLst/>
          </a:prstGeom>
          <a:solidFill>
            <a:srgbClr val="1E88E5"/>
          </a:solidFill>
          <a:ln w="12700">
            <a:solidFill>
              <a:srgbClr val="1E88E5"/>
            </a:solidFill>
            <a:prstDash val="solid"/>
          </a:ln>
        </p:spPr>
        <p:txBody>
          <a:bodyPr/>
          <a:lstStyle/>
          <a:p>
            <a:pPr defTabSz="1219170"/>
            <a:endParaRPr lang="en-US" sz="24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6437376" y="4949952"/>
            <a:ext cx="5096256" cy="4145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defTabSz="1219170"/>
            <a:r>
              <a:rPr lang="en-US" sz="1600" b="1" dirty="0">
                <a:solidFill>
                  <a:srgbClr val="C6282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get_author_papers</a:t>
            </a:r>
            <a:endParaRPr lang="en-US" sz="16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6437376" y="5413248"/>
            <a:ext cx="5096256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1219170"/>
            <a:r>
              <a:rPr lang="en-US" sz="1467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papers by a specific author ID, with metadata.</a:t>
            </a:r>
            <a:endParaRPr lang="en-US" sz="1467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4014</TotalTime>
  <Words>3706</Words>
  <Application>Microsoft Macintosh PowerPoint</Application>
  <PresentationFormat>Widescreen</PresentationFormat>
  <Paragraphs>820</Paragraphs>
  <Slides>41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41</vt:i4>
      </vt:variant>
    </vt:vector>
  </HeadingPairs>
  <TitlesOfParts>
    <vt:vector size="51" baseType="lpstr">
      <vt:lpstr>Aptos</vt:lpstr>
      <vt:lpstr>Aptos Display</vt:lpstr>
      <vt:lpstr>Arial</vt:lpstr>
      <vt:lpstr>Calibri</vt:lpstr>
      <vt:lpstr>Consolas</vt:lpstr>
      <vt:lpstr>Courier New</vt:lpstr>
      <vt:lpstr>Trebuchet MS</vt:lpstr>
      <vt:lpstr>Office Theme</vt:lpstr>
      <vt:lpstr>1_Office Theme</vt:lpstr>
      <vt:lpstr>2_Office Theme</vt:lpstr>
      <vt:lpstr>Topic 7:  Model Context Protocol (MCP)  &amp;  Agent2Agent Protocol (A2A)</vt:lpstr>
      <vt:lpstr>Part 1: Model Context Protocol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Important </vt:lpstr>
      <vt:lpstr>Part 2: Agent2Agent Protocol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TF(d)</vt:lpstr>
      <vt:lpstr>Query: "Hot movie"</vt:lpstr>
      <vt:lpstr>Query: "Sports history"</vt:lpstr>
      <vt:lpstr>Query: "Baseball history"</vt:lpstr>
      <vt:lpstr>Query: "Baseball championship"</vt:lpstr>
      <vt:lpstr>Making TF-IDF Work</vt:lpstr>
      <vt:lpstr>Replace TF-IDF by Semantic Similarity</vt:lpstr>
      <vt:lpstr>PowerPoint Presentation</vt:lpstr>
      <vt:lpstr>PowerPoint Presentation</vt:lpstr>
      <vt:lpstr>Next Week: LLM Fine-Tuning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Kautz, Henry Alexander (rmw7my)</dc:creator>
  <cp:lastModifiedBy>Kautz, Henry Alexander (rmw7my)</cp:lastModifiedBy>
  <cp:revision>67</cp:revision>
  <dcterms:created xsi:type="dcterms:W3CDTF">2026-01-04T16:03:27Z</dcterms:created>
  <dcterms:modified xsi:type="dcterms:W3CDTF">2026-03-17T23:19:53Z</dcterms:modified>
</cp:coreProperties>
</file>