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  <p:sldId id="306" r:id="rId25"/>
    <p:sldId id="307" r:id="rId26"/>
    <p:sldId id="308" r:id="rId27"/>
    <p:sldId id="309" r:id="rId28"/>
    <p:sldId id="310" r:id="rId29"/>
    <p:sldId id="311" r:id="rId30"/>
    <p:sldId id="312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313" r:id="rId42"/>
    <p:sldId id="296" r:id="rId43"/>
    <p:sldId id="297" r:id="rId4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64" d="100"/>
          <a:sy n="164" d="100"/>
        </p:scale>
        <p:origin x="5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9919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6C5B37-7A61-DB49-DA15-A5B66AD45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32624A-74ED-5C40-5243-6062657341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E4561C-3B5E-3790-C347-E1230AF322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E6BE0B-E27F-A9AF-EC87-0CD81FA8D5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764484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766560" y="-274320"/>
            <a:ext cx="2743200" cy="2286000"/>
          </a:xfrm>
          <a:prstGeom prst="rect">
            <a:avLst/>
          </a:prstGeom>
          <a:solidFill>
            <a:srgbClr val="028090">
              <a:alpha val="22000"/>
            </a:srgbClr>
          </a:solidFill>
          <a:ln w="12700">
            <a:solidFill>
              <a:srgbClr val="02809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406640" y="365760"/>
            <a:ext cx="2011680" cy="1463040"/>
          </a:xfrm>
          <a:prstGeom prst="rect">
            <a:avLst/>
          </a:prstGeom>
          <a:solidFill>
            <a:srgbClr val="00A896">
              <a:alpha val="18000"/>
            </a:srgbClr>
          </a:solidFill>
          <a:ln w="12700">
            <a:solidFill>
              <a:srgbClr val="00A896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800" b="1" kern="0" spc="3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MANAGING LLM CONTEXT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457200" y="1261872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i="1" dirty="0">
                <a:solidFill>
                  <a:srgbClr val="02C39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Beyond Simple Truncation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457200" y="2450592"/>
            <a:ext cx="2697480" cy="329184"/>
          </a:xfrm>
          <a:prstGeom prst="roundRect">
            <a:avLst>
              <a:gd name="adj" fmla="val 22222"/>
            </a:avLst>
          </a:prstGeom>
          <a:solidFill>
            <a:srgbClr val="028090">
              <a:alpha val="75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2450592"/>
            <a:ext cx="2697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Prerequisite Review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337560" y="2450592"/>
            <a:ext cx="2697480" cy="329184"/>
          </a:xfrm>
          <a:prstGeom prst="roundRect">
            <a:avLst>
              <a:gd name="adj" fmla="val 22222"/>
            </a:avLst>
          </a:prstGeom>
          <a:solidFill>
            <a:srgbClr val="00A896">
              <a:alpha val="75000"/>
            </a:srgbClr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337560" y="2450592"/>
            <a:ext cx="2697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Part 1: Motivation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217920" y="2450592"/>
            <a:ext cx="2697480" cy="329184"/>
          </a:xfrm>
          <a:prstGeom prst="roundRect">
            <a:avLst>
              <a:gd name="adj" fmla="val 22222"/>
            </a:avLst>
          </a:prstGeom>
          <a:solidFill>
            <a:srgbClr val="02C39A">
              <a:alpha val="75000"/>
            </a:srgbClr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217920" y="2450592"/>
            <a:ext cx="2697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Part 2: Sparse Attention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57200" y="457200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Agents Course  •  Graduate Module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192024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PART 1 — MOTIVATION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Context Management is a Two-Sided Problem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411480" y="1481328"/>
            <a:ext cx="4114800" cy="1298448"/>
          </a:xfrm>
          <a:prstGeom prst="rect">
            <a:avLst/>
          </a:prstGeom>
          <a:solidFill>
            <a:srgbClr val="162154"/>
          </a:solidFill>
          <a:ln w="1270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1554480"/>
            <a:ext cx="38587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naive answer: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30352" y="1847088"/>
            <a:ext cx="385876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"Cut the oldest tokens, keep the newest."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530352" y="2487168"/>
            <a:ext cx="385876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— barely. Throws away information arbitrarily, ignores what the model actually attends to.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11480" y="2971800"/>
            <a:ext cx="4114800" cy="914400"/>
          </a:xfrm>
          <a:prstGeom prst="rect">
            <a:avLst/>
          </a:prstGeom>
          <a:solidFill>
            <a:srgbClr val="162154"/>
          </a:solidFill>
          <a:ln w="12700">
            <a:solidFill>
              <a:srgbClr val="02C39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75488" y="3108960"/>
            <a:ext cx="502920" cy="502920"/>
          </a:xfrm>
          <a:prstGeom prst="lin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75488" y="31089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761"/>
                </a:solidFill>
              </a:rPr>
              <a:t>①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78992" y="3063240"/>
            <a:ext cx="3337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Fitting more context in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078992" y="3392424"/>
            <a:ext cx="33375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the window bigger, or compress what goes into it. Architectural and training-time solutions.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11480" y="3995928"/>
            <a:ext cx="4114800" cy="914400"/>
          </a:xfrm>
          <a:prstGeom prst="rect">
            <a:avLst/>
          </a:prstGeom>
          <a:solidFill>
            <a:srgbClr val="162154"/>
          </a:solidFill>
          <a:ln w="12700">
            <a:solidFill>
              <a:srgbClr val="00A89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75488" y="4133088"/>
            <a:ext cx="502920" cy="502920"/>
          </a:xfrm>
          <a:prstGeom prst="lin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75488" y="413308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761"/>
                </a:solidFill>
              </a:rPr>
              <a:t>②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78992" y="4087368"/>
            <a:ext cx="33375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Using context intelligently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078992" y="4416552"/>
            <a:ext cx="33375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Given a fixed window, decide which tokens must stay — and which can be safely evicted or paged out.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709160" y="1481328"/>
            <a:ext cx="4069080" cy="3401568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828032" y="1600200"/>
            <a:ext cx="382219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2C39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Scaling Reality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864608" y="1965960"/>
            <a:ext cx="1143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6144768" y="1965960"/>
            <a:ext cx="89611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Attn Cost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7168896" y="1965960"/>
            <a:ext cx="1280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 Memory (8B)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828032" y="2624328"/>
            <a:ext cx="1197864" cy="594360"/>
          </a:xfrm>
          <a:prstGeom prst="rect">
            <a:avLst/>
          </a:prstGeom>
          <a:solidFill>
            <a:srgbClr val="162154"/>
          </a:solidFill>
          <a:ln w="12700">
            <a:solidFill>
              <a:srgbClr val="2A3F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864608" y="2624328"/>
            <a:ext cx="1143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4K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108192" y="2624328"/>
            <a:ext cx="950976" cy="594360"/>
          </a:xfrm>
          <a:prstGeom prst="rect">
            <a:avLst/>
          </a:prstGeom>
          <a:solidFill>
            <a:srgbClr val="162154"/>
          </a:solidFill>
          <a:ln w="12700">
            <a:solidFill>
              <a:srgbClr val="2A3F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144768" y="2624328"/>
            <a:ext cx="89611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1×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7132320" y="2624328"/>
            <a:ext cx="1335024" cy="594360"/>
          </a:xfrm>
          <a:prstGeom prst="rect">
            <a:avLst/>
          </a:prstGeom>
          <a:solidFill>
            <a:srgbClr val="162154"/>
          </a:solidFill>
          <a:ln w="12700">
            <a:solidFill>
              <a:srgbClr val="2A3F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7168896" y="2624328"/>
            <a:ext cx="1280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 GB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4828032" y="3282696"/>
            <a:ext cx="1197864" cy="594360"/>
          </a:xfrm>
          <a:prstGeom prst="rect">
            <a:avLst/>
          </a:prstGeom>
          <a:solidFill>
            <a:srgbClr val="1C2D5E"/>
          </a:solidFill>
          <a:ln w="12700">
            <a:solidFill>
              <a:srgbClr val="2A3F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864608" y="3282696"/>
            <a:ext cx="1143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32K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108192" y="3282696"/>
            <a:ext cx="950976" cy="594360"/>
          </a:xfrm>
          <a:prstGeom prst="rect">
            <a:avLst/>
          </a:prstGeom>
          <a:solidFill>
            <a:srgbClr val="1C2D5E"/>
          </a:solidFill>
          <a:ln w="12700">
            <a:solidFill>
              <a:srgbClr val="2A3F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144768" y="3282696"/>
            <a:ext cx="89611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64×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7132320" y="3282696"/>
            <a:ext cx="1335024" cy="594360"/>
          </a:xfrm>
          <a:prstGeom prst="rect">
            <a:avLst/>
          </a:prstGeom>
          <a:solidFill>
            <a:srgbClr val="1C2D5E"/>
          </a:solidFill>
          <a:ln w="12700">
            <a:solidFill>
              <a:srgbClr val="2A3F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7168896" y="3282696"/>
            <a:ext cx="1280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~16 GB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4828032" y="3941064"/>
            <a:ext cx="1197864" cy="594360"/>
          </a:xfrm>
          <a:prstGeom prst="rect">
            <a:avLst/>
          </a:prstGeom>
          <a:solidFill>
            <a:srgbClr val="162154"/>
          </a:solidFill>
          <a:ln w="12700">
            <a:solidFill>
              <a:srgbClr val="2A3F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864608" y="3941064"/>
            <a:ext cx="1143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128K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6108192" y="3941064"/>
            <a:ext cx="950976" cy="594360"/>
          </a:xfrm>
          <a:prstGeom prst="rect">
            <a:avLst/>
          </a:prstGeom>
          <a:solidFill>
            <a:srgbClr val="162154"/>
          </a:solidFill>
          <a:ln w="12700">
            <a:solidFill>
              <a:srgbClr val="2A3F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144768" y="3941064"/>
            <a:ext cx="89611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1,024×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7132320" y="3941064"/>
            <a:ext cx="1335024" cy="594360"/>
          </a:xfrm>
          <a:prstGeom prst="rect">
            <a:avLst/>
          </a:prstGeom>
          <a:solidFill>
            <a:srgbClr val="162154"/>
          </a:solidFill>
          <a:ln w="12700">
            <a:solidFill>
              <a:srgbClr val="2A3F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7168896" y="3941064"/>
            <a:ext cx="1280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~64 GB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4828032" y="4608576"/>
            <a:ext cx="3822192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128K tokens, KV cache alone exceeds GPU memory on most hardware.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920240"/>
            <a:ext cx="9144000" cy="1298448"/>
          </a:xfrm>
          <a:prstGeom prst="rect">
            <a:avLst/>
          </a:prstGeom>
          <a:solidFill>
            <a:srgbClr val="00A896">
              <a:alpha val="82000"/>
            </a:srgbClr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6400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600" dirty="0">
                <a:solidFill>
                  <a:srgbClr val="00A89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PART 2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Sparse Attention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20574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Architectural approaches — O(n) patterns baked into training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32461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Rather than computing attention between every pair of tokens, use a structured sparse pattern that is theoretically as expressive as full attention but linear in cost.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192024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PART 2 — SPARSE ATTENTION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1E276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Full Attention: Every Token Sees Every Token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411480" y="1051560"/>
            <a:ext cx="1005840" cy="3657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68406" y="978408"/>
            <a:ext cx="285292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E276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Full Attention (O(n²))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40080" y="1261872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804672" y="1408176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115568" y="1261872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591056" y="1261872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066544" y="1261872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2542032" y="1261872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017520" y="1261872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40080" y="1700784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04672" y="1847088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1115568" y="1700784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1280160" y="1847088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1591056" y="1700784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2066544" y="1700784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2542032" y="1700784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017520" y="1700784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640080" y="2139696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804672" y="2286000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1115568" y="2139696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1280160" y="2286000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1591056" y="2139696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1755648" y="2286000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2066544" y="2139696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2542032" y="2139696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3017520" y="2139696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640080" y="2578608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804672" y="2724912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1115568" y="2578608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1280160" y="2724912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1591056" y="2578608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1755648" y="2724912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2066544" y="2578608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2231136" y="2724912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2542032" y="2578608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3017520" y="2578608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640080" y="3017520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804672" y="3163824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Shape 41"/>
          <p:cNvSpPr/>
          <p:nvPr/>
        </p:nvSpPr>
        <p:spPr>
          <a:xfrm>
            <a:off x="1115568" y="3017520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Shape 42"/>
          <p:cNvSpPr/>
          <p:nvPr/>
        </p:nvSpPr>
        <p:spPr>
          <a:xfrm>
            <a:off x="1280160" y="3163824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1591056" y="3017520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Shape 44"/>
          <p:cNvSpPr/>
          <p:nvPr/>
        </p:nvSpPr>
        <p:spPr>
          <a:xfrm>
            <a:off x="1755648" y="3163824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Shape 45"/>
          <p:cNvSpPr/>
          <p:nvPr/>
        </p:nvSpPr>
        <p:spPr>
          <a:xfrm>
            <a:off x="2066544" y="3017520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Shape 46"/>
          <p:cNvSpPr/>
          <p:nvPr/>
        </p:nvSpPr>
        <p:spPr>
          <a:xfrm>
            <a:off x="2231136" y="3163824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Shape 47"/>
          <p:cNvSpPr/>
          <p:nvPr/>
        </p:nvSpPr>
        <p:spPr>
          <a:xfrm>
            <a:off x="2542032" y="3017520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Shape 48"/>
          <p:cNvSpPr/>
          <p:nvPr/>
        </p:nvSpPr>
        <p:spPr>
          <a:xfrm>
            <a:off x="2706624" y="3163824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Shape 49"/>
          <p:cNvSpPr/>
          <p:nvPr/>
        </p:nvSpPr>
        <p:spPr>
          <a:xfrm>
            <a:off x="3017520" y="3017520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Shape 50"/>
          <p:cNvSpPr/>
          <p:nvPr/>
        </p:nvSpPr>
        <p:spPr>
          <a:xfrm>
            <a:off x="640080" y="3456432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Shape 51"/>
          <p:cNvSpPr/>
          <p:nvPr/>
        </p:nvSpPr>
        <p:spPr>
          <a:xfrm>
            <a:off x="804672" y="3602736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Shape 52"/>
          <p:cNvSpPr/>
          <p:nvPr/>
        </p:nvSpPr>
        <p:spPr>
          <a:xfrm>
            <a:off x="1115568" y="3456432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Shape 53"/>
          <p:cNvSpPr/>
          <p:nvPr/>
        </p:nvSpPr>
        <p:spPr>
          <a:xfrm>
            <a:off x="1280160" y="3602736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Shape 54"/>
          <p:cNvSpPr/>
          <p:nvPr/>
        </p:nvSpPr>
        <p:spPr>
          <a:xfrm>
            <a:off x="1591056" y="3456432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Shape 55"/>
          <p:cNvSpPr/>
          <p:nvPr/>
        </p:nvSpPr>
        <p:spPr>
          <a:xfrm>
            <a:off x="1755648" y="3602736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Shape 56"/>
          <p:cNvSpPr/>
          <p:nvPr/>
        </p:nvSpPr>
        <p:spPr>
          <a:xfrm>
            <a:off x="2066544" y="3456432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Shape 57"/>
          <p:cNvSpPr/>
          <p:nvPr/>
        </p:nvSpPr>
        <p:spPr>
          <a:xfrm>
            <a:off x="2231136" y="3602736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0" name="Shape 58"/>
          <p:cNvSpPr/>
          <p:nvPr/>
        </p:nvSpPr>
        <p:spPr>
          <a:xfrm>
            <a:off x="2542032" y="3456432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Shape 59"/>
          <p:cNvSpPr/>
          <p:nvPr/>
        </p:nvSpPr>
        <p:spPr>
          <a:xfrm>
            <a:off x="2706624" y="3602736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Shape 60"/>
          <p:cNvSpPr/>
          <p:nvPr/>
        </p:nvSpPr>
        <p:spPr>
          <a:xfrm>
            <a:off x="3017520" y="3456432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Shape 61"/>
          <p:cNvSpPr/>
          <p:nvPr/>
        </p:nvSpPr>
        <p:spPr>
          <a:xfrm>
            <a:off x="3182112" y="3602736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Text 62"/>
          <p:cNvSpPr/>
          <p:nvPr/>
        </p:nvSpPr>
        <p:spPr>
          <a:xfrm>
            <a:off x="640080" y="3950208"/>
            <a:ext cx="285292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/ 21 cells active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4160520" y="2286000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E2761"/>
                </a:solidFill>
              </a:rPr>
              <a:t>→</a:t>
            </a:r>
            <a:endParaRPr lang="en-US" sz="2400" dirty="0"/>
          </a:p>
        </p:txBody>
      </p:sp>
      <p:sp>
        <p:nvSpPr>
          <p:cNvPr id="66" name="Text 64"/>
          <p:cNvSpPr/>
          <p:nvPr/>
        </p:nvSpPr>
        <p:spPr>
          <a:xfrm>
            <a:off x="4709160" y="969264"/>
            <a:ext cx="285292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E276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Sparse Pattern (O(n))</a:t>
            </a:r>
            <a:endParaRPr lang="en-US" sz="1100" dirty="0"/>
          </a:p>
        </p:txBody>
      </p:sp>
      <p:sp>
        <p:nvSpPr>
          <p:cNvPr id="67" name="Shape 65"/>
          <p:cNvSpPr/>
          <p:nvPr/>
        </p:nvSpPr>
        <p:spPr>
          <a:xfrm>
            <a:off x="4709160" y="1261872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8" name="Shape 66"/>
          <p:cNvSpPr/>
          <p:nvPr/>
        </p:nvSpPr>
        <p:spPr>
          <a:xfrm>
            <a:off x="4873752" y="1408176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9" name="Shape 67"/>
          <p:cNvSpPr/>
          <p:nvPr/>
        </p:nvSpPr>
        <p:spPr>
          <a:xfrm>
            <a:off x="5184648" y="1261872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Shape 68"/>
          <p:cNvSpPr/>
          <p:nvPr/>
        </p:nvSpPr>
        <p:spPr>
          <a:xfrm>
            <a:off x="5660136" y="1261872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Shape 69"/>
          <p:cNvSpPr/>
          <p:nvPr/>
        </p:nvSpPr>
        <p:spPr>
          <a:xfrm>
            <a:off x="6135624" y="1261872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2" name="Shape 70"/>
          <p:cNvSpPr/>
          <p:nvPr/>
        </p:nvSpPr>
        <p:spPr>
          <a:xfrm>
            <a:off x="6611112" y="1261872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3" name="Shape 71"/>
          <p:cNvSpPr/>
          <p:nvPr/>
        </p:nvSpPr>
        <p:spPr>
          <a:xfrm>
            <a:off x="7086600" y="1261872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4" name="Shape 72"/>
          <p:cNvSpPr/>
          <p:nvPr/>
        </p:nvSpPr>
        <p:spPr>
          <a:xfrm>
            <a:off x="4709160" y="1700784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5" name="Shape 73"/>
          <p:cNvSpPr/>
          <p:nvPr/>
        </p:nvSpPr>
        <p:spPr>
          <a:xfrm>
            <a:off x="4873752" y="1847088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6" name="Shape 74"/>
          <p:cNvSpPr/>
          <p:nvPr/>
        </p:nvSpPr>
        <p:spPr>
          <a:xfrm>
            <a:off x="5184648" y="1700784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7" name="Shape 75"/>
          <p:cNvSpPr/>
          <p:nvPr/>
        </p:nvSpPr>
        <p:spPr>
          <a:xfrm>
            <a:off x="5349240" y="1847088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8" name="Shape 76"/>
          <p:cNvSpPr/>
          <p:nvPr/>
        </p:nvSpPr>
        <p:spPr>
          <a:xfrm>
            <a:off x="5660136" y="1700784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9" name="Shape 77"/>
          <p:cNvSpPr/>
          <p:nvPr/>
        </p:nvSpPr>
        <p:spPr>
          <a:xfrm>
            <a:off x="6135624" y="1700784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0" name="Shape 78"/>
          <p:cNvSpPr/>
          <p:nvPr/>
        </p:nvSpPr>
        <p:spPr>
          <a:xfrm>
            <a:off x="6611112" y="1700784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1" name="Shape 79"/>
          <p:cNvSpPr/>
          <p:nvPr/>
        </p:nvSpPr>
        <p:spPr>
          <a:xfrm>
            <a:off x="7086600" y="1700784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2" name="Shape 80"/>
          <p:cNvSpPr/>
          <p:nvPr/>
        </p:nvSpPr>
        <p:spPr>
          <a:xfrm>
            <a:off x="4709160" y="2139696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3" name="Shape 81"/>
          <p:cNvSpPr/>
          <p:nvPr/>
        </p:nvSpPr>
        <p:spPr>
          <a:xfrm>
            <a:off x="4873752" y="2286000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4" name="Shape 82"/>
          <p:cNvSpPr/>
          <p:nvPr/>
        </p:nvSpPr>
        <p:spPr>
          <a:xfrm>
            <a:off x="5184648" y="2139696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5" name="Shape 83"/>
          <p:cNvSpPr/>
          <p:nvPr/>
        </p:nvSpPr>
        <p:spPr>
          <a:xfrm>
            <a:off x="5349240" y="2286000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6" name="Shape 84"/>
          <p:cNvSpPr/>
          <p:nvPr/>
        </p:nvSpPr>
        <p:spPr>
          <a:xfrm>
            <a:off x="5660136" y="2139696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7" name="Shape 85"/>
          <p:cNvSpPr/>
          <p:nvPr/>
        </p:nvSpPr>
        <p:spPr>
          <a:xfrm>
            <a:off x="5824728" y="2286000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8" name="Shape 86"/>
          <p:cNvSpPr/>
          <p:nvPr/>
        </p:nvSpPr>
        <p:spPr>
          <a:xfrm>
            <a:off x="6135624" y="2139696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9" name="Shape 87"/>
          <p:cNvSpPr/>
          <p:nvPr/>
        </p:nvSpPr>
        <p:spPr>
          <a:xfrm>
            <a:off x="6611112" y="2139696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0" name="Shape 88"/>
          <p:cNvSpPr/>
          <p:nvPr/>
        </p:nvSpPr>
        <p:spPr>
          <a:xfrm>
            <a:off x="7086600" y="2139696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1" name="Shape 89"/>
          <p:cNvSpPr/>
          <p:nvPr/>
        </p:nvSpPr>
        <p:spPr>
          <a:xfrm>
            <a:off x="4709160" y="2578608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2" name="Shape 90"/>
          <p:cNvSpPr/>
          <p:nvPr/>
        </p:nvSpPr>
        <p:spPr>
          <a:xfrm>
            <a:off x="4873752" y="2724912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3" name="Shape 91"/>
          <p:cNvSpPr/>
          <p:nvPr/>
        </p:nvSpPr>
        <p:spPr>
          <a:xfrm>
            <a:off x="5184648" y="2578608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4" name="Shape 92"/>
          <p:cNvSpPr/>
          <p:nvPr/>
        </p:nvSpPr>
        <p:spPr>
          <a:xfrm>
            <a:off x="5660136" y="2578608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5" name="Shape 93"/>
          <p:cNvSpPr/>
          <p:nvPr/>
        </p:nvSpPr>
        <p:spPr>
          <a:xfrm>
            <a:off x="5824728" y="2724912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6" name="Shape 94"/>
          <p:cNvSpPr/>
          <p:nvPr/>
        </p:nvSpPr>
        <p:spPr>
          <a:xfrm>
            <a:off x="6135624" y="2578608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7" name="Shape 95"/>
          <p:cNvSpPr/>
          <p:nvPr/>
        </p:nvSpPr>
        <p:spPr>
          <a:xfrm>
            <a:off x="6300216" y="2724912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8" name="Shape 96"/>
          <p:cNvSpPr/>
          <p:nvPr/>
        </p:nvSpPr>
        <p:spPr>
          <a:xfrm>
            <a:off x="6611112" y="2578608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9" name="Shape 97"/>
          <p:cNvSpPr/>
          <p:nvPr/>
        </p:nvSpPr>
        <p:spPr>
          <a:xfrm>
            <a:off x="7086600" y="2578608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0" name="Shape 98"/>
          <p:cNvSpPr/>
          <p:nvPr/>
        </p:nvSpPr>
        <p:spPr>
          <a:xfrm>
            <a:off x="4709160" y="3017520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1" name="Shape 99"/>
          <p:cNvSpPr/>
          <p:nvPr/>
        </p:nvSpPr>
        <p:spPr>
          <a:xfrm>
            <a:off x="4873752" y="3163824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2" name="Shape 100"/>
          <p:cNvSpPr/>
          <p:nvPr/>
        </p:nvSpPr>
        <p:spPr>
          <a:xfrm>
            <a:off x="5184648" y="3017520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3" name="Shape 101"/>
          <p:cNvSpPr/>
          <p:nvPr/>
        </p:nvSpPr>
        <p:spPr>
          <a:xfrm>
            <a:off x="5660136" y="3017520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4" name="Shape 102"/>
          <p:cNvSpPr/>
          <p:nvPr/>
        </p:nvSpPr>
        <p:spPr>
          <a:xfrm>
            <a:off x="6135624" y="3017520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5" name="Shape 103"/>
          <p:cNvSpPr/>
          <p:nvPr/>
        </p:nvSpPr>
        <p:spPr>
          <a:xfrm>
            <a:off x="6300216" y="3163824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6" name="Shape 104"/>
          <p:cNvSpPr/>
          <p:nvPr/>
        </p:nvSpPr>
        <p:spPr>
          <a:xfrm>
            <a:off x="6611112" y="3017520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7" name="Shape 105"/>
          <p:cNvSpPr/>
          <p:nvPr/>
        </p:nvSpPr>
        <p:spPr>
          <a:xfrm>
            <a:off x="6775704" y="3163824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8" name="Shape 106"/>
          <p:cNvSpPr/>
          <p:nvPr/>
        </p:nvSpPr>
        <p:spPr>
          <a:xfrm>
            <a:off x="7086600" y="3017520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9" name="Shape 107"/>
          <p:cNvSpPr/>
          <p:nvPr/>
        </p:nvSpPr>
        <p:spPr>
          <a:xfrm>
            <a:off x="4709160" y="3456432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0" name="Shape 108"/>
          <p:cNvSpPr/>
          <p:nvPr/>
        </p:nvSpPr>
        <p:spPr>
          <a:xfrm>
            <a:off x="4873752" y="3602736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1" name="Shape 109"/>
          <p:cNvSpPr/>
          <p:nvPr/>
        </p:nvSpPr>
        <p:spPr>
          <a:xfrm>
            <a:off x="5184648" y="3456432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2" name="Shape 110"/>
          <p:cNvSpPr/>
          <p:nvPr/>
        </p:nvSpPr>
        <p:spPr>
          <a:xfrm>
            <a:off x="5660136" y="3456432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3" name="Shape 111"/>
          <p:cNvSpPr/>
          <p:nvPr/>
        </p:nvSpPr>
        <p:spPr>
          <a:xfrm>
            <a:off x="6135624" y="3456432"/>
            <a:ext cx="448056" cy="411480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4" name="Shape 112"/>
          <p:cNvSpPr/>
          <p:nvPr/>
        </p:nvSpPr>
        <p:spPr>
          <a:xfrm>
            <a:off x="6611112" y="3456432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5" name="Shape 113"/>
          <p:cNvSpPr/>
          <p:nvPr/>
        </p:nvSpPr>
        <p:spPr>
          <a:xfrm>
            <a:off x="6775704" y="3602736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6" name="Shape 114"/>
          <p:cNvSpPr/>
          <p:nvPr/>
        </p:nvSpPr>
        <p:spPr>
          <a:xfrm>
            <a:off x="7086600" y="3456432"/>
            <a:ext cx="448056" cy="411480"/>
          </a:xfrm>
          <a:prstGeom prst="rect">
            <a:avLst/>
          </a:prstGeom>
          <a:solidFill>
            <a:srgbClr val="02809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7" name="Shape 115"/>
          <p:cNvSpPr/>
          <p:nvPr/>
        </p:nvSpPr>
        <p:spPr>
          <a:xfrm>
            <a:off x="7251192" y="3602736"/>
            <a:ext cx="146304" cy="146304"/>
          </a:xfrm>
          <a:prstGeom prst="lin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8" name="Text 116"/>
          <p:cNvSpPr/>
          <p:nvPr/>
        </p:nvSpPr>
        <p:spPr>
          <a:xfrm>
            <a:off x="4709160" y="3950208"/>
            <a:ext cx="2852928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21 cells active</a:t>
            </a:r>
            <a:endParaRPr lang="en-US" sz="1000" dirty="0"/>
          </a:p>
        </p:txBody>
      </p:sp>
      <p:sp>
        <p:nvSpPr>
          <p:cNvPr id="119" name="Shape 117"/>
          <p:cNvSpPr/>
          <p:nvPr/>
        </p:nvSpPr>
        <p:spPr>
          <a:xfrm>
            <a:off x="411480" y="4096512"/>
            <a:ext cx="8321040" cy="7315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0" name="Text 118"/>
          <p:cNvSpPr/>
          <p:nvPr/>
        </p:nvSpPr>
        <p:spPr>
          <a:xfrm>
            <a:off x="594360" y="4142232"/>
            <a:ext cx="7955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Problem: n² dot products per layer per head. Longformer and BigBird replace this with structured sparse patterns that remain linear — but this must be trained in from the start.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19456"/>
            <a:ext cx="192024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PART 2 — SPARSE ATTENTION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Longformer: Sliding Window + Global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11480" y="1092708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Beltagy, Peters &amp; Cohan  •  arXiv:2004.05150  •  2020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6" name="Text 4"/>
          <p:cNvSpPr/>
          <p:nvPr/>
        </p:nvSpPr>
        <p:spPr>
          <a:xfrm>
            <a:off x="411480" y="1481328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Replaces O(n²) full attention with two complementary patterns: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411480" y="1874520"/>
            <a:ext cx="4069080" cy="2514600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11480" y="1874520"/>
            <a:ext cx="4069080" cy="347472"/>
          </a:xfrm>
          <a:prstGeom prst="rect">
            <a:avLst/>
          </a:prstGeom>
          <a:solidFill>
            <a:srgbClr val="028090">
              <a:alpha val="80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84632" y="1874520"/>
            <a:ext cx="3913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Sliding Window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39496" y="2286000"/>
            <a:ext cx="3822192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token attends to w neighbors on each side. O(n·w) total — linear in sequence length.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Captures local structure: the dominant pattern in natural language.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521208" y="3730752"/>
            <a:ext cx="3840480" cy="3657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39496" y="3874731"/>
            <a:ext cx="3822192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insight: information still reaches far positions through depth. A token at position 100 reaches position 500 in ~400/w layers.</a:t>
            </a:r>
            <a:endParaRPr lang="en-US" sz="950" dirty="0">
              <a:solidFill>
                <a:schemeClr val="bg1"/>
              </a:solidFill>
            </a:endParaRPr>
          </a:p>
        </p:txBody>
      </p:sp>
      <p:sp>
        <p:nvSpPr>
          <p:cNvPr id="13" name="Shape 11"/>
          <p:cNvSpPr/>
          <p:nvPr/>
        </p:nvSpPr>
        <p:spPr>
          <a:xfrm>
            <a:off x="4709160" y="1874520"/>
            <a:ext cx="4069080" cy="2441758"/>
          </a:xfrm>
          <a:prstGeom prst="rect">
            <a:avLst/>
          </a:prstGeom>
          <a:solidFill>
            <a:srgbClr val="162154"/>
          </a:solidFill>
          <a:ln w="12700">
            <a:solidFill>
              <a:srgbClr val="00A89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4709160" y="1874520"/>
            <a:ext cx="4069080" cy="347472"/>
          </a:xfrm>
          <a:prstGeom prst="rect">
            <a:avLst/>
          </a:prstGeom>
          <a:solidFill>
            <a:srgbClr val="00A896">
              <a:alpha val="80000"/>
            </a:srgbClr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782312" y="1874520"/>
            <a:ext cx="39136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Global Attention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837176" y="2286000"/>
            <a:ext cx="3822192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Designated tokens (e.g. [CLS], all question tokens in QA) attend to every position — and every position attends back to them.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Provides the long-range signal that the local window alone can't deliver.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818888" y="3730752"/>
            <a:ext cx="3840480" cy="36576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837176" y="3803904"/>
            <a:ext cx="3822192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global tokens act as information highways: they aggregate the full sequence and broadcast global context back to all positions.</a:t>
            </a:r>
            <a:endParaRPr lang="en-US" sz="950" dirty="0">
              <a:solidFill>
                <a:schemeClr val="bg1"/>
              </a:solidFill>
            </a:endParaRPr>
          </a:p>
        </p:txBody>
      </p:sp>
      <p:sp>
        <p:nvSpPr>
          <p:cNvPr id="19" name="Shape 17"/>
          <p:cNvSpPr/>
          <p:nvPr/>
        </p:nvSpPr>
        <p:spPr>
          <a:xfrm>
            <a:off x="411480" y="4489704"/>
            <a:ext cx="8321040" cy="566928"/>
          </a:xfrm>
          <a:prstGeom prst="rect">
            <a:avLst/>
          </a:prstGeom>
          <a:solidFill>
            <a:srgbClr val="1A274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21208" y="4522948"/>
            <a:ext cx="813816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each token i: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if GLOBAL token:  attend to ALL tokens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else:             attend to [i-w/2 … i+w/2] ∪ global_tokens</a:t>
            </a:r>
            <a:endParaRPr lang="en-US" sz="9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192024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PART 2 — SPARSE ATTENTION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BigBird: Random + Window + Global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11480" y="1170432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Zaheer et al. (Google)  •  arXiv:2007.14062  •  NeurIPS 2020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11480" y="1481328"/>
            <a:ext cx="8321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Generalises Longformer by adding a third component — random attention — motivated by graph theory: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411480" y="1901952"/>
            <a:ext cx="2697480" cy="2084832"/>
          </a:xfrm>
          <a:prstGeom prst="rect">
            <a:avLst/>
          </a:prstGeom>
          <a:solidFill>
            <a:srgbClr val="162154"/>
          </a:solidFill>
          <a:ln w="12700">
            <a:solidFill>
              <a:srgbClr val="02C39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11480" y="1901952"/>
            <a:ext cx="2697480" cy="329184"/>
          </a:xfrm>
          <a:prstGeom prst="rect">
            <a:avLst/>
          </a:prstGeom>
          <a:solidFill>
            <a:srgbClr val="02C39A">
              <a:alpha val="80000"/>
            </a:srgbClr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84632" y="1901952"/>
            <a:ext cx="254203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Random Attention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21208" y="2286000"/>
            <a:ext cx="2468880" cy="16276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token attends to r randomly sampled positions.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Why? Random graphs are expanders — information flows efficiently across the full graph even with sparse edges.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64408" y="1901952"/>
            <a:ext cx="2697480" cy="2084832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64408" y="1901952"/>
            <a:ext cx="2697480" cy="329184"/>
          </a:xfrm>
          <a:prstGeom prst="rect">
            <a:avLst/>
          </a:prstGeom>
          <a:solidFill>
            <a:srgbClr val="028090">
              <a:alpha val="80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337560" y="1901952"/>
            <a:ext cx="254203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Window Attention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374136" y="2286000"/>
            <a:ext cx="2468880" cy="16276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w/2 local neighbours on each side — same as Longformer's sliding window.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Captures local syntactic and semantic patterns.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117336" y="1901952"/>
            <a:ext cx="2697480" cy="2084832"/>
          </a:xfrm>
          <a:prstGeom prst="rect">
            <a:avLst/>
          </a:prstGeom>
          <a:solidFill>
            <a:srgbClr val="162154"/>
          </a:solidFill>
          <a:ln w="12700">
            <a:solidFill>
              <a:srgbClr val="00A89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117336" y="1901952"/>
            <a:ext cx="2697480" cy="329184"/>
          </a:xfrm>
          <a:prstGeom prst="rect">
            <a:avLst/>
          </a:prstGeom>
          <a:solidFill>
            <a:srgbClr val="00A896">
              <a:alpha val="80000"/>
            </a:srgbClr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190488" y="1901952"/>
            <a:ext cx="254203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Global Attention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227064" y="2286000"/>
            <a:ext cx="2468880" cy="16276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 designated global tokens attend to and are attended by all positions.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Provides long-range information highway.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11480" y="4069080"/>
            <a:ext cx="5029200" cy="822960"/>
          </a:xfrm>
          <a:prstGeom prst="rect">
            <a:avLst/>
          </a:prstGeom>
          <a:solidFill>
            <a:srgbClr val="1A274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0" name="Shape 18"/>
          <p:cNvSpPr/>
          <p:nvPr/>
        </p:nvSpPr>
        <p:spPr>
          <a:xfrm>
            <a:off x="411480" y="4069080"/>
            <a:ext cx="50292" cy="82296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30352" y="4160520"/>
            <a:ext cx="48463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each token i: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attend to: random_keys (r random) ∪ local_keys (w/2 each side) ∪ </a:t>
            </a:r>
            <a:br>
              <a:rPr lang="en-US" sz="95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</a:br>
            <a:r>
              <a:rPr lang="en-US" sz="95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	</a:t>
            </a:r>
            <a:r>
              <a:rPr lang="en-US" sz="950" dirty="0" err="1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global_keys</a:t>
            </a:r>
            <a:r>
              <a:rPr lang="en-US" sz="95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(g)</a:t>
            </a:r>
            <a:endParaRPr lang="en-US" sz="950" dirty="0"/>
          </a:p>
          <a:p>
            <a:pPr marL="0" indent="0" algn="l">
              <a:buNone/>
            </a:pPr>
            <a:r>
              <a:rPr lang="en-US" sz="95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Total per token: r + w + g  →  O(n) overall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5577840" y="4069080"/>
            <a:ext cx="2760248" cy="978408"/>
          </a:xfrm>
          <a:prstGeom prst="rect">
            <a:avLst/>
          </a:prstGeom>
          <a:solidFill>
            <a:srgbClr val="162154"/>
          </a:solidFill>
          <a:ln w="12700">
            <a:solidFill>
              <a:srgbClr val="02C39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669280" y="4114800"/>
            <a:ext cx="156362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Universal Approximator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669280" y="4328211"/>
            <a:ext cx="2436334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expressive as full O(n²) attention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5822868" y="4773168"/>
            <a:ext cx="2034773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8× longer sequences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669280" y="4541622"/>
            <a:ext cx="216805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same hardware vs. full attention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192024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PART 2 — SPARSE ATTENTION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E276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Catch: Sparse Attention Needs Retraining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11480" y="1051560"/>
            <a:ext cx="1005840" cy="3657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11480" y="1188720"/>
            <a:ext cx="8321040" cy="621792"/>
          </a:xfrm>
          <a:prstGeom prst="rect">
            <a:avLst/>
          </a:prstGeom>
          <a:solidFill>
            <a:srgbClr val="FFF8E6"/>
          </a:solidFill>
          <a:ln w="1270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66928" y="1225296"/>
            <a:ext cx="8010144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7C4A0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You cannot apply Longformer or BigBird sparse attention to a pretrained LLaMA, GPT-4, or Gemini model. The sparse pattern must be baked into training.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11480" y="1920240"/>
            <a:ext cx="4096512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11480" y="1920240"/>
            <a:ext cx="50292" cy="2011680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48640" y="2011680"/>
            <a:ext cx="389534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76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the ecosystem moved on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2304288"/>
            <a:ext cx="3895344" cy="1536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major production LLMs (GPT-4, LLaMA-3, Gemini, Claude) use dense causal attention. The pretrained-model ecosystem — with its billions of invested training tokens — is too valuable to rebuild on a new architecture.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Sparse attention remains the state of the art for tasks that train from scratch: document classification, long-form extractive QA, genomics.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636008" y="1920240"/>
            <a:ext cx="4096512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636008" y="1920240"/>
            <a:ext cx="50292" cy="201168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73168" y="2011680"/>
            <a:ext cx="389534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76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they still matter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773168" y="2304288"/>
            <a:ext cx="3895344" cy="1536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Longformer and BigBird are the theoretical foundation. They prove that: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O(n) attention can be as expressive as O(n²)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Structured sparsity + global tokens = full-attention power</a:t>
            </a:r>
            <a:endParaRPr lang="en-US" sz="1050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inference-time technique in Part 4 is, in spirit, a runtime approximation of the same idea.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11480" y="4041648"/>
            <a:ext cx="8321040" cy="841248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94360" y="4096512"/>
            <a:ext cx="7955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next section (Part 3) and everything after it works on top of dense-attention models.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94360" y="4407408"/>
            <a:ext cx="79552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retraining required — these techniques operate at fine-tuning time or pure inference time.</a:t>
            </a:r>
            <a:endParaRPr lang="en-US" sz="11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766560" y="-274320"/>
            <a:ext cx="2743200" cy="2286000"/>
          </a:xfrm>
          <a:prstGeom prst="rect">
            <a:avLst/>
          </a:prstGeom>
          <a:solidFill>
            <a:srgbClr val="028090">
              <a:alpha val="22000"/>
            </a:srgbClr>
          </a:solidFill>
          <a:ln w="12700">
            <a:solidFill>
              <a:srgbClr val="028090">
                <a:alpha val="30000"/>
              </a:srgbClr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MANAGING LLM CONTEXT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457200" y="1261872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1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Beyond Simple Truncation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57200" y="2450592"/>
            <a:ext cx="3977640" cy="329184"/>
          </a:xfrm>
          <a:prstGeom prst="roundRect">
            <a:avLst>
              <a:gd name="adj" fmla="val 22222"/>
            </a:avLst>
          </a:prstGeom>
          <a:solidFill>
            <a:srgbClr val="00A896">
              <a:alpha val="75000"/>
            </a:srgbClr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6"/>
          <p:cNvSpPr/>
          <p:nvPr/>
        </p:nvSpPr>
        <p:spPr>
          <a:xfrm>
            <a:off x="457200" y="2450592"/>
            <a:ext cx="3977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 3: Positional Scaling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hape 7"/>
          <p:cNvSpPr/>
          <p:nvPr/>
        </p:nvSpPr>
        <p:spPr>
          <a:xfrm>
            <a:off x="4709160" y="2450592"/>
            <a:ext cx="3977640" cy="329184"/>
          </a:xfrm>
          <a:prstGeom prst="roundRect">
            <a:avLst>
              <a:gd name="adj" fmla="val 22222"/>
            </a:avLst>
          </a:prstGeom>
          <a:solidFill>
            <a:srgbClr val="02C39A">
              <a:alpha val="75000"/>
            </a:srgbClr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8"/>
          <p:cNvSpPr/>
          <p:nvPr/>
        </p:nvSpPr>
        <p:spPr>
          <a:xfrm>
            <a:off x="4709160" y="2450592"/>
            <a:ext cx="3977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 4: KV Cache Eviction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 9"/>
          <p:cNvSpPr/>
          <p:nvPr/>
        </p:nvSpPr>
        <p:spPr>
          <a:xfrm>
            <a:off x="457200" y="457200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AI Agents Course  •  Graduate Module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965960"/>
            <a:ext cx="9144000" cy="1280160"/>
          </a:xfrm>
          <a:prstGeom prst="rect">
            <a:avLst/>
          </a:prstGeom>
          <a:solidFill>
            <a:srgbClr val="00A896">
              <a:alpha val="82000"/>
            </a:srgbClr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0" cap="none" spc="600" normalizeH="0" baseline="0" noProof="0" dirty="0">
                <a:ln>
                  <a:noFill/>
                </a:ln>
                <a:solidFill>
                  <a:srgbClr val="00A896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PART 3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82296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Positional Scaling</a:t>
            </a:r>
            <a:endParaRPr kumimoji="0" lang="en-US" sz="4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457200" y="20848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Extending how far a model can count</a:t>
            </a: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457200" y="32461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Rather than changing the attention pattern, these techniques extend the model's position encoding system to handle sequences longer than it was trained on. No architectural redesign required.</a:t>
            </a: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210312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 3 — POSITIONAL SCALING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RoPE: How Position Encoding Works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411480" y="1170432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Su et al. — RoFormer: Enhanced Transformer with Rotary Position Embedding  •  arXiv:2104.09864  •  2021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411480" y="1481328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Modern LLMs almost universally use Rotary Position Embeddings (RoPE). The idea: encode position by rotating the Q and K vectors before taking their dot product.</a:t>
            </a:r>
            <a:endParaRPr kumimoji="0" lang="en-US" sz="12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11480" y="2011680"/>
            <a:ext cx="4096512" cy="2148840"/>
          </a:xfrm>
          <a:prstGeom prst="rect">
            <a:avLst/>
          </a:prstGeom>
          <a:solidFill>
            <a:srgbClr val="162154"/>
          </a:solidFill>
          <a:ln w="12700">
            <a:solidFill>
              <a:srgbClr val="00A89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6"/>
          <p:cNvSpPr/>
          <p:nvPr/>
        </p:nvSpPr>
        <p:spPr>
          <a:xfrm>
            <a:off x="411480" y="2011680"/>
            <a:ext cx="50292" cy="214884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7"/>
          <p:cNvSpPr/>
          <p:nvPr/>
        </p:nvSpPr>
        <p:spPr>
          <a:xfrm>
            <a:off x="548640" y="2103120"/>
            <a:ext cx="389534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rotation insight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8"/>
          <p:cNvSpPr/>
          <p:nvPr/>
        </p:nvSpPr>
        <p:spPr>
          <a:xfrm>
            <a:off x="548640" y="2414016"/>
            <a:ext cx="3895344" cy="165506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RoPE rotates q_i and k_j by angles proportional to their positions. The dot product q_i · k_j then naturally depends on the relative distance (i − j), not absolute positions.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This relative-distance property is exactly what you want: the model learns that adjacent tokens are related, regardless of where in the sequence they appear.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4636008" y="2011680"/>
            <a:ext cx="4096512" cy="2148840"/>
          </a:xfrm>
          <a:prstGeom prst="rect">
            <a:avLst/>
          </a:prstGeom>
          <a:solidFill>
            <a:srgbClr val="162154"/>
          </a:solidFill>
          <a:ln w="1270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4636008" y="2011680"/>
            <a:ext cx="50292" cy="21488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4773168" y="2103120"/>
            <a:ext cx="389534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training constraint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4773168" y="2414016"/>
            <a:ext cx="3895344" cy="165506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During pretraining the model only ever sees positions 0 … L. The rotation angles at positions L+1, L+2, … are entirely out-of-distribution — the model has never learned to interpret them.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Consequence: as soon as input length exceeds L, attention scores become catastrophically large and incoherent. Generation collapses.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411480" y="4251960"/>
            <a:ext cx="8321040" cy="685800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566928" y="4315968"/>
            <a:ext cx="7955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59E0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Naive fix: just fine-tune on longer sequences.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566928" y="4572000"/>
            <a:ext cx="79552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Problem: after 10,000 training steps with a 32K context, the effective window only grows from 2,048 to ~2,560 tokens. The model resists extrapolation.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210312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 3 — POSITIONAL SCALING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Extrapolation Fails — Interpolation Works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hape 3"/>
          <p:cNvSpPr/>
          <p:nvPr/>
        </p:nvSpPr>
        <p:spPr>
          <a:xfrm>
            <a:off x="411480" y="1051560"/>
            <a:ext cx="1005840" cy="3657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411480" y="1207008"/>
            <a:ext cx="8321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The key insight from Chen et al. (2023): instead of asking the model to go beyond its trained range, compress the new positions back into the range it already knows.</a:t>
            </a:r>
            <a:endParaRPr kumimoji="0" lang="en-US" sz="12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11480" y="1773936"/>
            <a:ext cx="8321040" cy="1152144"/>
          </a:xfrm>
          <a:prstGeom prst="rect">
            <a:avLst/>
          </a:prstGeom>
          <a:solidFill>
            <a:srgbClr val="FFF8E6"/>
          </a:solidFill>
          <a:ln w="1270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6"/>
          <p:cNvSpPr/>
          <p:nvPr/>
        </p:nvSpPr>
        <p:spPr>
          <a:xfrm>
            <a:off x="548640" y="182880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7C4A03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EXTRAPOLATION  ✗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hape 7"/>
          <p:cNvSpPr/>
          <p:nvPr/>
        </p:nvSpPr>
        <p:spPr>
          <a:xfrm>
            <a:off x="640080" y="2176272"/>
            <a:ext cx="292608" cy="292608"/>
          </a:xfrm>
          <a:prstGeom prst="lin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8"/>
          <p:cNvSpPr/>
          <p:nvPr/>
        </p:nvSpPr>
        <p:spPr>
          <a:xfrm>
            <a:off x="502920" y="2514600"/>
            <a:ext cx="5669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1444752" y="2176272"/>
            <a:ext cx="292608" cy="292608"/>
          </a:xfrm>
          <a:prstGeom prst="lin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1307592" y="2514600"/>
            <a:ext cx="5669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1024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2249424" y="2176272"/>
            <a:ext cx="292608" cy="292608"/>
          </a:xfrm>
          <a:prstGeom prst="lin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2112264" y="2514600"/>
            <a:ext cx="5669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2048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3054096" y="2176272"/>
            <a:ext cx="292608" cy="292608"/>
          </a:xfrm>
          <a:prstGeom prst="lin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2916936" y="2514600"/>
            <a:ext cx="5669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3072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3858768" y="2176272"/>
            <a:ext cx="292608" cy="292608"/>
          </a:xfrm>
          <a:prstGeom prst="lin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3721608" y="2514600"/>
            <a:ext cx="5669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4096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4663440" y="2176272"/>
            <a:ext cx="292608" cy="292608"/>
          </a:xfrm>
          <a:prstGeom prst="lin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4526280" y="2514600"/>
            <a:ext cx="5669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srgbClr val="F59E0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5120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5468112" y="2176272"/>
            <a:ext cx="292608" cy="292608"/>
          </a:xfrm>
          <a:prstGeom prst="lin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5330952" y="2514600"/>
            <a:ext cx="5669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srgbClr val="F59E0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6144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6272784" y="2176272"/>
            <a:ext cx="292608" cy="292608"/>
          </a:xfrm>
          <a:prstGeom prst="lin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6135624" y="2514600"/>
            <a:ext cx="5669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srgbClr val="F59E0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7168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7077456" y="2176272"/>
            <a:ext cx="292608" cy="292608"/>
          </a:xfrm>
          <a:prstGeom prst="lin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6940296" y="2514600"/>
            <a:ext cx="5669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srgbClr val="F59E0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8192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7882128" y="2176272"/>
            <a:ext cx="292608" cy="292608"/>
          </a:xfrm>
          <a:prstGeom prst="lin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7744968" y="2514600"/>
            <a:ext cx="5669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0" i="0" u="none" strike="noStrike" kern="1200" cap="none" spc="0" normalizeH="0" baseline="0" noProof="0" dirty="0">
                <a:ln>
                  <a:noFill/>
                </a:ln>
                <a:solidFill>
                  <a:srgbClr val="F59E0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9216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Shape 27"/>
          <p:cNvSpPr/>
          <p:nvPr/>
        </p:nvSpPr>
        <p:spPr>
          <a:xfrm>
            <a:off x="621792" y="2276856"/>
            <a:ext cx="8046720" cy="54864"/>
          </a:xfrm>
          <a:prstGeom prst="rect">
            <a:avLst/>
          </a:prstGeom>
          <a:solidFill>
            <a:srgbClr val="CBD5E1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 28"/>
          <p:cNvSpPr/>
          <p:nvPr/>
        </p:nvSpPr>
        <p:spPr>
          <a:xfrm>
            <a:off x="621792" y="2724912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1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Trained range (0 … 4096)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4206240" y="2724912"/>
            <a:ext cx="4114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1" i="0" u="none" strike="noStrike" kern="1200" cap="none" spc="0" normalizeH="0" baseline="0" noProof="0" dirty="0">
                <a:ln>
                  <a:noFill/>
                </a:ln>
                <a:solidFill>
                  <a:srgbClr val="F59E0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← OUT OF DISTRIBUTION — model collapses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Shape 30"/>
          <p:cNvSpPr/>
          <p:nvPr/>
        </p:nvSpPr>
        <p:spPr>
          <a:xfrm>
            <a:off x="411480" y="2971800"/>
            <a:ext cx="8321040" cy="1252728"/>
          </a:xfrm>
          <a:prstGeom prst="rect">
            <a:avLst/>
          </a:prstGeom>
          <a:solidFill>
            <a:srgbClr val="E8F0FE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ext 31"/>
          <p:cNvSpPr/>
          <p:nvPr/>
        </p:nvSpPr>
        <p:spPr>
          <a:xfrm>
            <a:off x="548640" y="3026664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INTERPOLATION  ✓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Shape 32"/>
          <p:cNvSpPr/>
          <p:nvPr/>
        </p:nvSpPr>
        <p:spPr>
          <a:xfrm>
            <a:off x="640080" y="3374136"/>
            <a:ext cx="292608" cy="292608"/>
          </a:xfrm>
          <a:prstGeom prst="lin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Text 33"/>
          <p:cNvSpPr/>
          <p:nvPr/>
        </p:nvSpPr>
        <p:spPr>
          <a:xfrm>
            <a:off x="438912" y="3712464"/>
            <a:ext cx="69494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Shape 34"/>
          <p:cNvSpPr/>
          <p:nvPr/>
        </p:nvSpPr>
        <p:spPr>
          <a:xfrm>
            <a:off x="1444752" y="3374136"/>
            <a:ext cx="292608" cy="292608"/>
          </a:xfrm>
          <a:prstGeom prst="lin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Text 35"/>
          <p:cNvSpPr/>
          <p:nvPr/>
        </p:nvSpPr>
        <p:spPr>
          <a:xfrm>
            <a:off x="1243584" y="3712464"/>
            <a:ext cx="69494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4096</a:t>
            </a:r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Shape 36"/>
          <p:cNvSpPr/>
          <p:nvPr/>
        </p:nvSpPr>
        <p:spPr>
          <a:xfrm>
            <a:off x="2249424" y="3374136"/>
            <a:ext cx="292608" cy="292608"/>
          </a:xfrm>
          <a:prstGeom prst="lin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Text 37"/>
          <p:cNvSpPr/>
          <p:nvPr/>
        </p:nvSpPr>
        <p:spPr>
          <a:xfrm>
            <a:off x="2048256" y="3712464"/>
            <a:ext cx="69494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8192</a:t>
            </a:r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Shape 38"/>
          <p:cNvSpPr/>
          <p:nvPr/>
        </p:nvSpPr>
        <p:spPr>
          <a:xfrm>
            <a:off x="3054096" y="3374136"/>
            <a:ext cx="292608" cy="292608"/>
          </a:xfrm>
          <a:prstGeom prst="lin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Text 39"/>
          <p:cNvSpPr/>
          <p:nvPr/>
        </p:nvSpPr>
        <p:spPr>
          <a:xfrm>
            <a:off x="2852928" y="3712464"/>
            <a:ext cx="69494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12288</a:t>
            </a:r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Shape 40"/>
          <p:cNvSpPr/>
          <p:nvPr/>
        </p:nvSpPr>
        <p:spPr>
          <a:xfrm>
            <a:off x="3858768" y="3374136"/>
            <a:ext cx="292608" cy="292608"/>
          </a:xfrm>
          <a:prstGeom prst="lin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Text 41"/>
          <p:cNvSpPr/>
          <p:nvPr/>
        </p:nvSpPr>
        <p:spPr>
          <a:xfrm>
            <a:off x="3657600" y="3712464"/>
            <a:ext cx="69494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16384</a:t>
            </a:r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Shape 42"/>
          <p:cNvSpPr/>
          <p:nvPr/>
        </p:nvSpPr>
        <p:spPr>
          <a:xfrm>
            <a:off x="4663440" y="3374136"/>
            <a:ext cx="292608" cy="292608"/>
          </a:xfrm>
          <a:prstGeom prst="lin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Text 43"/>
          <p:cNvSpPr/>
          <p:nvPr/>
        </p:nvSpPr>
        <p:spPr>
          <a:xfrm>
            <a:off x="4462272" y="3712464"/>
            <a:ext cx="69494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20480</a:t>
            </a:r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hape 44"/>
          <p:cNvSpPr/>
          <p:nvPr/>
        </p:nvSpPr>
        <p:spPr>
          <a:xfrm>
            <a:off x="5468112" y="3374136"/>
            <a:ext cx="292608" cy="292608"/>
          </a:xfrm>
          <a:prstGeom prst="lin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Text 45"/>
          <p:cNvSpPr/>
          <p:nvPr/>
        </p:nvSpPr>
        <p:spPr>
          <a:xfrm>
            <a:off x="5266944" y="3712464"/>
            <a:ext cx="69494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24576</a:t>
            </a:r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Shape 46"/>
          <p:cNvSpPr/>
          <p:nvPr/>
        </p:nvSpPr>
        <p:spPr>
          <a:xfrm>
            <a:off x="6272784" y="3374136"/>
            <a:ext cx="292608" cy="292608"/>
          </a:xfrm>
          <a:prstGeom prst="lin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Text 47"/>
          <p:cNvSpPr/>
          <p:nvPr/>
        </p:nvSpPr>
        <p:spPr>
          <a:xfrm>
            <a:off x="6071616" y="3712464"/>
            <a:ext cx="69494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28672</a:t>
            </a:r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Shape 48"/>
          <p:cNvSpPr/>
          <p:nvPr/>
        </p:nvSpPr>
        <p:spPr>
          <a:xfrm>
            <a:off x="7077456" y="3374136"/>
            <a:ext cx="292608" cy="292608"/>
          </a:xfrm>
          <a:prstGeom prst="lin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Text 49"/>
          <p:cNvSpPr/>
          <p:nvPr/>
        </p:nvSpPr>
        <p:spPr>
          <a:xfrm>
            <a:off x="6876288" y="3712464"/>
            <a:ext cx="69494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32768</a:t>
            </a:r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Shape 50"/>
          <p:cNvSpPr/>
          <p:nvPr/>
        </p:nvSpPr>
        <p:spPr>
          <a:xfrm>
            <a:off x="7882128" y="3374136"/>
            <a:ext cx="292608" cy="292608"/>
          </a:xfrm>
          <a:prstGeom prst="lin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Text 51"/>
          <p:cNvSpPr/>
          <p:nvPr/>
        </p:nvSpPr>
        <p:spPr>
          <a:xfrm>
            <a:off x="7680960" y="3712464"/>
            <a:ext cx="69494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36864</a:t>
            </a:r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Shape 52"/>
          <p:cNvSpPr/>
          <p:nvPr/>
        </p:nvSpPr>
        <p:spPr>
          <a:xfrm>
            <a:off x="621792" y="3474720"/>
            <a:ext cx="8046720" cy="54864"/>
          </a:xfrm>
          <a:prstGeom prst="rect">
            <a:avLst/>
          </a:prstGeom>
          <a:solidFill>
            <a:srgbClr val="028090">
              <a:alpha val="50000"/>
            </a:srgbClr>
          </a:solidFill>
          <a:ln w="12700">
            <a:solidFill>
              <a:srgbClr val="028090">
                <a:alpha val="50000"/>
              </a:srgbClr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Text 53"/>
          <p:cNvSpPr/>
          <p:nvPr/>
        </p:nvSpPr>
        <p:spPr>
          <a:xfrm>
            <a:off x="621792" y="3915337"/>
            <a:ext cx="8046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1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32K input tokens mapped into [0 … 4096] — always inside the trained range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Text 54"/>
          <p:cNvSpPr/>
          <p:nvPr/>
        </p:nvSpPr>
        <p:spPr>
          <a:xfrm>
            <a:off x="411480" y="4224528"/>
            <a:ext cx="8321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Interpolation upper bound on score inflation is ~600× smaller than extrapolation — which is why it is stable with minimal fine-tuning.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192024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PREREQUISITE 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a Decoder-Only LLM Generates Text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11480" y="1481328"/>
            <a:ext cx="41605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decoder-only transformer (GPT, LLaMA) generates tokens one at a time, left to right.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411480" y="2029968"/>
            <a:ext cx="4160520" cy="1417320"/>
          </a:xfrm>
          <a:prstGeom prst="rect">
            <a:avLst/>
          </a:prstGeom>
          <a:solidFill>
            <a:srgbClr val="162154"/>
          </a:solidFill>
          <a:ln w="12700">
            <a:solidFill>
              <a:srgbClr val="00A89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11480" y="2029968"/>
            <a:ext cx="50292" cy="141732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2121408"/>
            <a:ext cx="39593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At each step the model sees: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2414016"/>
            <a:ext cx="3959352" cy="9418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All tokens generated so far (the prompt + output so far)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Nothing about what comes next — causal masking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Its job: predict the single most likely next token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11480" y="3520440"/>
            <a:ext cx="4160520" cy="1115568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11480" y="3520440"/>
            <a:ext cx="50292" cy="111556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48640" y="3611880"/>
            <a:ext cx="39593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key mechanism: causal self-attention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48640" y="3904488"/>
            <a:ext cx="395935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Lets each token "look back" at every previous token and decide how much to attend to it when computing its own representation.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800600" y="1481328"/>
            <a:ext cx="3977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Generation loop: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800600" y="1828800"/>
            <a:ext cx="3977640" cy="658368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892040" y="1883664"/>
            <a:ext cx="8686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t=1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4892040" y="2139696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prompt tokens → attend over all of them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800600" y="2578608"/>
            <a:ext cx="3977640" cy="658368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892040" y="2633472"/>
            <a:ext cx="8686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t=2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4892040" y="2889504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token appended → attend over prompt + tok1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800600" y="3328416"/>
            <a:ext cx="3977640" cy="658368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892040" y="3383280"/>
            <a:ext cx="8686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t=3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4892040" y="3639312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token appended → attend over all previous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4800600" y="4078224"/>
            <a:ext cx="3977640" cy="658368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892040" y="4133088"/>
            <a:ext cx="8686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…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4892040" y="4389120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Continues until EOS or max length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4800600" y="4846320"/>
            <a:ext cx="3977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step attends to a growing sequence — cost grows with length.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210312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 3 — POSITIONAL SCALING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Position Interpolation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411480" y="1170432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Chen, Wong, Chen &amp; Tian (Meta)  •  arXiv:2306.15595  •  2023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411480" y="1481328"/>
            <a:ext cx="8321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Scale every position index so that the longest possible input maps to exactly the model's training limit:</a:t>
            </a:r>
            <a:endParaRPr kumimoji="0" lang="en-US" sz="12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11480" y="1819656"/>
            <a:ext cx="8321040" cy="1755648"/>
          </a:xfrm>
          <a:prstGeom prst="rect">
            <a:avLst/>
          </a:prstGeom>
          <a:solidFill>
            <a:srgbClr val="1A274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6"/>
          <p:cNvSpPr/>
          <p:nvPr/>
        </p:nvSpPr>
        <p:spPr>
          <a:xfrm>
            <a:off x="411480" y="1920240"/>
            <a:ext cx="50292" cy="175564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7"/>
          <p:cNvSpPr/>
          <p:nvPr/>
        </p:nvSpPr>
        <p:spPr>
          <a:xfrm>
            <a:off x="528066" y="1828800"/>
            <a:ext cx="8138160" cy="15727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# Standard RoPE — fails when m &gt; L (out of distribution)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position_index = m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# Position Interpolation — always stays in [0, L]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position_index = m × (L / L')    # scale factor = training_length / target_length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# Example: LLaMA trained on L=4096, extending to L'=32768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position_index = m × (4096 / 32768) = m × 0.125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# Position 32768 (the last token of the new max length) maps to: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position_index = 32768 × 0.125 = 4096  ✓  (exactly at the training boundary)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11480" y="3730752"/>
            <a:ext cx="2697480" cy="987552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 9"/>
          <p:cNvSpPr/>
          <p:nvPr/>
        </p:nvSpPr>
        <p:spPr>
          <a:xfrm>
            <a:off x="411480" y="3877056"/>
            <a:ext cx="26974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~1,000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411480" y="4407408"/>
            <a:ext cx="26974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fine-tuning steps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to adapt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3264408" y="3730752"/>
            <a:ext cx="2697480" cy="987552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3264408" y="3877056"/>
            <a:ext cx="26974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32×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3264408" y="4407408"/>
            <a:ext cx="26974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maximum context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extension demonstrated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6117336" y="3739896"/>
            <a:ext cx="2697480" cy="987552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6117336" y="3877056"/>
            <a:ext cx="26974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600×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6117336" y="4407408"/>
            <a:ext cx="26974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lower bound vs.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extrapolation instability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411480" y="4796028"/>
            <a:ext cx="8321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Limitation: linear interpolation crowds nearby tokens together. At very high ratios (16×+) adjacent-token discrimination degrades. YaRN (Peng et al., 2023, arXiv:2309.00071) addresses this with per-frequency-dimension scaling.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210312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 3 — POSITIONAL SCALING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YaRN and the Limits of Linear Scaling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hape 3"/>
          <p:cNvSpPr/>
          <p:nvPr/>
        </p:nvSpPr>
        <p:spPr>
          <a:xfrm>
            <a:off x="411480" y="1051560"/>
            <a:ext cx="1005840" cy="3657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411480" y="1207008"/>
            <a:ext cx="8321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Linear interpolation has a structural flaw: it compresses all dimensions equally, making it hard to distinguish closely neighbouring tokens at high extension ratios.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11480" y="1719072"/>
            <a:ext cx="4069080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6"/>
          <p:cNvSpPr/>
          <p:nvPr/>
        </p:nvSpPr>
        <p:spPr>
          <a:xfrm>
            <a:off x="411480" y="1719072"/>
            <a:ext cx="50292" cy="19202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7"/>
          <p:cNvSpPr/>
          <p:nvPr/>
        </p:nvSpPr>
        <p:spPr>
          <a:xfrm>
            <a:off x="548640" y="1810512"/>
            <a:ext cx="38679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crowding problem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8"/>
          <p:cNvSpPr/>
          <p:nvPr/>
        </p:nvSpPr>
        <p:spPr>
          <a:xfrm>
            <a:off x="548640" y="2121408"/>
            <a:ext cx="3867912" cy="142646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At extension ratio s, every pair of adjacent positions is now only 1/s apart in the rotated space. For s=32 (4K→128K), tokens that were 1 apart now look like they are 0.03 apart — the model struggles to tell them apart.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degrades noticeably above ~8–16× linear scaling.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4636008" y="1719072"/>
            <a:ext cx="4096512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4636008" y="1719072"/>
            <a:ext cx="50292" cy="19202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4773168" y="1810512"/>
            <a:ext cx="389534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YaRN's fix: per-frequency scaling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4773168" y="2121408"/>
            <a:ext cx="3895344" cy="142646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RoPE uses different rotation frequencies for different dimensions. YaRN identifies which dimensions have learned enough of their frequency range during training and applies different scaling factors to each.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High-frequency dimensions (well-trained) can extrapolate safely; low-frequency dimensions (not well-trained) get interpolated more aggressively.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arXiv:2309.00071 — Peng et al., 2023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411480" y="3749040"/>
            <a:ext cx="8321040" cy="1115568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594360" y="3803904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Part 3 takeaway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594360" y="4114800"/>
            <a:ext cx="8046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Position interpolation (and YaRN) work on any RoPE-based pretrained model with light fine-tuning. This is how most production models (LLaMA 3, Gemini, Claude) gained their large context windows — not by training from scratch on long sequences, but by carefully rescaling position indices after the fact.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965960"/>
            <a:ext cx="9144000" cy="1280160"/>
          </a:xfrm>
          <a:prstGeom prst="rect">
            <a:avLst/>
          </a:prstGeom>
          <a:solidFill>
            <a:srgbClr val="02C39A">
              <a:alpha val="82000"/>
            </a:srgbClr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0" cap="none" spc="60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PART 4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82296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KV Cache Eviction</a:t>
            </a:r>
            <a:endParaRPr kumimoji="0" lang="en-US" sz="4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457200" y="20848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Inference-time token management</a:t>
            </a: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457200" y="32461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Parts 2 and 3 require training-time decisions. These methods operate entirely at inference time on any existing model — no retraining needed. The question: which tokens should live in the KV cache right now?</a:t>
            </a: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210312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 4 — KV CACHE EVICTION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Eviction Problem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411480" y="1481328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When the KV cache is full, something must go. The question is: what?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hape 4"/>
          <p:cNvSpPr/>
          <p:nvPr/>
        </p:nvSpPr>
        <p:spPr>
          <a:xfrm>
            <a:off x="411480" y="1901952"/>
            <a:ext cx="2697480" cy="2395728"/>
          </a:xfrm>
          <a:prstGeom prst="rect">
            <a:avLst/>
          </a:prstGeom>
          <a:solidFill>
            <a:srgbClr val="162154"/>
          </a:solidFill>
          <a:ln w="12700">
            <a:solidFill>
              <a:srgbClr val="02C39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11480" y="1901952"/>
            <a:ext cx="2697480" cy="329184"/>
          </a:xfrm>
          <a:prstGeom prst="rect">
            <a:avLst/>
          </a:prstGeom>
          <a:solidFill>
            <a:srgbClr val="02C39A">
              <a:alpha val="78000"/>
            </a:srgbClr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6"/>
          <p:cNvSpPr/>
          <p:nvPr/>
        </p:nvSpPr>
        <p:spPr>
          <a:xfrm>
            <a:off x="411480" y="1901952"/>
            <a:ext cx="2697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①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7"/>
          <p:cNvSpPr/>
          <p:nvPr/>
        </p:nvSpPr>
        <p:spPr>
          <a:xfrm>
            <a:off x="521208" y="2304288"/>
            <a:ext cx="248716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Attention is sparse</a:t>
            </a:r>
            <a:endParaRPr kumimoji="0" lang="en-US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8"/>
          <p:cNvSpPr/>
          <p:nvPr/>
        </p:nvSpPr>
        <p:spPr>
          <a:xfrm>
            <a:off x="521208" y="2651760"/>
            <a:ext cx="2487168" cy="15727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Each token strongly attends to only a small subset of predecessors. Most attention weights are near zero — not all KV entries matter equally.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3264408" y="1901952"/>
            <a:ext cx="2697480" cy="2395728"/>
          </a:xfrm>
          <a:prstGeom prst="rect">
            <a:avLst/>
          </a:prstGeom>
          <a:solidFill>
            <a:srgbClr val="162154"/>
          </a:solidFill>
          <a:ln w="12700">
            <a:solidFill>
              <a:srgbClr val="00A89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3264408" y="1901952"/>
            <a:ext cx="2697480" cy="329184"/>
          </a:xfrm>
          <a:prstGeom prst="rect">
            <a:avLst/>
          </a:prstGeom>
          <a:solidFill>
            <a:srgbClr val="00A896">
              <a:alpha val="78000"/>
            </a:srgbClr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3264408" y="1901952"/>
            <a:ext cx="2697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②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3374136" y="2304288"/>
            <a:ext cx="248716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Sparsity follows a power law</a:t>
            </a:r>
            <a:endParaRPr kumimoji="0" lang="en-US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3374136" y="2651760"/>
            <a:ext cx="2487168" cy="15727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Cumulative attention scores over the full sequence are highly skewed. A small set of tokens receive the vast majority of attention mass — so-called "heavy hitters".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6117336" y="1901952"/>
            <a:ext cx="2697480" cy="2395728"/>
          </a:xfrm>
          <a:prstGeom prst="rect">
            <a:avLst/>
          </a:prstGeom>
          <a:solidFill>
            <a:srgbClr val="162154"/>
          </a:solidFill>
          <a:ln w="1270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6117336" y="1901952"/>
            <a:ext cx="2697480" cy="329184"/>
          </a:xfrm>
          <a:prstGeom prst="rect">
            <a:avLst/>
          </a:prstGeom>
          <a:solidFill>
            <a:srgbClr val="F59E0B">
              <a:alpha val="78000"/>
            </a:srgbClr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6117336" y="1901952"/>
            <a:ext cx="2697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③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6227064" y="2304288"/>
            <a:ext cx="2487168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Wrong eviction = severe degradation</a:t>
            </a:r>
            <a:endParaRPr kumimoji="0" lang="en-US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6227064" y="2651760"/>
            <a:ext cx="2487168" cy="15727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Evicting at random destroys important structure. Removing certain tokens — even if rarely attended to on average — can collapse model quality for specific tasks.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411480" y="4407408"/>
            <a:ext cx="8321040" cy="566928"/>
          </a:xfrm>
          <a:prstGeom prst="rect">
            <a:avLst/>
          </a:prstGeom>
          <a:solidFill>
            <a:srgbClr val="028090">
              <a:alpha val="80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548640" y="4443984"/>
            <a:ext cx="3840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Three methods — three answers to 'which tokens to keep':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4480560" y="4443984"/>
            <a:ext cx="40233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StreamingLLM  •  H₂O  •  SnapKV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548640" y="4718304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Position-based                   Attention score-based                   Query-aware, prefill-time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210312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 4 — KV CACHE EVICTION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a Plain Sliding Window Fails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hape 3"/>
          <p:cNvSpPr/>
          <p:nvPr/>
        </p:nvSpPr>
        <p:spPr>
          <a:xfrm>
            <a:off x="411480" y="1051560"/>
            <a:ext cx="1005840" cy="3657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411480" y="1207008"/>
            <a:ext cx="8321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The simplest policy — keep only the most recent W tokens, evict everything older — sounds reasonable. It is not.</a:t>
            </a:r>
            <a:endParaRPr kumimoji="0" lang="en-US" sz="12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11480" y="1737360"/>
            <a:ext cx="749808" cy="475488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6"/>
          <p:cNvSpPr/>
          <p:nvPr/>
        </p:nvSpPr>
        <p:spPr>
          <a:xfrm>
            <a:off x="411480" y="1737360"/>
            <a:ext cx="7498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T1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hape 7"/>
          <p:cNvSpPr/>
          <p:nvPr/>
        </p:nvSpPr>
        <p:spPr>
          <a:xfrm>
            <a:off x="1252728" y="1737360"/>
            <a:ext cx="749808" cy="475488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8"/>
          <p:cNvSpPr/>
          <p:nvPr/>
        </p:nvSpPr>
        <p:spPr>
          <a:xfrm>
            <a:off x="1252728" y="1737360"/>
            <a:ext cx="7498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T2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2093976" y="1737360"/>
            <a:ext cx="749808" cy="475488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2093976" y="1737360"/>
            <a:ext cx="7498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T3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2935224" y="1737360"/>
            <a:ext cx="749808" cy="475488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2935224" y="1737360"/>
            <a:ext cx="7498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T4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3776472" y="1737360"/>
            <a:ext cx="749808" cy="475488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3776472" y="1737360"/>
            <a:ext cx="7498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T5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4617720" y="1737360"/>
            <a:ext cx="749808" cy="475488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4617720" y="1737360"/>
            <a:ext cx="7498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T6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5458968" y="1737360"/>
            <a:ext cx="749808" cy="47548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5458968" y="1737360"/>
            <a:ext cx="7498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T7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6300216" y="1737360"/>
            <a:ext cx="749808" cy="47548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6300216" y="1737360"/>
            <a:ext cx="7498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T8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7141464" y="1737360"/>
            <a:ext cx="749808" cy="47548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7141464" y="1737360"/>
            <a:ext cx="7498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T9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7982712" y="1737360"/>
            <a:ext cx="749808" cy="47548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7982712" y="1737360"/>
            <a:ext cx="7498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T10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411480" y="2267712"/>
            <a:ext cx="50292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← EVICTED (oldest)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5303520" y="2267712"/>
            <a:ext cx="34290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1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RETAINED (recent window) →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Shape 27"/>
          <p:cNvSpPr/>
          <p:nvPr/>
        </p:nvSpPr>
        <p:spPr>
          <a:xfrm>
            <a:off x="411480" y="1691640"/>
            <a:ext cx="749808" cy="566928"/>
          </a:xfrm>
          <a:prstGeom prst="rect">
            <a:avLst/>
          </a:prstGeom>
          <a:solidFill>
            <a:srgbClr val="F59E0B">
              <a:alpha val="75000"/>
            </a:srgbClr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 28"/>
          <p:cNvSpPr/>
          <p:nvPr/>
        </p:nvSpPr>
        <p:spPr>
          <a:xfrm>
            <a:off x="411480" y="2286000"/>
            <a:ext cx="74980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59E0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SINK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59E0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(must keep!)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Shape 29"/>
          <p:cNvSpPr/>
          <p:nvPr/>
        </p:nvSpPr>
        <p:spPr>
          <a:xfrm>
            <a:off x="411480" y="2798064"/>
            <a:ext cx="5029200" cy="2029968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Shape 30"/>
          <p:cNvSpPr/>
          <p:nvPr/>
        </p:nvSpPr>
        <p:spPr>
          <a:xfrm>
            <a:off x="411480" y="2798064"/>
            <a:ext cx="50292" cy="202996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ext 31"/>
          <p:cNvSpPr/>
          <p:nvPr/>
        </p:nvSpPr>
        <p:spPr>
          <a:xfrm>
            <a:off x="548640" y="2889504"/>
            <a:ext cx="48280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attention sink problem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Text 32"/>
          <p:cNvSpPr/>
          <p:nvPr/>
        </p:nvSpPr>
        <p:spPr>
          <a:xfrm>
            <a:off x="548640" y="3200400"/>
            <a:ext cx="4828032" cy="1536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Initial tokens (T1, T2 …) receive disproportionately high attention even when semantically irrelevant. Remove them and the softmax distribution over remaining tokens becomes unstable — perplexity explodes.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Reason: softmax must sum to 1. When no token is strongly relevant, the model 'dumps' probability mass on the earliest always-visible token. This is a training artefact, not a semantic signal.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Shape 33"/>
          <p:cNvSpPr/>
          <p:nvPr/>
        </p:nvSpPr>
        <p:spPr>
          <a:xfrm>
            <a:off x="5577840" y="2798064"/>
            <a:ext cx="3154680" cy="2029968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Text 34"/>
          <p:cNvSpPr/>
          <p:nvPr/>
        </p:nvSpPr>
        <p:spPr>
          <a:xfrm>
            <a:off x="5687568" y="2871216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Window attention perplexity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Text 35"/>
          <p:cNvSpPr/>
          <p:nvPr/>
        </p:nvSpPr>
        <p:spPr>
          <a:xfrm>
            <a:off x="5687568" y="3218688"/>
            <a:ext cx="1371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Config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Text 36"/>
          <p:cNvSpPr/>
          <p:nvPr/>
        </p:nvSpPr>
        <p:spPr>
          <a:xfrm>
            <a:off x="7178040" y="3218688"/>
            <a:ext cx="822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PPL (Llama-2-13B)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Text 37"/>
          <p:cNvSpPr/>
          <p:nvPr/>
        </p:nvSpPr>
        <p:spPr>
          <a:xfrm>
            <a:off x="5687568" y="3602736"/>
            <a:ext cx="1371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Full attention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Text 38"/>
          <p:cNvSpPr/>
          <p:nvPr/>
        </p:nvSpPr>
        <p:spPr>
          <a:xfrm>
            <a:off x="7178040" y="3602736"/>
            <a:ext cx="822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5.3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Text 39"/>
          <p:cNvSpPr/>
          <p:nvPr/>
        </p:nvSpPr>
        <p:spPr>
          <a:xfrm>
            <a:off x="5687568" y="3986784"/>
            <a:ext cx="1371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59E0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Window only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Text 40"/>
          <p:cNvSpPr/>
          <p:nvPr/>
        </p:nvSpPr>
        <p:spPr>
          <a:xfrm>
            <a:off x="7178040" y="3986784"/>
            <a:ext cx="822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59E0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5,158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Text 41"/>
          <p:cNvSpPr/>
          <p:nvPr/>
        </p:nvSpPr>
        <p:spPr>
          <a:xfrm>
            <a:off x="5687568" y="4370832"/>
            <a:ext cx="1371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4 sinks + 1020 recent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Text 42"/>
          <p:cNvSpPr/>
          <p:nvPr/>
        </p:nvSpPr>
        <p:spPr>
          <a:xfrm>
            <a:off x="7178040" y="4370832"/>
            <a:ext cx="822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5.4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Text 43"/>
          <p:cNvSpPr/>
          <p:nvPr/>
        </p:nvSpPr>
        <p:spPr>
          <a:xfrm>
            <a:off x="5687568" y="4681728"/>
            <a:ext cx="2926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1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Source: StreamingLLM (Xiao et al. 2023)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210312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 4 — KV CACHE EVICTION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StreamingLLM: Attention Sinks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411480" y="1170432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Xiao, Tian, Chen, Han &amp; Lewis (MIT / Meta)  •  arXiv:2309.17453  •  ICLR 2024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411480" y="1481328"/>
            <a:ext cx="8321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Keep a small fixed set of 'sink' tokens at the start plus a sliding window of recent tokens — evict everything in between:</a:t>
            </a:r>
            <a:endParaRPr kumimoji="0" lang="en-US" sz="12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11480" y="1938528"/>
            <a:ext cx="4983480" cy="1719072"/>
          </a:xfrm>
          <a:prstGeom prst="rect">
            <a:avLst/>
          </a:prstGeom>
          <a:solidFill>
            <a:srgbClr val="1A274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6"/>
          <p:cNvSpPr/>
          <p:nvPr/>
        </p:nvSpPr>
        <p:spPr>
          <a:xfrm>
            <a:off x="411480" y="1938528"/>
            <a:ext cx="50292" cy="171907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7"/>
          <p:cNvSpPr/>
          <p:nvPr/>
        </p:nvSpPr>
        <p:spPr>
          <a:xfrm>
            <a:off x="530352" y="2029968"/>
            <a:ext cx="4800600" cy="15361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KV_cache = attention_sinks ∪ recent_window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#  sinks   → first 4 tokens  (fixed, never evicted)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#  window  → last W tokens    (slides forward each step)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At each new decoding step: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  if len(KV_cache) &gt; budget: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    evict oldest non-sink token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  append new token KV to cache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645152" y="1938528"/>
            <a:ext cx="4087368" cy="1719072"/>
          </a:xfrm>
          <a:prstGeom prst="rect">
            <a:avLst/>
          </a:prstGeom>
          <a:solidFill>
            <a:srgbClr val="162154"/>
          </a:solidFill>
          <a:ln w="12700">
            <a:solidFill>
              <a:srgbClr val="02C39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4645152" y="1938528"/>
            <a:ext cx="50292" cy="171907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4782312" y="2029968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it enables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4782312" y="2340864"/>
            <a:ext cx="3886200" cy="12252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Stable generation at arbitrarily long (theoretically infinite) sequence lengths without restarting the cache. Streaming chatbots, always-on assistants, multi-hour dialogue sessions.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411480" y="3767328"/>
            <a:ext cx="2697480" cy="960120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411480" y="3822192"/>
            <a:ext cx="26974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411480" y="4352544"/>
            <a:ext cx="26974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sink tokens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needed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3264408" y="3767328"/>
            <a:ext cx="2697480" cy="960120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3264408" y="3822192"/>
            <a:ext cx="26974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4M+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3264408" y="4352544"/>
            <a:ext cx="26974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tokens handled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stably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6117336" y="3767328"/>
            <a:ext cx="2697480" cy="960120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6117336" y="3822192"/>
            <a:ext cx="26974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22×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6117336" y="4352544"/>
            <a:ext cx="26974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speedup vs.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recomputation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411480" y="4828032"/>
            <a:ext cx="8321040" cy="310896"/>
          </a:xfrm>
          <a:prstGeom prst="rect">
            <a:avLst/>
          </a:prstGeom>
          <a:solidFill>
            <a:srgbClr val="F59E0B">
              <a:alpha val="85000"/>
            </a:srgbClr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548640" y="48463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⚠  StreamingLLM does NOT extend the context window. The model only truly sees the recent window — older tokens are gone. Useful for streaming, not for recall of distant history.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210312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 4 — KV CACHE EVICTION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H₂O: Heavy-Hitter Oracle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411480" y="1170432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Zhang, Sheng et al. (UT Austin / Stanford / CMU / Berkeley)  •  arXiv:2306.14048  •  NeurIPS 2023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411480" y="1481328"/>
            <a:ext cx="8321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StreamingLLM keeps tokens by position. H₂O keeps them by importance — content-dependent, not position-dependent.</a:t>
            </a:r>
            <a:endParaRPr kumimoji="0" lang="en-US" sz="12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11480" y="1901952"/>
            <a:ext cx="4069080" cy="1005840"/>
          </a:xfrm>
          <a:prstGeom prst="rect">
            <a:avLst/>
          </a:prstGeom>
          <a:solidFill>
            <a:srgbClr val="162154"/>
          </a:solidFill>
          <a:ln w="12700">
            <a:solidFill>
              <a:srgbClr val="00A89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6"/>
          <p:cNvSpPr/>
          <p:nvPr/>
        </p:nvSpPr>
        <p:spPr>
          <a:xfrm>
            <a:off x="411480" y="1901952"/>
            <a:ext cx="50292" cy="100584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7"/>
          <p:cNvSpPr/>
          <p:nvPr/>
        </p:nvSpPr>
        <p:spPr>
          <a:xfrm>
            <a:off x="566928" y="1965960"/>
            <a:ext cx="378561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" b="1" i="0" u="none" strike="noStrike" kern="1200" cap="none" spc="0" normalizeH="0" baseline="0" noProof="0" dirty="0">
                <a:ln>
                  <a:noFill/>
                </a:ln>
                <a:solidFill>
                  <a:srgbClr val="00A896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observation: power-law attention</a:t>
            </a:r>
            <a:endParaRPr kumimoji="0" lang="en-US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8"/>
          <p:cNvSpPr/>
          <p:nvPr/>
        </p:nvSpPr>
        <p:spPr>
          <a:xfrm>
            <a:off x="566928" y="2267712"/>
            <a:ext cx="3785616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Cumulative attention scores follow a power-law distribution. A small set of 'heavy hitter' (H₂) tokens receive the majority of total attention — and they are determined by semantic content, not position.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4636008" y="1901952"/>
            <a:ext cx="4096512" cy="1920240"/>
          </a:xfrm>
          <a:prstGeom prst="rect">
            <a:avLst/>
          </a:prstGeom>
          <a:solidFill>
            <a:srgbClr val="1A274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4636008" y="1901952"/>
            <a:ext cx="50292" cy="19202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4754880" y="1993392"/>
            <a:ext cx="3913632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score[i] = cumulative attention received by token i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At each decoding step: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  if len(KV_cache) &gt; budget: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    evict token with lowest score[i]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    (excluding the recent window)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  # Maintain running scores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  for each retained token i: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    score[i] += attn_weight(q_current → k_i)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411480" y="2980944"/>
            <a:ext cx="4069080" cy="822960"/>
          </a:xfrm>
          <a:prstGeom prst="rect">
            <a:avLst/>
          </a:prstGeom>
          <a:solidFill>
            <a:srgbClr val="162154"/>
          </a:solidFill>
          <a:ln w="12700">
            <a:solidFill>
              <a:srgbClr val="02C39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411480" y="2980944"/>
            <a:ext cx="50292" cy="82296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566928" y="3044952"/>
            <a:ext cx="37856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Formalised as a dynamic submodular problem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566928" y="3310128"/>
            <a:ext cx="3785616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The greedy local-statistics selection (using only past attention scores) is provably near-optimal under mild assumptions — no lookahead needed.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411480" y="3913632"/>
            <a:ext cx="2697480" cy="960120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411480" y="3968496"/>
            <a:ext cx="26974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20%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411480" y="4498848"/>
            <a:ext cx="26974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heavy hitters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retained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3264408" y="3913632"/>
            <a:ext cx="2697480" cy="960120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3264408" y="3968496"/>
            <a:ext cx="26974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29×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3264408" y="4498848"/>
            <a:ext cx="26974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throughput vs.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DeepSpeed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6117336" y="3913632"/>
            <a:ext cx="2697480" cy="960120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6117336" y="3968496"/>
            <a:ext cx="26974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1.9×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6117336" y="4498848"/>
            <a:ext cx="26974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latency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reduction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210312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 4 — KV CACHE EVICTION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SnapKV: Query-Aware Prefill Compression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411480" y="1170432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Li, Huang, Yang et al.  •  arXiv:2404.14469  •  NeurIPS 2024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411480" y="1481328"/>
            <a:ext cx="8321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H₂O evicts during generation. SnapKV compresses before generation — at the end of the prefill phase, once, before any tokens are produced.</a:t>
            </a:r>
            <a:endParaRPr kumimoji="0" lang="en-US" sz="12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11480" y="1938528"/>
            <a:ext cx="4069080" cy="1298448"/>
          </a:xfrm>
          <a:prstGeom prst="rect">
            <a:avLst/>
          </a:prstGeom>
          <a:solidFill>
            <a:srgbClr val="162154"/>
          </a:solidFill>
          <a:ln w="12700">
            <a:solidFill>
              <a:srgbClr val="02C39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6"/>
          <p:cNvSpPr/>
          <p:nvPr/>
        </p:nvSpPr>
        <p:spPr>
          <a:xfrm>
            <a:off x="411480" y="1938528"/>
            <a:ext cx="50292" cy="129844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7"/>
          <p:cNvSpPr/>
          <p:nvPr/>
        </p:nvSpPr>
        <p:spPr>
          <a:xfrm>
            <a:off x="566928" y="2002536"/>
            <a:ext cx="378561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key discovery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8"/>
          <p:cNvSpPr/>
          <p:nvPr/>
        </p:nvSpPr>
        <p:spPr>
          <a:xfrm>
            <a:off x="566928" y="2304288"/>
            <a:ext cx="3785616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Each attention head consistently focuses on the same regions of the input prompt across all generated tokens — and this pattern can be predicted from the observation window (the query / instruction at the end of the prompt) before a single output token is produced.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4663440" y="1993392"/>
            <a:ext cx="1362456" cy="822960"/>
          </a:xfrm>
          <a:prstGeom prst="rect">
            <a:avLst/>
          </a:prstGeom>
          <a:solidFill>
            <a:srgbClr val="028090">
              <a:alpha val="80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4663440" y="1993392"/>
            <a:ext cx="136245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System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Prompt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(long)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6080760" y="1993392"/>
            <a:ext cx="905256" cy="822960"/>
          </a:xfrm>
          <a:prstGeom prst="rect">
            <a:avLst/>
          </a:prstGeom>
          <a:solidFill>
            <a:srgbClr val="00A896">
              <a:alpha val="80000"/>
            </a:srgbClr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6080760" y="1993392"/>
            <a:ext cx="90525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User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Query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(short)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7040880" y="1993392"/>
            <a:ext cx="1179576" cy="822960"/>
          </a:xfrm>
          <a:prstGeom prst="rect">
            <a:avLst/>
          </a:prstGeom>
          <a:solidFill>
            <a:srgbClr val="02C39A">
              <a:alpha val="80000"/>
            </a:srgbClr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7040880" y="1993392"/>
            <a:ext cx="117957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Observation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Window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8275320" y="1993392"/>
            <a:ext cx="1115568" cy="822960"/>
          </a:xfrm>
          <a:prstGeom prst="rect">
            <a:avLst/>
          </a:prstGeom>
          <a:solidFill>
            <a:srgbClr val="64748B">
              <a:alpha val="40000"/>
            </a:srgbClr>
          </a:solidFill>
          <a:ln w="12700">
            <a:solidFill>
              <a:srgbClr val="64748B"/>
            </a:solidFill>
            <a:prstDash val="dash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8275320" y="1993392"/>
            <a:ext cx="111556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1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Generation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1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(output)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4645152" y="2862072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1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← prefill →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4645152" y="2962656"/>
            <a:ext cx="413308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SnapKV uses attention patterns in observation window to select which prefix KVs to keep ↑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411480" y="3337560"/>
            <a:ext cx="8321040" cy="1572768"/>
          </a:xfrm>
          <a:prstGeom prst="rect">
            <a:avLst/>
          </a:prstGeom>
          <a:solidFill>
            <a:srgbClr val="1A274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411480" y="3337560"/>
            <a:ext cx="50292" cy="157276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530352" y="3429000"/>
            <a:ext cx="8138160" cy="13898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obs = last O tokens of prompt   # the instruction / question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for each attention head h: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  attn_h   = softmax(Q_obs @ K_prefix.T / sqrt(d))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  import_h = max(attn_h[:, i]) for each prefix position i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  selected_h = top_k(import_h, k=budget_per_head)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KV_cache = union(selected_h across heads) ∪ KV[obs]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# Done once before generation — zero overhead during decoding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210312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 4 — KV CACHE EVICTION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SnapKV: Results and Key Properties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hape 3"/>
          <p:cNvSpPr/>
          <p:nvPr/>
        </p:nvSpPr>
        <p:spPr>
          <a:xfrm>
            <a:off x="411480" y="1051560"/>
            <a:ext cx="1005840" cy="3657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hape 4"/>
          <p:cNvSpPr/>
          <p:nvPr/>
        </p:nvSpPr>
        <p:spPr>
          <a:xfrm>
            <a:off x="411480" y="1207008"/>
            <a:ext cx="1965960" cy="987552"/>
          </a:xfrm>
          <a:prstGeom prst="rect">
            <a:avLst/>
          </a:prstGeom>
          <a:solidFill>
            <a:srgbClr val="1E2761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5"/>
          <p:cNvSpPr/>
          <p:nvPr/>
        </p:nvSpPr>
        <p:spPr>
          <a:xfrm>
            <a:off x="411480" y="1261872"/>
            <a:ext cx="1965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3.6×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6"/>
          <p:cNvSpPr/>
          <p:nvPr/>
        </p:nvSpPr>
        <p:spPr>
          <a:xfrm>
            <a:off x="411480" y="1783080"/>
            <a:ext cx="1965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generation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speedup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hape 7"/>
          <p:cNvSpPr/>
          <p:nvPr/>
        </p:nvSpPr>
        <p:spPr>
          <a:xfrm>
            <a:off x="2532888" y="1207008"/>
            <a:ext cx="1965960" cy="987552"/>
          </a:xfrm>
          <a:prstGeom prst="rect">
            <a:avLst/>
          </a:prstGeom>
          <a:solidFill>
            <a:srgbClr val="1E2761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8"/>
          <p:cNvSpPr/>
          <p:nvPr/>
        </p:nvSpPr>
        <p:spPr>
          <a:xfrm>
            <a:off x="2532888" y="1261872"/>
            <a:ext cx="1965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8.2×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 9"/>
          <p:cNvSpPr/>
          <p:nvPr/>
        </p:nvSpPr>
        <p:spPr>
          <a:xfrm>
            <a:off x="2532888" y="1783080"/>
            <a:ext cx="1965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memory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efficiency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4654296" y="1207008"/>
            <a:ext cx="1965960" cy="987552"/>
          </a:xfrm>
          <a:prstGeom prst="rect">
            <a:avLst/>
          </a:prstGeom>
          <a:solidFill>
            <a:srgbClr val="1E2761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4654296" y="1261872"/>
            <a:ext cx="1965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380K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4654296" y="1783080"/>
            <a:ext cx="1965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tokens on one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A100-80GB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6775704" y="1207008"/>
            <a:ext cx="1965960" cy="987552"/>
          </a:xfrm>
          <a:prstGeom prst="rect">
            <a:avLst/>
          </a:prstGeom>
          <a:solidFill>
            <a:srgbClr val="1E2761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6775704" y="1261872"/>
            <a:ext cx="1965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6775704" y="1783080"/>
            <a:ext cx="1965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long-seq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benchmarks passed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411480" y="2304288"/>
            <a:ext cx="2697480" cy="1938528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411480" y="2304288"/>
            <a:ext cx="50292" cy="193852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548640" y="2395728"/>
            <a:ext cx="24963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Per-head selection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548640" y="2706624"/>
            <a:ext cx="249631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Different attention heads prioritize different parts of the prompt. By selecting important positions per head rather than globally, SnapKV preserves the specialised information each head has learned to look for.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3264408" y="2304288"/>
            <a:ext cx="2697480" cy="1938528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3264408" y="2304288"/>
            <a:ext cx="50292" cy="1938528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3401568" y="2395728"/>
            <a:ext cx="24963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One-shot, then frozen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3401568" y="2706624"/>
            <a:ext cx="249631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Compression happens exactly once after the prefill pass completes. There is no per-step eviction decision during generation — the cache is fixed in size from the first output token onwards. Zero overhead.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Shape 24"/>
          <p:cNvSpPr/>
          <p:nvPr/>
        </p:nvSpPr>
        <p:spPr>
          <a:xfrm>
            <a:off x="6117336" y="2304288"/>
            <a:ext cx="2697480" cy="1938528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6117336" y="2304288"/>
            <a:ext cx="50292" cy="193852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6254496" y="2395728"/>
            <a:ext cx="24963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Works at extreme lengths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6254496" y="2706624"/>
            <a:ext cx="2496312" cy="14447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At 128K context with 32× compression SnapKV shows no performance degradation on multi-document retrieval tasks. The observation window reliably identifies the few hundred positions each head genuinely needs.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Shape 28"/>
          <p:cNvSpPr/>
          <p:nvPr/>
        </p:nvSpPr>
        <p:spPr>
          <a:xfrm>
            <a:off x="411480" y="4352544"/>
            <a:ext cx="8321040" cy="713232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594360" y="4407408"/>
            <a:ext cx="795528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For reasoning models specifically: attention-based methods (H₂O, SnapKV) significantly outperform position-based methods (StreamingLLM). Reasoning chains rely on long-range dependencies that recency alone cannot capture.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210312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 4 — KV CACHE EVICTION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Comparing the Three Eviction Strategies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hape 3"/>
          <p:cNvSpPr/>
          <p:nvPr/>
        </p:nvSpPr>
        <p:spPr>
          <a:xfrm>
            <a:off x="411480" y="1051560"/>
            <a:ext cx="1005840" cy="3657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hape 4"/>
          <p:cNvSpPr/>
          <p:nvPr/>
        </p:nvSpPr>
        <p:spPr>
          <a:xfrm>
            <a:off x="320040" y="1170432"/>
            <a:ext cx="1746504" cy="402336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5"/>
          <p:cNvSpPr/>
          <p:nvPr/>
        </p:nvSpPr>
        <p:spPr>
          <a:xfrm>
            <a:off x="320040" y="1170432"/>
            <a:ext cx="174650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Strategy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6"/>
          <p:cNvSpPr/>
          <p:nvPr/>
        </p:nvSpPr>
        <p:spPr>
          <a:xfrm>
            <a:off x="2130552" y="1170432"/>
            <a:ext cx="2569464" cy="402336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7"/>
          <p:cNvSpPr/>
          <p:nvPr/>
        </p:nvSpPr>
        <p:spPr>
          <a:xfrm>
            <a:off x="2130552" y="1170432"/>
            <a:ext cx="256946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is Retained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764024" y="1170432"/>
            <a:ext cx="1700784" cy="402336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 9"/>
          <p:cNvSpPr/>
          <p:nvPr/>
        </p:nvSpPr>
        <p:spPr>
          <a:xfrm>
            <a:off x="4764024" y="1170432"/>
            <a:ext cx="170078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When Applied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6528816" y="1170432"/>
            <a:ext cx="2295144" cy="402336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6528816" y="1170432"/>
            <a:ext cx="229514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Best For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320040" y="1609344"/>
            <a:ext cx="1746504" cy="658368"/>
          </a:xfrm>
          <a:prstGeom prst="rect">
            <a:avLst/>
          </a:prstGeom>
          <a:solidFill>
            <a:srgbClr val="E8F0FE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393192" y="1609344"/>
            <a:ext cx="161848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Sliding Window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2130552" y="1609344"/>
            <a:ext cx="2569464" cy="658368"/>
          </a:xfrm>
          <a:prstGeom prst="rect">
            <a:avLst/>
          </a:prstGeom>
          <a:solidFill>
            <a:srgbClr val="E8F0FE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2203704" y="1609344"/>
            <a:ext cx="244144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Most recent W tokens only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4764024" y="1609344"/>
            <a:ext cx="1700784" cy="658368"/>
          </a:xfrm>
          <a:prstGeom prst="rect">
            <a:avLst/>
          </a:prstGeom>
          <a:solidFill>
            <a:srgbClr val="E8F0FE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4837176" y="1609344"/>
            <a:ext cx="15727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Per decoding step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6528816" y="1609344"/>
            <a:ext cx="2295144" cy="658368"/>
          </a:xfrm>
          <a:prstGeom prst="rect">
            <a:avLst/>
          </a:prstGeom>
          <a:solidFill>
            <a:srgbClr val="E8F0FE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6601968" y="1609344"/>
            <a:ext cx="216712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Baseline — simple but lossy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320040" y="2322576"/>
            <a:ext cx="1746504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393192" y="2322576"/>
            <a:ext cx="161848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00A896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StreamingLLM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2130552" y="2322576"/>
            <a:ext cx="2569464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2203704" y="2322576"/>
            <a:ext cx="244144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Attention sinks + recent window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Shape 24"/>
          <p:cNvSpPr/>
          <p:nvPr/>
        </p:nvSpPr>
        <p:spPr>
          <a:xfrm>
            <a:off x="4764024" y="2322576"/>
            <a:ext cx="1700784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4837176" y="2322576"/>
            <a:ext cx="15727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Per decoding step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Shape 26"/>
          <p:cNvSpPr/>
          <p:nvPr/>
        </p:nvSpPr>
        <p:spPr>
          <a:xfrm>
            <a:off x="6528816" y="2322576"/>
            <a:ext cx="2295144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6601968" y="2322576"/>
            <a:ext cx="216712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Streaming / infinite-length chat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Shape 28"/>
          <p:cNvSpPr/>
          <p:nvPr/>
        </p:nvSpPr>
        <p:spPr>
          <a:xfrm>
            <a:off x="320040" y="3035808"/>
            <a:ext cx="1746504" cy="658368"/>
          </a:xfrm>
          <a:prstGeom prst="rect">
            <a:avLst/>
          </a:prstGeom>
          <a:solidFill>
            <a:srgbClr val="E8F0FE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393192" y="3035808"/>
            <a:ext cx="161848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H₂O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Shape 30"/>
          <p:cNvSpPr/>
          <p:nvPr/>
        </p:nvSpPr>
        <p:spPr>
          <a:xfrm>
            <a:off x="2130552" y="3035808"/>
            <a:ext cx="2569464" cy="658368"/>
          </a:xfrm>
          <a:prstGeom prst="rect">
            <a:avLst/>
          </a:prstGeom>
          <a:solidFill>
            <a:srgbClr val="E8F0FE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ext 31"/>
          <p:cNvSpPr/>
          <p:nvPr/>
        </p:nvSpPr>
        <p:spPr>
          <a:xfrm>
            <a:off x="2203704" y="3035808"/>
            <a:ext cx="244144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Cumulative heavy hitters + recent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Shape 32"/>
          <p:cNvSpPr/>
          <p:nvPr/>
        </p:nvSpPr>
        <p:spPr>
          <a:xfrm>
            <a:off x="4764024" y="3035808"/>
            <a:ext cx="1700784" cy="658368"/>
          </a:xfrm>
          <a:prstGeom prst="rect">
            <a:avLst/>
          </a:prstGeom>
          <a:solidFill>
            <a:srgbClr val="E8F0FE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Text 33"/>
          <p:cNvSpPr/>
          <p:nvPr/>
        </p:nvSpPr>
        <p:spPr>
          <a:xfrm>
            <a:off x="4837176" y="3035808"/>
            <a:ext cx="15727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Per decoding step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Shape 34"/>
          <p:cNvSpPr/>
          <p:nvPr/>
        </p:nvSpPr>
        <p:spPr>
          <a:xfrm>
            <a:off x="6528816" y="3035808"/>
            <a:ext cx="2295144" cy="658368"/>
          </a:xfrm>
          <a:prstGeom prst="rect">
            <a:avLst/>
          </a:prstGeom>
          <a:solidFill>
            <a:srgbClr val="E8F0FE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Text 35"/>
          <p:cNvSpPr/>
          <p:nvPr/>
        </p:nvSpPr>
        <p:spPr>
          <a:xfrm>
            <a:off x="6601968" y="3035808"/>
            <a:ext cx="216712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General long-context generation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Shape 36"/>
          <p:cNvSpPr/>
          <p:nvPr/>
        </p:nvSpPr>
        <p:spPr>
          <a:xfrm>
            <a:off x="320040" y="3749040"/>
            <a:ext cx="1746504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Text 37"/>
          <p:cNvSpPr/>
          <p:nvPr/>
        </p:nvSpPr>
        <p:spPr>
          <a:xfrm>
            <a:off x="393192" y="3749040"/>
            <a:ext cx="161848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SnapKV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Shape 38"/>
          <p:cNvSpPr/>
          <p:nvPr/>
        </p:nvSpPr>
        <p:spPr>
          <a:xfrm>
            <a:off x="2130552" y="3749040"/>
            <a:ext cx="2569464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Text 39"/>
          <p:cNvSpPr/>
          <p:nvPr/>
        </p:nvSpPr>
        <p:spPr>
          <a:xfrm>
            <a:off x="2203704" y="3749040"/>
            <a:ext cx="244144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Query-attended prefix + obs. window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Shape 40"/>
          <p:cNvSpPr/>
          <p:nvPr/>
        </p:nvSpPr>
        <p:spPr>
          <a:xfrm>
            <a:off x="4764024" y="3749040"/>
            <a:ext cx="1700784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Text 41"/>
          <p:cNvSpPr/>
          <p:nvPr/>
        </p:nvSpPr>
        <p:spPr>
          <a:xfrm>
            <a:off x="4837176" y="3749040"/>
            <a:ext cx="15727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Once, post-prefill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Shape 42"/>
          <p:cNvSpPr/>
          <p:nvPr/>
        </p:nvSpPr>
        <p:spPr>
          <a:xfrm>
            <a:off x="6528816" y="3749040"/>
            <a:ext cx="2295144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Text 43"/>
          <p:cNvSpPr/>
          <p:nvPr/>
        </p:nvSpPr>
        <p:spPr>
          <a:xfrm>
            <a:off x="6601968" y="3749040"/>
            <a:ext cx="216712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Long system prompts, RAG, reasoning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hape 44"/>
          <p:cNvSpPr/>
          <p:nvPr/>
        </p:nvSpPr>
        <p:spPr>
          <a:xfrm>
            <a:off x="320040" y="4553712"/>
            <a:ext cx="8503920" cy="640080"/>
          </a:xfrm>
          <a:prstGeom prst="rect">
            <a:avLst/>
          </a:prstGeom>
          <a:solidFill>
            <a:srgbClr val="FFF8E6"/>
          </a:solidFill>
          <a:ln w="1270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Text 45"/>
          <p:cNvSpPr/>
          <p:nvPr/>
        </p:nvSpPr>
        <p:spPr>
          <a:xfrm>
            <a:off x="457200" y="4599432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7C4A03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All three are training-free and composable.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Text 46"/>
          <p:cNvSpPr/>
          <p:nvPr/>
        </p:nvSpPr>
        <p:spPr>
          <a:xfrm>
            <a:off x="457200" y="4855464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4A03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They can be stacked: e.g. SnapKV at prefill to compress the system prompt, StreamingLLM during generation to manage the rolling conversation window.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192024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PREREQUISITE 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Queries, Keys, and Values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11480" y="1481328"/>
            <a:ext cx="8321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every token at position i, three learned projection matrices create three vectors: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411480" y="1901952"/>
            <a:ext cx="8321040" cy="987552"/>
          </a:xfrm>
          <a:prstGeom prst="rect">
            <a:avLst/>
          </a:prstGeom>
          <a:solidFill>
            <a:srgbClr val="1A274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11480" y="1901952"/>
            <a:ext cx="50292" cy="98755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30352" y="1993392"/>
            <a:ext cx="813816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q_i = x_i @ W_Q      # "What am I looking for?"</a:t>
            </a:r>
            <a:endParaRPr lang="en-US" sz="1050" dirty="0"/>
          </a:p>
          <a:p>
            <a:pPr marL="0" indent="0" algn="l">
              <a:buNone/>
            </a:pPr>
            <a:r>
              <a:rPr lang="en-US" sz="105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k_i = x_i @ W_K      # "What do I offer to others?"</a:t>
            </a:r>
            <a:endParaRPr lang="en-US" sz="1050" dirty="0"/>
          </a:p>
          <a:p>
            <a:pPr marL="0" indent="0" algn="l">
              <a:buNone/>
            </a:pPr>
            <a:r>
              <a:rPr lang="en-US" sz="105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v_i = x_i @ W_V      # "What information do I carry?"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11480" y="2999232"/>
            <a:ext cx="2697480" cy="1828800"/>
          </a:xfrm>
          <a:prstGeom prst="rect">
            <a:avLst/>
          </a:prstGeom>
          <a:solidFill>
            <a:srgbClr val="162154"/>
          </a:solidFill>
          <a:ln w="12700">
            <a:solidFill>
              <a:srgbClr val="02C39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1417320" y="3072384"/>
            <a:ext cx="658368" cy="53035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417320" y="3072384"/>
            <a:ext cx="65836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E276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521208" y="3712464"/>
            <a:ext cx="24871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Query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21208" y="4023360"/>
            <a:ext cx="2487168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token's question. Used only in the current step to score how relevant each key is.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264408" y="2999232"/>
            <a:ext cx="2697480" cy="1828800"/>
          </a:xfrm>
          <a:prstGeom prst="rect">
            <a:avLst/>
          </a:prstGeom>
          <a:solidFill>
            <a:srgbClr val="162154"/>
          </a:solidFill>
          <a:ln w="12700">
            <a:solidFill>
              <a:srgbClr val="00A89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270248" y="3072384"/>
            <a:ext cx="658368" cy="53035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270248" y="3072384"/>
            <a:ext cx="65836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E276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3374136" y="3712464"/>
            <a:ext cx="24871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374136" y="4023360"/>
            <a:ext cx="2487168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token's "index entry". Compared against queries to compute attention scores.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117336" y="2999232"/>
            <a:ext cx="2697480" cy="1828800"/>
          </a:xfrm>
          <a:prstGeom prst="rect">
            <a:avLst/>
          </a:prstGeom>
          <a:solidFill>
            <a:srgbClr val="162154"/>
          </a:solidFill>
          <a:ln w="1270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7123176" y="3072384"/>
            <a:ext cx="658368" cy="53035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123176" y="3072384"/>
            <a:ext cx="65836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E276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6227064" y="3712464"/>
            <a:ext cx="24871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Value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227064" y="4023360"/>
            <a:ext cx="2487168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token's actual content. Weighted and summed to produce the attention output.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411480" y="4974336"/>
            <a:ext cx="8321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three are computed from the same token embedding x_i — just via different weight matrices (W_Q, W_K, W_V).</a:t>
            </a:r>
            <a:endParaRPr lang="en-US" sz="105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210312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PARTS 3 &amp; 4 — SUMMARY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We've Covered So Far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hape 3"/>
          <p:cNvSpPr/>
          <p:nvPr/>
        </p:nvSpPr>
        <p:spPr>
          <a:xfrm>
            <a:off x="411480" y="1481328"/>
            <a:ext cx="8321040" cy="713232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hape 4"/>
          <p:cNvSpPr/>
          <p:nvPr/>
        </p:nvSpPr>
        <p:spPr>
          <a:xfrm>
            <a:off x="411480" y="1481328"/>
            <a:ext cx="50292" cy="71323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5"/>
          <p:cNvSpPr/>
          <p:nvPr/>
        </p:nvSpPr>
        <p:spPr>
          <a:xfrm>
            <a:off x="594360" y="1554480"/>
            <a:ext cx="7132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Part 1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6"/>
          <p:cNvSpPr/>
          <p:nvPr/>
        </p:nvSpPr>
        <p:spPr>
          <a:xfrm>
            <a:off x="1353312" y="1536192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Motivation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7"/>
          <p:cNvSpPr/>
          <p:nvPr/>
        </p:nvSpPr>
        <p:spPr>
          <a:xfrm>
            <a:off x="3246120" y="1627632"/>
            <a:ext cx="53035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The O(n²) problem and the KV cache memory wall — why context management matters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11480" y="2286000"/>
            <a:ext cx="8321040" cy="713232"/>
          </a:xfrm>
          <a:prstGeom prst="rect">
            <a:avLst/>
          </a:prstGeom>
          <a:solidFill>
            <a:srgbClr val="162154"/>
          </a:solidFill>
          <a:ln w="12700">
            <a:solidFill>
              <a:srgbClr val="00A89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411480" y="2286000"/>
            <a:ext cx="50292" cy="71323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594360" y="2359152"/>
            <a:ext cx="7132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00A896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Part 2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1353312" y="2340864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Sparse Attention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3246120" y="2432304"/>
            <a:ext cx="53035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Longformer &amp; BigBird — O(n) architectures baked into training. Theoretically sound but requires retraining.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411480" y="3090672"/>
            <a:ext cx="8321040" cy="713232"/>
          </a:xfrm>
          <a:prstGeom prst="rect">
            <a:avLst/>
          </a:prstGeom>
          <a:solidFill>
            <a:srgbClr val="162154"/>
          </a:solidFill>
          <a:ln w="12700">
            <a:solidFill>
              <a:srgbClr val="02C39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411480" y="3090672"/>
            <a:ext cx="50292" cy="71323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594360" y="3163824"/>
            <a:ext cx="7132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Part 3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1353312" y="3145536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Positional Scaling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3246120" y="3236976"/>
            <a:ext cx="53035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RoPE interpolation (PI, YaRN) — extend a pretrained model's context window with minimal fine-tuning.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411480" y="3895344"/>
            <a:ext cx="8321040" cy="713232"/>
          </a:xfrm>
          <a:prstGeom prst="rect">
            <a:avLst/>
          </a:prstGeom>
          <a:solidFill>
            <a:srgbClr val="162154"/>
          </a:solidFill>
          <a:ln w="1270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411480" y="3895344"/>
            <a:ext cx="50292" cy="71323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594360" y="3968496"/>
            <a:ext cx="7132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F59E0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Part 4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1353312" y="3950208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KV Cache Eviction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3246120" y="4041648"/>
            <a:ext cx="53035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StreamingLLM, H₂O, SnapKV — manage the KV cache at inference time. No retraining. Composable.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411480" y="4773168"/>
            <a:ext cx="8321040" cy="274320"/>
          </a:xfrm>
          <a:prstGeom prst="rect">
            <a:avLst/>
          </a:prstGeom>
          <a:solidFill>
            <a:srgbClr val="028090">
              <a:alpha val="80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502920" y="4773168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Up next — Part 5: Application-Level Context Management (MemGPT / Virtual Memory)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766560" y="-274320"/>
            <a:ext cx="2743200" cy="2286000"/>
          </a:xfrm>
          <a:prstGeom prst="rect">
            <a:avLst/>
          </a:prstGeom>
          <a:solidFill>
            <a:srgbClr val="028090">
              <a:alpha val="22000"/>
            </a:srgbClr>
          </a:solidFill>
          <a:ln w="12700">
            <a:solidFill>
              <a:srgbClr val="028090">
                <a:alpha val="30000"/>
              </a:srgbClr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MANAGING LLM CONTEXT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457200" y="1261872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1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Beyond Simple Truncation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57200" y="2450592"/>
            <a:ext cx="2697480" cy="329184"/>
          </a:xfrm>
          <a:prstGeom prst="roundRect">
            <a:avLst>
              <a:gd name="adj" fmla="val 22222"/>
            </a:avLst>
          </a:prstGeom>
          <a:solidFill>
            <a:srgbClr val="F59E0B">
              <a:alpha val="75000"/>
            </a:srgbClr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6"/>
          <p:cNvSpPr/>
          <p:nvPr/>
        </p:nvSpPr>
        <p:spPr>
          <a:xfrm>
            <a:off x="457200" y="2450592"/>
            <a:ext cx="2697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 5: Application-Level Memory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hape 7"/>
          <p:cNvSpPr/>
          <p:nvPr/>
        </p:nvSpPr>
        <p:spPr>
          <a:xfrm>
            <a:off x="3337560" y="2450592"/>
            <a:ext cx="2697480" cy="329184"/>
          </a:xfrm>
          <a:prstGeom prst="roundRect">
            <a:avLst>
              <a:gd name="adj" fmla="val 22222"/>
            </a:avLst>
          </a:prstGeom>
          <a:solidFill>
            <a:srgbClr val="00A896">
              <a:alpha val="75000"/>
            </a:srgbClr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8"/>
          <p:cNvSpPr/>
          <p:nvPr/>
        </p:nvSpPr>
        <p:spPr>
          <a:xfrm>
            <a:off x="3337560" y="2450592"/>
            <a:ext cx="2697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 6: Synthesis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6217920" y="2450592"/>
            <a:ext cx="2697480" cy="329184"/>
          </a:xfrm>
          <a:prstGeom prst="roundRect">
            <a:avLst>
              <a:gd name="adj" fmla="val 22222"/>
            </a:avLst>
          </a:prstGeom>
          <a:solidFill>
            <a:srgbClr val="028090">
              <a:alpha val="75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6217920" y="2450592"/>
            <a:ext cx="2697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Discussion + References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457200" y="4572000"/>
            <a:ext cx="82296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AI Agents Course  •  Graduate Module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965960"/>
            <a:ext cx="9144000" cy="1280160"/>
          </a:xfrm>
          <a:prstGeom prst="rect">
            <a:avLst/>
          </a:prstGeom>
          <a:solidFill>
            <a:srgbClr val="F59E0B">
              <a:alpha val="82000"/>
            </a:srgbClr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0" cap="none" spc="600" normalizeH="0" baseline="0" noProof="0" dirty="0">
                <a:ln>
                  <a:noFill/>
                </a:ln>
                <a:solidFill>
                  <a:srgbClr val="F59E0B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PART 5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82296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Application-Level Memory</a:t>
            </a:r>
            <a:endParaRPr kumimoji="0" lang="en-US" sz="4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457200" y="20848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Lifting context management out of inference</a:t>
            </a: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457200" y="3246120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Parts 2–4 all operate inside a single model call. This section asks: what if the LLM itself managed memory across calls — deciding what to keep, store, retrieve, and forget?</a:t>
            </a: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283464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 5 — APPLICATION-LEVEL MEMORY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 Larger Window is Not a Free Lunch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411480" y="1170432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Liu et al. — Lost in the Middle: How LLMs Use Long Contexts  •  arXiv:2307.03172  •  TACL 2024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411480" y="1481328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Even with a large context window, models don't use it uniformly. Liu et al. showed that performance depends heavily on where in the context the relevant information appears: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5"/>
          <p:cNvSpPr/>
          <p:nvPr/>
        </p:nvSpPr>
        <p:spPr>
          <a:xfrm>
            <a:off x="1188720" y="2103120"/>
            <a:ext cx="685800" cy="1207008"/>
          </a:xfrm>
          <a:prstGeom prst="rect">
            <a:avLst/>
          </a:prstGeom>
          <a:solidFill>
            <a:srgbClr val="02C39A">
              <a:alpha val="80000"/>
            </a:srgbClr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6"/>
          <p:cNvSpPr/>
          <p:nvPr/>
        </p:nvSpPr>
        <p:spPr>
          <a:xfrm>
            <a:off x="1051560" y="3364992"/>
            <a:ext cx="960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Beginning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7"/>
          <p:cNvSpPr/>
          <p:nvPr/>
        </p:nvSpPr>
        <p:spPr>
          <a:xfrm>
            <a:off x="1188720" y="1828800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Best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2450592" y="2542032"/>
            <a:ext cx="685800" cy="768096"/>
          </a:xfrm>
          <a:prstGeom prst="rect">
            <a:avLst/>
          </a:prstGeom>
          <a:solidFill>
            <a:srgbClr val="00A896">
              <a:alpha val="80000"/>
            </a:srgbClr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 9"/>
          <p:cNvSpPr/>
          <p:nvPr/>
        </p:nvSpPr>
        <p:spPr>
          <a:xfrm>
            <a:off x="2313432" y="3364992"/>
            <a:ext cx="960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00A896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Early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2450592" y="2267712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A896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Good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3712464" y="3090672"/>
            <a:ext cx="685800" cy="219456"/>
          </a:xfrm>
          <a:prstGeom prst="rect">
            <a:avLst/>
          </a:prstGeom>
          <a:solidFill>
            <a:srgbClr val="F59E0B">
              <a:alpha val="80000"/>
            </a:srgbClr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3575304" y="3364992"/>
            <a:ext cx="960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F59E0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Middle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3712464" y="2816352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F59E0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Poor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4974336" y="2542032"/>
            <a:ext cx="685800" cy="768096"/>
          </a:xfrm>
          <a:prstGeom prst="rect">
            <a:avLst/>
          </a:prstGeom>
          <a:solidFill>
            <a:srgbClr val="00A896">
              <a:alpha val="80000"/>
            </a:srgbClr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4837176" y="3364992"/>
            <a:ext cx="960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00A896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Late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4974336" y="2267712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A896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Good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6236208" y="2103120"/>
            <a:ext cx="685800" cy="1207008"/>
          </a:xfrm>
          <a:prstGeom prst="rect">
            <a:avLst/>
          </a:prstGeom>
          <a:solidFill>
            <a:srgbClr val="02C39A">
              <a:alpha val="80000"/>
            </a:srgbClr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6099048" y="3364992"/>
            <a:ext cx="960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End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6236208" y="1828800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Best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914400" y="3657600"/>
            <a:ext cx="5943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Position of relevant information in context →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73152" y="2103120"/>
            <a:ext cx="914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1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Model performance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7315200" y="1938528"/>
            <a:ext cx="1463040" cy="1828800"/>
          </a:xfrm>
          <a:prstGeom prst="rect">
            <a:avLst/>
          </a:prstGeom>
          <a:solidFill>
            <a:srgbClr val="162154"/>
          </a:solidFill>
          <a:ln w="1270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7360920" y="1993392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F59E0B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Implication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7360920" y="2304288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Even a 128K window doesn't help if the relevant facts are buried in the middle.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411480" y="3877056"/>
            <a:ext cx="8321040" cy="658368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566928" y="3931920"/>
            <a:ext cx="7955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Application-level context management addresses this directly:</a:t>
            </a:r>
            <a:endParaRPr kumimoji="0" lang="en-US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566928" y="4206240"/>
            <a:ext cx="7955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by controlling what information enters the context and where it is placed, you can keep the most important material at the beginning or end — in the high-performance zones.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283464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 5 — APPLICATION-LEVEL MEMORY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Baseline: Recursive Summarization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hape 3"/>
          <p:cNvSpPr/>
          <p:nvPr/>
        </p:nvSpPr>
        <p:spPr>
          <a:xfrm>
            <a:off x="411480" y="1051560"/>
            <a:ext cx="1005840" cy="3657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hape 4"/>
          <p:cNvSpPr/>
          <p:nvPr/>
        </p:nvSpPr>
        <p:spPr>
          <a:xfrm>
            <a:off x="411480" y="1207008"/>
            <a:ext cx="4114800" cy="1783080"/>
          </a:xfrm>
          <a:prstGeom prst="rect">
            <a:avLst/>
          </a:prstGeom>
          <a:solidFill>
            <a:srgbClr val="EEF2FF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11480" y="1207008"/>
            <a:ext cx="50292" cy="178308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6"/>
          <p:cNvSpPr/>
          <p:nvPr/>
        </p:nvSpPr>
        <p:spPr>
          <a:xfrm>
            <a:off x="530352" y="1298448"/>
            <a:ext cx="3931920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messages = conversation_history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while token_count(messages) &gt; limit: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    oldest_chunk = messages[:chunk_size]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    summary = LLM.summarize(oldest_chunk)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    messages = [summary] + messages[chunk_size:]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response = LLM.generate(messages)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hape 7"/>
          <p:cNvSpPr/>
          <p:nvPr/>
        </p:nvSpPr>
        <p:spPr>
          <a:xfrm>
            <a:off x="411480" y="3090672"/>
            <a:ext cx="41148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11480" y="3090672"/>
            <a:ext cx="50292" cy="178308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 9"/>
          <p:cNvSpPr/>
          <p:nvPr/>
        </p:nvSpPr>
        <p:spPr>
          <a:xfrm>
            <a:off x="548640" y="3182112"/>
            <a:ext cx="39136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 What works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548640" y="3493008"/>
            <a:ext cx="3913632" cy="128930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• Trivially simple — a handful of lines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• Works well for casual narrative continuity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• Runs on any model, no modification needed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• Keeps the most recent context intact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4636008" y="1207008"/>
            <a:ext cx="4096512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4636008" y="1207008"/>
            <a:ext cx="50292" cy="18288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4773168" y="1298448"/>
            <a:ext cx="3895344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✗  Failure modes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4773168" y="1609344"/>
            <a:ext cx="3895344" cy="13350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• Information loss is permanent — once summarised, details are gone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• Specific facts (names, numbers, quotes) rarely survive multiple rounds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• Compression happens before the question is asked — the LLM discards information without knowing what will matter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• No mechanism to retrieve what was thrown away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4636008" y="3090672"/>
            <a:ext cx="4096512" cy="1783080"/>
          </a:xfrm>
          <a:prstGeom prst="rect">
            <a:avLst/>
          </a:prstGeom>
          <a:solidFill>
            <a:srgbClr val="1E2761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4773168" y="3163824"/>
            <a:ext cx="38221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key design flaw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4773168" y="3493008"/>
            <a:ext cx="3822192" cy="12984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Summarization decides what to discard upfront. MemGPT (next slide) inverts this: it retrieves information on demand, letting the LLM decide what it needs at query time rather than what to lose at compression time.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283464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 5 — APPLICATION-LEVEL MEMORY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MemGPT: LLMs as Operating Systems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411480" y="1170432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Packer et al. (UC Berkeley)  •  arXiv:2310.08560  •  2023  →  Now: Letta open-source framework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hape 4"/>
          <p:cNvSpPr/>
          <p:nvPr/>
        </p:nvSpPr>
        <p:spPr>
          <a:xfrm>
            <a:off x="411480" y="1508760"/>
            <a:ext cx="4069080" cy="1481328"/>
          </a:xfrm>
          <a:prstGeom prst="rect">
            <a:avLst/>
          </a:prstGeom>
          <a:solidFill>
            <a:srgbClr val="162154"/>
          </a:solidFill>
          <a:ln w="12700">
            <a:solidFill>
              <a:srgbClr val="00A89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5"/>
          <p:cNvSpPr/>
          <p:nvPr/>
        </p:nvSpPr>
        <p:spPr>
          <a:xfrm>
            <a:off x="566928" y="1572768"/>
            <a:ext cx="378561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A896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OS Analogy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6"/>
          <p:cNvSpPr/>
          <p:nvPr/>
        </p:nvSpPr>
        <p:spPr>
          <a:xfrm>
            <a:off x="566928" y="1938528"/>
            <a:ext cx="18288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OS  →  Virtual Memory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7"/>
          <p:cNvSpPr/>
          <p:nvPr/>
        </p:nvSpPr>
        <p:spPr>
          <a:xfrm>
            <a:off x="2423160" y="1938528"/>
            <a:ext cx="237744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8"/>
          <p:cNvSpPr/>
          <p:nvPr/>
        </p:nvSpPr>
        <p:spPr>
          <a:xfrm>
            <a:off x="2697480" y="1938528"/>
            <a:ext cx="169164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MemGPT  →  Virtual Context</a:t>
            </a:r>
            <a:endParaRPr kumimoji="0" lang="en-US" sz="85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 9"/>
          <p:cNvSpPr/>
          <p:nvPr/>
        </p:nvSpPr>
        <p:spPr>
          <a:xfrm>
            <a:off x="566928" y="2185416"/>
            <a:ext cx="18288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RAM (fast, limited)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2423160" y="2185416"/>
            <a:ext cx="237744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2697480" y="2185416"/>
            <a:ext cx="169164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Context window (main context)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566928" y="2432304"/>
            <a:ext cx="18288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Disk (slow, unlimited)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2423160" y="2432304"/>
            <a:ext cx="237744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2697480" y="2432304"/>
            <a:ext cx="169164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External DB (recall + archival)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566928" y="2679192"/>
            <a:ext cx="18288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Page fault / swap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2423160" y="2679192"/>
            <a:ext cx="237744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2697480" y="2679192"/>
            <a:ext cx="169164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Function call to retrieve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411480" y="3090672"/>
            <a:ext cx="2697480" cy="914400"/>
          </a:xfrm>
          <a:prstGeom prst="rect">
            <a:avLst/>
          </a:prstGeom>
          <a:solidFill>
            <a:srgbClr val="162154"/>
          </a:solidFill>
          <a:ln w="12700">
            <a:solidFill>
              <a:srgbClr val="02C39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411480" y="3090672"/>
            <a:ext cx="2697480" cy="292608"/>
          </a:xfrm>
          <a:prstGeom prst="rect">
            <a:avLst/>
          </a:prstGeom>
          <a:solidFill>
            <a:srgbClr val="02C39A">
              <a:alpha val="78000"/>
            </a:srgbClr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484632" y="3090672"/>
            <a:ext cx="254203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Core Memory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502920" y="3419856"/>
            <a:ext cx="2505456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Always in context — persona, user prefs, current goal. Small, always visible, editable.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3264408" y="3090672"/>
            <a:ext cx="2697480" cy="914400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3264408" y="3090672"/>
            <a:ext cx="2697480" cy="292608"/>
          </a:xfrm>
          <a:prstGeom prst="rect">
            <a:avLst/>
          </a:prstGeom>
          <a:solidFill>
            <a:srgbClr val="028090">
              <a:alpha val="78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3337560" y="3090672"/>
            <a:ext cx="254203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Recall Memory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3355848" y="3419856"/>
            <a:ext cx="2505456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Full conversation history. Stored externally. Retrieved by semantic or timestamp search.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Shape 26"/>
          <p:cNvSpPr/>
          <p:nvPr/>
        </p:nvSpPr>
        <p:spPr>
          <a:xfrm>
            <a:off x="6117336" y="3090672"/>
            <a:ext cx="2697480" cy="914400"/>
          </a:xfrm>
          <a:prstGeom prst="rect">
            <a:avLst/>
          </a:prstGeom>
          <a:solidFill>
            <a:srgbClr val="162154"/>
          </a:solidFill>
          <a:ln w="12700">
            <a:solidFill>
              <a:srgbClr val="00A89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Shape 27"/>
          <p:cNvSpPr/>
          <p:nvPr/>
        </p:nvSpPr>
        <p:spPr>
          <a:xfrm>
            <a:off x="6117336" y="3090672"/>
            <a:ext cx="2697480" cy="292608"/>
          </a:xfrm>
          <a:prstGeom prst="rect">
            <a:avLst/>
          </a:prstGeom>
          <a:solidFill>
            <a:srgbClr val="00A896">
              <a:alpha val="78000"/>
            </a:srgbClr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 28"/>
          <p:cNvSpPr/>
          <p:nvPr/>
        </p:nvSpPr>
        <p:spPr>
          <a:xfrm>
            <a:off x="6190488" y="3090672"/>
            <a:ext cx="254203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Archival Memory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6208776" y="3419856"/>
            <a:ext cx="2505456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Documents, notes, general knowledge. Unlimited. Queried on demand via function call.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Shape 30"/>
          <p:cNvSpPr/>
          <p:nvPr/>
        </p:nvSpPr>
        <p:spPr>
          <a:xfrm>
            <a:off x="411480" y="4023360"/>
            <a:ext cx="8321040" cy="969264"/>
          </a:xfrm>
          <a:prstGeom prst="rect">
            <a:avLst/>
          </a:prstGeom>
          <a:solidFill>
            <a:srgbClr val="1A274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Shape 31"/>
          <p:cNvSpPr/>
          <p:nvPr/>
        </p:nvSpPr>
        <p:spPr>
          <a:xfrm>
            <a:off x="411480" y="4023360"/>
            <a:ext cx="50292" cy="969264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Text 32"/>
          <p:cNvSpPr/>
          <p:nvPr/>
        </p:nvSpPr>
        <p:spPr>
          <a:xfrm>
            <a:off x="530352" y="4114800"/>
            <a:ext cx="8138160" cy="78638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recall_memory.search(query, n)       # semantic search over history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archival_memory.insert(content)      # write to external storage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archival_memory.search(query, n)     # retrieve from external storage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core_memory.append(field, content)   # update always-in-context notes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# System interrupt when context near full → LLM decides what to archive/retrieve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onsolas" pitchFamily="34" charset="0"/>
                <a:ea typeface="Consolas" pitchFamily="34" charset="-122"/>
                <a:cs typeface="Consolas" pitchFamily="34" charset="-120"/>
              </a:rPr>
              <a:t>on_context_limit_warning(): ...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283464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 5 — APPLICATION-LEVEL MEMORY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MemGPT vs. Recursive Summarization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hape 3"/>
          <p:cNvSpPr/>
          <p:nvPr/>
        </p:nvSpPr>
        <p:spPr>
          <a:xfrm>
            <a:off x="411480" y="1051560"/>
            <a:ext cx="1005840" cy="3657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hape 4"/>
          <p:cNvSpPr/>
          <p:nvPr/>
        </p:nvSpPr>
        <p:spPr>
          <a:xfrm>
            <a:off x="320040" y="1207008"/>
            <a:ext cx="4206240" cy="347472"/>
          </a:xfrm>
          <a:prstGeom prst="rect">
            <a:avLst/>
          </a:prstGeom>
          <a:solidFill>
            <a:srgbClr val="1E2761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5"/>
          <p:cNvSpPr/>
          <p:nvPr/>
        </p:nvSpPr>
        <p:spPr>
          <a:xfrm>
            <a:off x="320040" y="1207008"/>
            <a:ext cx="4206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50" b="1" i="0" u="none" strike="noStrike" kern="1200" cap="none" spc="0" normalizeH="0" baseline="0" noProof="0" dirty="0">
                <a:ln>
                  <a:noFill/>
                </a:ln>
                <a:solidFill>
                  <a:srgbClr val="F59E0B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Recursive Summarization</a:t>
            </a:r>
            <a:endParaRPr kumimoji="0" lang="en-US" sz="12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6"/>
          <p:cNvSpPr/>
          <p:nvPr/>
        </p:nvSpPr>
        <p:spPr>
          <a:xfrm>
            <a:off x="320040" y="1609344"/>
            <a:ext cx="4206240" cy="566928"/>
          </a:xfrm>
          <a:prstGeom prst="rect">
            <a:avLst/>
          </a:prstGeom>
          <a:solidFill>
            <a:srgbClr val="E8F0FE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7"/>
          <p:cNvSpPr/>
          <p:nvPr/>
        </p:nvSpPr>
        <p:spPr>
          <a:xfrm>
            <a:off x="411480" y="1609344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When does compression happen?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8"/>
          <p:cNvSpPr/>
          <p:nvPr/>
        </p:nvSpPr>
        <p:spPr>
          <a:xfrm>
            <a:off x="411480" y="1883664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Upfront — before the question is asked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320040" y="2231136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411480" y="2231136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What drives what to discard?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411480" y="2505456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Position (oldest first)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320040" y="2852928"/>
            <a:ext cx="4206240" cy="566928"/>
          </a:xfrm>
          <a:prstGeom prst="rect">
            <a:avLst/>
          </a:prstGeom>
          <a:solidFill>
            <a:srgbClr val="E8F0FE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411480" y="2852928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Can you retrieve discarded info?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411480" y="3127248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No — permanently gone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320040" y="3474720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411480" y="3474720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Who decides what matters?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411480" y="3749040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Nobody — it's automated truncation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320040" y="4096512"/>
            <a:ext cx="4206240" cy="566928"/>
          </a:xfrm>
          <a:prstGeom prst="rect">
            <a:avLst/>
          </a:prstGeom>
          <a:solidFill>
            <a:srgbClr val="E8F0FE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411480" y="4096512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Scales to unbounded history?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411480" y="4370832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Degrades — key details lost over rounds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4754880" y="1207008"/>
            <a:ext cx="4206240" cy="347472"/>
          </a:xfrm>
          <a:prstGeom prst="rect">
            <a:avLst/>
          </a:prstGeom>
          <a:solidFill>
            <a:srgbClr val="1E2761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4754880" y="1207008"/>
            <a:ext cx="4206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5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MemGPT</a:t>
            </a:r>
            <a:endParaRPr kumimoji="0" lang="en-US" sz="12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4754880" y="1609344"/>
            <a:ext cx="4206240" cy="566928"/>
          </a:xfrm>
          <a:prstGeom prst="rect">
            <a:avLst/>
          </a:prstGeom>
          <a:solidFill>
            <a:srgbClr val="E8F0FE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4846320" y="1609344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When does compression happen?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4846320" y="1883664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On demand — triggered by context pressure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Shape 26"/>
          <p:cNvSpPr/>
          <p:nvPr/>
        </p:nvSpPr>
        <p:spPr>
          <a:xfrm>
            <a:off x="4754880" y="2231136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4846320" y="2231136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What drives what to retrieve?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 28"/>
          <p:cNvSpPr/>
          <p:nvPr/>
        </p:nvSpPr>
        <p:spPr>
          <a:xfrm>
            <a:off x="4846320" y="2505456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Semantic relevance to current query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Shape 29"/>
          <p:cNvSpPr/>
          <p:nvPr/>
        </p:nvSpPr>
        <p:spPr>
          <a:xfrm>
            <a:off x="4754880" y="2852928"/>
            <a:ext cx="4206240" cy="566928"/>
          </a:xfrm>
          <a:prstGeom prst="rect">
            <a:avLst/>
          </a:prstGeom>
          <a:solidFill>
            <a:srgbClr val="E8F0FE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 30"/>
          <p:cNvSpPr/>
          <p:nvPr/>
        </p:nvSpPr>
        <p:spPr>
          <a:xfrm>
            <a:off x="4846320" y="2852928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Can you retrieve archived info?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ext 31"/>
          <p:cNvSpPr/>
          <p:nvPr/>
        </p:nvSpPr>
        <p:spPr>
          <a:xfrm>
            <a:off x="4846320" y="3127248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Yes — full recall via search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Shape 32"/>
          <p:cNvSpPr/>
          <p:nvPr/>
        </p:nvSpPr>
        <p:spPr>
          <a:xfrm>
            <a:off x="4754880" y="3474720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Text 33"/>
          <p:cNvSpPr/>
          <p:nvPr/>
        </p:nvSpPr>
        <p:spPr>
          <a:xfrm>
            <a:off x="4846320" y="3474720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Who decides what matters?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Text 34"/>
          <p:cNvSpPr/>
          <p:nvPr/>
        </p:nvSpPr>
        <p:spPr>
          <a:xfrm>
            <a:off x="4846320" y="3749040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The LLM itself, at retrieval time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Shape 35"/>
          <p:cNvSpPr/>
          <p:nvPr/>
        </p:nvSpPr>
        <p:spPr>
          <a:xfrm>
            <a:off x="4754880" y="4096512"/>
            <a:ext cx="4206240" cy="566928"/>
          </a:xfrm>
          <a:prstGeom prst="rect">
            <a:avLst/>
          </a:prstGeom>
          <a:solidFill>
            <a:srgbClr val="E8F0FE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Text 36"/>
          <p:cNvSpPr/>
          <p:nvPr/>
        </p:nvSpPr>
        <p:spPr>
          <a:xfrm>
            <a:off x="4846320" y="4096512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Scales to unbounded history?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Text 37"/>
          <p:cNvSpPr/>
          <p:nvPr/>
        </p:nvSpPr>
        <p:spPr>
          <a:xfrm>
            <a:off x="4846320" y="4370832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Yes — external DB is effectively unlimited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Shape 38"/>
          <p:cNvSpPr/>
          <p:nvPr/>
        </p:nvSpPr>
        <p:spPr>
          <a:xfrm>
            <a:off x="320040" y="4700016"/>
            <a:ext cx="8503920" cy="402336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Text 39"/>
          <p:cNvSpPr/>
          <p:nvPr/>
        </p:nvSpPr>
        <p:spPr>
          <a:xfrm>
            <a:off x="457200" y="473659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MemGPT was evaluated on document QA (docs exceeding the context window) and multi-session chat. It significantly outperforms truncation and recursive summarisation baselines in both settings.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965960"/>
            <a:ext cx="9144000" cy="1280160"/>
          </a:xfrm>
          <a:prstGeom prst="rect">
            <a:avLst/>
          </a:prstGeom>
          <a:solidFill>
            <a:srgbClr val="00A896">
              <a:alpha val="82000"/>
            </a:srgbClr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0" cap="none" spc="600" normalizeH="0" baseline="0" noProof="0" dirty="0">
                <a:ln>
                  <a:noFill/>
                </a:ln>
                <a:solidFill>
                  <a:srgbClr val="00A896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PART 6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82296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Synthesis</a:t>
            </a:r>
            <a:endParaRPr kumimoji="0" lang="en-US" sz="4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457200" y="20848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Choosing the right strategy</a:t>
            </a: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457200" y="3246120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Every technique we have covered solves a real problem — but at a different level of the stack, for a different deployment context. This section is a decision framework.</a:t>
            </a: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210312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 6 — SYNTHESIS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Decision Framework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hape 3"/>
          <p:cNvSpPr/>
          <p:nvPr/>
        </p:nvSpPr>
        <p:spPr>
          <a:xfrm>
            <a:off x="411480" y="1417320"/>
            <a:ext cx="8321040" cy="768096"/>
          </a:xfrm>
          <a:prstGeom prst="rect">
            <a:avLst/>
          </a:prstGeom>
          <a:solidFill>
            <a:srgbClr val="162154"/>
          </a:solidFill>
          <a:ln w="12700">
            <a:solidFill>
              <a:srgbClr val="00A89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hape 4"/>
          <p:cNvSpPr/>
          <p:nvPr/>
        </p:nvSpPr>
        <p:spPr>
          <a:xfrm>
            <a:off x="411480" y="1417320"/>
            <a:ext cx="50292" cy="768096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5"/>
          <p:cNvSpPr/>
          <p:nvPr/>
        </p:nvSpPr>
        <p:spPr>
          <a:xfrm>
            <a:off x="566928" y="1490472"/>
            <a:ext cx="34747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IF: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6"/>
          <p:cNvSpPr/>
          <p:nvPr/>
        </p:nvSpPr>
        <p:spPr>
          <a:xfrm>
            <a:off x="932688" y="1472184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Training a new model from scratch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hape 7"/>
          <p:cNvSpPr/>
          <p:nvPr/>
        </p:nvSpPr>
        <p:spPr>
          <a:xfrm>
            <a:off x="4160520" y="1709928"/>
            <a:ext cx="347472" cy="146304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8"/>
          <p:cNvSpPr/>
          <p:nvPr/>
        </p:nvSpPr>
        <p:spPr>
          <a:xfrm>
            <a:off x="4617720" y="1472184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A896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Sparse Attention — Longformer / BigBird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 9"/>
          <p:cNvSpPr/>
          <p:nvPr/>
        </p:nvSpPr>
        <p:spPr>
          <a:xfrm>
            <a:off x="4617720" y="1801368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O(n) complexity baked in. State-of-the-art for encoder tasks: document classification, extractive QA, genomics.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411480" y="2267712"/>
            <a:ext cx="8321040" cy="768096"/>
          </a:xfrm>
          <a:prstGeom prst="rect">
            <a:avLst/>
          </a:prstGeom>
          <a:solidFill>
            <a:srgbClr val="162154"/>
          </a:solidFill>
          <a:ln w="12700">
            <a:solidFill>
              <a:srgbClr val="02C39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411480" y="2267712"/>
            <a:ext cx="50292" cy="768096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566928" y="2340864"/>
            <a:ext cx="34747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IF: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932688" y="2322576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Have a pretrained model, need longer range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4160520" y="2560320"/>
            <a:ext cx="347472" cy="146304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4617720" y="2322576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Position Interpolation — RoPE scaling / YaRN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4617720" y="2651760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Light fine-tuning (~1K steps). Extend 8–32×. This is how production models (LLaMA 3, Gemini, Claude) gained large windows.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411480" y="3118104"/>
            <a:ext cx="8321040" cy="768096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411480" y="3118104"/>
            <a:ext cx="50292" cy="76809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566928" y="3191256"/>
            <a:ext cx="34747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IF: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932688" y="3172968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Need efficient inference on existing model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4160520" y="3410712"/>
            <a:ext cx="347472" cy="146304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4617720" y="3172968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KV Cache Eviction — StreamingLLM / H₂O / SnapKV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4617720" y="3502152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No retraining. 2–8× memory reduction. Composable: SnapKV at prefill, StreamingLLM during generation.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Shape 24"/>
          <p:cNvSpPr/>
          <p:nvPr/>
        </p:nvSpPr>
        <p:spPr>
          <a:xfrm>
            <a:off x="411480" y="3968496"/>
            <a:ext cx="8321040" cy="768096"/>
          </a:xfrm>
          <a:prstGeom prst="rect">
            <a:avLst/>
          </a:prstGeom>
          <a:solidFill>
            <a:srgbClr val="162154"/>
          </a:solidFill>
          <a:ln w="1270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411480" y="3968496"/>
            <a:ext cx="50292" cy="76809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566928" y="4041648"/>
            <a:ext cx="34747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IF: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932688" y="402336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Need memory across sessions or huge corpora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Shape 28"/>
          <p:cNvSpPr/>
          <p:nvPr/>
        </p:nvSpPr>
        <p:spPr>
          <a:xfrm>
            <a:off x="4160520" y="4261104"/>
            <a:ext cx="347472" cy="14630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4617720" y="402336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59E0B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Application-Level — MemGPT / RAG + summarization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 30"/>
          <p:cNvSpPr/>
          <p:nvPr/>
        </p:nvSpPr>
        <p:spPr>
          <a:xfrm>
            <a:off x="4617720" y="4352544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The only approach for truly unbounded external state. No attention-level technique handles cross-session persistence.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Shape 31"/>
          <p:cNvSpPr/>
          <p:nvPr/>
        </p:nvSpPr>
        <p:spPr>
          <a:xfrm>
            <a:off x="411480" y="4828032"/>
            <a:ext cx="8321040" cy="256032"/>
          </a:xfrm>
          <a:prstGeom prst="rect">
            <a:avLst/>
          </a:prstGeom>
          <a:solidFill>
            <a:srgbClr val="028090">
              <a:alpha val="80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Text 32"/>
          <p:cNvSpPr/>
          <p:nvPr/>
        </p:nvSpPr>
        <p:spPr>
          <a:xfrm>
            <a:off x="502920" y="4828032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These techniques are orthogonal and composable — a production deployment may use all four simultaneously.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210312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 6 — SYNTHESIS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Composability: All Four Layers Together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hape 3"/>
          <p:cNvSpPr/>
          <p:nvPr/>
        </p:nvSpPr>
        <p:spPr>
          <a:xfrm>
            <a:off x="411480" y="1051560"/>
            <a:ext cx="1005840" cy="3657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411480" y="1207008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50" b="0" i="0" u="none" strike="noStrike" kern="1200" cap="none" spc="0" normalizeH="0" baseline="0" noProof="0" dirty="0">
                <a:ln>
                  <a:noFill/>
                </a:ln>
                <a:solidFill>
                  <a:srgbClr val="334155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Each layer addresses a different bottleneck. They compose without conflict:</a:t>
            </a:r>
            <a:endParaRPr kumimoji="0" lang="en-US" sz="12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5"/>
          <p:cNvSpPr/>
          <p:nvPr/>
        </p:nvSpPr>
        <p:spPr>
          <a:xfrm>
            <a:off x="320040" y="1645920"/>
            <a:ext cx="8503920" cy="6858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6"/>
          <p:cNvSpPr/>
          <p:nvPr/>
        </p:nvSpPr>
        <p:spPr>
          <a:xfrm>
            <a:off x="411480" y="1755648"/>
            <a:ext cx="420624" cy="420624"/>
          </a:xfrm>
          <a:prstGeom prst="rect">
            <a:avLst/>
          </a:prstGeom>
          <a:solidFill>
            <a:srgbClr val="1E2761">
              <a:alpha val="60000"/>
            </a:srgbClr>
          </a:solidFill>
          <a:ln w="12700">
            <a:solidFill>
              <a:srgbClr val="1E2761">
                <a:alpha val="60000"/>
              </a:srgbClr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7"/>
          <p:cNvSpPr/>
          <p:nvPr/>
        </p:nvSpPr>
        <p:spPr>
          <a:xfrm>
            <a:off x="411480" y="1755648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8"/>
          <p:cNvSpPr/>
          <p:nvPr/>
        </p:nvSpPr>
        <p:spPr>
          <a:xfrm>
            <a:off x="960120" y="1700784"/>
            <a:ext cx="7635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Position Interpolation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 9"/>
          <p:cNvSpPr/>
          <p:nvPr/>
        </p:nvSpPr>
        <p:spPr>
          <a:xfrm>
            <a:off x="960120" y="2011680"/>
            <a:ext cx="7635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Model trained with extended RoPE — the 'size' of the container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457200" y="2423160"/>
            <a:ext cx="8229600" cy="6858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548640" y="2532888"/>
            <a:ext cx="420624" cy="420624"/>
          </a:xfrm>
          <a:prstGeom prst="rect">
            <a:avLst/>
          </a:prstGeom>
          <a:solidFill>
            <a:srgbClr val="028090">
              <a:alpha val="60000"/>
            </a:srgbClr>
          </a:solidFill>
          <a:ln w="12700">
            <a:solidFill>
              <a:srgbClr val="028090">
                <a:alpha val="60000"/>
              </a:srgbClr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548640" y="2532888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1097280" y="2478024"/>
            <a:ext cx="7360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SnapKV (prefill)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1097280" y="2788920"/>
            <a:ext cx="7360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Compresses long system prompts before the first output token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594360" y="3200400"/>
            <a:ext cx="7955280" cy="68580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685800" y="3310128"/>
            <a:ext cx="420624" cy="420624"/>
          </a:xfrm>
          <a:prstGeom prst="rect">
            <a:avLst/>
          </a:prstGeom>
          <a:solidFill>
            <a:srgbClr val="00A896">
              <a:alpha val="60000"/>
            </a:srgbClr>
          </a:solidFill>
          <a:ln w="12700">
            <a:solidFill>
              <a:srgbClr val="00A896">
                <a:alpha val="60000"/>
              </a:srgbClr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685800" y="3310128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1234440" y="3255264"/>
            <a:ext cx="7086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StreamingLLM (generation)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1234440" y="3566160"/>
            <a:ext cx="7086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Sliding window + sinks during decoding — memory-efficient chat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731520" y="3977640"/>
            <a:ext cx="7680960" cy="6858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822960" y="4087368"/>
            <a:ext cx="420624" cy="420624"/>
          </a:xfrm>
          <a:prstGeom prst="rect">
            <a:avLst/>
          </a:prstGeom>
          <a:solidFill>
            <a:srgbClr val="02C39A">
              <a:alpha val="60000"/>
            </a:srgbClr>
          </a:solidFill>
          <a:ln w="12700">
            <a:solidFill>
              <a:srgbClr val="02C39A">
                <a:alpha val="60000"/>
              </a:srgbClr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822960" y="4087368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1371600" y="4032504"/>
            <a:ext cx="6812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MemGPT / Letta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1371600" y="4343400"/>
            <a:ext cx="6812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Persistent user state and document corpora across sessions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411480" y="4828032"/>
            <a:ext cx="8321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1" u="none" strike="noStrike" kern="1200" cap="none" spc="0" normalizeH="0" baseline="0" noProof="0" dirty="0">
                <a:ln>
                  <a:noFill/>
                </a:ln>
                <a:solidFill>
                  <a:srgbClr val="02809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The KV cache mechanics covered in the prerequisite review are what make all of these tradeoffs legible — each technique is fundamentally a different answer to the same question: how do we manage that cache?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192024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PREREQUISITE 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Attention Computation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11480" y="1481328"/>
            <a:ext cx="8321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produce output_i, the model scores its query against every preceding key, then takes a weighted sum of values: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411480" y="1938528"/>
            <a:ext cx="8321040" cy="1170432"/>
          </a:xfrm>
          <a:prstGeom prst="rect">
            <a:avLst/>
          </a:prstGeom>
          <a:solidFill>
            <a:srgbClr val="1A274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11480" y="1938528"/>
            <a:ext cx="50292" cy="117043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30352" y="2029968"/>
            <a:ext cx="8138160" cy="9875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5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Token i attending to positions 1 .. i  (causal: no peeking forward)</a:t>
            </a:r>
            <a:endParaRPr lang="en-US" sz="1050" dirty="0"/>
          </a:p>
          <a:p>
            <a:pPr marL="0" indent="0" algn="l">
              <a:buNone/>
            </a:pPr>
            <a:endParaRPr lang="en-US" sz="1050" dirty="0"/>
          </a:p>
          <a:p>
            <a:pPr marL="0" indent="0" algn="l">
              <a:buNone/>
            </a:pPr>
            <a:r>
              <a:rPr lang="en-US" sz="105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scores[j] = dot(q_i, k_j) / sqrt(d_head)    # for j = 1..i</a:t>
            </a:r>
            <a:endParaRPr lang="en-US" sz="1050" dirty="0"/>
          </a:p>
          <a:p>
            <a:pPr marL="0" indent="0" algn="l">
              <a:buNone/>
            </a:pPr>
            <a:r>
              <a:rPr lang="en-US" sz="105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weights    = softmax(scores)                  # normalise → sum to 1.0</a:t>
            </a:r>
            <a:endParaRPr lang="en-US" sz="1050" dirty="0"/>
          </a:p>
          <a:p>
            <a:pPr marL="0" indent="0" algn="l">
              <a:buNone/>
            </a:pPr>
            <a:r>
              <a:rPr lang="en-US" sz="105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output_i   = sum( weights[j] * v_j  for j in 1..i )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11480" y="3218688"/>
            <a:ext cx="2697480" cy="1417320"/>
          </a:xfrm>
          <a:prstGeom prst="rect">
            <a:avLst/>
          </a:prstGeom>
          <a:solidFill>
            <a:srgbClr val="162154"/>
          </a:solidFill>
          <a:ln w="12700">
            <a:solidFill>
              <a:srgbClr val="02C39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21208" y="3291840"/>
            <a:ext cx="24871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2C3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dot(q_i, k_j)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21208" y="3611880"/>
            <a:ext cx="2487168" cy="9509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Measures how relevant token j's key is to token i's query. Higher = more attention.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264408" y="3218688"/>
            <a:ext cx="2697480" cy="1417320"/>
          </a:xfrm>
          <a:prstGeom prst="rect">
            <a:avLst/>
          </a:prstGeom>
          <a:solidFill>
            <a:srgbClr val="162154"/>
          </a:solidFill>
          <a:ln w="12700">
            <a:solidFill>
              <a:srgbClr val="00A89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374136" y="3291840"/>
            <a:ext cx="24871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0A89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 sqrt(d_head)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3374136" y="3611880"/>
            <a:ext cx="2487168" cy="9509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Scaling prevents scores from growing large as head dimension increases, keeping softmax numerically stable.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6117336" y="3218688"/>
            <a:ext cx="2697480" cy="1417320"/>
          </a:xfrm>
          <a:prstGeom prst="rect">
            <a:avLst/>
          </a:prstGeom>
          <a:solidFill>
            <a:srgbClr val="162154"/>
          </a:solidFill>
          <a:ln w="1270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227064" y="3291840"/>
            <a:ext cx="248716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softmax(scores)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6227064" y="3611880"/>
            <a:ext cx="2487168" cy="9509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Converts raw scores to positive weights that sum to exactly 1.0 — an attention distribution.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11480" y="4736592"/>
            <a:ext cx="8321040" cy="329184"/>
          </a:xfrm>
          <a:prstGeom prst="rect">
            <a:avLst/>
          </a:prstGeom>
          <a:solidFill>
            <a:srgbClr val="028090">
              <a:alpha val="80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02920" y="4736592"/>
            <a:ext cx="8138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fact: token i must score against all j = 1..i  →  n tokens require n² dot products per layer per head</a:t>
            </a:r>
            <a:endParaRPr lang="en-US" sz="11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210312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DISCUSSION QUESTIONS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Discussion Questions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hape 3"/>
          <p:cNvSpPr/>
          <p:nvPr/>
        </p:nvSpPr>
        <p:spPr>
          <a:xfrm>
            <a:off x="365760" y="1444752"/>
            <a:ext cx="365760" cy="347472"/>
          </a:xfrm>
          <a:prstGeom prst="rect">
            <a:avLst/>
          </a:prstGeom>
          <a:solidFill>
            <a:srgbClr val="028090">
              <a:alpha val="80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365760" y="1444752"/>
            <a:ext cx="365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5"/>
          <p:cNvSpPr/>
          <p:nvPr/>
        </p:nvSpPr>
        <p:spPr>
          <a:xfrm>
            <a:off x="868680" y="137160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StreamingLLM keeps 'attention sink' tokens not because they're semantically important but because removing them destabilises attention. What does this tell you about model behaviour vs. intent?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6"/>
          <p:cNvSpPr/>
          <p:nvPr/>
        </p:nvSpPr>
        <p:spPr>
          <a:xfrm>
            <a:off x="365760" y="2048256"/>
            <a:ext cx="365760" cy="347472"/>
          </a:xfrm>
          <a:prstGeom prst="rect">
            <a:avLst/>
          </a:prstGeom>
          <a:solidFill>
            <a:srgbClr val="028090">
              <a:alpha val="80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7"/>
          <p:cNvSpPr/>
          <p:nvPr/>
        </p:nvSpPr>
        <p:spPr>
          <a:xfrm>
            <a:off x="365760" y="2048256"/>
            <a:ext cx="365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8"/>
          <p:cNvSpPr/>
          <p:nvPr/>
        </p:nvSpPr>
        <p:spPr>
          <a:xfrm>
            <a:off x="868680" y="1975104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H₂O defines 'important' tokens by accumulated attention score. Construct a scenario where this heuristic fails. What information would be systematically discarded?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365760" y="2651760"/>
            <a:ext cx="365760" cy="347472"/>
          </a:xfrm>
          <a:prstGeom prst="rect">
            <a:avLst/>
          </a:prstGeom>
          <a:solidFill>
            <a:srgbClr val="028090">
              <a:alpha val="80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365760" y="2651760"/>
            <a:ext cx="365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868680" y="2578608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SnapKV uses the observation window to predict important prefix tokens before generation. What assumptions does this make? When would they break?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365760" y="3255264"/>
            <a:ext cx="365760" cy="347472"/>
          </a:xfrm>
          <a:prstGeom prst="rect">
            <a:avLst/>
          </a:prstGeom>
          <a:solidFill>
            <a:srgbClr val="028090">
              <a:alpha val="80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365760" y="3255264"/>
            <a:ext cx="365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868680" y="3182112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MemGPT asks the LLM itself to manage memory. What are the risks? What happens when its memory management decisions are wrong?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365760" y="3858768"/>
            <a:ext cx="365760" cy="347472"/>
          </a:xfrm>
          <a:prstGeom prst="rect">
            <a:avLst/>
          </a:prstGeom>
          <a:solidFill>
            <a:srgbClr val="028090">
              <a:alpha val="80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365760" y="3858768"/>
            <a:ext cx="365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868680" y="3785616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The 'lost in the middle' phenomenon shows long contexts aren't uniformly used. If a model already ignores middle tokens, does it matter whether we evict them?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365760" y="4462272"/>
            <a:ext cx="365760" cy="347472"/>
          </a:xfrm>
          <a:prstGeom prst="rect">
            <a:avLst/>
          </a:prstGeom>
          <a:solidFill>
            <a:srgbClr val="028090">
              <a:alpha val="80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365760" y="4462272"/>
            <a:ext cx="365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868680" y="438912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All inference-time eviction methods make irreversible decisions — once a token is gone, it's gone. What would a system look like that could retrieve evicted tokens on demand?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76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4567CF-740F-8C16-F61C-A86B61D33E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8416502C-3E61-4CE2-5399-CD355D2F6261}"/>
              </a:ext>
            </a:extLst>
          </p:cNvPr>
          <p:cNvSpPr/>
          <p:nvPr/>
        </p:nvSpPr>
        <p:spPr>
          <a:xfrm>
            <a:off x="320040" y="137160"/>
            <a:ext cx="210312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E7B2DA82-DAB6-5763-26B8-D404CFFF8ECD}"/>
              </a:ext>
            </a:extLst>
          </p:cNvPr>
          <p:cNvSpPr/>
          <p:nvPr/>
        </p:nvSpPr>
        <p:spPr>
          <a:xfrm>
            <a:off x="320040" y="13716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DISCUSSION QUESTIONS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03F4BB84-30BE-C7F0-1AA6-112DB08D9C39}"/>
              </a:ext>
            </a:extLst>
          </p:cNvPr>
          <p:cNvSpPr/>
          <p:nvPr/>
        </p:nvSpPr>
        <p:spPr>
          <a:xfrm>
            <a:off x="411480" y="475488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New Research Topic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53C0A9D2-6D79-A78A-1B40-A8E5E311E4CC}"/>
              </a:ext>
            </a:extLst>
          </p:cNvPr>
          <p:cNvSpPr/>
          <p:nvPr/>
        </p:nvSpPr>
        <p:spPr>
          <a:xfrm>
            <a:off x="365760" y="1444752"/>
            <a:ext cx="365760" cy="347472"/>
          </a:xfrm>
          <a:prstGeom prst="rect">
            <a:avLst/>
          </a:prstGeom>
          <a:solidFill>
            <a:srgbClr val="028090">
              <a:alpha val="80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EDEC686E-64EF-CA9B-EA75-BD261B515261}"/>
              </a:ext>
            </a:extLst>
          </p:cNvPr>
          <p:cNvSpPr/>
          <p:nvPr/>
        </p:nvSpPr>
        <p:spPr>
          <a:xfrm>
            <a:off x="365760" y="1444752"/>
            <a:ext cx="365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A8612FB4-165F-2D7C-0261-2425485FEB9F}"/>
              </a:ext>
            </a:extLst>
          </p:cNvPr>
          <p:cNvSpPr/>
          <p:nvPr/>
        </p:nvSpPr>
        <p:spPr>
          <a:xfrm>
            <a:off x="868680" y="1371599"/>
            <a:ext cx="7955280" cy="293692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MemGPT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avoids the complete loss of old context by saving a copy of the original context in the archive when replacing the old context by a summary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However, it is still is based on summarizing the oldest context, just like naïve recursive summarization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dirty="0">
              <a:solidFill>
                <a:schemeClr val="bg1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could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MemGPT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 modified so that it applies summarize/archive to the least interesting context rather than the oldest context?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dirty="0">
              <a:solidFill>
                <a:schemeClr val="bg1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Note that H2O and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SnapKV</a:t>
            </a:r>
            <a:r>
              <a:rPr lang="en-US" sz="1600" dirty="0">
                <a:solidFill>
                  <a:schemeClr val="bg1"/>
                </a:solidFill>
                <a:latin typeface="Calibri" panose="020F0502020204030204"/>
              </a:rPr>
              <a:t> do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something similar for the KV Cache – Using a scoring mechanism to choose the tokens to be booted from the cache</a:t>
            </a:r>
          </a:p>
        </p:txBody>
      </p:sp>
    </p:spTree>
    <p:extLst>
      <p:ext uri="{BB962C8B-B14F-4D97-AF65-F5344CB8AC3E}">
        <p14:creationId xmlns:p14="http://schemas.microsoft.com/office/powerpoint/2010/main" val="863350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128016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REFERENCES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References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hape 3"/>
          <p:cNvSpPr/>
          <p:nvPr/>
        </p:nvSpPr>
        <p:spPr>
          <a:xfrm>
            <a:off x="411480" y="1051560"/>
            <a:ext cx="1005840" cy="3657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hape 4"/>
          <p:cNvSpPr/>
          <p:nvPr/>
        </p:nvSpPr>
        <p:spPr>
          <a:xfrm>
            <a:off x="320040" y="1207008"/>
            <a:ext cx="4251960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5"/>
          <p:cNvSpPr/>
          <p:nvPr/>
        </p:nvSpPr>
        <p:spPr>
          <a:xfrm>
            <a:off x="320040" y="1207008"/>
            <a:ext cx="50292" cy="67665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6"/>
          <p:cNvSpPr/>
          <p:nvPr/>
        </p:nvSpPr>
        <p:spPr>
          <a:xfrm>
            <a:off x="3264408" y="1298448"/>
            <a:ext cx="1188720" cy="182880"/>
          </a:xfrm>
          <a:prstGeom prst="roundRect">
            <a:avLst>
              <a:gd name="adj" fmla="val 20000"/>
            </a:avLst>
          </a:prstGeom>
          <a:solidFill>
            <a:srgbClr val="028090">
              <a:alpha val="80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7"/>
          <p:cNvSpPr/>
          <p:nvPr/>
        </p:nvSpPr>
        <p:spPr>
          <a:xfrm>
            <a:off x="3264408" y="1298448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Sparse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8"/>
          <p:cNvSpPr/>
          <p:nvPr/>
        </p:nvSpPr>
        <p:spPr>
          <a:xfrm>
            <a:off x="448056" y="126187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Longformer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 9"/>
          <p:cNvSpPr/>
          <p:nvPr/>
        </p:nvSpPr>
        <p:spPr>
          <a:xfrm>
            <a:off x="448056" y="1554480"/>
            <a:ext cx="40050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Beltagy, Peters &amp; Cohan. arXiv:2004.05150. 2020.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320040" y="1965960"/>
            <a:ext cx="4251960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320040" y="1965960"/>
            <a:ext cx="50292" cy="67665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3264408" y="2057400"/>
            <a:ext cx="1188720" cy="182880"/>
          </a:xfrm>
          <a:prstGeom prst="roundRect">
            <a:avLst>
              <a:gd name="adj" fmla="val 20000"/>
            </a:avLst>
          </a:prstGeom>
          <a:solidFill>
            <a:srgbClr val="028090">
              <a:alpha val="80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3264408" y="2057400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Sparse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448056" y="2020824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BigBird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448056" y="2313432"/>
            <a:ext cx="40050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Zaheer et al. (Google). arXiv:2007.14062. NeurIPS 2020.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320040" y="2724912"/>
            <a:ext cx="4251960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320040" y="2724912"/>
            <a:ext cx="50292" cy="676656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3264408" y="2816352"/>
            <a:ext cx="1188720" cy="182880"/>
          </a:xfrm>
          <a:prstGeom prst="roundRect">
            <a:avLst>
              <a:gd name="adj" fmla="val 20000"/>
            </a:avLst>
          </a:prstGeom>
          <a:solidFill>
            <a:srgbClr val="00A896">
              <a:alpha val="80000"/>
            </a:srgbClr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3264408" y="2816352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Positional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448056" y="2779776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RoPE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448056" y="3072384"/>
            <a:ext cx="40050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Su et al. arXiv:2104.09864. 2021.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320040" y="3483864"/>
            <a:ext cx="4251960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Shape 23"/>
          <p:cNvSpPr/>
          <p:nvPr/>
        </p:nvSpPr>
        <p:spPr>
          <a:xfrm>
            <a:off x="320040" y="3483864"/>
            <a:ext cx="50292" cy="676656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Shape 24"/>
          <p:cNvSpPr/>
          <p:nvPr/>
        </p:nvSpPr>
        <p:spPr>
          <a:xfrm>
            <a:off x="3264408" y="3575304"/>
            <a:ext cx="1188720" cy="182880"/>
          </a:xfrm>
          <a:prstGeom prst="roundRect">
            <a:avLst>
              <a:gd name="adj" fmla="val 20000"/>
            </a:avLst>
          </a:prstGeom>
          <a:solidFill>
            <a:srgbClr val="00A896">
              <a:alpha val="80000"/>
            </a:srgbClr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3264408" y="3575304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Positional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448056" y="3538728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Pos. Interp.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448056" y="3831336"/>
            <a:ext cx="40050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Chen, Wong et al. (Meta). arXiv:2306.15595. 2023.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Shape 28"/>
          <p:cNvSpPr/>
          <p:nvPr/>
        </p:nvSpPr>
        <p:spPr>
          <a:xfrm>
            <a:off x="320040" y="4242816"/>
            <a:ext cx="4251960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Shape 29"/>
          <p:cNvSpPr/>
          <p:nvPr/>
        </p:nvSpPr>
        <p:spPr>
          <a:xfrm>
            <a:off x="320040" y="4242816"/>
            <a:ext cx="50292" cy="676656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Shape 30"/>
          <p:cNvSpPr/>
          <p:nvPr/>
        </p:nvSpPr>
        <p:spPr>
          <a:xfrm>
            <a:off x="3264408" y="4334256"/>
            <a:ext cx="1188720" cy="182880"/>
          </a:xfrm>
          <a:prstGeom prst="roundRect">
            <a:avLst>
              <a:gd name="adj" fmla="val 20000"/>
            </a:avLst>
          </a:prstGeom>
          <a:solidFill>
            <a:srgbClr val="00A896">
              <a:alpha val="80000"/>
            </a:srgbClr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ext 31"/>
          <p:cNvSpPr/>
          <p:nvPr/>
        </p:nvSpPr>
        <p:spPr>
          <a:xfrm>
            <a:off x="3264408" y="4334256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Positional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Text 32"/>
          <p:cNvSpPr/>
          <p:nvPr/>
        </p:nvSpPr>
        <p:spPr>
          <a:xfrm>
            <a:off x="448056" y="4297680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YaRN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Text 33"/>
          <p:cNvSpPr/>
          <p:nvPr/>
        </p:nvSpPr>
        <p:spPr>
          <a:xfrm>
            <a:off x="448056" y="4590288"/>
            <a:ext cx="40050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Peng et al. arXiv:2309.00071. 2023.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Shape 34"/>
          <p:cNvSpPr/>
          <p:nvPr/>
        </p:nvSpPr>
        <p:spPr>
          <a:xfrm>
            <a:off x="4754880" y="1207008"/>
            <a:ext cx="4251960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Shape 35"/>
          <p:cNvSpPr/>
          <p:nvPr/>
        </p:nvSpPr>
        <p:spPr>
          <a:xfrm>
            <a:off x="4754880" y="1207008"/>
            <a:ext cx="50292" cy="676656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Shape 36"/>
          <p:cNvSpPr/>
          <p:nvPr/>
        </p:nvSpPr>
        <p:spPr>
          <a:xfrm>
            <a:off x="7699248" y="1298448"/>
            <a:ext cx="1188720" cy="182880"/>
          </a:xfrm>
          <a:prstGeom prst="roundRect">
            <a:avLst>
              <a:gd name="adj" fmla="val 20000"/>
            </a:avLst>
          </a:prstGeom>
          <a:solidFill>
            <a:srgbClr val="02C39A">
              <a:alpha val="80000"/>
            </a:srgbClr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Text 37"/>
          <p:cNvSpPr/>
          <p:nvPr/>
        </p:nvSpPr>
        <p:spPr>
          <a:xfrm>
            <a:off x="7699248" y="1298448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KV Eviction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Text 38"/>
          <p:cNvSpPr/>
          <p:nvPr/>
        </p:nvSpPr>
        <p:spPr>
          <a:xfrm>
            <a:off x="4882896" y="126187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H₂O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Text 39"/>
          <p:cNvSpPr/>
          <p:nvPr/>
        </p:nvSpPr>
        <p:spPr>
          <a:xfrm>
            <a:off x="4882896" y="1554480"/>
            <a:ext cx="40050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Zhang, Sheng et al. arXiv:2306.14048. NeurIPS 2023.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Shape 40"/>
          <p:cNvSpPr/>
          <p:nvPr/>
        </p:nvSpPr>
        <p:spPr>
          <a:xfrm>
            <a:off x="4754880" y="1965960"/>
            <a:ext cx="4251960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Shape 41"/>
          <p:cNvSpPr/>
          <p:nvPr/>
        </p:nvSpPr>
        <p:spPr>
          <a:xfrm>
            <a:off x="4754880" y="1965960"/>
            <a:ext cx="50292" cy="676656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Shape 42"/>
          <p:cNvSpPr/>
          <p:nvPr/>
        </p:nvSpPr>
        <p:spPr>
          <a:xfrm>
            <a:off x="7699248" y="2057400"/>
            <a:ext cx="1188720" cy="182880"/>
          </a:xfrm>
          <a:prstGeom prst="roundRect">
            <a:avLst>
              <a:gd name="adj" fmla="val 20000"/>
            </a:avLst>
          </a:prstGeom>
          <a:solidFill>
            <a:srgbClr val="02C39A">
              <a:alpha val="80000"/>
            </a:srgbClr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Text 43"/>
          <p:cNvSpPr/>
          <p:nvPr/>
        </p:nvSpPr>
        <p:spPr>
          <a:xfrm>
            <a:off x="7699248" y="2057400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KV Eviction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Text 44"/>
          <p:cNvSpPr/>
          <p:nvPr/>
        </p:nvSpPr>
        <p:spPr>
          <a:xfrm>
            <a:off x="4882896" y="2020824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StreamingLLM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Text 45"/>
          <p:cNvSpPr/>
          <p:nvPr/>
        </p:nvSpPr>
        <p:spPr>
          <a:xfrm>
            <a:off x="4882896" y="2313432"/>
            <a:ext cx="40050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Xiao, Tian et al. (MIT/Meta). arXiv:2309.17453. ICLR 2024.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Shape 46"/>
          <p:cNvSpPr/>
          <p:nvPr/>
        </p:nvSpPr>
        <p:spPr>
          <a:xfrm>
            <a:off x="4754880" y="2724912"/>
            <a:ext cx="4251960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Shape 47"/>
          <p:cNvSpPr/>
          <p:nvPr/>
        </p:nvSpPr>
        <p:spPr>
          <a:xfrm>
            <a:off x="4754880" y="2724912"/>
            <a:ext cx="50292" cy="676656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Shape 48"/>
          <p:cNvSpPr/>
          <p:nvPr/>
        </p:nvSpPr>
        <p:spPr>
          <a:xfrm>
            <a:off x="7699248" y="2816352"/>
            <a:ext cx="1188720" cy="182880"/>
          </a:xfrm>
          <a:prstGeom prst="roundRect">
            <a:avLst>
              <a:gd name="adj" fmla="val 20000"/>
            </a:avLst>
          </a:prstGeom>
          <a:solidFill>
            <a:srgbClr val="02C39A">
              <a:alpha val="80000"/>
            </a:srgbClr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Text 49"/>
          <p:cNvSpPr/>
          <p:nvPr/>
        </p:nvSpPr>
        <p:spPr>
          <a:xfrm>
            <a:off x="7699248" y="2816352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KV Eviction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Text 50"/>
          <p:cNvSpPr/>
          <p:nvPr/>
        </p:nvSpPr>
        <p:spPr>
          <a:xfrm>
            <a:off x="4882896" y="2779776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SnapKV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Text 51"/>
          <p:cNvSpPr/>
          <p:nvPr/>
        </p:nvSpPr>
        <p:spPr>
          <a:xfrm>
            <a:off x="4882896" y="3072384"/>
            <a:ext cx="40050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Li, Huang et al. arXiv:2404.14469. NeurIPS 2024.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Shape 52"/>
          <p:cNvSpPr/>
          <p:nvPr/>
        </p:nvSpPr>
        <p:spPr>
          <a:xfrm>
            <a:off x="4754880" y="3483864"/>
            <a:ext cx="4251960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Shape 53"/>
          <p:cNvSpPr/>
          <p:nvPr/>
        </p:nvSpPr>
        <p:spPr>
          <a:xfrm>
            <a:off x="4754880" y="3483864"/>
            <a:ext cx="50292" cy="67665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Shape 54"/>
          <p:cNvSpPr/>
          <p:nvPr/>
        </p:nvSpPr>
        <p:spPr>
          <a:xfrm>
            <a:off x="7699248" y="3575304"/>
            <a:ext cx="1188720" cy="182880"/>
          </a:xfrm>
          <a:prstGeom prst="roundRect">
            <a:avLst>
              <a:gd name="adj" fmla="val 20000"/>
            </a:avLst>
          </a:prstGeom>
          <a:solidFill>
            <a:srgbClr val="F59E0B">
              <a:alpha val="80000"/>
            </a:srgbClr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Text 55"/>
          <p:cNvSpPr/>
          <p:nvPr/>
        </p:nvSpPr>
        <p:spPr>
          <a:xfrm>
            <a:off x="7699248" y="3575304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App-Level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Text 56"/>
          <p:cNvSpPr/>
          <p:nvPr/>
        </p:nvSpPr>
        <p:spPr>
          <a:xfrm>
            <a:off x="4882896" y="3538728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Lost in Middle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Text 57"/>
          <p:cNvSpPr/>
          <p:nvPr/>
        </p:nvSpPr>
        <p:spPr>
          <a:xfrm>
            <a:off x="4882896" y="3831336"/>
            <a:ext cx="40050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Liu et al. arXiv:2307.03172. TACL 2024.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Shape 58"/>
          <p:cNvSpPr/>
          <p:nvPr/>
        </p:nvSpPr>
        <p:spPr>
          <a:xfrm>
            <a:off x="4754880" y="4242816"/>
            <a:ext cx="4251960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Shape 59"/>
          <p:cNvSpPr/>
          <p:nvPr/>
        </p:nvSpPr>
        <p:spPr>
          <a:xfrm>
            <a:off x="4754880" y="4242816"/>
            <a:ext cx="50292" cy="67665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Shape 60"/>
          <p:cNvSpPr/>
          <p:nvPr/>
        </p:nvSpPr>
        <p:spPr>
          <a:xfrm>
            <a:off x="7699248" y="4334256"/>
            <a:ext cx="1188720" cy="182880"/>
          </a:xfrm>
          <a:prstGeom prst="roundRect">
            <a:avLst>
              <a:gd name="adj" fmla="val 20000"/>
            </a:avLst>
          </a:prstGeom>
          <a:solidFill>
            <a:srgbClr val="F59E0B">
              <a:alpha val="80000"/>
            </a:srgbClr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Text 61"/>
          <p:cNvSpPr/>
          <p:nvPr/>
        </p:nvSpPr>
        <p:spPr>
          <a:xfrm>
            <a:off x="7699248" y="4334256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App-Level</a:t>
            </a:r>
            <a:endParaRPr kumimoji="0" lang="en-US" sz="7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Text 62"/>
          <p:cNvSpPr/>
          <p:nvPr/>
        </p:nvSpPr>
        <p:spPr>
          <a:xfrm>
            <a:off x="4882896" y="4297680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E2761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MemGPT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Text 63"/>
          <p:cNvSpPr/>
          <p:nvPr/>
        </p:nvSpPr>
        <p:spPr>
          <a:xfrm>
            <a:off x="4882896" y="4590288"/>
            <a:ext cx="40050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64748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Packer et al. (UC Berkeley). arXiv:2310.08560. 2023.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566160"/>
            <a:ext cx="9144000" cy="1577340"/>
          </a:xfrm>
          <a:prstGeom prst="rect">
            <a:avLst/>
          </a:prstGeom>
          <a:solidFill>
            <a:srgbClr val="028090">
              <a:alpha val="85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hape 1"/>
          <p:cNvSpPr/>
          <p:nvPr/>
        </p:nvSpPr>
        <p:spPr>
          <a:xfrm>
            <a:off x="6858000" y="0"/>
            <a:ext cx="2286000" cy="3566160"/>
          </a:xfrm>
          <a:prstGeom prst="rect">
            <a:avLst/>
          </a:prstGeom>
          <a:solidFill>
            <a:srgbClr val="162154"/>
          </a:solidFill>
          <a:ln w="12700">
            <a:solidFill>
              <a:srgbClr val="162154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457200" y="411480"/>
            <a:ext cx="6217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2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MANAGING LLM CONTEXT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62179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1" u="none" strike="noStrike" kern="1200" cap="none" spc="0" normalizeH="0" baseline="0" noProof="0" dirty="0">
                <a:ln>
                  <a:noFill/>
                </a:ln>
                <a:solidFill>
                  <a:srgbClr val="02C39A"/>
                </a:solidFill>
                <a:effectLst/>
                <a:uLnTx/>
                <a:uFillTx/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Beyond Simple Truncation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457200" y="1828800"/>
            <a:ext cx="6217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① Prereq Review  — attention mechanics + KV cache</a:t>
            </a:r>
            <a:endParaRPr kumimoji="0" lang="en-US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5"/>
          <p:cNvSpPr/>
          <p:nvPr/>
        </p:nvSpPr>
        <p:spPr>
          <a:xfrm>
            <a:off x="457200" y="2103120"/>
            <a:ext cx="6217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② Sparse Attention  — O(n) architectures (Longformer, BigBird)</a:t>
            </a:r>
            <a:endParaRPr kumimoji="0" lang="en-US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6"/>
          <p:cNvSpPr/>
          <p:nvPr/>
        </p:nvSpPr>
        <p:spPr>
          <a:xfrm>
            <a:off x="457200" y="2377440"/>
            <a:ext cx="6217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③ Positional Scaling  — RoPE interpolation (PI, YaRN)</a:t>
            </a:r>
            <a:endParaRPr kumimoji="0" lang="en-US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7"/>
          <p:cNvSpPr/>
          <p:nvPr/>
        </p:nvSpPr>
        <p:spPr>
          <a:xfrm>
            <a:off x="457200" y="2651760"/>
            <a:ext cx="6217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④ KV Cache Eviction  — StreamingLLM, H₂O, SnapKV</a:t>
            </a:r>
            <a:endParaRPr kumimoji="0" lang="en-US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 8"/>
          <p:cNvSpPr/>
          <p:nvPr/>
        </p:nvSpPr>
        <p:spPr>
          <a:xfrm>
            <a:off x="457200" y="2926080"/>
            <a:ext cx="6217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" b="0" i="0" u="none" strike="noStrike" kern="1200" cap="none" spc="0" normalizeH="0" baseline="0" noProof="0" dirty="0">
                <a:ln>
                  <a:noFill/>
                </a:ln>
                <a:solidFill>
                  <a:srgbClr val="F59E0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⑤ Application Memory  — MemGPT / Letta</a:t>
            </a:r>
            <a:endParaRPr kumimoji="0" lang="en-US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 9"/>
          <p:cNvSpPr/>
          <p:nvPr/>
        </p:nvSpPr>
        <p:spPr>
          <a:xfrm>
            <a:off x="457200" y="3200400"/>
            <a:ext cx="6217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50" b="0" i="0" u="none" strike="noStrike" kern="1200" cap="none" spc="0" normalizeH="0" baseline="0" noProof="0" dirty="0">
                <a:ln>
                  <a:noFill/>
                </a:ln>
                <a:solidFill>
                  <a:srgbClr val="F59E0B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⑥ Synthesis  — decision framework + composability</a:t>
            </a:r>
            <a:endParaRPr kumimoji="0" lang="en-US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457200" y="365760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These are not competing approaches — they compose. Understanding each one lets you debug, design, and extend real systems.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457200" y="466344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ADCF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AI Agents Course  •  Graduate Module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192024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PREREQUISITE 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1E276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Attention is Expensive: O(n²)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411480" y="1051560"/>
            <a:ext cx="1005840" cy="3657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11480" y="1207008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token attends to every previous token. Double the sequence → 4× the attention cost.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685800" y="1581912"/>
            <a:ext cx="4297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T1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15568" y="1581912"/>
            <a:ext cx="4297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T2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1545336" y="1581912"/>
            <a:ext cx="4297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T3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1975104" y="1581912"/>
            <a:ext cx="4297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T4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2404872" y="1581912"/>
            <a:ext cx="4297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T5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2834640" y="1581912"/>
            <a:ext cx="4297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T6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3264408" y="1581912"/>
            <a:ext cx="4297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T7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365760" y="1874520"/>
            <a:ext cx="27432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T1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365760" y="2267712"/>
            <a:ext cx="27432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T2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365760" y="2660904"/>
            <a:ext cx="27432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365760" y="3054096"/>
            <a:ext cx="27432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T4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365760" y="3447288"/>
            <a:ext cx="27432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T5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365760" y="3840480"/>
            <a:ext cx="27432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T6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365760" y="4233672"/>
            <a:ext cx="27432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T7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685800" y="1874520"/>
            <a:ext cx="411480" cy="374904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85800" y="1874520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1115568" y="1874520"/>
            <a:ext cx="411480" cy="374904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1545336" y="1874520"/>
            <a:ext cx="411480" cy="374904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1975104" y="1874520"/>
            <a:ext cx="411480" cy="374904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2404872" y="1874520"/>
            <a:ext cx="411480" cy="374904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2834640" y="1874520"/>
            <a:ext cx="411480" cy="374904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3264408" y="1874520"/>
            <a:ext cx="411480" cy="374904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685800" y="2267712"/>
            <a:ext cx="411480" cy="374904"/>
          </a:xfrm>
          <a:prstGeom prst="rect">
            <a:avLst/>
          </a:prstGeom>
          <a:solidFill>
            <a:srgbClr val="F59E0B">
              <a:alpha val="92000"/>
            </a:srgbClr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85800" y="2267712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1115568" y="2267712"/>
            <a:ext cx="411480" cy="374904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1115568" y="2267712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1545336" y="2267712"/>
            <a:ext cx="411480" cy="374904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1975104" y="2267712"/>
            <a:ext cx="411480" cy="374904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2404872" y="2267712"/>
            <a:ext cx="411480" cy="374904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2834640" y="2267712"/>
            <a:ext cx="411480" cy="374904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3264408" y="2267712"/>
            <a:ext cx="411480" cy="374904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685800" y="2660904"/>
            <a:ext cx="411480" cy="374904"/>
          </a:xfrm>
          <a:prstGeom prst="rect">
            <a:avLst/>
          </a:prstGeom>
          <a:solidFill>
            <a:srgbClr val="F59E0B">
              <a:alpha val="84000"/>
            </a:srgbClr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85800" y="2660904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1115568" y="2660904"/>
            <a:ext cx="411480" cy="374904"/>
          </a:xfrm>
          <a:prstGeom prst="rect">
            <a:avLst/>
          </a:prstGeom>
          <a:solidFill>
            <a:srgbClr val="028090">
              <a:alpha val="92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1115568" y="2660904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1545336" y="2660904"/>
            <a:ext cx="411480" cy="374904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1545336" y="2660904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1975104" y="2660904"/>
            <a:ext cx="411480" cy="374904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2404872" y="2660904"/>
            <a:ext cx="411480" cy="374904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Shape 44"/>
          <p:cNvSpPr/>
          <p:nvPr/>
        </p:nvSpPr>
        <p:spPr>
          <a:xfrm>
            <a:off x="2834640" y="2660904"/>
            <a:ext cx="411480" cy="374904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Shape 45"/>
          <p:cNvSpPr/>
          <p:nvPr/>
        </p:nvSpPr>
        <p:spPr>
          <a:xfrm>
            <a:off x="3264408" y="2660904"/>
            <a:ext cx="411480" cy="374904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Shape 46"/>
          <p:cNvSpPr/>
          <p:nvPr/>
        </p:nvSpPr>
        <p:spPr>
          <a:xfrm>
            <a:off x="685800" y="3054096"/>
            <a:ext cx="411480" cy="374904"/>
          </a:xfrm>
          <a:prstGeom prst="rect">
            <a:avLst/>
          </a:prstGeom>
          <a:solidFill>
            <a:srgbClr val="F59E0B">
              <a:alpha val="77000"/>
            </a:srgbClr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685800" y="3054096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1115568" y="3054096"/>
            <a:ext cx="411480" cy="374904"/>
          </a:xfrm>
          <a:prstGeom prst="rect">
            <a:avLst/>
          </a:prstGeom>
          <a:solidFill>
            <a:srgbClr val="028090">
              <a:alpha val="84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1115568" y="3054096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52" name="Shape 50"/>
          <p:cNvSpPr/>
          <p:nvPr/>
        </p:nvSpPr>
        <p:spPr>
          <a:xfrm>
            <a:off x="1545336" y="3054096"/>
            <a:ext cx="411480" cy="374904"/>
          </a:xfrm>
          <a:prstGeom prst="rect">
            <a:avLst/>
          </a:prstGeom>
          <a:solidFill>
            <a:srgbClr val="028090">
              <a:alpha val="92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1545336" y="3054096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54" name="Shape 52"/>
          <p:cNvSpPr/>
          <p:nvPr/>
        </p:nvSpPr>
        <p:spPr>
          <a:xfrm>
            <a:off x="1975104" y="3054096"/>
            <a:ext cx="411480" cy="374904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1975104" y="3054096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56" name="Shape 54"/>
          <p:cNvSpPr/>
          <p:nvPr/>
        </p:nvSpPr>
        <p:spPr>
          <a:xfrm>
            <a:off x="2404872" y="3054096"/>
            <a:ext cx="411480" cy="374904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Shape 55"/>
          <p:cNvSpPr/>
          <p:nvPr/>
        </p:nvSpPr>
        <p:spPr>
          <a:xfrm>
            <a:off x="2834640" y="3054096"/>
            <a:ext cx="411480" cy="374904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Shape 56"/>
          <p:cNvSpPr/>
          <p:nvPr/>
        </p:nvSpPr>
        <p:spPr>
          <a:xfrm>
            <a:off x="3264408" y="3054096"/>
            <a:ext cx="411480" cy="374904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Shape 57"/>
          <p:cNvSpPr/>
          <p:nvPr/>
        </p:nvSpPr>
        <p:spPr>
          <a:xfrm>
            <a:off x="685800" y="3447288"/>
            <a:ext cx="411480" cy="374904"/>
          </a:xfrm>
          <a:prstGeom prst="rect">
            <a:avLst/>
          </a:prstGeom>
          <a:solidFill>
            <a:srgbClr val="F59E0B">
              <a:alpha val="69000"/>
            </a:srgbClr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0" name="Text 58"/>
          <p:cNvSpPr/>
          <p:nvPr/>
        </p:nvSpPr>
        <p:spPr>
          <a:xfrm>
            <a:off x="685800" y="3447288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61" name="Shape 59"/>
          <p:cNvSpPr/>
          <p:nvPr/>
        </p:nvSpPr>
        <p:spPr>
          <a:xfrm>
            <a:off x="1115568" y="3447288"/>
            <a:ext cx="411480" cy="374904"/>
          </a:xfrm>
          <a:prstGeom prst="rect">
            <a:avLst/>
          </a:prstGeom>
          <a:solidFill>
            <a:srgbClr val="028090">
              <a:alpha val="77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Text 60"/>
          <p:cNvSpPr/>
          <p:nvPr/>
        </p:nvSpPr>
        <p:spPr>
          <a:xfrm>
            <a:off x="1115568" y="3447288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63" name="Shape 61"/>
          <p:cNvSpPr/>
          <p:nvPr/>
        </p:nvSpPr>
        <p:spPr>
          <a:xfrm>
            <a:off x="1545336" y="3447288"/>
            <a:ext cx="411480" cy="374904"/>
          </a:xfrm>
          <a:prstGeom prst="rect">
            <a:avLst/>
          </a:prstGeom>
          <a:solidFill>
            <a:srgbClr val="028090">
              <a:alpha val="84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Text 62"/>
          <p:cNvSpPr/>
          <p:nvPr/>
        </p:nvSpPr>
        <p:spPr>
          <a:xfrm>
            <a:off x="1545336" y="3447288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65" name="Shape 63"/>
          <p:cNvSpPr/>
          <p:nvPr/>
        </p:nvSpPr>
        <p:spPr>
          <a:xfrm>
            <a:off x="1975104" y="3447288"/>
            <a:ext cx="411480" cy="374904"/>
          </a:xfrm>
          <a:prstGeom prst="rect">
            <a:avLst/>
          </a:prstGeom>
          <a:solidFill>
            <a:srgbClr val="028090">
              <a:alpha val="92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Text 64"/>
          <p:cNvSpPr/>
          <p:nvPr/>
        </p:nvSpPr>
        <p:spPr>
          <a:xfrm>
            <a:off x="1975104" y="3447288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67" name="Shape 65"/>
          <p:cNvSpPr/>
          <p:nvPr/>
        </p:nvSpPr>
        <p:spPr>
          <a:xfrm>
            <a:off x="2404872" y="3447288"/>
            <a:ext cx="411480" cy="374904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8" name="Text 66"/>
          <p:cNvSpPr/>
          <p:nvPr/>
        </p:nvSpPr>
        <p:spPr>
          <a:xfrm>
            <a:off x="2404872" y="3447288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69" name="Shape 67"/>
          <p:cNvSpPr/>
          <p:nvPr/>
        </p:nvSpPr>
        <p:spPr>
          <a:xfrm>
            <a:off x="2834640" y="3447288"/>
            <a:ext cx="411480" cy="374904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Shape 68"/>
          <p:cNvSpPr/>
          <p:nvPr/>
        </p:nvSpPr>
        <p:spPr>
          <a:xfrm>
            <a:off x="3264408" y="3447288"/>
            <a:ext cx="411480" cy="374904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Shape 69"/>
          <p:cNvSpPr/>
          <p:nvPr/>
        </p:nvSpPr>
        <p:spPr>
          <a:xfrm>
            <a:off x="685800" y="3840480"/>
            <a:ext cx="411480" cy="374904"/>
          </a:xfrm>
          <a:prstGeom prst="rect">
            <a:avLst/>
          </a:prstGeom>
          <a:solidFill>
            <a:srgbClr val="F59E0B">
              <a:alpha val="61000"/>
            </a:srgbClr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2" name="Text 70"/>
          <p:cNvSpPr/>
          <p:nvPr/>
        </p:nvSpPr>
        <p:spPr>
          <a:xfrm>
            <a:off x="685800" y="3840480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73" name="Shape 71"/>
          <p:cNvSpPr/>
          <p:nvPr/>
        </p:nvSpPr>
        <p:spPr>
          <a:xfrm>
            <a:off x="1115568" y="3840480"/>
            <a:ext cx="411480" cy="374904"/>
          </a:xfrm>
          <a:prstGeom prst="rect">
            <a:avLst/>
          </a:prstGeom>
          <a:solidFill>
            <a:srgbClr val="028090">
              <a:alpha val="69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4" name="Text 72"/>
          <p:cNvSpPr/>
          <p:nvPr/>
        </p:nvSpPr>
        <p:spPr>
          <a:xfrm>
            <a:off x="1115568" y="3840480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75" name="Shape 73"/>
          <p:cNvSpPr/>
          <p:nvPr/>
        </p:nvSpPr>
        <p:spPr>
          <a:xfrm>
            <a:off x="1545336" y="3840480"/>
            <a:ext cx="411480" cy="374904"/>
          </a:xfrm>
          <a:prstGeom prst="rect">
            <a:avLst/>
          </a:prstGeom>
          <a:solidFill>
            <a:srgbClr val="028090">
              <a:alpha val="77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6" name="Text 74"/>
          <p:cNvSpPr/>
          <p:nvPr/>
        </p:nvSpPr>
        <p:spPr>
          <a:xfrm>
            <a:off x="1545336" y="3840480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77" name="Shape 75"/>
          <p:cNvSpPr/>
          <p:nvPr/>
        </p:nvSpPr>
        <p:spPr>
          <a:xfrm>
            <a:off x="1975104" y="3840480"/>
            <a:ext cx="411480" cy="374904"/>
          </a:xfrm>
          <a:prstGeom prst="rect">
            <a:avLst/>
          </a:prstGeom>
          <a:solidFill>
            <a:srgbClr val="028090">
              <a:alpha val="84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8" name="Text 76"/>
          <p:cNvSpPr/>
          <p:nvPr/>
        </p:nvSpPr>
        <p:spPr>
          <a:xfrm>
            <a:off x="1975104" y="3840480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79" name="Shape 77"/>
          <p:cNvSpPr/>
          <p:nvPr/>
        </p:nvSpPr>
        <p:spPr>
          <a:xfrm>
            <a:off x="2404872" y="3840480"/>
            <a:ext cx="411480" cy="374904"/>
          </a:xfrm>
          <a:prstGeom prst="rect">
            <a:avLst/>
          </a:prstGeom>
          <a:solidFill>
            <a:srgbClr val="028090">
              <a:alpha val="92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0" name="Text 78"/>
          <p:cNvSpPr/>
          <p:nvPr/>
        </p:nvSpPr>
        <p:spPr>
          <a:xfrm>
            <a:off x="2404872" y="3840480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81" name="Shape 79"/>
          <p:cNvSpPr/>
          <p:nvPr/>
        </p:nvSpPr>
        <p:spPr>
          <a:xfrm>
            <a:off x="2834640" y="3840480"/>
            <a:ext cx="411480" cy="374904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2" name="Text 80"/>
          <p:cNvSpPr/>
          <p:nvPr/>
        </p:nvSpPr>
        <p:spPr>
          <a:xfrm>
            <a:off x="2834640" y="3840480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83" name="Shape 81"/>
          <p:cNvSpPr/>
          <p:nvPr/>
        </p:nvSpPr>
        <p:spPr>
          <a:xfrm>
            <a:off x="3264408" y="3840480"/>
            <a:ext cx="411480" cy="374904"/>
          </a:xfrm>
          <a:prstGeom prst="rect">
            <a:avLst/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4" name="Shape 82"/>
          <p:cNvSpPr/>
          <p:nvPr/>
        </p:nvSpPr>
        <p:spPr>
          <a:xfrm>
            <a:off x="685800" y="4233672"/>
            <a:ext cx="411480" cy="374904"/>
          </a:xfrm>
          <a:prstGeom prst="rect">
            <a:avLst/>
          </a:prstGeom>
          <a:solidFill>
            <a:srgbClr val="F59E0B">
              <a:alpha val="53000"/>
            </a:srgbClr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5" name="Text 83"/>
          <p:cNvSpPr/>
          <p:nvPr/>
        </p:nvSpPr>
        <p:spPr>
          <a:xfrm>
            <a:off x="685800" y="4233672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86" name="Shape 84"/>
          <p:cNvSpPr/>
          <p:nvPr/>
        </p:nvSpPr>
        <p:spPr>
          <a:xfrm>
            <a:off x="1115568" y="4233672"/>
            <a:ext cx="411480" cy="374904"/>
          </a:xfrm>
          <a:prstGeom prst="rect">
            <a:avLst/>
          </a:prstGeom>
          <a:solidFill>
            <a:srgbClr val="028090">
              <a:alpha val="61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7" name="Text 85"/>
          <p:cNvSpPr/>
          <p:nvPr/>
        </p:nvSpPr>
        <p:spPr>
          <a:xfrm>
            <a:off x="1115568" y="4233672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88" name="Shape 86"/>
          <p:cNvSpPr/>
          <p:nvPr/>
        </p:nvSpPr>
        <p:spPr>
          <a:xfrm>
            <a:off x="1545336" y="4233672"/>
            <a:ext cx="411480" cy="374904"/>
          </a:xfrm>
          <a:prstGeom prst="rect">
            <a:avLst/>
          </a:prstGeom>
          <a:solidFill>
            <a:srgbClr val="028090">
              <a:alpha val="69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9" name="Text 87"/>
          <p:cNvSpPr/>
          <p:nvPr/>
        </p:nvSpPr>
        <p:spPr>
          <a:xfrm>
            <a:off x="1545336" y="4233672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90" name="Shape 88"/>
          <p:cNvSpPr/>
          <p:nvPr/>
        </p:nvSpPr>
        <p:spPr>
          <a:xfrm>
            <a:off x="1975104" y="4233672"/>
            <a:ext cx="411480" cy="374904"/>
          </a:xfrm>
          <a:prstGeom prst="rect">
            <a:avLst/>
          </a:prstGeom>
          <a:solidFill>
            <a:srgbClr val="028090">
              <a:alpha val="77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1" name="Text 89"/>
          <p:cNvSpPr/>
          <p:nvPr/>
        </p:nvSpPr>
        <p:spPr>
          <a:xfrm>
            <a:off x="1975104" y="4233672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92" name="Shape 90"/>
          <p:cNvSpPr/>
          <p:nvPr/>
        </p:nvSpPr>
        <p:spPr>
          <a:xfrm>
            <a:off x="2404872" y="4233672"/>
            <a:ext cx="411480" cy="374904"/>
          </a:xfrm>
          <a:prstGeom prst="rect">
            <a:avLst/>
          </a:prstGeom>
          <a:solidFill>
            <a:srgbClr val="028090">
              <a:alpha val="84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3" name="Text 91"/>
          <p:cNvSpPr/>
          <p:nvPr/>
        </p:nvSpPr>
        <p:spPr>
          <a:xfrm>
            <a:off x="2404872" y="4233672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94" name="Shape 92"/>
          <p:cNvSpPr/>
          <p:nvPr/>
        </p:nvSpPr>
        <p:spPr>
          <a:xfrm>
            <a:off x="2834640" y="4233672"/>
            <a:ext cx="411480" cy="374904"/>
          </a:xfrm>
          <a:prstGeom prst="rect">
            <a:avLst/>
          </a:prstGeom>
          <a:solidFill>
            <a:srgbClr val="028090">
              <a:alpha val="92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5" name="Text 93"/>
          <p:cNvSpPr/>
          <p:nvPr/>
        </p:nvSpPr>
        <p:spPr>
          <a:xfrm>
            <a:off x="2834640" y="4233672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96" name="Shape 94"/>
          <p:cNvSpPr/>
          <p:nvPr/>
        </p:nvSpPr>
        <p:spPr>
          <a:xfrm>
            <a:off x="3264408" y="4233672"/>
            <a:ext cx="411480" cy="374904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7" name="Text 95"/>
          <p:cNvSpPr/>
          <p:nvPr/>
        </p:nvSpPr>
        <p:spPr>
          <a:xfrm>
            <a:off x="3264408" y="4233672"/>
            <a:ext cx="41148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98" name="Text 96"/>
          <p:cNvSpPr/>
          <p:nvPr/>
        </p:nvSpPr>
        <p:spPr>
          <a:xfrm>
            <a:off x="685800" y="4681728"/>
            <a:ext cx="3008376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Keys (past tokens)</a:t>
            </a:r>
            <a:endParaRPr lang="en-US" sz="850" dirty="0"/>
          </a:p>
        </p:txBody>
      </p:sp>
      <p:sp>
        <p:nvSpPr>
          <p:cNvPr id="99" name="Text 97"/>
          <p:cNvSpPr/>
          <p:nvPr/>
        </p:nvSpPr>
        <p:spPr>
          <a:xfrm>
            <a:off x="118872" y="2971800"/>
            <a:ext cx="5303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Queries ↓</a:t>
            </a:r>
            <a:endParaRPr lang="en-US" sz="850" dirty="0"/>
          </a:p>
        </p:txBody>
      </p:sp>
      <p:sp>
        <p:nvSpPr>
          <p:cNvPr id="100" name="Shape 98"/>
          <p:cNvSpPr/>
          <p:nvPr/>
        </p:nvSpPr>
        <p:spPr>
          <a:xfrm>
            <a:off x="4069080" y="1874520"/>
            <a:ext cx="1426464" cy="585216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1" name="Text 99"/>
          <p:cNvSpPr/>
          <p:nvPr/>
        </p:nvSpPr>
        <p:spPr>
          <a:xfrm>
            <a:off x="4123944" y="1874520"/>
            <a:ext cx="1335024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Context length</a:t>
            </a:r>
            <a:endParaRPr lang="en-US" sz="1100" dirty="0"/>
          </a:p>
        </p:txBody>
      </p:sp>
      <p:sp>
        <p:nvSpPr>
          <p:cNvPr id="102" name="Shape 100"/>
          <p:cNvSpPr/>
          <p:nvPr/>
        </p:nvSpPr>
        <p:spPr>
          <a:xfrm>
            <a:off x="5577840" y="1874520"/>
            <a:ext cx="1609344" cy="585216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3" name="Text 101"/>
          <p:cNvSpPr/>
          <p:nvPr/>
        </p:nvSpPr>
        <p:spPr>
          <a:xfrm>
            <a:off x="5632704" y="1874520"/>
            <a:ext cx="1517904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Attention ops</a:t>
            </a:r>
            <a:endParaRPr lang="en-US" sz="1100" dirty="0"/>
          </a:p>
        </p:txBody>
      </p:sp>
      <p:sp>
        <p:nvSpPr>
          <p:cNvPr id="104" name="Shape 102"/>
          <p:cNvSpPr/>
          <p:nvPr/>
        </p:nvSpPr>
        <p:spPr>
          <a:xfrm>
            <a:off x="7269480" y="1874520"/>
            <a:ext cx="1472184" cy="585216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5" name="Text 103"/>
          <p:cNvSpPr/>
          <p:nvPr/>
        </p:nvSpPr>
        <p:spPr>
          <a:xfrm>
            <a:off x="7324344" y="1874520"/>
            <a:ext cx="1380744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vs 4K baseline</a:t>
            </a:r>
            <a:endParaRPr lang="en-US" sz="1100" dirty="0"/>
          </a:p>
        </p:txBody>
      </p:sp>
      <p:sp>
        <p:nvSpPr>
          <p:cNvPr id="106" name="Shape 104"/>
          <p:cNvSpPr/>
          <p:nvPr/>
        </p:nvSpPr>
        <p:spPr>
          <a:xfrm>
            <a:off x="4069080" y="2514600"/>
            <a:ext cx="1426464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7" name="Text 105"/>
          <p:cNvSpPr/>
          <p:nvPr/>
        </p:nvSpPr>
        <p:spPr>
          <a:xfrm>
            <a:off x="4123944" y="2514600"/>
            <a:ext cx="1335024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4K tokens</a:t>
            </a:r>
            <a:endParaRPr lang="en-US" sz="1100" dirty="0"/>
          </a:p>
        </p:txBody>
      </p:sp>
      <p:sp>
        <p:nvSpPr>
          <p:cNvPr id="108" name="Shape 106"/>
          <p:cNvSpPr/>
          <p:nvPr/>
        </p:nvSpPr>
        <p:spPr>
          <a:xfrm>
            <a:off x="5577840" y="2514600"/>
            <a:ext cx="1609344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9" name="Text 107"/>
          <p:cNvSpPr/>
          <p:nvPr/>
        </p:nvSpPr>
        <p:spPr>
          <a:xfrm>
            <a:off x="5632704" y="2514600"/>
            <a:ext cx="1517904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16M</a:t>
            </a:r>
            <a:endParaRPr lang="en-US" sz="1100" dirty="0"/>
          </a:p>
        </p:txBody>
      </p:sp>
      <p:sp>
        <p:nvSpPr>
          <p:cNvPr id="110" name="Shape 108"/>
          <p:cNvSpPr/>
          <p:nvPr/>
        </p:nvSpPr>
        <p:spPr>
          <a:xfrm>
            <a:off x="7269480" y="2514600"/>
            <a:ext cx="1472184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1" name="Text 109"/>
          <p:cNvSpPr/>
          <p:nvPr/>
        </p:nvSpPr>
        <p:spPr>
          <a:xfrm>
            <a:off x="7324344" y="2514600"/>
            <a:ext cx="1380744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1×</a:t>
            </a:r>
            <a:endParaRPr lang="en-US" sz="1100" dirty="0"/>
          </a:p>
        </p:txBody>
      </p:sp>
      <p:sp>
        <p:nvSpPr>
          <p:cNvPr id="112" name="Shape 110"/>
          <p:cNvSpPr/>
          <p:nvPr/>
        </p:nvSpPr>
        <p:spPr>
          <a:xfrm>
            <a:off x="4069080" y="3154680"/>
            <a:ext cx="1426464" cy="585216"/>
          </a:xfrm>
          <a:prstGeom prst="rect">
            <a:avLst/>
          </a:prstGeom>
          <a:solidFill>
            <a:srgbClr val="E8F0FE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3" name="Text 111"/>
          <p:cNvSpPr/>
          <p:nvPr/>
        </p:nvSpPr>
        <p:spPr>
          <a:xfrm>
            <a:off x="4123944" y="3154680"/>
            <a:ext cx="1335024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32K tokens</a:t>
            </a:r>
            <a:endParaRPr lang="en-US" sz="1100" dirty="0"/>
          </a:p>
        </p:txBody>
      </p:sp>
      <p:sp>
        <p:nvSpPr>
          <p:cNvPr id="114" name="Shape 112"/>
          <p:cNvSpPr/>
          <p:nvPr/>
        </p:nvSpPr>
        <p:spPr>
          <a:xfrm>
            <a:off x="5577840" y="3154680"/>
            <a:ext cx="1609344" cy="585216"/>
          </a:xfrm>
          <a:prstGeom prst="rect">
            <a:avLst/>
          </a:prstGeom>
          <a:solidFill>
            <a:srgbClr val="E8F0FE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5" name="Text 113"/>
          <p:cNvSpPr/>
          <p:nvPr/>
        </p:nvSpPr>
        <p:spPr>
          <a:xfrm>
            <a:off x="5632704" y="3154680"/>
            <a:ext cx="1517904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1.0B</a:t>
            </a:r>
            <a:endParaRPr lang="en-US" sz="1100" dirty="0"/>
          </a:p>
        </p:txBody>
      </p:sp>
      <p:sp>
        <p:nvSpPr>
          <p:cNvPr id="116" name="Shape 114"/>
          <p:cNvSpPr/>
          <p:nvPr/>
        </p:nvSpPr>
        <p:spPr>
          <a:xfrm>
            <a:off x="7269480" y="3154680"/>
            <a:ext cx="1472184" cy="585216"/>
          </a:xfrm>
          <a:prstGeom prst="rect">
            <a:avLst/>
          </a:prstGeom>
          <a:solidFill>
            <a:srgbClr val="E8F0FE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7" name="Text 115"/>
          <p:cNvSpPr/>
          <p:nvPr/>
        </p:nvSpPr>
        <p:spPr>
          <a:xfrm>
            <a:off x="7324344" y="3154680"/>
            <a:ext cx="1380744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64×</a:t>
            </a:r>
            <a:endParaRPr lang="en-US" sz="1100" dirty="0"/>
          </a:p>
        </p:txBody>
      </p:sp>
      <p:sp>
        <p:nvSpPr>
          <p:cNvPr id="118" name="Shape 116"/>
          <p:cNvSpPr/>
          <p:nvPr/>
        </p:nvSpPr>
        <p:spPr>
          <a:xfrm>
            <a:off x="4069080" y="3794760"/>
            <a:ext cx="1426464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9" name="Text 117"/>
          <p:cNvSpPr/>
          <p:nvPr/>
        </p:nvSpPr>
        <p:spPr>
          <a:xfrm>
            <a:off x="4123944" y="3794760"/>
            <a:ext cx="1335024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128K tokens</a:t>
            </a:r>
            <a:endParaRPr lang="en-US" sz="1100" dirty="0"/>
          </a:p>
        </p:txBody>
      </p:sp>
      <p:sp>
        <p:nvSpPr>
          <p:cNvPr id="120" name="Shape 118"/>
          <p:cNvSpPr/>
          <p:nvPr/>
        </p:nvSpPr>
        <p:spPr>
          <a:xfrm>
            <a:off x="5577840" y="3794760"/>
            <a:ext cx="1609344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1" name="Text 119"/>
          <p:cNvSpPr/>
          <p:nvPr/>
        </p:nvSpPr>
        <p:spPr>
          <a:xfrm>
            <a:off x="5632704" y="3794760"/>
            <a:ext cx="1517904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16.4B</a:t>
            </a:r>
            <a:endParaRPr lang="en-US" sz="1100" dirty="0"/>
          </a:p>
        </p:txBody>
      </p:sp>
      <p:sp>
        <p:nvSpPr>
          <p:cNvPr id="122" name="Shape 120"/>
          <p:cNvSpPr/>
          <p:nvPr/>
        </p:nvSpPr>
        <p:spPr>
          <a:xfrm>
            <a:off x="7269480" y="3794760"/>
            <a:ext cx="1472184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3" name="Text 121"/>
          <p:cNvSpPr/>
          <p:nvPr/>
        </p:nvSpPr>
        <p:spPr>
          <a:xfrm>
            <a:off x="7324344" y="3794760"/>
            <a:ext cx="1380744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1,024×</a:t>
            </a:r>
            <a:endParaRPr lang="en-US" sz="1100" dirty="0"/>
          </a:p>
        </p:txBody>
      </p:sp>
      <p:sp>
        <p:nvSpPr>
          <p:cNvPr id="124" name="Text 122"/>
          <p:cNvSpPr/>
          <p:nvPr/>
        </p:nvSpPr>
        <p:spPr>
          <a:xfrm>
            <a:off x="4069080" y="4462272"/>
            <a:ext cx="46634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E276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Doubling context → 4× cost.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1E276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128K vs 4K → 1,024× harder.</a:t>
            </a:r>
            <a:endParaRPr lang="en-US" sz="1150" dirty="0"/>
          </a:p>
        </p:txBody>
      </p:sp>
      <p:sp>
        <p:nvSpPr>
          <p:cNvPr id="125" name="Text 123"/>
          <p:cNvSpPr/>
          <p:nvPr/>
        </p:nvSpPr>
        <p:spPr>
          <a:xfrm>
            <a:off x="4069080" y="4974336"/>
            <a:ext cx="4663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O(n²) is the root cause behind every technique in this lecture.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192024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PREREQUISITE 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Naive Generation is Wasteful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11480" y="1481328"/>
            <a:ext cx="8321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every new decoding step, a naive implementation recomputes K and V for every previous token: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411480" y="1920240"/>
            <a:ext cx="8321040" cy="1664208"/>
          </a:xfrm>
          <a:prstGeom prst="rect">
            <a:avLst/>
          </a:prstGeom>
          <a:solidFill>
            <a:srgbClr val="1A274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11480" y="1920240"/>
            <a:ext cx="50292" cy="166420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30352" y="2011680"/>
            <a:ext cx="8138160" cy="14813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Naive generation (O(n²) work per step):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step t = 1, 2, 3, ...: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for j = 1..t: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k_j = x_j @ W_K     # RECOMPUTED every step — x_j hasn't changed!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v_j = x_j @ W_V     # RECOMPUTED every step</a:t>
            </a:r>
            <a:endParaRPr lang="en-US" sz="1000" dirty="0"/>
          </a:p>
          <a:p>
            <a:pPr marL="0" indent="0" algn="l">
              <a:buNone/>
            </a:pP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scores   = [dot(q_t, k_j) / sqrt(d) for j in 1..t]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output_t = weighted_sum(softmax(scores), values)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11480" y="3703320"/>
            <a:ext cx="8321040" cy="685800"/>
          </a:xfrm>
          <a:prstGeom prst="rect">
            <a:avLst/>
          </a:prstGeom>
          <a:solidFill>
            <a:srgbClr val="162154"/>
          </a:solidFill>
          <a:ln w="1270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48640" y="374904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At step t=1000, you recompute the K and V for token 1 … for the 1,000th time.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48640" y="4041648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x_j has not changed. W_K and W_V have not changed. The results are identical every time.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411480" y="4480560"/>
            <a:ext cx="8321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key insight: K_j and V_j for past tokens are deterministic — compute once, store, reuse.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192024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PREREQUISITE 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411480" y="475488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KV Cache: Store Once, Reuse Forever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11480" y="1481328"/>
            <a:ext cx="8321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Cache K and V as tokens are processed. On each new step, only compute K and V for the new token: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411480" y="1920240"/>
            <a:ext cx="8321040" cy="1920240"/>
          </a:xfrm>
          <a:prstGeom prst="rect">
            <a:avLst/>
          </a:prstGeom>
          <a:solidFill>
            <a:srgbClr val="1A274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411480" y="1920240"/>
            <a:ext cx="50292" cy="192024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30352" y="2011680"/>
            <a:ext cx="813816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KV-cached generation (O(1) new work per step):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kv_cache = []   # accumulates (k_j, v_j) for all past tokens</a:t>
            </a:r>
            <a:endParaRPr lang="en-US" sz="1000" dirty="0"/>
          </a:p>
          <a:p>
            <a:pPr marL="0" indent="0" algn="l">
              <a:buNone/>
            </a:pP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 step t = 1, 2, 3, ...: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k_t = x_t @ W_K          # only for the NEW token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v_t = x_t @ W_V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kv_cache.append((k_t, v_t))</a:t>
            </a:r>
            <a:endParaRPr lang="en-US" sz="1000" dirty="0"/>
          </a:p>
          <a:p>
            <a:pPr marL="0" indent="0" algn="l">
              <a:buNone/>
            </a:pP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# q_t is new; K and V come straight from the cache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scores   = [dot(q_t, k_j) / sqrt(d) for (k_j, v_j) in kv_cache]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CADC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output_t = weighted_sum(softmax(scores), [v for (k,v) in kv_cache])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11480" y="3950208"/>
            <a:ext cx="4023360" cy="1051560"/>
          </a:xfrm>
          <a:prstGeom prst="rect">
            <a:avLst/>
          </a:prstGeom>
          <a:solidFill>
            <a:srgbClr val="162154"/>
          </a:solidFill>
          <a:ln w="12700">
            <a:solidFill>
              <a:srgbClr val="02C39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21208" y="4005072"/>
            <a:ext cx="37856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2C39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Compute cost per step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21208" y="4279392"/>
            <a:ext cx="37856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cache: O(n) matmuls — grows with sequence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21208" y="4535424"/>
            <a:ext cx="37856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cache: O(1) matmuls — one new K/V, fixed cost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663440" y="3950208"/>
            <a:ext cx="4023360" cy="1051560"/>
          </a:xfrm>
          <a:prstGeom prst="rect">
            <a:avLst/>
          </a:prstGeom>
          <a:solidFill>
            <a:srgbClr val="162154"/>
          </a:solidFill>
          <a:ln w="12700">
            <a:solidFill>
              <a:srgbClr val="F59E0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73168" y="4005072"/>
            <a:ext cx="37856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What's in memory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773168" y="4279392"/>
            <a:ext cx="37856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cache: Nothing cached — fully recomputed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773168" y="4535424"/>
            <a:ext cx="37856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cache: All past K/V tensors — grows linearly with n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7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137160"/>
            <a:ext cx="1920240" cy="256032"/>
          </a:xfrm>
          <a:prstGeom prst="roundRect">
            <a:avLst>
              <a:gd name="adj" fmla="val 50000"/>
            </a:avLst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20040" y="13716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</a:rPr>
              <a:t>PREREQUISITE REVIEW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320040" y="457859"/>
            <a:ext cx="83210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1E276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Cost of the KV Cache: Memory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347472" y="998013"/>
            <a:ext cx="83210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token leaves two tensors behind — one K vector and one V vector — for each layer and head.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411480" y="1325880"/>
            <a:ext cx="8321040" cy="1143000"/>
          </a:xfrm>
          <a:prstGeom prst="rect">
            <a:avLst/>
          </a:prstGeom>
          <a:solidFill>
            <a:srgbClr val="EEF2FF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11480" y="1325880"/>
            <a:ext cx="50292" cy="11430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30352" y="1417320"/>
            <a:ext cx="813816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kv_cache_bytes = n_tokens × n_layers × n_kv_heads × head_dim × 2 × dtype_bytes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───────────────────────────────────────────────────────────────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↑            ↑            ↑           ↑        ↑    ↑</a:t>
            </a:r>
            <a:endParaRPr lang="en-US" sz="10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33415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seq len    32 layers   32 KV heads  128 dims   K+V  2B (bf16)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11480" y="2578608"/>
            <a:ext cx="8321040" cy="123444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48640" y="26517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2C39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Worked example: Llama-3.1-8B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548640" y="2944368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 layers  ×  32 KV heads  ×  128 head_dim  ×  2 tensors (K+V)  ×  2 bytes (bfloat16)  =  524,288 bytes  ≈  0.5 MB per token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48640" y="324612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128K-token context requires:  128,000 × 524 KB  ≈  64 GB  — more than the model weights themselves (~16 GB).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11480" y="3950208"/>
            <a:ext cx="2697480" cy="987552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11480" y="4005072"/>
            <a:ext cx="26974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02C39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~0.5 MB</a:t>
            </a:r>
            <a:endParaRPr lang="en-US" sz="3400" dirty="0"/>
          </a:p>
        </p:txBody>
      </p:sp>
      <p:sp>
        <p:nvSpPr>
          <p:cNvPr id="16" name="Text 14"/>
          <p:cNvSpPr/>
          <p:nvPr/>
        </p:nvSpPr>
        <p:spPr>
          <a:xfrm>
            <a:off x="411480" y="4535424"/>
            <a:ext cx="26974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token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(Llama-3.1-8B, bf16)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64408" y="3950208"/>
            <a:ext cx="2697480" cy="987552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264408" y="4005072"/>
            <a:ext cx="26974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02C39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~64 GB</a:t>
            </a:r>
            <a:endParaRPr lang="en-US" sz="3400" dirty="0"/>
          </a:p>
        </p:txBody>
      </p:sp>
      <p:sp>
        <p:nvSpPr>
          <p:cNvPr id="19" name="Text 17"/>
          <p:cNvSpPr/>
          <p:nvPr/>
        </p:nvSpPr>
        <p:spPr>
          <a:xfrm>
            <a:off x="3264408" y="4535424"/>
            <a:ext cx="26974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 cache at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128K context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6117336" y="3950208"/>
            <a:ext cx="2697480" cy="987552"/>
          </a:xfrm>
          <a:prstGeom prst="rect">
            <a:avLst/>
          </a:prstGeom>
          <a:solidFill>
            <a:srgbClr val="162154"/>
          </a:solidFill>
          <a:ln w="12700">
            <a:solidFill>
              <a:srgbClr val="02809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117336" y="4005072"/>
            <a:ext cx="26974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02C39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~16 GB</a:t>
            </a:r>
            <a:endParaRPr lang="en-US" sz="3400" dirty="0"/>
          </a:p>
        </p:txBody>
      </p:sp>
      <p:sp>
        <p:nvSpPr>
          <p:cNvPr id="22" name="Text 20"/>
          <p:cNvSpPr/>
          <p:nvPr/>
        </p:nvSpPr>
        <p:spPr>
          <a:xfrm>
            <a:off x="6117336" y="4535424"/>
            <a:ext cx="26974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weights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(for comparison)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11480" y="4928616"/>
            <a:ext cx="8321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the central tension this lecture addresses. Everything that follows is an attempt to manage or reduce that memory cost.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920240"/>
            <a:ext cx="9144000" cy="1298448"/>
          </a:xfrm>
          <a:prstGeom prst="rect">
            <a:avLst/>
          </a:prstGeom>
          <a:solidFill>
            <a:srgbClr val="028090">
              <a:alpha val="82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6400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600" dirty="0">
                <a:solidFill>
                  <a:srgbClr val="02809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PART 1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Motivation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457200" y="20574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is context management hard?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57200" y="32461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that we understand attention and the KV cache mechanistically, we can frame the problem precisely.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6155</Words>
  <Application>Microsoft Macintosh PowerPoint</Application>
  <PresentationFormat>On-screen Show (16:9)</PresentationFormat>
  <Paragraphs>803</Paragraphs>
  <Slides>43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9" baseType="lpstr">
      <vt:lpstr>Aptos</vt:lpstr>
      <vt:lpstr>Arial</vt:lpstr>
      <vt:lpstr>Calibri</vt:lpstr>
      <vt:lpstr>Consolas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LLM Context Management — Prerequisites through Part 2</dc:title>
  <dc:subject>PptxGenJS Presentation</dc:subject>
  <dc:creator>PptxGenJS</dc:creator>
  <cp:lastModifiedBy>Kautz, Henry Alexander (rmw7my)</cp:lastModifiedBy>
  <cp:revision>10</cp:revision>
  <dcterms:created xsi:type="dcterms:W3CDTF">2026-03-14T21:11:09Z</dcterms:created>
  <dcterms:modified xsi:type="dcterms:W3CDTF">2026-03-22T19:05:54Z</dcterms:modified>
</cp:coreProperties>
</file>