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notesSlides/notesSlide18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1" r:id="rId3"/>
    <p:sldId id="262" r:id="rId4"/>
    <p:sldId id="263" r:id="rId5"/>
    <p:sldId id="264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955" autoAdjust="0"/>
  </p:normalViewPr>
  <p:slideViewPr>
    <p:cSldViewPr snapToGrid="0" snapToObjects="1">
      <p:cViewPr varScale="1">
        <p:scale>
          <a:sx n="105" d="100"/>
          <a:sy n="105" d="100"/>
        </p:scale>
        <p:origin x="-3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presProps" Target="presProps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notesMaster" Target="notesMasters/notesMaster1.xml"/><Relationship Id="rId26" Type="http://schemas.openxmlformats.org/officeDocument/2006/relationships/slide" Target="slides/slide25.xml"/><Relationship Id="rId30" Type="http://schemas.openxmlformats.org/officeDocument/2006/relationships/printerSettings" Target="printerSettings/printerSettings1.bin"/><Relationship Id="rId11" Type="http://schemas.openxmlformats.org/officeDocument/2006/relationships/slide" Target="slides/slide10.xml"/><Relationship Id="rId29" Type="http://schemas.openxmlformats.org/officeDocument/2006/relationships/handoutMaster" Target="handoutMasters/handout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992D71-F973-914C-8E57-7FA8A149AF2B}" type="datetimeFigureOut">
              <a:rPr lang="en-US" smtClean="0"/>
              <a:pPr/>
              <a:t>9/9/09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430E2-E856-7042-ABF6-9ECE38EB68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8910F-67FA-3049-90AE-E9ACECF9CF49}" type="datetimeFigureOut">
              <a:rPr lang="en-US" smtClean="0"/>
              <a:pPr/>
              <a:t>9/9/09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44217-DB22-4D42-8636-8E59A71008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95CC36-E079-3C4C-9080-FDC9F2C897E9}" type="slidenum">
              <a:rPr lang="en-US"/>
              <a:pPr/>
              <a:t>3</a:t>
            </a:fld>
            <a:endParaRPr lang="en-US"/>
          </a:p>
        </p:txBody>
      </p:sp>
      <p:sp>
        <p:nvSpPr>
          <p:cNvPr id="56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2777EA-AF8B-9E45-9249-DCA365C7CB36}" type="slidenum">
              <a:rPr lang="en-US"/>
              <a:pPr/>
              <a:t>12</a:t>
            </a:fld>
            <a:endParaRPr lang="en-US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1A223B-2AD0-5A45-8E78-173A2D0C2D83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2F7610-3784-294C-801C-E720941C5C30}" type="slidenum">
              <a:rPr lang="en-US"/>
              <a:pPr/>
              <a:t>14</a:t>
            </a:fld>
            <a:endParaRPr lang="en-US"/>
          </a:p>
        </p:txBody>
      </p:sp>
      <p:sp>
        <p:nvSpPr>
          <p:cNvPr id="4301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CC3BFC-5CD1-3349-B576-E0D4B760F9FB}" type="slidenum">
              <a:rPr lang="en-US"/>
              <a:pPr/>
              <a:t>15</a:t>
            </a:fld>
            <a:endParaRPr lang="en-US"/>
          </a:p>
        </p:txBody>
      </p:sp>
      <p:sp>
        <p:nvSpPr>
          <p:cNvPr id="4505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7440E-77B2-0A41-B98D-06003220401E}" type="slidenum">
              <a:rPr lang="en-US"/>
              <a:pPr/>
              <a:t>16</a:t>
            </a:fld>
            <a:endParaRPr lang="en-US"/>
          </a:p>
        </p:txBody>
      </p:sp>
      <p:sp>
        <p:nvSpPr>
          <p:cNvPr id="4710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E0FF1-A6E5-B641-AC2E-5EDBFF93F37E}" type="slidenum">
              <a:rPr lang="en-US"/>
              <a:pPr/>
              <a:t>17</a:t>
            </a:fld>
            <a:endParaRPr lang="en-US"/>
          </a:p>
        </p:txBody>
      </p:sp>
      <p:sp>
        <p:nvSpPr>
          <p:cNvPr id="5120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B9938A-BA69-1044-B36C-03E2587EBD4C}" type="slidenum">
              <a:rPr lang="en-US"/>
              <a:pPr/>
              <a:t>18</a:t>
            </a:fld>
            <a:endParaRPr lang="en-US"/>
          </a:p>
        </p:txBody>
      </p:sp>
      <p:sp>
        <p:nvSpPr>
          <p:cNvPr id="53250" name="Rectangle 1026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59BC7A-0628-E84E-9108-39B3FCF853A4}" type="slidenum">
              <a:rPr lang="en-US"/>
              <a:pPr/>
              <a:t>19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53256D-B787-7944-8B1E-E9A9C6706F13}" type="slidenum">
              <a:rPr lang="en-US"/>
              <a:pPr/>
              <a:t>20</a:t>
            </a:fld>
            <a:endParaRPr lang="en-US"/>
          </a:p>
        </p:txBody>
      </p:sp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46B1EB-A686-2F4C-BC3D-E03D81049783}" type="slidenum">
              <a:rPr lang="en-US"/>
              <a:pPr/>
              <a:t>4</a:t>
            </a:fld>
            <a:endParaRPr lang="en-US"/>
          </a:p>
        </p:txBody>
      </p:sp>
      <p:sp>
        <p:nvSpPr>
          <p:cNvPr id="49154" name="Rectangle 1026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2AF01A-8E10-324C-B442-6C3AFF933A55}" type="slidenum">
              <a:rPr lang="en-US"/>
              <a:pPr/>
              <a:t>5</a:t>
            </a:fld>
            <a:endParaRPr lang="en-US"/>
          </a:p>
        </p:txBody>
      </p:sp>
      <p:sp>
        <p:nvSpPr>
          <p:cNvPr id="23554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F88A87-B199-A443-A611-F32BED1D4F5C}" type="slidenum">
              <a:rPr lang="en-US"/>
              <a:pPr/>
              <a:t>6</a:t>
            </a:fld>
            <a:endParaRPr lang="en-US"/>
          </a:p>
        </p:txBody>
      </p:sp>
      <p:sp>
        <p:nvSpPr>
          <p:cNvPr id="2457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D2B8B7-066A-D04D-8935-98B01D31151F}" type="slidenum">
              <a:rPr lang="en-US"/>
              <a:pPr/>
              <a:t>7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5D66A4-07B7-1249-9041-4B04F4F74AEA}" type="slidenum">
              <a:rPr lang="en-US"/>
              <a:pPr/>
              <a:t>8</a:t>
            </a:fld>
            <a:endParaRPr lang="en-US"/>
          </a:p>
        </p:txBody>
      </p:sp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D759A0-0117-B740-B4F1-47DFEDFEAA0A}" type="slidenum">
              <a:rPr lang="en-US"/>
              <a:pPr/>
              <a:t>9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9DB363-BCA1-834F-930C-17D732D617BC}" type="slidenum">
              <a:rPr lang="en-US"/>
              <a:pPr/>
              <a:t>10</a:t>
            </a:fld>
            <a:endParaRPr lang="en-US"/>
          </a:p>
        </p:txBody>
      </p:sp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69607C-FAE0-F54E-9329-79987A2CB036}" type="slidenum">
              <a:rPr lang="en-US"/>
              <a:pPr/>
              <a:t>11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Why Computer Science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Why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Why Computer Science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Why Computer Science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Why Computer Science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Why Computer Science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Why Computer Science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Why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Why Computer Science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Why Computer Science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Why Computer Science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60668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4459" y="6275668"/>
            <a:ext cx="27663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Why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209358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/>
                </a:solidFill>
              </a:defRPr>
            </a:lvl1pPr>
          </a:lstStyle>
          <a:p>
            <a:fld id="{373E22C4-A4DD-604F-B9E0-C5232D1E6714}" type="slidenum">
              <a:rPr lang="en-US" smtClean="0"/>
              <a:pPr/>
              <a:t>‹#›</a:t>
            </a:fld>
            <a:r>
              <a:rPr lang="en-US" smtClean="0"/>
              <a:t> of 23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343" y="1351502"/>
            <a:ext cx="7550573" cy="1724867"/>
          </a:xfrm>
        </p:spPr>
        <p:txBody>
          <a:bodyPr>
            <a:normAutofit/>
          </a:bodyPr>
          <a:lstStyle/>
          <a:p>
            <a:r>
              <a:rPr lang="en-US" dirty="0" smtClean="0"/>
              <a:t>An Overview of Programming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CSC 161: The Art of Programming</a:t>
            </a:r>
          </a:p>
          <a:p>
            <a:r>
              <a:rPr lang="en-US" dirty="0" smtClean="0"/>
              <a:t>Prof. Henry Kautz</a:t>
            </a:r>
          </a:p>
          <a:p>
            <a:r>
              <a:rPr lang="en-US" dirty="0" smtClean="0"/>
              <a:t>9</a:t>
            </a:r>
            <a:r>
              <a:rPr lang="en-US" dirty="0" smtClean="0"/>
              <a:t>/9/</a:t>
            </a:r>
            <a:r>
              <a:rPr lang="en-US" dirty="0" smtClean="0"/>
              <a:t>2009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68167" y="5103086"/>
            <a:ext cx="6560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accent2"/>
                </a:solidFill>
              </a:rPr>
              <a:t>Slides stolen shamelessly from </a:t>
            </a:r>
            <a:r>
              <a:rPr lang="en-US" i="1" dirty="0" smtClean="0">
                <a:solidFill>
                  <a:schemeClr val="accent2"/>
                </a:solidFill>
              </a:rPr>
              <a:t>Dr. Mark </a:t>
            </a:r>
            <a:r>
              <a:rPr lang="en-US" i="1" dirty="0" err="1" smtClean="0">
                <a:solidFill>
                  <a:schemeClr val="accent2"/>
                </a:solidFill>
              </a:rPr>
              <a:t>Goadrich</a:t>
            </a:r>
            <a:r>
              <a:rPr lang="en-US" i="1" dirty="0" smtClean="0">
                <a:solidFill>
                  <a:schemeClr val="accent2"/>
                </a:solidFill>
              </a:rPr>
              <a:t>, Centenary </a:t>
            </a:r>
            <a:r>
              <a:rPr lang="en-US" i="1" dirty="0" smtClean="0">
                <a:solidFill>
                  <a:schemeClr val="accent2"/>
                </a:solidFill>
              </a:rPr>
              <a:t>College of Louisiana</a:t>
            </a:r>
          </a:p>
          <a:p>
            <a:pPr algn="ctr"/>
            <a:endParaRPr lang="en-US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Repetition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Repeats commands while</a:t>
            </a:r>
            <a:br>
              <a:rPr lang="en-US" dirty="0"/>
            </a:br>
            <a:r>
              <a:rPr lang="en-US" dirty="0"/>
              <a:t>a condition is </a:t>
            </a:r>
            <a:r>
              <a:rPr lang="en-US" dirty="0" smtClean="0"/>
              <a:t>true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count = 10</a:t>
            </a:r>
            <a:endParaRPr lang="en-US" sz="2000" dirty="0">
              <a:solidFill>
                <a:srgbClr val="FF0000"/>
              </a:solidFill>
              <a:latin typeface="Andale Mono" pitchFamily="-112" charset="0"/>
            </a:endParaRPr>
          </a:p>
          <a:p>
            <a:pPr>
              <a:buFontTx/>
              <a:buNone/>
            </a:pPr>
            <a:r>
              <a:rPr lang="en-US" sz="2000" dirty="0">
                <a:solidFill>
                  <a:srgbClr val="FF0000"/>
                </a:solidFill>
                <a:latin typeface="Andale Mono" pitchFamily="-112" charset="0"/>
              </a:rPr>
              <a:t>while</a:t>
            </a:r>
            <a:r>
              <a:rPr lang="en-US" sz="2000" dirty="0">
                <a:latin typeface="Andale Mono" pitchFamily="-112" charset="0"/>
              </a:rPr>
              <a:t> count &gt; 0: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	print count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	count = count - 1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print </a:t>
            </a:r>
            <a:r>
              <a:rPr lang="en-US" sz="2000" dirty="0">
                <a:solidFill>
                  <a:srgbClr val="008040"/>
                </a:solidFill>
                <a:latin typeface="Andale Mono" pitchFamily="-112" charset="0"/>
              </a:rPr>
              <a:t>"Blastoff!"</a:t>
            </a:r>
            <a:endParaRPr lang="en-US" sz="2000" dirty="0">
              <a:latin typeface="Andale Mono" pitchFamily="-112" charset="0"/>
            </a:endParaRPr>
          </a:p>
          <a:p>
            <a:endParaRPr lang="en-US" dirty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7010400" y="3962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8153400" y="3962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7620000" y="510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78486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7239000" y="32004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8001000" y="32004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7924800" y="4495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7848600" y="5638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280" name="AutoShape 16"/>
          <p:cNvCxnSpPr>
            <a:cxnSpLocks noChangeShapeType="1"/>
            <a:stCxn id="11268" idx="1"/>
          </p:cNvCxnSpPr>
          <p:nvPr/>
        </p:nvCxnSpPr>
        <p:spPr bwMode="auto">
          <a:xfrm rot="10800000" flipH="1">
            <a:off x="7010400" y="3086100"/>
            <a:ext cx="533400" cy="1143000"/>
          </a:xfrm>
          <a:prstGeom prst="bentConnector3">
            <a:avLst>
              <a:gd name="adj1" fmla="val -428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1281" name="AutoShape 17"/>
          <p:cNvSpPr>
            <a:spLocks noChangeArrowheads="1"/>
          </p:cNvSpPr>
          <p:nvPr/>
        </p:nvSpPr>
        <p:spPr bwMode="auto">
          <a:xfrm>
            <a:off x="7543800" y="2743200"/>
            <a:ext cx="609600" cy="6858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Including Libraries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Import functions from other places</a:t>
            </a:r>
            <a:endParaRPr lang="en-US" sz="2000">
              <a:solidFill>
                <a:srgbClr val="FF0000"/>
              </a:solidFill>
              <a:latin typeface="Andale Mono" pitchFamily="-112" charset="0"/>
            </a:endParaRPr>
          </a:p>
          <a:p>
            <a:pPr>
              <a:buFontTx/>
              <a:buNone/>
            </a:pPr>
            <a:r>
              <a:rPr lang="en-US" sz="2000">
                <a:solidFill>
                  <a:srgbClr val="FF0000"/>
                </a:solidFill>
                <a:latin typeface="Andale Mono" pitchFamily="-112" charset="0"/>
              </a:rPr>
              <a:t>	import</a:t>
            </a:r>
            <a:r>
              <a:rPr lang="en-US" sz="2000">
                <a:latin typeface="Andale Mono" pitchFamily="-112" charset="0"/>
              </a:rPr>
              <a:t> random</a:t>
            </a:r>
          </a:p>
          <a:p>
            <a:pPr>
              <a:buFontTx/>
              <a:buNone/>
            </a:pPr>
            <a:r>
              <a:rPr lang="en-US" sz="2000">
                <a:solidFill>
                  <a:srgbClr val="FF0000"/>
                </a:solidFill>
                <a:latin typeface="Andale Mono" pitchFamily="-112" charset="0"/>
              </a:rPr>
              <a:t>	import</a:t>
            </a:r>
            <a:r>
              <a:rPr lang="en-US" sz="2000">
                <a:latin typeface="Andale Mono" pitchFamily="-112" charset="0"/>
              </a:rPr>
              <a:t> math</a:t>
            </a:r>
          </a:p>
          <a:p>
            <a:pPr>
              <a:buFontTx/>
              <a:buNone/>
            </a:pPr>
            <a:endParaRPr lang="en-US"/>
          </a:p>
          <a:p>
            <a:r>
              <a:rPr lang="en-US"/>
              <a:t>Use these functions to help our program</a:t>
            </a:r>
          </a:p>
          <a:p>
            <a:pPr>
              <a:buFontTx/>
              <a:buNone/>
            </a:pPr>
            <a:r>
              <a:rPr lang="en-US" sz="2000">
                <a:solidFill>
                  <a:srgbClr val="FF0000"/>
                </a:solidFill>
                <a:latin typeface="Andale Mono" pitchFamily="-112" charset="0"/>
              </a:rPr>
              <a:t>	if</a:t>
            </a:r>
            <a:r>
              <a:rPr lang="en-US" sz="2000">
                <a:latin typeface="Andale Mono" pitchFamily="-112" charset="0"/>
              </a:rPr>
              <a:t> (random.random() &lt; 0.5):</a:t>
            </a:r>
          </a:p>
          <a:p>
            <a:pPr>
              <a:buFontTx/>
              <a:buNone/>
            </a:pPr>
            <a:r>
              <a:rPr lang="en-US" sz="2000">
                <a:latin typeface="Andale Mono" pitchFamily="-112" charset="0"/>
              </a:rPr>
              <a:t>		print </a:t>
            </a:r>
            <a:r>
              <a:rPr lang="en-US" sz="2000">
                <a:solidFill>
                  <a:srgbClr val="008040"/>
                </a:solidFill>
                <a:latin typeface="Andale Mono" pitchFamily="-112" charset="0"/>
              </a:rPr>
              <a:t>"Heads"</a:t>
            </a:r>
            <a:endParaRPr lang="en-US" sz="2000">
              <a:latin typeface="Andale Mono" pitchFamily="-112" charset="0"/>
            </a:endParaRPr>
          </a:p>
          <a:p>
            <a:pPr>
              <a:buFontTx/>
              <a:buNone/>
            </a:pPr>
            <a:r>
              <a:rPr lang="en-US" sz="2000">
                <a:latin typeface="Andale Mono" pitchFamily="-112" charset="0"/>
              </a:rPr>
              <a:t>	</a:t>
            </a:r>
            <a:r>
              <a:rPr lang="en-US" sz="2000">
                <a:solidFill>
                  <a:srgbClr val="FF0000"/>
                </a:solidFill>
                <a:latin typeface="Andale Mono" pitchFamily="-112" charset="0"/>
              </a:rPr>
              <a:t>else</a:t>
            </a:r>
            <a:r>
              <a:rPr lang="en-US" sz="2000">
                <a:latin typeface="Andale Mono" pitchFamily="-112" charset="0"/>
              </a:rPr>
              <a:t>:</a:t>
            </a:r>
          </a:p>
          <a:p>
            <a:pPr>
              <a:buFontTx/>
              <a:buNone/>
            </a:pPr>
            <a:r>
              <a:rPr lang="en-US" sz="2000">
                <a:latin typeface="Andale Mono" pitchFamily="-112" charset="0"/>
              </a:rPr>
              <a:t>		print </a:t>
            </a:r>
            <a:r>
              <a:rPr lang="en-US" sz="2000">
                <a:solidFill>
                  <a:srgbClr val="008040"/>
                </a:solidFill>
                <a:latin typeface="Andale Mono" pitchFamily="-112" charset="0"/>
              </a:rPr>
              <a:t>"Tails"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Guess A Number Translation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Pick a random number for the </a:t>
            </a:r>
            <a:r>
              <a:rPr lang="en-US" sz="2000" dirty="0" smtClean="0">
                <a:solidFill>
                  <a:schemeClr val="accent2"/>
                </a:solidFill>
                <a:latin typeface="Andale Mono" pitchFamily="-112" charset="0"/>
              </a:rPr>
              <a:t>computer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Ask the user to guess the computer’s </a:t>
            </a:r>
            <a:r>
              <a:rPr lang="en-US" sz="2000" dirty="0" smtClean="0">
                <a:solidFill>
                  <a:schemeClr val="accent2"/>
                </a:solidFill>
                <a:latin typeface="Andale Mono" pitchFamily="-112" charset="0"/>
              </a:rPr>
              <a:t>number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While they guess wrong</a:t>
            </a:r>
            <a:r>
              <a:rPr lang="en-US" sz="2000" dirty="0" smtClean="0">
                <a:solidFill>
                  <a:schemeClr val="accent2"/>
                </a:solidFill>
                <a:latin typeface="Andale Mono" pitchFamily="-112" charset="0"/>
              </a:rPr>
              <a:t>,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	Give feedback if number is too high or </a:t>
            </a:r>
            <a:r>
              <a:rPr lang="en-US" sz="2000" dirty="0" smtClean="0">
                <a:solidFill>
                  <a:schemeClr val="accent2"/>
                </a:solidFill>
                <a:latin typeface="Andale Mono" pitchFamily="-112" charset="0"/>
              </a:rPr>
              <a:t>low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	Ask for another guess from the </a:t>
            </a:r>
            <a:r>
              <a:rPr lang="en-US" sz="2000" dirty="0" smtClean="0">
                <a:solidFill>
                  <a:schemeClr val="accent2"/>
                </a:solidFill>
                <a:latin typeface="Andale Mono" pitchFamily="-112" charset="0"/>
              </a:rPr>
              <a:t>user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Tell the user they are correct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Guess A Number Translation</a:t>
            </a:r>
          </a:p>
        </p:txBody>
      </p:sp>
      <p:sp>
        <p:nvSpPr>
          <p:cNvPr id="399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000" dirty="0">
                <a:solidFill>
                  <a:srgbClr val="FF0000"/>
                </a:solidFill>
                <a:latin typeface="Andale Mono" pitchFamily="-112" charset="0"/>
              </a:rPr>
              <a:t>import</a:t>
            </a:r>
            <a:r>
              <a:rPr lang="en-US" sz="2000" dirty="0">
                <a:latin typeface="Andale Mono" pitchFamily="-112" charset="0"/>
              </a:rPr>
              <a:t> random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num = random.randrange(100)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Ask the user to guess the computer’s </a:t>
            </a:r>
            <a:r>
              <a:rPr lang="en-US" sz="2000" dirty="0" smtClean="0">
                <a:solidFill>
                  <a:schemeClr val="accent2"/>
                </a:solidFill>
                <a:latin typeface="Andale Mono" pitchFamily="-112" charset="0"/>
              </a:rPr>
              <a:t>number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While they guess wrong</a:t>
            </a:r>
            <a:r>
              <a:rPr lang="en-US" sz="2000" dirty="0" smtClean="0">
                <a:solidFill>
                  <a:schemeClr val="accent2"/>
                </a:solidFill>
                <a:latin typeface="Andale Mono" pitchFamily="-112" charset="0"/>
              </a:rPr>
              <a:t>,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	Give feedback if number is too high or </a:t>
            </a:r>
            <a:r>
              <a:rPr lang="en-US" sz="2000" dirty="0" smtClean="0">
                <a:solidFill>
                  <a:schemeClr val="accent2"/>
                </a:solidFill>
                <a:latin typeface="Andale Mono" pitchFamily="-112" charset="0"/>
              </a:rPr>
              <a:t>low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	Ask for another guess from the </a:t>
            </a:r>
            <a:r>
              <a:rPr lang="en-US" sz="2000" dirty="0" smtClean="0">
                <a:solidFill>
                  <a:schemeClr val="accent2"/>
                </a:solidFill>
                <a:latin typeface="Andale Mono" pitchFamily="-112" charset="0"/>
              </a:rPr>
              <a:t>user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Tell the user they are correct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Guess A Number Translation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000" dirty="0">
                <a:solidFill>
                  <a:srgbClr val="FF0000"/>
                </a:solidFill>
                <a:latin typeface="Andale Mono" pitchFamily="-112" charset="0"/>
              </a:rPr>
              <a:t>import</a:t>
            </a:r>
            <a:r>
              <a:rPr lang="en-US" sz="2000" dirty="0">
                <a:latin typeface="Andale Mono" pitchFamily="-112" charset="0"/>
              </a:rPr>
              <a:t> random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num = random.randrange(100)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guess = </a:t>
            </a:r>
            <a:r>
              <a:rPr lang="en-US" sz="2000" dirty="0" err="1">
                <a:solidFill>
                  <a:srgbClr val="800040"/>
                </a:solidFill>
                <a:latin typeface="Andale Mono" pitchFamily="-112" charset="0"/>
              </a:rPr>
              <a:t>input</a:t>
            </a:r>
            <a:r>
              <a:rPr lang="en-US" sz="2000" dirty="0" err="1">
                <a:latin typeface="Andale Mono" pitchFamily="-112" charset="0"/>
              </a:rPr>
              <a:t>(</a:t>
            </a:r>
            <a:r>
              <a:rPr lang="en-US" sz="2000" dirty="0" err="1">
                <a:solidFill>
                  <a:srgbClr val="008040"/>
                </a:solidFill>
                <a:latin typeface="Andale Mono" pitchFamily="-112" charset="0"/>
              </a:rPr>
              <a:t>"Try</a:t>
            </a:r>
            <a:r>
              <a:rPr lang="en-US" sz="2000" dirty="0">
                <a:solidFill>
                  <a:srgbClr val="008040"/>
                </a:solidFill>
                <a:latin typeface="Andale Mono" pitchFamily="-112" charset="0"/>
              </a:rPr>
              <a:t> to guess my number 0-99:</a:t>
            </a:r>
            <a:r>
              <a:rPr lang="en-US" sz="2000" dirty="0" smtClean="0">
                <a:solidFill>
                  <a:srgbClr val="008040"/>
                </a:solidFill>
                <a:latin typeface="Andale Mono" pitchFamily="-112" charset="0"/>
              </a:rPr>
              <a:t> ”</a:t>
            </a:r>
            <a:r>
              <a:rPr lang="en-US" sz="2000" dirty="0" smtClean="0">
                <a:latin typeface="Andale Mono" pitchFamily="-112" charset="0"/>
              </a:rPr>
              <a:t>)</a:t>
            </a:r>
            <a:endParaRPr lang="en-US" sz="2000" dirty="0" smtClean="0">
              <a:solidFill>
                <a:schemeClr val="accent2"/>
              </a:solidFill>
              <a:latin typeface="Andale Mono" pitchFamily="-112" charset="0"/>
            </a:endParaRP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While they guess wrong</a:t>
            </a:r>
            <a:r>
              <a:rPr lang="en-US" sz="2000" dirty="0" smtClean="0">
                <a:solidFill>
                  <a:schemeClr val="accent2"/>
                </a:solidFill>
                <a:latin typeface="Andale Mono" pitchFamily="-112" charset="0"/>
              </a:rPr>
              <a:t>,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	Give feedback if number is too high or </a:t>
            </a:r>
            <a:r>
              <a:rPr lang="en-US" sz="2000" dirty="0" smtClean="0">
                <a:solidFill>
                  <a:schemeClr val="accent2"/>
                </a:solidFill>
                <a:latin typeface="Andale Mono" pitchFamily="-112" charset="0"/>
              </a:rPr>
              <a:t>low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	Ask for another guess from the </a:t>
            </a:r>
            <a:r>
              <a:rPr lang="en-US" sz="2000" dirty="0" smtClean="0">
                <a:solidFill>
                  <a:schemeClr val="accent2"/>
                </a:solidFill>
                <a:latin typeface="Andale Mono" pitchFamily="-112" charset="0"/>
              </a:rPr>
              <a:t>user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Tell the user they are correct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Guess A Number Translation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000" dirty="0">
                <a:solidFill>
                  <a:srgbClr val="FF0000"/>
                </a:solidFill>
                <a:latin typeface="Andale Mono" pitchFamily="-112" charset="0"/>
              </a:rPr>
              <a:t>import</a:t>
            </a:r>
            <a:r>
              <a:rPr lang="en-US" sz="2000" dirty="0">
                <a:latin typeface="Andale Mono" pitchFamily="-112" charset="0"/>
              </a:rPr>
              <a:t> random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num = random.randrange(100)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guess = </a:t>
            </a:r>
            <a:r>
              <a:rPr lang="en-US" sz="2000" dirty="0" err="1">
                <a:solidFill>
                  <a:srgbClr val="800040"/>
                </a:solidFill>
                <a:latin typeface="Andale Mono" pitchFamily="-112" charset="0"/>
              </a:rPr>
              <a:t>input</a:t>
            </a:r>
            <a:r>
              <a:rPr lang="en-US" sz="2000" dirty="0" err="1">
                <a:latin typeface="Andale Mono" pitchFamily="-112" charset="0"/>
              </a:rPr>
              <a:t>(</a:t>
            </a:r>
            <a:r>
              <a:rPr lang="en-US" sz="2000" dirty="0" err="1">
                <a:solidFill>
                  <a:srgbClr val="008040"/>
                </a:solidFill>
                <a:latin typeface="Andale Mono" pitchFamily="-112" charset="0"/>
              </a:rPr>
              <a:t>"Try</a:t>
            </a:r>
            <a:r>
              <a:rPr lang="en-US" sz="2000" dirty="0">
                <a:solidFill>
                  <a:srgbClr val="008040"/>
                </a:solidFill>
                <a:latin typeface="Andale Mono" pitchFamily="-112" charset="0"/>
              </a:rPr>
              <a:t> to guess my number 0-99:</a:t>
            </a:r>
            <a:r>
              <a:rPr lang="en-US" sz="2000" dirty="0" smtClean="0">
                <a:solidFill>
                  <a:srgbClr val="008040"/>
                </a:solidFill>
                <a:latin typeface="Andale Mono" pitchFamily="-112" charset="0"/>
              </a:rPr>
              <a:t> ”</a:t>
            </a:r>
            <a:r>
              <a:rPr lang="en-US" sz="2000" dirty="0" smtClean="0">
                <a:latin typeface="Andale Mono" pitchFamily="-112" charset="0"/>
              </a:rPr>
              <a:t>)</a:t>
            </a:r>
            <a:endParaRPr lang="en-US" sz="2000" dirty="0" smtClean="0">
              <a:solidFill>
                <a:schemeClr val="accent2"/>
              </a:solidFill>
              <a:latin typeface="Andale Mono" pitchFamily="-112" charset="0"/>
            </a:endParaRPr>
          </a:p>
          <a:p>
            <a:pPr>
              <a:buFontTx/>
              <a:buNone/>
            </a:pPr>
            <a:r>
              <a:rPr lang="en-US" sz="2000" dirty="0">
                <a:solidFill>
                  <a:srgbClr val="FF0000"/>
                </a:solidFill>
                <a:latin typeface="Andale Mono" pitchFamily="-112" charset="0"/>
              </a:rPr>
              <a:t>while</a:t>
            </a:r>
            <a:r>
              <a:rPr lang="en-US" sz="2000" dirty="0">
                <a:latin typeface="Andale Mono" pitchFamily="-112" charset="0"/>
              </a:rPr>
              <a:t> num != guess</a:t>
            </a:r>
            <a:r>
              <a:rPr lang="en-US" sz="2000" dirty="0" smtClean="0">
                <a:latin typeface="Andale Mono" pitchFamily="-112" charset="0"/>
              </a:rPr>
              <a:t>:</a:t>
            </a:r>
            <a:endParaRPr lang="en-US" sz="2000" dirty="0" smtClean="0">
              <a:solidFill>
                <a:schemeClr val="accent2"/>
              </a:solidFill>
              <a:latin typeface="Andale Mono" pitchFamily="-112" charset="0"/>
            </a:endParaRP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	Give feedback if number is too high or </a:t>
            </a:r>
            <a:r>
              <a:rPr lang="en-US" sz="2000" dirty="0" smtClean="0">
                <a:solidFill>
                  <a:schemeClr val="accent2"/>
                </a:solidFill>
                <a:latin typeface="Andale Mono" pitchFamily="-112" charset="0"/>
              </a:rPr>
              <a:t>low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	Ask for another guess from the </a:t>
            </a:r>
            <a:r>
              <a:rPr lang="en-US" sz="2000" dirty="0" smtClean="0">
                <a:solidFill>
                  <a:schemeClr val="accent2"/>
                </a:solidFill>
                <a:latin typeface="Andale Mono" pitchFamily="-112" charset="0"/>
              </a:rPr>
              <a:t>user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Tell the user they are correct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Guess A Number Translation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en-US" sz="2000" dirty="0">
                <a:solidFill>
                  <a:srgbClr val="FF0000"/>
                </a:solidFill>
                <a:latin typeface="Andale Mono" pitchFamily="-112" charset="0"/>
              </a:rPr>
              <a:t>import</a:t>
            </a:r>
            <a:r>
              <a:rPr lang="en-US" sz="2000" dirty="0">
                <a:latin typeface="Andale Mono" pitchFamily="-112" charset="0"/>
              </a:rPr>
              <a:t> random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num = random.randrange(100)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guess = </a:t>
            </a:r>
            <a:r>
              <a:rPr lang="en-US" sz="2000" dirty="0" err="1">
                <a:solidFill>
                  <a:srgbClr val="800040"/>
                </a:solidFill>
                <a:latin typeface="Andale Mono" pitchFamily="-112" charset="0"/>
              </a:rPr>
              <a:t>input</a:t>
            </a:r>
            <a:r>
              <a:rPr lang="en-US" sz="2000" dirty="0" err="1">
                <a:latin typeface="Andale Mono" pitchFamily="-112" charset="0"/>
              </a:rPr>
              <a:t>(</a:t>
            </a:r>
            <a:r>
              <a:rPr lang="en-US" sz="2000" dirty="0" err="1">
                <a:solidFill>
                  <a:srgbClr val="008040"/>
                </a:solidFill>
                <a:latin typeface="Andale Mono" pitchFamily="-112" charset="0"/>
              </a:rPr>
              <a:t>"Try</a:t>
            </a:r>
            <a:r>
              <a:rPr lang="en-US" sz="2000" dirty="0">
                <a:solidFill>
                  <a:srgbClr val="008040"/>
                </a:solidFill>
                <a:latin typeface="Andale Mono" pitchFamily="-112" charset="0"/>
              </a:rPr>
              <a:t> to guess my number 0-99:</a:t>
            </a:r>
            <a:r>
              <a:rPr lang="en-US" sz="2000" dirty="0" smtClean="0">
                <a:solidFill>
                  <a:srgbClr val="008040"/>
                </a:solidFill>
                <a:latin typeface="Andale Mono" pitchFamily="-112" charset="0"/>
              </a:rPr>
              <a:t> ”</a:t>
            </a:r>
            <a:r>
              <a:rPr lang="en-US" sz="2000" dirty="0" smtClean="0">
                <a:latin typeface="Andale Mono" pitchFamily="-112" charset="0"/>
              </a:rPr>
              <a:t>)</a:t>
            </a:r>
            <a:endParaRPr lang="en-US" sz="2000" dirty="0" smtClean="0">
              <a:solidFill>
                <a:schemeClr val="accent2"/>
              </a:solidFill>
              <a:latin typeface="Andale Mono" pitchFamily="-112" charset="0"/>
            </a:endParaRPr>
          </a:p>
          <a:p>
            <a:pPr>
              <a:buFontTx/>
              <a:buNone/>
            </a:pPr>
            <a:r>
              <a:rPr lang="en-US" sz="2000" dirty="0">
                <a:solidFill>
                  <a:srgbClr val="FF0000"/>
                </a:solidFill>
                <a:latin typeface="Andale Mono" pitchFamily="-112" charset="0"/>
              </a:rPr>
              <a:t>while</a:t>
            </a:r>
            <a:r>
              <a:rPr lang="en-US" sz="2000" dirty="0">
                <a:latin typeface="Andale Mono" pitchFamily="-112" charset="0"/>
              </a:rPr>
              <a:t> num != guess: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	</a:t>
            </a:r>
            <a:r>
              <a:rPr lang="en-US" sz="2000" dirty="0">
                <a:solidFill>
                  <a:srgbClr val="FF0000"/>
                </a:solidFill>
                <a:latin typeface="Andale Mono" pitchFamily="-112" charset="0"/>
              </a:rPr>
              <a:t>if</a:t>
            </a:r>
            <a:r>
              <a:rPr lang="en-US" sz="2000" dirty="0">
                <a:latin typeface="Andale Mono" pitchFamily="-112" charset="0"/>
              </a:rPr>
              <a:t> guess &lt; num: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		print </a:t>
            </a:r>
            <a:r>
              <a:rPr lang="en-US" sz="2000" dirty="0">
                <a:solidFill>
                  <a:srgbClr val="008040"/>
                </a:solidFill>
                <a:latin typeface="Andale Mono" pitchFamily="-112" charset="0"/>
              </a:rPr>
              <a:t>"Too Low!"</a:t>
            </a:r>
            <a:endParaRPr lang="en-US" sz="2000" dirty="0">
              <a:latin typeface="Andale Mono" pitchFamily="-112" charset="0"/>
            </a:endParaRP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	</a:t>
            </a:r>
            <a:r>
              <a:rPr lang="en-US" sz="2000" dirty="0">
                <a:solidFill>
                  <a:srgbClr val="FF0000"/>
                </a:solidFill>
                <a:latin typeface="Andale Mono" pitchFamily="-112" charset="0"/>
              </a:rPr>
              <a:t>else</a:t>
            </a:r>
            <a:r>
              <a:rPr lang="en-US" sz="2000" dirty="0">
                <a:latin typeface="Andale Mono" pitchFamily="-112" charset="0"/>
              </a:rPr>
              <a:t>: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		print </a:t>
            </a:r>
            <a:r>
              <a:rPr lang="en-US" sz="2000" dirty="0">
                <a:solidFill>
                  <a:srgbClr val="008040"/>
                </a:solidFill>
                <a:latin typeface="Andale Mono" pitchFamily="-112" charset="0"/>
              </a:rPr>
              <a:t>"Too High!"</a:t>
            </a:r>
            <a:endParaRPr lang="en-US" sz="2000" dirty="0">
              <a:latin typeface="Andale Mono" pitchFamily="-112" charset="0"/>
            </a:endParaRP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	Ask for another guess from the </a:t>
            </a:r>
            <a:r>
              <a:rPr lang="en-US" sz="2000" dirty="0" smtClean="0">
                <a:solidFill>
                  <a:schemeClr val="accent2"/>
                </a:solidFill>
                <a:latin typeface="Andale Mono" pitchFamily="-112" charset="0"/>
              </a:rPr>
              <a:t>user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Tell the user they are correct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Guess A Number Translation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en-US" sz="2000" dirty="0">
                <a:solidFill>
                  <a:srgbClr val="FF0000"/>
                </a:solidFill>
                <a:latin typeface="Andale Mono" pitchFamily="-112" charset="0"/>
              </a:rPr>
              <a:t>import</a:t>
            </a:r>
            <a:r>
              <a:rPr lang="en-US" sz="2000" dirty="0">
                <a:latin typeface="Andale Mono" pitchFamily="-112" charset="0"/>
              </a:rPr>
              <a:t> random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num = random.randrange(100)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guess = </a:t>
            </a:r>
            <a:r>
              <a:rPr lang="en-US" sz="2000" dirty="0" err="1">
                <a:solidFill>
                  <a:srgbClr val="800040"/>
                </a:solidFill>
                <a:latin typeface="Andale Mono" pitchFamily="-112" charset="0"/>
              </a:rPr>
              <a:t>input</a:t>
            </a:r>
            <a:r>
              <a:rPr lang="en-US" sz="2000" dirty="0" err="1">
                <a:latin typeface="Andale Mono" pitchFamily="-112" charset="0"/>
              </a:rPr>
              <a:t>(</a:t>
            </a:r>
            <a:r>
              <a:rPr lang="en-US" sz="2000" dirty="0" err="1">
                <a:solidFill>
                  <a:srgbClr val="008040"/>
                </a:solidFill>
                <a:latin typeface="Andale Mono" pitchFamily="-112" charset="0"/>
              </a:rPr>
              <a:t>"Try</a:t>
            </a:r>
            <a:r>
              <a:rPr lang="en-US" sz="2000" dirty="0">
                <a:solidFill>
                  <a:srgbClr val="008040"/>
                </a:solidFill>
                <a:latin typeface="Andale Mono" pitchFamily="-112" charset="0"/>
              </a:rPr>
              <a:t> to guess my number 0-99:</a:t>
            </a:r>
            <a:r>
              <a:rPr lang="en-US" sz="2000" dirty="0" smtClean="0">
                <a:solidFill>
                  <a:srgbClr val="008040"/>
                </a:solidFill>
                <a:latin typeface="Andale Mono" pitchFamily="-112" charset="0"/>
              </a:rPr>
              <a:t> ”</a:t>
            </a:r>
            <a:r>
              <a:rPr lang="en-US" sz="2000" dirty="0" smtClean="0">
                <a:latin typeface="Andale Mono" pitchFamily="-112" charset="0"/>
              </a:rPr>
              <a:t>)</a:t>
            </a:r>
            <a:endParaRPr lang="en-US" sz="2000" dirty="0" smtClean="0">
              <a:solidFill>
                <a:schemeClr val="accent2"/>
              </a:solidFill>
              <a:latin typeface="Andale Mono" pitchFamily="-112" charset="0"/>
            </a:endParaRPr>
          </a:p>
          <a:p>
            <a:pPr>
              <a:buFontTx/>
              <a:buNone/>
            </a:pPr>
            <a:r>
              <a:rPr lang="en-US" sz="2000" dirty="0">
                <a:solidFill>
                  <a:srgbClr val="FF0000"/>
                </a:solidFill>
                <a:latin typeface="Andale Mono" pitchFamily="-112" charset="0"/>
              </a:rPr>
              <a:t>while</a:t>
            </a:r>
            <a:r>
              <a:rPr lang="en-US" sz="2000" dirty="0">
                <a:latin typeface="Andale Mono" pitchFamily="-112" charset="0"/>
              </a:rPr>
              <a:t> num != guess: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	</a:t>
            </a:r>
            <a:r>
              <a:rPr lang="en-US" sz="2000" dirty="0">
                <a:solidFill>
                  <a:srgbClr val="FF0000"/>
                </a:solidFill>
                <a:latin typeface="Andale Mono" pitchFamily="-112" charset="0"/>
              </a:rPr>
              <a:t>if</a:t>
            </a:r>
            <a:r>
              <a:rPr lang="en-US" sz="2000" dirty="0">
                <a:latin typeface="Andale Mono" pitchFamily="-112" charset="0"/>
              </a:rPr>
              <a:t> guess &lt; num: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		print </a:t>
            </a:r>
            <a:r>
              <a:rPr lang="en-US" sz="2000" dirty="0">
                <a:solidFill>
                  <a:srgbClr val="008040"/>
                </a:solidFill>
                <a:latin typeface="Andale Mono" pitchFamily="-112" charset="0"/>
              </a:rPr>
              <a:t>"Too Low!"</a:t>
            </a:r>
            <a:endParaRPr lang="en-US" sz="2000" dirty="0">
              <a:latin typeface="Andale Mono" pitchFamily="-112" charset="0"/>
            </a:endParaRP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	</a:t>
            </a:r>
            <a:r>
              <a:rPr lang="en-US" sz="2000" dirty="0">
                <a:solidFill>
                  <a:srgbClr val="FF0000"/>
                </a:solidFill>
                <a:latin typeface="Andale Mono" pitchFamily="-112" charset="0"/>
              </a:rPr>
              <a:t>else</a:t>
            </a:r>
            <a:r>
              <a:rPr lang="en-US" sz="2000" dirty="0">
                <a:latin typeface="Andale Mono" pitchFamily="-112" charset="0"/>
              </a:rPr>
              <a:t>: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		print </a:t>
            </a:r>
            <a:r>
              <a:rPr lang="en-US" sz="2000" dirty="0">
                <a:solidFill>
                  <a:srgbClr val="008040"/>
                </a:solidFill>
                <a:latin typeface="Andale Mono" pitchFamily="-112" charset="0"/>
              </a:rPr>
              <a:t>"Too High!"</a:t>
            </a:r>
            <a:endParaRPr lang="en-US" sz="2000" dirty="0">
              <a:latin typeface="Andale Mono" pitchFamily="-112" charset="0"/>
            </a:endParaRP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	guess = </a:t>
            </a:r>
            <a:r>
              <a:rPr lang="en-US" sz="2000" dirty="0" err="1">
                <a:solidFill>
                  <a:srgbClr val="800040"/>
                </a:solidFill>
                <a:latin typeface="Andale Mono" pitchFamily="-112" charset="0"/>
              </a:rPr>
              <a:t>input</a:t>
            </a:r>
            <a:r>
              <a:rPr lang="en-US" sz="2000" dirty="0" err="1">
                <a:latin typeface="Andale Mono" pitchFamily="-112" charset="0"/>
              </a:rPr>
              <a:t>(</a:t>
            </a:r>
            <a:r>
              <a:rPr lang="en-US" sz="2000" dirty="0" err="1">
                <a:solidFill>
                  <a:srgbClr val="008040"/>
                </a:solidFill>
                <a:latin typeface="Andale Mono" pitchFamily="-112" charset="0"/>
              </a:rPr>
              <a:t>"Guess</a:t>
            </a:r>
            <a:r>
              <a:rPr lang="en-US" sz="2000" dirty="0">
                <a:solidFill>
                  <a:srgbClr val="008040"/>
                </a:solidFill>
                <a:latin typeface="Andale Mono" pitchFamily="-112" charset="0"/>
              </a:rPr>
              <a:t> again:</a:t>
            </a:r>
            <a:r>
              <a:rPr lang="en-US" sz="2000" dirty="0" smtClean="0">
                <a:solidFill>
                  <a:srgbClr val="008040"/>
                </a:solidFill>
                <a:latin typeface="Andale Mono" pitchFamily="-112" charset="0"/>
              </a:rPr>
              <a:t> ”</a:t>
            </a:r>
            <a:r>
              <a:rPr lang="en-US" sz="2000" dirty="0" smtClean="0">
                <a:latin typeface="Andale Mono" pitchFamily="-112" charset="0"/>
              </a:rPr>
              <a:t>)</a:t>
            </a:r>
            <a:endParaRPr lang="en-US" sz="2000" dirty="0" smtClean="0">
              <a:solidFill>
                <a:schemeClr val="accent2"/>
              </a:solidFill>
              <a:latin typeface="Andale Mono" pitchFamily="-112" charset="0"/>
            </a:endParaRP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Tell the user they are correct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Guess A Number Translation</a:t>
            </a:r>
          </a:p>
        </p:txBody>
      </p:sp>
      <p:sp>
        <p:nvSpPr>
          <p:cNvPr id="522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en-US" sz="2000" dirty="0">
                <a:solidFill>
                  <a:srgbClr val="FF0000"/>
                </a:solidFill>
                <a:latin typeface="Andale Mono" pitchFamily="-112" charset="0"/>
              </a:rPr>
              <a:t>import</a:t>
            </a:r>
            <a:r>
              <a:rPr lang="en-US" sz="2000" dirty="0">
                <a:latin typeface="Andale Mono" pitchFamily="-112" charset="0"/>
              </a:rPr>
              <a:t> random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num = random.randrange(100)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guess = </a:t>
            </a:r>
            <a:r>
              <a:rPr lang="en-US" sz="2000" dirty="0" err="1">
                <a:solidFill>
                  <a:srgbClr val="800040"/>
                </a:solidFill>
                <a:latin typeface="Andale Mono" pitchFamily="-112" charset="0"/>
              </a:rPr>
              <a:t>input</a:t>
            </a:r>
            <a:r>
              <a:rPr lang="en-US" sz="2000" dirty="0" err="1">
                <a:latin typeface="Andale Mono" pitchFamily="-112" charset="0"/>
              </a:rPr>
              <a:t>(</a:t>
            </a:r>
            <a:r>
              <a:rPr lang="en-US" sz="2000" dirty="0" err="1">
                <a:solidFill>
                  <a:srgbClr val="008040"/>
                </a:solidFill>
                <a:latin typeface="Andale Mono" pitchFamily="-112" charset="0"/>
              </a:rPr>
              <a:t>"Try</a:t>
            </a:r>
            <a:r>
              <a:rPr lang="en-US" sz="2000" dirty="0">
                <a:solidFill>
                  <a:srgbClr val="008040"/>
                </a:solidFill>
                <a:latin typeface="Andale Mono" pitchFamily="-112" charset="0"/>
              </a:rPr>
              <a:t> to guess my number 0-99:</a:t>
            </a:r>
            <a:r>
              <a:rPr lang="en-US" sz="2000" dirty="0" smtClean="0">
                <a:solidFill>
                  <a:srgbClr val="008040"/>
                </a:solidFill>
                <a:latin typeface="Andale Mono" pitchFamily="-112" charset="0"/>
              </a:rPr>
              <a:t> ”</a:t>
            </a:r>
            <a:r>
              <a:rPr lang="en-US" sz="2000" dirty="0" smtClean="0">
                <a:latin typeface="Andale Mono" pitchFamily="-112" charset="0"/>
              </a:rPr>
              <a:t>)</a:t>
            </a:r>
            <a:endParaRPr lang="en-US" sz="2000" dirty="0" smtClean="0">
              <a:solidFill>
                <a:schemeClr val="accent2"/>
              </a:solidFill>
              <a:latin typeface="Andale Mono" pitchFamily="-112" charset="0"/>
            </a:endParaRPr>
          </a:p>
          <a:p>
            <a:pPr>
              <a:buFontTx/>
              <a:buNone/>
            </a:pPr>
            <a:r>
              <a:rPr lang="en-US" sz="2000" dirty="0" smtClean="0">
                <a:solidFill>
                  <a:srgbClr val="FF0000"/>
                </a:solidFill>
                <a:latin typeface="Andale Mono" pitchFamily="-112" charset="0"/>
              </a:rPr>
              <a:t>while</a:t>
            </a:r>
            <a:r>
              <a:rPr lang="en-US" sz="2000" dirty="0" smtClean="0">
                <a:latin typeface="Andale Mono" pitchFamily="-112" charset="0"/>
              </a:rPr>
              <a:t> </a:t>
            </a:r>
            <a:r>
              <a:rPr lang="en-US" sz="2000" dirty="0">
                <a:latin typeface="Andale Mono" pitchFamily="-112" charset="0"/>
              </a:rPr>
              <a:t>num != guess: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	</a:t>
            </a:r>
            <a:r>
              <a:rPr lang="en-US" sz="2000" dirty="0">
                <a:solidFill>
                  <a:srgbClr val="FF0000"/>
                </a:solidFill>
                <a:latin typeface="Andale Mono" pitchFamily="-112" charset="0"/>
              </a:rPr>
              <a:t>if</a:t>
            </a:r>
            <a:r>
              <a:rPr lang="en-US" sz="2000" dirty="0">
                <a:latin typeface="Andale Mono" pitchFamily="-112" charset="0"/>
              </a:rPr>
              <a:t> guess &lt; num: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		print </a:t>
            </a:r>
            <a:r>
              <a:rPr lang="en-US" sz="2000" dirty="0">
                <a:solidFill>
                  <a:srgbClr val="008040"/>
                </a:solidFill>
                <a:latin typeface="Andale Mono" pitchFamily="-112" charset="0"/>
              </a:rPr>
              <a:t>"Too Low!"</a:t>
            </a:r>
            <a:endParaRPr lang="en-US" sz="2000" dirty="0">
              <a:latin typeface="Andale Mono" pitchFamily="-112" charset="0"/>
            </a:endParaRP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	</a:t>
            </a:r>
            <a:r>
              <a:rPr lang="en-US" sz="2000" dirty="0">
                <a:solidFill>
                  <a:srgbClr val="FF0000"/>
                </a:solidFill>
                <a:latin typeface="Andale Mono" pitchFamily="-112" charset="0"/>
              </a:rPr>
              <a:t>else</a:t>
            </a:r>
            <a:r>
              <a:rPr lang="en-US" sz="2000" dirty="0">
                <a:latin typeface="Andale Mono" pitchFamily="-112" charset="0"/>
              </a:rPr>
              <a:t>:</a:t>
            </a: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		print </a:t>
            </a:r>
            <a:r>
              <a:rPr lang="en-US" sz="2000" dirty="0">
                <a:solidFill>
                  <a:srgbClr val="008040"/>
                </a:solidFill>
                <a:latin typeface="Andale Mono" pitchFamily="-112" charset="0"/>
              </a:rPr>
              <a:t>"Too High!"</a:t>
            </a:r>
            <a:endParaRPr lang="en-US" sz="2000" dirty="0">
              <a:latin typeface="Andale Mono" pitchFamily="-112" charset="0"/>
            </a:endParaRP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	guess = </a:t>
            </a:r>
            <a:r>
              <a:rPr lang="en-US" sz="2000" dirty="0" err="1">
                <a:solidFill>
                  <a:srgbClr val="800040"/>
                </a:solidFill>
                <a:latin typeface="Andale Mono" pitchFamily="-112" charset="0"/>
              </a:rPr>
              <a:t>in</a:t>
            </a:r>
            <a:r>
              <a:rPr lang="en-US" sz="2000" dirty="0" err="1">
                <a:solidFill>
                  <a:srgbClr val="800040"/>
                </a:solidFill>
                <a:latin typeface="ヒラギノ角ゴ Pro W3" pitchFamily="-112" charset="-128"/>
              </a:rPr>
              <a:t/>
            </a:r>
            <a:r>
              <a:rPr lang="en-US" sz="2000" dirty="0" err="1">
                <a:solidFill>
                  <a:srgbClr val="800040"/>
                </a:solidFill>
                <a:latin typeface="Andale Mono" pitchFamily="-112" charset="0"/>
              </a:rPr>
              <a:t>put</a:t>
            </a:r>
            <a:r>
              <a:rPr lang="en-US" sz="2000" dirty="0" err="1">
                <a:latin typeface="Andale Mono" pitchFamily="-112" charset="0"/>
              </a:rPr>
              <a:t>(</a:t>
            </a:r>
            <a:r>
              <a:rPr lang="en-US" sz="2000" dirty="0" err="1">
                <a:solidFill>
                  <a:srgbClr val="008040"/>
                </a:solidFill>
                <a:latin typeface="Andale Mono" pitchFamily="-112" charset="0"/>
              </a:rPr>
              <a:t>"Guess</a:t>
            </a:r>
            <a:r>
              <a:rPr lang="en-US" sz="2000" dirty="0">
                <a:solidFill>
                  <a:srgbClr val="008040"/>
                </a:solidFill>
                <a:latin typeface="Andale Mono" pitchFamily="-112" charset="0"/>
              </a:rPr>
              <a:t> again:</a:t>
            </a:r>
            <a:r>
              <a:rPr lang="en-US" sz="2000" dirty="0" smtClean="0">
                <a:solidFill>
                  <a:srgbClr val="008040"/>
                </a:solidFill>
                <a:latin typeface="Andale Mono" pitchFamily="-112" charset="0"/>
              </a:rPr>
              <a:t> ”</a:t>
            </a:r>
            <a:r>
              <a:rPr lang="en-US" sz="2000" dirty="0" smtClean="0">
                <a:latin typeface="Andale Mono" pitchFamily="-112" charset="0"/>
              </a:rPr>
              <a:t>)</a:t>
            </a:r>
            <a:endParaRPr lang="en-US" sz="2000" dirty="0" smtClean="0">
              <a:solidFill>
                <a:schemeClr val="accent2"/>
              </a:solidFill>
              <a:latin typeface="Andale Mono" pitchFamily="-112" charset="0"/>
            </a:endParaRPr>
          </a:p>
          <a:p>
            <a:pPr>
              <a:buFontTx/>
              <a:buNone/>
            </a:pPr>
            <a:r>
              <a:rPr lang="en-US" sz="2000" dirty="0">
                <a:latin typeface="Andale Mono" pitchFamily="-112" charset="0"/>
              </a:rPr>
              <a:t>print </a:t>
            </a:r>
            <a:r>
              <a:rPr lang="en-US" sz="2000" dirty="0">
                <a:solidFill>
                  <a:srgbClr val="008040"/>
                </a:solidFill>
                <a:latin typeface="Andale Mono" pitchFamily="-112" charset="0"/>
              </a:rPr>
              <a:t>"Correct!"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 II - Computer Guesses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5029200"/>
          </a:xfrm>
        </p:spPr>
        <p:txBody>
          <a:bodyPr/>
          <a:lstStyle/>
          <a:p>
            <a:r>
              <a:rPr lang="en-US"/>
              <a:t>How can the computer guess </a:t>
            </a:r>
            <a:br>
              <a:rPr lang="en-US"/>
            </a:br>
            <a:r>
              <a:rPr lang="en-US"/>
              <a:t>our number?</a:t>
            </a:r>
          </a:p>
          <a:p>
            <a:r>
              <a:rPr lang="en-US"/>
              <a:t>The same way we guessed</a:t>
            </a:r>
          </a:p>
          <a:p>
            <a:pPr lvl="1"/>
            <a:r>
              <a:rPr lang="en-US"/>
              <a:t>Start out with a range of numbers</a:t>
            </a:r>
          </a:p>
          <a:p>
            <a:pPr lvl="1"/>
            <a:r>
              <a:rPr lang="en-US"/>
              <a:t>Each guess, split the answers in half</a:t>
            </a:r>
          </a:p>
          <a:p>
            <a:pPr lvl="1"/>
            <a:r>
              <a:rPr lang="en-US"/>
              <a:t>Eventually, the range will be one number</a:t>
            </a:r>
          </a:p>
          <a:p>
            <a:r>
              <a:rPr lang="en-US"/>
              <a:t>We’re now moving past programming to computer science . .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Read </a:t>
            </a:r>
            <a:r>
              <a:rPr lang="en-US" dirty="0" smtClean="0"/>
              <a:t>the first chapter of the </a:t>
            </a:r>
            <a:r>
              <a:rPr lang="en-US" dirty="0" smtClean="0"/>
              <a:t>textbook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Should be done!</a:t>
            </a:r>
            <a:endParaRPr lang="en-US" dirty="0" smtClean="0">
              <a:solidFill>
                <a:schemeClr val="accent6"/>
              </a:solidFill>
            </a:endParaRPr>
          </a:p>
          <a:p>
            <a:r>
              <a:rPr lang="en-US" dirty="0" smtClean="0"/>
              <a:t>Assignment 1: </a:t>
            </a:r>
            <a:r>
              <a:rPr lang="en-US" dirty="0" smtClean="0"/>
              <a:t>Using IDLE</a:t>
            </a:r>
            <a:endParaRPr lang="en-US" dirty="0" smtClean="0"/>
          </a:p>
          <a:p>
            <a:pPr lvl="1"/>
            <a:r>
              <a:rPr lang="en-US" dirty="0" smtClean="0"/>
              <a:t>Turn in assignment sheet today or Monday</a:t>
            </a:r>
          </a:p>
          <a:p>
            <a:pPr lvl="1"/>
            <a:r>
              <a:rPr lang="en-US" dirty="0" smtClean="0"/>
              <a:t>Only required to do steps 1 – 5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See revised steps 6 – 7 on the course web page</a:t>
            </a:r>
          </a:p>
          <a:p>
            <a:pPr lvl="2"/>
            <a:r>
              <a:rPr lang="en-US" dirty="0" smtClean="0"/>
              <a:t>Follow links from Calendar of Lectures, Workshops, &amp; Labs</a:t>
            </a:r>
          </a:p>
          <a:p>
            <a:pPr lvl="2"/>
            <a:r>
              <a:rPr lang="en-US" dirty="0" smtClean="0"/>
              <a:t>Doing these steps is </a:t>
            </a:r>
            <a:r>
              <a:rPr lang="en-US" dirty="0" smtClean="0"/>
              <a:t>optional</a:t>
            </a:r>
          </a:p>
          <a:p>
            <a:pPr lvl="2"/>
            <a:r>
              <a:rPr lang="en-US" dirty="0" smtClean="0"/>
              <a:t>We will learn more about </a:t>
            </a:r>
            <a:r>
              <a:rPr lang="en-US" dirty="0" smtClean="0"/>
              <a:t>modules later in the course</a:t>
            </a:r>
            <a:endParaRPr lang="en-US" dirty="0" smtClean="0"/>
          </a:p>
          <a:p>
            <a:r>
              <a:rPr lang="en-US" dirty="0" smtClean="0">
                <a:solidFill>
                  <a:schemeClr val="accent2"/>
                </a:solidFill>
              </a:rPr>
              <a:t>Workshops start: September 13/14/15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Required labs start: September 15/17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Why Computer Science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34BC-94F8-9849-90BA-D19ECD17709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Guess A Number II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1802190"/>
            <a:ext cx="8042276" cy="4343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accent2"/>
                </a:solidFill>
                <a:latin typeface="Andale Mono" pitchFamily="-112" charset="0"/>
              </a:rPr>
              <a:t>Print instructions to the user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accent2"/>
                </a:solidFill>
                <a:latin typeface="Andale Mono" pitchFamily="-112" charset="0"/>
              </a:rPr>
              <a:t>Initialize high and low boundaries and status of </a:t>
            </a:r>
            <a:r>
              <a:rPr lang="en-US" sz="1600" dirty="0" smtClean="0">
                <a:solidFill>
                  <a:schemeClr val="accent2"/>
                </a:solidFill>
                <a:latin typeface="Andale Mono" pitchFamily="-112" charset="0"/>
              </a:rPr>
              <a:t>guess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accent2"/>
                </a:solidFill>
                <a:latin typeface="Andale Mono" pitchFamily="-112" charset="0"/>
              </a:rPr>
              <a:t>While guess is incorrect,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accent2"/>
                </a:solidFill>
                <a:latin typeface="Andale Mono" pitchFamily="-112" charset="0"/>
              </a:rPr>
              <a:t>	Formulate a new guess halfway between boundaries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accent2"/>
                </a:solidFill>
                <a:latin typeface="Andale Mono" pitchFamily="-112" charset="0"/>
              </a:rPr>
              <a:t>	Ask for user feedback on guess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accent2"/>
                </a:solidFill>
                <a:latin typeface="Andale Mono" pitchFamily="-112" charset="0"/>
              </a:rPr>
              <a:t>	If guess too high, reset upper boundary</a:t>
            </a:r>
            <a:r>
              <a:rPr lang="en-US" sz="1600" dirty="0" smtClean="0">
                <a:solidFill>
                  <a:schemeClr val="accent2"/>
                </a:solidFill>
                <a:latin typeface="Andale Mono" pitchFamily="-112" charset="0"/>
              </a:rPr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accent2"/>
                </a:solidFill>
                <a:latin typeface="Andale Mono" pitchFamily="-112" charset="0"/>
              </a:rPr>
              <a:t>	If guess too low, reset lower </a:t>
            </a:r>
            <a:r>
              <a:rPr lang="en-US" sz="1600" dirty="0" smtClean="0">
                <a:solidFill>
                  <a:schemeClr val="accent2"/>
                </a:solidFill>
                <a:latin typeface="Andale Mono" pitchFamily="-112" charset="0"/>
              </a:rPr>
              <a:t>boundary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accent2"/>
                </a:solidFill>
                <a:latin typeface="Andale Mono" pitchFamily="-112" charset="0"/>
              </a:rPr>
              <a:t>	If correct, update status of </a:t>
            </a:r>
            <a:r>
              <a:rPr lang="en-US" sz="1600" dirty="0" smtClean="0">
                <a:solidFill>
                  <a:schemeClr val="accent2"/>
                </a:solidFill>
                <a:latin typeface="Andale Mono" pitchFamily="-112" charset="0"/>
              </a:rPr>
              <a:t>guess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accent2"/>
                </a:solidFill>
                <a:latin typeface="Andale Mono" pitchFamily="-112" charset="0"/>
              </a:rPr>
              <a:t>	Otherwise ask for valid input from the </a:t>
            </a:r>
            <a:r>
              <a:rPr lang="en-US" sz="1600" dirty="0" smtClean="0">
                <a:solidFill>
                  <a:schemeClr val="accent2"/>
                </a:solidFill>
                <a:latin typeface="Andale Mono" pitchFamily="-112" charset="0"/>
              </a:rPr>
              <a:t>user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dirty="0">
                <a:solidFill>
                  <a:schemeClr val="accent2"/>
                </a:solidFill>
                <a:latin typeface="Andale Mono" pitchFamily="-112" charset="0"/>
              </a:rPr>
              <a:t>When guess is correct, tell the user and exit</a:t>
            </a:r>
            <a:endParaRPr lang="en-US" sz="1600" dirty="0">
              <a:solidFill>
                <a:srgbClr val="008040"/>
              </a:solidFill>
              <a:latin typeface="Andale Mono" pitchFamily="-1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Literals</a:t>
            </a:r>
          </a:p>
          <a:p>
            <a:pPr lvl="1"/>
            <a:r>
              <a:rPr lang="en-US" dirty="0" smtClean="0"/>
              <a:t>Numbers</a:t>
            </a:r>
          </a:p>
          <a:p>
            <a:pPr lvl="2"/>
            <a:r>
              <a:rPr lang="en-US" dirty="0" smtClean="0"/>
              <a:t>3. </a:t>
            </a:r>
            <a:r>
              <a:rPr lang="en-US" dirty="0" smtClean="0"/>
              <a:t>14159265</a:t>
            </a:r>
          </a:p>
          <a:p>
            <a:pPr lvl="2"/>
            <a:r>
              <a:rPr lang="en-US" dirty="0" smtClean="0"/>
              <a:t>42</a:t>
            </a:r>
          </a:p>
          <a:p>
            <a:pPr lvl="1"/>
            <a:r>
              <a:rPr lang="en-US" dirty="0" smtClean="0"/>
              <a:t>Strings</a:t>
            </a:r>
          </a:p>
          <a:p>
            <a:pPr lvl="2"/>
            <a:r>
              <a:rPr lang="en-US" dirty="0" smtClean="0"/>
              <a:t>“Henry Kautz”</a:t>
            </a:r>
          </a:p>
          <a:p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Holders for numbers, strings, lists, and other kinds of information</a:t>
            </a:r>
          </a:p>
          <a:p>
            <a:pPr lvl="1"/>
            <a:r>
              <a:rPr lang="en-US" dirty="0" smtClean="0"/>
              <a:t>Must begin with a letter, followed by letters, numbers, or underscore _ characters</a:t>
            </a:r>
          </a:p>
          <a:p>
            <a:pPr lvl="2"/>
            <a:r>
              <a:rPr lang="en-US" dirty="0" err="1" smtClean="0"/>
              <a:t>GradePointAverage</a:t>
            </a:r>
            <a:endParaRPr lang="en-US" dirty="0" smtClean="0"/>
          </a:p>
          <a:p>
            <a:pPr lvl="2"/>
            <a:r>
              <a:rPr lang="en-US" dirty="0" err="1" smtClean="0"/>
              <a:t>grade_point_average</a:t>
            </a:r>
            <a:endParaRPr lang="en-US" dirty="0" smtClean="0"/>
          </a:p>
          <a:p>
            <a:pPr lvl="2"/>
            <a:r>
              <a:rPr lang="en-US" dirty="0" err="1" smtClean="0"/>
              <a:t>gradePointAverage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Why Computer Science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34BC-94F8-9849-90BA-D19ECD17709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67546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Made out of</a:t>
            </a:r>
          </a:p>
          <a:p>
            <a:pPr lvl="1"/>
            <a:r>
              <a:rPr lang="en-US" dirty="0" smtClean="0"/>
              <a:t>Literals</a:t>
            </a:r>
          </a:p>
          <a:p>
            <a:pPr lvl="1"/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Operators</a:t>
            </a:r>
          </a:p>
          <a:p>
            <a:pPr lvl="2"/>
            <a:r>
              <a:rPr lang="en-US" dirty="0" smtClean="0"/>
              <a:t>(</a:t>
            </a:r>
            <a:r>
              <a:rPr lang="en-US" dirty="0" err="1" smtClean="0"/>
              <a:t>MidtermGrade</a:t>
            </a:r>
            <a:r>
              <a:rPr lang="en-US" dirty="0" smtClean="0"/>
              <a:t> + </a:t>
            </a:r>
            <a:r>
              <a:rPr lang="en-US" dirty="0" err="1" smtClean="0"/>
              <a:t>FinalGrade</a:t>
            </a:r>
            <a:r>
              <a:rPr lang="en-US" dirty="0" smtClean="0"/>
              <a:t>) / 2.0</a:t>
            </a:r>
          </a:p>
          <a:p>
            <a:pPr lvl="2"/>
            <a:r>
              <a:rPr lang="en-US" dirty="0" err="1" smtClean="0"/>
              <a:t>FirstName</a:t>
            </a:r>
            <a:r>
              <a:rPr lang="en-US" dirty="0" smtClean="0"/>
              <a:t> + “ “ +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1"/>
            <a:r>
              <a:rPr lang="en-US" dirty="0" smtClean="0"/>
              <a:t>Functions (we’ll see one soon…)</a:t>
            </a:r>
          </a:p>
          <a:p>
            <a:r>
              <a:rPr lang="en-US" dirty="0" smtClean="0"/>
              <a:t>Assignment Statements</a:t>
            </a:r>
          </a:p>
          <a:p>
            <a:pPr lvl="1"/>
            <a:r>
              <a:rPr lang="en-US" dirty="0" smtClean="0"/>
              <a:t>&lt;Variable&gt; = &lt;Expression&gt;</a:t>
            </a:r>
          </a:p>
          <a:p>
            <a:pPr lvl="1"/>
            <a:r>
              <a:rPr lang="en-US" dirty="0" err="1" smtClean="0"/>
              <a:t>AverageGrade</a:t>
            </a:r>
            <a:r>
              <a:rPr lang="en-US" dirty="0" smtClean="0"/>
              <a:t> = </a:t>
            </a:r>
            <a:r>
              <a:rPr lang="en-US" dirty="0" smtClean="0"/>
              <a:t>(</a:t>
            </a:r>
            <a:r>
              <a:rPr lang="en-US" dirty="0" err="1" smtClean="0"/>
              <a:t>MidtermGrade</a:t>
            </a:r>
            <a:r>
              <a:rPr lang="en-US" dirty="0" smtClean="0"/>
              <a:t> + </a:t>
            </a:r>
            <a:r>
              <a:rPr lang="en-US" dirty="0" err="1" smtClean="0"/>
              <a:t>FinalGrade</a:t>
            </a:r>
            <a:r>
              <a:rPr lang="en-US" dirty="0" smtClean="0"/>
              <a:t>) / </a:t>
            </a:r>
            <a:r>
              <a:rPr lang="en-US" dirty="0" smtClean="0"/>
              <a:t>2.0</a:t>
            </a:r>
          </a:p>
          <a:p>
            <a:pPr lvl="1"/>
            <a:r>
              <a:rPr lang="en-US" dirty="0" err="1" smtClean="0"/>
              <a:t>FullName</a:t>
            </a:r>
            <a:r>
              <a:rPr lang="en-US" dirty="0" smtClean="0"/>
              <a:t> = </a:t>
            </a:r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smtClean="0"/>
              <a:t>+ “ “ +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Why Computer Science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34BC-94F8-9849-90BA-D19ECD177092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6712857" y="2697238"/>
            <a:ext cx="1878694" cy="1572381"/>
          </a:xfrm>
          <a:prstGeom prst="wedgeRoundRectCallout">
            <a:avLst>
              <a:gd name="adj1" fmla="val -146377"/>
              <a:gd name="adj2" fmla="val 95577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use &lt;Type&gt; to indicate any thing that is of that type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Assignments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Evaluate the right-hand (expression) side</a:t>
            </a:r>
          </a:p>
          <a:p>
            <a:r>
              <a:rPr lang="en-US" dirty="0" smtClean="0"/>
              <a:t>Put the value in the left hand (variable) side</a:t>
            </a:r>
          </a:p>
          <a:p>
            <a:pPr lvl="1">
              <a:buNone/>
            </a:pPr>
            <a:r>
              <a:rPr lang="en-US" dirty="0" smtClean="0"/>
              <a:t>Count = 1</a:t>
            </a:r>
          </a:p>
          <a:p>
            <a:pPr lvl="1">
              <a:buNone/>
            </a:pPr>
            <a:r>
              <a:rPr lang="en-US" dirty="0" smtClean="0"/>
              <a:t>Count = Count + 1</a:t>
            </a:r>
          </a:p>
          <a:p>
            <a:pPr lvl="2">
              <a:buNone/>
            </a:pPr>
            <a:r>
              <a:rPr lang="en-US" i="1" dirty="0" smtClean="0">
                <a:solidFill>
                  <a:schemeClr val="accent3"/>
                </a:solidFill>
              </a:rPr>
              <a:t>what is the value of Count?</a:t>
            </a:r>
          </a:p>
          <a:p>
            <a:r>
              <a:rPr lang="en-US" dirty="0" smtClean="0"/>
              <a:t>Assigning Input</a:t>
            </a:r>
          </a:p>
          <a:p>
            <a:pPr lvl="1"/>
            <a:r>
              <a:rPr lang="en-US" dirty="0" smtClean="0"/>
              <a:t>&lt;variable&gt; = input(&lt;prompt&gt;)</a:t>
            </a:r>
          </a:p>
          <a:p>
            <a:pPr lvl="1"/>
            <a:r>
              <a:rPr lang="en-US" dirty="0" smtClean="0"/>
              <a:t>guess = </a:t>
            </a:r>
            <a:r>
              <a:rPr lang="en-US" dirty="0" err="1" smtClean="0"/>
              <a:t>input(“What</a:t>
            </a:r>
            <a:r>
              <a:rPr lang="en-US" dirty="0" smtClean="0"/>
              <a:t> is your guess?”)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Why Computer Science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34BC-94F8-9849-90BA-D19ECD177092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4523619" y="5563810"/>
            <a:ext cx="3302000" cy="711858"/>
          </a:xfrm>
          <a:prstGeom prst="wedgeRoundRectCallout">
            <a:avLst>
              <a:gd name="adj1" fmla="val -95925"/>
              <a:gd name="adj2" fmla="val -8362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first </a:t>
            </a:r>
            <a:r>
              <a:rPr lang="en-US" dirty="0" smtClean="0">
                <a:solidFill>
                  <a:srgbClr val="C00000"/>
                </a:solidFill>
              </a:rPr>
              <a:t>function </a:t>
            </a:r>
            <a:r>
              <a:rPr lang="en-US" dirty="0" smtClean="0"/>
              <a:t>we have seen today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ndale Mono" pitchFamily="-112" charset="0"/>
              </a:rPr>
              <a:t>if</a:t>
            </a:r>
            <a:r>
              <a:rPr lang="en-US" dirty="0" smtClean="0">
                <a:latin typeface="Andale Mono" pitchFamily="-112" charset="0"/>
              </a:rPr>
              <a:t> </a:t>
            </a:r>
            <a:r>
              <a:rPr lang="en-US" dirty="0" smtClean="0">
                <a:latin typeface="Andale Mono" pitchFamily="-112" charset="0"/>
              </a:rPr>
              <a:t>guess &lt; num</a:t>
            </a:r>
            <a:r>
              <a:rPr lang="en-US" dirty="0" smtClean="0">
                <a:solidFill>
                  <a:srgbClr val="C00000"/>
                </a:solidFill>
                <a:latin typeface="Andale Mono" pitchFamily="-112" charset="0"/>
              </a:rPr>
              <a:t>:</a:t>
            </a:r>
          </a:p>
          <a:p>
            <a:pPr lvl="1">
              <a:buFontTx/>
              <a:buNone/>
            </a:pPr>
            <a:r>
              <a:rPr lang="en-US" dirty="0" smtClean="0">
                <a:latin typeface="Andale Mono" pitchFamily="-112" charset="0"/>
              </a:rPr>
              <a:t>		print </a:t>
            </a:r>
            <a:r>
              <a:rPr lang="en-US" dirty="0" smtClean="0">
                <a:solidFill>
                  <a:srgbClr val="008040"/>
                </a:solidFill>
                <a:latin typeface="Andale Mono" pitchFamily="-112" charset="0"/>
              </a:rPr>
              <a:t>"Too Low</a:t>
            </a:r>
            <a:r>
              <a:rPr lang="en-US" dirty="0" smtClean="0">
                <a:solidFill>
                  <a:srgbClr val="008040"/>
                </a:solidFill>
                <a:latin typeface="Andale Mono" pitchFamily="-112" charset="0"/>
              </a:rPr>
              <a:t>!”</a:t>
            </a:r>
            <a:endParaRPr lang="en-US" dirty="0" smtClean="0">
              <a:latin typeface="Andale Mono" pitchFamily="-112" charset="0"/>
            </a:endParaRPr>
          </a:p>
          <a:p>
            <a:pPr lvl="1"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ndale Mono" pitchFamily="-112" charset="0"/>
              </a:rPr>
              <a:t>else</a:t>
            </a:r>
            <a:r>
              <a:rPr lang="en-US" dirty="0" smtClean="0">
                <a:solidFill>
                  <a:srgbClr val="C00000"/>
                </a:solidFill>
                <a:latin typeface="Andale Mono" pitchFamily="-112" charset="0"/>
              </a:rPr>
              <a:t>:</a:t>
            </a:r>
          </a:p>
          <a:p>
            <a:pPr lvl="1">
              <a:buFontTx/>
              <a:buNone/>
            </a:pPr>
            <a:r>
              <a:rPr lang="en-US" dirty="0" smtClean="0">
                <a:latin typeface="Andale Mono" pitchFamily="-112" charset="0"/>
              </a:rPr>
              <a:t>		print </a:t>
            </a:r>
            <a:r>
              <a:rPr lang="en-US" dirty="0" smtClean="0">
                <a:solidFill>
                  <a:srgbClr val="008040"/>
                </a:solidFill>
                <a:latin typeface="Andale Mono" pitchFamily="-112" charset="0"/>
              </a:rPr>
              <a:t>"Too High</a:t>
            </a:r>
            <a:r>
              <a:rPr lang="en-US" dirty="0" smtClean="0">
                <a:solidFill>
                  <a:srgbClr val="008040"/>
                </a:solidFill>
                <a:latin typeface="Andale Mono" pitchFamily="-112" charset="0"/>
              </a:rPr>
              <a:t>!”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rgbClr val="008040"/>
                </a:solidFill>
                <a:latin typeface="Andale Mono" pitchFamily="-112" charset="0"/>
              </a:rPr>
              <a:t>General form:</a:t>
            </a:r>
          </a:p>
          <a:p>
            <a:pPr lvl="1"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ndale Mono" pitchFamily="-112" charset="0"/>
              </a:rPr>
              <a:t>if</a:t>
            </a:r>
            <a:r>
              <a:rPr lang="en-US" dirty="0" smtClean="0">
                <a:latin typeface="Andale Mono" pitchFamily="-112" charset="0"/>
              </a:rPr>
              <a:t> &lt;expression&gt;</a:t>
            </a:r>
            <a:r>
              <a:rPr lang="en-US" dirty="0" smtClean="0">
                <a:solidFill>
                  <a:srgbClr val="C00000"/>
                </a:solidFill>
                <a:latin typeface="Andale Mono" pitchFamily="-112" charset="0"/>
              </a:rPr>
              <a:t>:</a:t>
            </a:r>
            <a:endParaRPr lang="en-US" dirty="0" smtClean="0">
              <a:solidFill>
                <a:srgbClr val="C00000"/>
              </a:solidFill>
              <a:latin typeface="Andale Mono" pitchFamily="-112" charset="0"/>
            </a:endParaRPr>
          </a:p>
          <a:p>
            <a:pPr lvl="1">
              <a:buFontTx/>
              <a:buNone/>
            </a:pPr>
            <a:r>
              <a:rPr lang="en-US" dirty="0" smtClean="0">
                <a:latin typeface="Andale Mono" pitchFamily="-112" charset="0"/>
              </a:rPr>
              <a:t>	</a:t>
            </a:r>
            <a:r>
              <a:rPr lang="en-US" dirty="0" smtClean="0">
                <a:latin typeface="Andale Mono" pitchFamily="-112" charset="0"/>
              </a:rPr>
              <a:t>	&lt;indented lines of code&gt;</a:t>
            </a:r>
          </a:p>
          <a:p>
            <a:pPr lvl="1"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ndale Mono" pitchFamily="-112" charset="0"/>
              </a:rPr>
              <a:t>else</a:t>
            </a:r>
            <a:r>
              <a:rPr lang="en-US" dirty="0" smtClean="0">
                <a:solidFill>
                  <a:srgbClr val="C00000"/>
                </a:solidFill>
                <a:latin typeface="Andale Mono" pitchFamily="-112" charset="0"/>
              </a:rPr>
              <a:t>:</a:t>
            </a:r>
          </a:p>
          <a:p>
            <a:pPr lvl="1">
              <a:buFontTx/>
              <a:buNone/>
            </a:pPr>
            <a:r>
              <a:rPr lang="en-US" dirty="0" smtClean="0">
                <a:latin typeface="Andale Mono" pitchFamily="-112" charset="0"/>
              </a:rPr>
              <a:t>	</a:t>
            </a:r>
            <a:r>
              <a:rPr lang="en-US" dirty="0" smtClean="0">
                <a:latin typeface="Andale Mono" pitchFamily="-112" charset="0"/>
              </a:rPr>
              <a:t>	</a:t>
            </a:r>
            <a:r>
              <a:rPr lang="en-US" dirty="0" smtClean="0">
                <a:latin typeface="Andale Mono" pitchFamily="-112" charset="0"/>
              </a:rPr>
              <a:t>&lt;indented lines of code&gt;</a:t>
            </a:r>
            <a:endParaRPr lang="en-US" dirty="0" smtClean="0">
              <a:solidFill>
                <a:srgbClr val="008040"/>
              </a:solidFill>
              <a:latin typeface="Andale Mono" pitchFamily="-112" charset="0"/>
            </a:endParaRPr>
          </a:p>
          <a:p>
            <a:pPr>
              <a:buFontTx/>
              <a:buNone/>
            </a:pPr>
            <a:endParaRPr lang="en-US" dirty="0" smtClean="0">
              <a:solidFill>
                <a:srgbClr val="008040"/>
              </a:solidFill>
              <a:latin typeface="Andale Mono" pitchFamily="-11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Why Computer Science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34BC-94F8-9849-90BA-D19ECD177092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200" dirty="0" smtClean="0">
                <a:solidFill>
                  <a:srgbClr val="FF0000"/>
                </a:solidFill>
                <a:latin typeface="Andale Mono" pitchFamily="-112" charset="0"/>
              </a:rPr>
              <a:t>while</a:t>
            </a:r>
            <a:r>
              <a:rPr lang="en-US" sz="2200" dirty="0" smtClean="0">
                <a:latin typeface="Andale Mono" pitchFamily="-112" charset="0"/>
              </a:rPr>
              <a:t> num != guess</a:t>
            </a:r>
            <a:r>
              <a:rPr lang="en-US" sz="2200" dirty="0" smtClean="0">
                <a:latin typeface="Andale Mono" pitchFamily="-112" charset="0"/>
              </a:rPr>
              <a:t>:</a:t>
            </a:r>
          </a:p>
          <a:p>
            <a:pPr lvl="1"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ndale Mono" pitchFamily="-112" charset="0"/>
              </a:rPr>
              <a:t>if</a:t>
            </a:r>
            <a:r>
              <a:rPr lang="en-US" dirty="0" smtClean="0">
                <a:latin typeface="Andale Mono" pitchFamily="-112" charset="0"/>
              </a:rPr>
              <a:t> guess &lt; num</a:t>
            </a:r>
            <a:r>
              <a:rPr lang="en-US" dirty="0" smtClean="0">
                <a:solidFill>
                  <a:srgbClr val="C00000"/>
                </a:solidFill>
                <a:latin typeface="Andale Mono" pitchFamily="-112" charset="0"/>
              </a:rPr>
              <a:t>:</a:t>
            </a:r>
          </a:p>
          <a:p>
            <a:pPr lvl="1">
              <a:buFontTx/>
              <a:buNone/>
            </a:pPr>
            <a:r>
              <a:rPr lang="en-US" dirty="0" smtClean="0">
                <a:latin typeface="Andale Mono" pitchFamily="-112" charset="0"/>
              </a:rPr>
              <a:t>		print </a:t>
            </a:r>
            <a:r>
              <a:rPr lang="en-US" dirty="0" smtClean="0">
                <a:solidFill>
                  <a:srgbClr val="008040"/>
                </a:solidFill>
                <a:latin typeface="Andale Mono" pitchFamily="-112" charset="0"/>
              </a:rPr>
              <a:t>"Too Low!”</a:t>
            </a:r>
            <a:endParaRPr lang="en-US" dirty="0" smtClean="0">
              <a:latin typeface="Andale Mono" pitchFamily="-112" charset="0"/>
            </a:endParaRPr>
          </a:p>
          <a:p>
            <a:pPr lvl="1"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ndale Mono" pitchFamily="-112" charset="0"/>
              </a:rPr>
              <a:t>else</a:t>
            </a:r>
            <a:r>
              <a:rPr lang="en-US" dirty="0" smtClean="0">
                <a:solidFill>
                  <a:srgbClr val="C00000"/>
                </a:solidFill>
                <a:latin typeface="Andale Mono" pitchFamily="-112" charset="0"/>
              </a:rPr>
              <a:t>:</a:t>
            </a:r>
          </a:p>
          <a:p>
            <a:pPr lvl="1">
              <a:buFontTx/>
              <a:buNone/>
            </a:pPr>
            <a:r>
              <a:rPr lang="en-US" dirty="0" smtClean="0">
                <a:latin typeface="Andale Mono" pitchFamily="-112" charset="0"/>
              </a:rPr>
              <a:t>		print </a:t>
            </a:r>
            <a:r>
              <a:rPr lang="en-US" dirty="0" smtClean="0">
                <a:solidFill>
                  <a:srgbClr val="008040"/>
                </a:solidFill>
                <a:latin typeface="Andale Mono" pitchFamily="-112" charset="0"/>
              </a:rPr>
              <a:t>"Too High!”</a:t>
            </a:r>
          </a:p>
          <a:p>
            <a:pPr lvl="1">
              <a:buFontTx/>
              <a:buNone/>
            </a:pPr>
            <a:endParaRPr lang="en-US" dirty="0" smtClean="0">
              <a:latin typeface="Andale Mono" pitchFamily="-112" charset="0"/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008040"/>
                </a:solidFill>
                <a:latin typeface="Andale Mono" pitchFamily="-112" charset="0"/>
              </a:rPr>
              <a:t>General </a:t>
            </a:r>
            <a:r>
              <a:rPr lang="en-US" dirty="0" smtClean="0">
                <a:solidFill>
                  <a:srgbClr val="008040"/>
                </a:solidFill>
                <a:latin typeface="Andale Mono" pitchFamily="-112" charset="0"/>
              </a:rPr>
              <a:t>form:</a:t>
            </a:r>
            <a:endParaRPr lang="en-US" dirty="0" smtClean="0">
              <a:solidFill>
                <a:srgbClr val="008040"/>
              </a:solidFill>
              <a:latin typeface="Andale Mono" pitchFamily="-112" charset="0"/>
            </a:endParaRPr>
          </a:p>
          <a:p>
            <a:pPr lvl="1"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ndale Mono" pitchFamily="-112" charset="0"/>
              </a:rPr>
              <a:t>while </a:t>
            </a:r>
            <a:r>
              <a:rPr lang="en-US" dirty="0" smtClean="0">
                <a:latin typeface="Andale Mono" pitchFamily="-112" charset="0"/>
              </a:rPr>
              <a:t>&lt;</a:t>
            </a:r>
            <a:r>
              <a:rPr lang="en-US" dirty="0" smtClean="0">
                <a:latin typeface="Andale Mono" pitchFamily="-112" charset="0"/>
              </a:rPr>
              <a:t>expression&gt;</a:t>
            </a:r>
            <a:r>
              <a:rPr lang="en-US" dirty="0" smtClean="0">
                <a:solidFill>
                  <a:srgbClr val="C00000"/>
                </a:solidFill>
                <a:latin typeface="Andale Mono" pitchFamily="-112" charset="0"/>
              </a:rPr>
              <a:t>:</a:t>
            </a:r>
          </a:p>
          <a:p>
            <a:pPr lvl="1">
              <a:buFontTx/>
              <a:buNone/>
            </a:pPr>
            <a:r>
              <a:rPr lang="en-US" dirty="0" smtClean="0">
                <a:latin typeface="Andale Mono" pitchFamily="-112" charset="0"/>
              </a:rPr>
              <a:t>		&lt;indented lines of code&gt;</a:t>
            </a:r>
            <a:endParaRPr lang="en-US" dirty="0" smtClean="0">
              <a:latin typeface="Andale Mono" pitchFamily="-112" charset="0"/>
            </a:endParaRPr>
          </a:p>
          <a:p>
            <a:pPr>
              <a:buFontTx/>
              <a:buNone/>
            </a:pPr>
            <a:endParaRPr lang="en-US" dirty="0" smtClean="0">
              <a:solidFill>
                <a:srgbClr val="008040"/>
              </a:solidFill>
              <a:latin typeface="Andale Mono" pitchFamily="-112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Why Computer Science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34BC-94F8-9849-90BA-D19ECD177092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Chapter 2</a:t>
            </a:r>
          </a:p>
          <a:p>
            <a:r>
              <a:rPr lang="en-US" dirty="0" smtClean="0"/>
              <a:t>Pre-read Chapter 3</a:t>
            </a:r>
          </a:p>
          <a:p>
            <a:r>
              <a:rPr lang="en-US" dirty="0" smtClean="0"/>
              <a:t>Finish Assignment 1 parts 1-5 if not already done</a:t>
            </a:r>
          </a:p>
          <a:p>
            <a:pPr lvl="1"/>
            <a:r>
              <a:rPr lang="en-US" dirty="0" smtClean="0"/>
              <a:t>Try new version of parts 6-7 if you like</a:t>
            </a:r>
          </a:p>
          <a:p>
            <a:r>
              <a:rPr lang="en-US" dirty="0" smtClean="0"/>
              <a:t>Remember:</a:t>
            </a:r>
          </a:p>
          <a:p>
            <a:pPr lvl="1"/>
            <a:r>
              <a:rPr lang="en-US" dirty="0" smtClean="0"/>
              <a:t>Lab sessions become mandatory starting next week</a:t>
            </a:r>
          </a:p>
          <a:p>
            <a:pPr lvl="1"/>
            <a:r>
              <a:rPr lang="en-US" dirty="0" smtClean="0"/>
              <a:t>Workshops start Sunday (or Mon/Tue)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Why Computer Science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34BC-94F8-9849-90BA-D19ECD177092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I’m Thinking of a Number…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2469987"/>
            <a:ext cx="8042276" cy="2966944"/>
          </a:xfrm>
        </p:spPr>
        <p:txBody>
          <a:bodyPr/>
          <a:lstStyle/>
          <a:p>
            <a:r>
              <a:rPr lang="en-US" dirty="0"/>
              <a:t>Can we guess the computer’s secret number between 0 and 100</a:t>
            </a:r>
            <a:r>
              <a:rPr lang="en-US" dirty="0" smtClean="0"/>
              <a:t>?</a:t>
            </a:r>
          </a:p>
          <a:p>
            <a:r>
              <a:rPr lang="en-US" dirty="0"/>
              <a:t>Can the computer guess our secret number between 0 and 100</a:t>
            </a:r>
            <a:r>
              <a:rPr lang="en-US" dirty="0" smtClean="0"/>
              <a:t>?</a:t>
            </a:r>
          </a:p>
          <a:p>
            <a:r>
              <a:rPr lang="en-US" dirty="0"/>
              <a:t>We need a common language to communicate.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49275" y="300777"/>
            <a:ext cx="8042276" cy="1336956"/>
          </a:xfrm>
        </p:spPr>
        <p:txBody>
          <a:bodyPr/>
          <a:lstStyle/>
          <a:p>
            <a:r>
              <a:rPr lang="en-US" dirty="0"/>
              <a:t>Guess A Number </a:t>
            </a:r>
            <a:r>
              <a:rPr lang="en-US" dirty="0" err="1">
                <a:solidFill>
                  <a:srgbClr val="C00000"/>
                </a:solidFill>
              </a:rPr>
              <a:t>Pseudocode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81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372798"/>
            <a:ext cx="7772400" cy="3509068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Pick a random number for the </a:t>
            </a:r>
            <a:r>
              <a:rPr lang="en-US" sz="2000" dirty="0" smtClean="0">
                <a:solidFill>
                  <a:schemeClr val="accent2"/>
                </a:solidFill>
                <a:latin typeface="Andale Mono" pitchFamily="-112" charset="0"/>
              </a:rPr>
              <a:t>computer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Ask the user to guess the computer’s </a:t>
            </a:r>
            <a:r>
              <a:rPr lang="en-US" sz="2000" dirty="0" smtClean="0">
                <a:solidFill>
                  <a:schemeClr val="accent2"/>
                </a:solidFill>
                <a:latin typeface="Andale Mono" pitchFamily="-112" charset="0"/>
              </a:rPr>
              <a:t>number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While they guess wrong</a:t>
            </a:r>
            <a:r>
              <a:rPr lang="en-US" sz="2000" dirty="0" smtClean="0">
                <a:solidFill>
                  <a:schemeClr val="accent2"/>
                </a:solidFill>
                <a:latin typeface="Andale Mono" pitchFamily="-112" charset="0"/>
              </a:rPr>
              <a:t>,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	Give feedback if number is too high or </a:t>
            </a:r>
            <a:r>
              <a:rPr lang="en-US" sz="2000" dirty="0" smtClean="0">
                <a:solidFill>
                  <a:schemeClr val="accent2"/>
                </a:solidFill>
                <a:latin typeface="Andale Mono" pitchFamily="-112" charset="0"/>
              </a:rPr>
              <a:t>low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	Ask for another guess from the </a:t>
            </a:r>
            <a:r>
              <a:rPr lang="en-US" sz="2000" dirty="0" smtClean="0">
                <a:solidFill>
                  <a:schemeClr val="accent2"/>
                </a:solidFill>
                <a:latin typeface="Andale Mono" pitchFamily="-112" charset="0"/>
              </a:rPr>
              <a:t>user</a:t>
            </a: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ndale Mono" pitchFamily="-112" charset="0"/>
              </a:rPr>
              <a:t>Tell the user they are correct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of Programming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4" y="1600200"/>
            <a:ext cx="8594725" cy="506427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sz="2800" dirty="0"/>
              <a:t>English is a </a:t>
            </a:r>
            <a:r>
              <a:rPr lang="en-US" sz="2800" b="1" dirty="0"/>
              <a:t>natural</a:t>
            </a:r>
            <a:r>
              <a:rPr lang="en-US" sz="2800" dirty="0"/>
              <a:t> language</a:t>
            </a:r>
            <a:endParaRPr lang="en-US" sz="2800" dirty="0" smtClean="0"/>
          </a:p>
          <a:p>
            <a:pPr lvl="1">
              <a:lnSpc>
                <a:spcPct val="120000"/>
              </a:lnSpc>
            </a:pPr>
            <a:r>
              <a:rPr lang="en-US" sz="2400" dirty="0" smtClean="0"/>
              <a:t>Casual</a:t>
            </a:r>
            <a:r>
              <a:rPr lang="en-US" sz="2400" dirty="0"/>
              <a:t>, slang, vague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“I went to the bank.”  (money or river?</a:t>
            </a:r>
            <a:r>
              <a:rPr lang="en-US" sz="2400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Computers need </a:t>
            </a:r>
            <a:r>
              <a:rPr lang="en-US" sz="2800" b="1" dirty="0"/>
              <a:t>formal</a:t>
            </a:r>
            <a:r>
              <a:rPr lang="en-US" sz="2800" dirty="0"/>
              <a:t> languages</a:t>
            </a:r>
            <a:endParaRPr lang="en-US" sz="2800" dirty="0" smtClean="0"/>
          </a:p>
          <a:p>
            <a:pPr lvl="1">
              <a:lnSpc>
                <a:spcPct val="120000"/>
              </a:lnSpc>
            </a:pPr>
            <a:r>
              <a:rPr lang="en-US" sz="2400" dirty="0" smtClean="0"/>
              <a:t>Strict</a:t>
            </a:r>
            <a:r>
              <a:rPr lang="en-US" sz="2400" dirty="0"/>
              <a:t>, specific, clear, </a:t>
            </a:r>
            <a:r>
              <a:rPr lang="en-US" sz="2400" dirty="0" smtClean="0"/>
              <a:t>unambiguous</a:t>
            </a:r>
            <a:endParaRPr lang="en-US" sz="2400" dirty="0" smtClean="0">
              <a:latin typeface="ヒラギノ角ゴ Pro W3" pitchFamily="-112" charset="-128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/>
              <a:t>Our choice: Python</a:t>
            </a:r>
            <a:endParaRPr lang="en-US" sz="2600" dirty="0" smtClean="0"/>
          </a:p>
          <a:p>
            <a:pPr lvl="1">
              <a:lnSpc>
                <a:spcPct val="120000"/>
              </a:lnSpc>
            </a:pPr>
            <a:r>
              <a:rPr lang="en-US" sz="2600" dirty="0" smtClean="0"/>
              <a:t>In principle, all programming languages can do the same things</a:t>
            </a:r>
          </a:p>
          <a:p>
            <a:pPr lvl="1">
              <a:lnSpc>
                <a:spcPct val="120000"/>
              </a:lnSpc>
            </a:pPr>
            <a:r>
              <a:rPr lang="en-US" sz="2600" dirty="0" smtClean="0"/>
              <a:t>1 line of Python = 5 lines of Java = 20 lines of C = 100 lines of machine code</a:t>
            </a:r>
          </a:p>
          <a:p>
            <a:pPr>
              <a:lnSpc>
                <a:spcPct val="120000"/>
              </a:lnSpc>
            </a:pPr>
            <a:r>
              <a:rPr lang="en-US" sz="2800" dirty="0" err="1" smtClean="0"/>
              <a:t>Pseudocode</a:t>
            </a:r>
            <a:endParaRPr lang="en-US" sz="2800" dirty="0" smtClean="0"/>
          </a:p>
          <a:p>
            <a:pPr lvl="1">
              <a:lnSpc>
                <a:spcPct val="120000"/>
              </a:lnSpc>
            </a:pPr>
            <a:r>
              <a:rPr lang="en-US" sz="2600" dirty="0" smtClean="0"/>
              <a:t>Simple, (mostly) unambiguous English</a:t>
            </a:r>
          </a:p>
          <a:p>
            <a:pPr lvl="1">
              <a:lnSpc>
                <a:spcPct val="120000"/>
              </a:lnSpc>
            </a:pPr>
            <a:r>
              <a:rPr lang="en-US" sz="2600" dirty="0" smtClean="0"/>
              <a:t>A way of getting from an English description to a </a:t>
            </a:r>
            <a:r>
              <a:rPr lang="en-US" sz="2600" dirty="0" smtClean="0">
                <a:solidFill>
                  <a:srgbClr val="C00000"/>
                </a:solidFill>
              </a:rPr>
              <a:t>real </a:t>
            </a:r>
            <a:r>
              <a:rPr lang="en-US" sz="2600" dirty="0" smtClean="0"/>
              <a:t>programming language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Programming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Five basic pieces to all programs </a:t>
            </a:r>
          </a:p>
          <a:p>
            <a:pPr lvl="1"/>
            <a:r>
              <a:rPr lang="en-US" dirty="0"/>
              <a:t>Data</a:t>
            </a:r>
          </a:p>
          <a:p>
            <a:pPr lvl="1"/>
            <a:r>
              <a:rPr lang="en-US" dirty="0"/>
              <a:t>User Interaction</a:t>
            </a:r>
          </a:p>
          <a:p>
            <a:pPr lvl="1"/>
            <a:r>
              <a:rPr lang="en-US" dirty="0"/>
              <a:t>Decisions</a:t>
            </a:r>
          </a:p>
          <a:p>
            <a:pPr lvl="1"/>
            <a:r>
              <a:rPr lang="en-US" dirty="0"/>
              <a:t>Repetition</a:t>
            </a:r>
          </a:p>
          <a:p>
            <a:pPr lvl="1"/>
            <a:r>
              <a:rPr lang="en-US" dirty="0"/>
              <a:t>Libraries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Storage and Memory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/>
              <a:t>Numbers</a:t>
            </a:r>
          </a:p>
          <a:p>
            <a:pPr lvl="1">
              <a:buFontTx/>
              <a:buNone/>
            </a:pPr>
            <a:r>
              <a:rPr lang="en-US" sz="2000">
                <a:latin typeface="Andale Mono" pitchFamily="-112" charset="0"/>
              </a:rPr>
              <a:t>90</a:t>
            </a:r>
          </a:p>
          <a:p>
            <a:pPr lvl="1">
              <a:buFontTx/>
              <a:buNone/>
            </a:pPr>
            <a:r>
              <a:rPr lang="en-US" sz="2000">
                <a:latin typeface="Andale Mono" pitchFamily="-112" charset="0"/>
              </a:rPr>
              <a:t>3.14159</a:t>
            </a:r>
          </a:p>
          <a:p>
            <a:pPr lvl="1">
              <a:buFontTx/>
              <a:buNone/>
            </a:pPr>
            <a:r>
              <a:rPr lang="en-US" sz="2000">
                <a:latin typeface="Andale Mono" pitchFamily="-112" charset="0"/>
              </a:rPr>
              <a:t>2 + 3 / 4 * 5.6</a:t>
            </a:r>
          </a:p>
          <a:p>
            <a:endParaRPr lang="en-US" sz="3600"/>
          </a:p>
          <a:p>
            <a:r>
              <a:rPr lang="en-US" sz="3600"/>
              <a:t>Strings</a:t>
            </a:r>
          </a:p>
          <a:p>
            <a:pPr lvl="1">
              <a:buFontTx/>
              <a:buNone/>
            </a:pPr>
            <a:r>
              <a:rPr lang="en-US" sz="2000">
                <a:solidFill>
                  <a:srgbClr val="008040"/>
                </a:solidFill>
                <a:latin typeface="Andale Mono" pitchFamily="-112" charset="0"/>
              </a:rPr>
              <a:t>"The quick brown fox"</a:t>
            </a:r>
          </a:p>
          <a:p>
            <a:pPr lvl="1">
              <a:buFontTx/>
              <a:buNone/>
            </a:pPr>
            <a:r>
              <a:rPr lang="en-US" sz="2000">
                <a:solidFill>
                  <a:srgbClr val="008040"/>
                </a:solidFill>
                <a:latin typeface="Andale Mono" pitchFamily="-112" charset="0"/>
              </a:rPr>
              <a:t>"$5.48"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800600" y="1981200"/>
            <a:ext cx="3841750" cy="262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600"/>
              <a:t> Variables</a:t>
            </a:r>
            <a:endParaRPr lang="en-US" sz="3200"/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latin typeface="Andale Mono" pitchFamily="-112" charset="0"/>
              </a:rPr>
              <a:t>age = 31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latin typeface="Andale Mono" pitchFamily="-112" charset="0"/>
              </a:rPr>
              <a:t>cat = </a:t>
            </a:r>
            <a:r>
              <a:rPr lang="en-US" sz="2000">
                <a:solidFill>
                  <a:srgbClr val="008040"/>
                </a:solidFill>
                <a:latin typeface="Andale Mono" pitchFamily="-112" charset="0"/>
              </a:rPr>
              <a:t>"Felix"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latin typeface="Andale Mono" pitchFamily="-112" charset="0"/>
              </a:rPr>
              <a:t>length = 5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latin typeface="Andale Mono" pitchFamily="-112" charset="0"/>
              </a:rPr>
              <a:t>width = 10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latin typeface="Andale Mono" pitchFamily="-112" charset="0"/>
              </a:rPr>
              <a:t>area = length * width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User Interaction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need to ask the user questions</a:t>
            </a:r>
          </a:p>
          <a:p>
            <a:pPr lvl="1">
              <a:buFontTx/>
              <a:buNone/>
            </a:pPr>
            <a:endParaRPr lang="en-US" sz="2000">
              <a:solidFill>
                <a:srgbClr val="800040"/>
              </a:solidFill>
              <a:latin typeface="Andale Mono" pitchFamily="-112" charset="0"/>
            </a:endParaRPr>
          </a:p>
          <a:p>
            <a:pPr lvl="1">
              <a:buFontTx/>
              <a:buNone/>
            </a:pPr>
            <a:r>
              <a:rPr lang="en-US" sz="2000">
                <a:latin typeface="Andale Mono" pitchFamily="-112" charset="0"/>
              </a:rPr>
              <a:t>age =</a:t>
            </a:r>
            <a:r>
              <a:rPr lang="en-US" sz="2000">
                <a:solidFill>
                  <a:srgbClr val="800040"/>
                </a:solidFill>
                <a:latin typeface="Andale Mono" pitchFamily="-112" charset="0"/>
              </a:rPr>
              <a:t> input</a:t>
            </a:r>
            <a:r>
              <a:rPr lang="en-US" sz="2000">
                <a:latin typeface="Andale Mono" pitchFamily="-112" charset="0"/>
              </a:rPr>
              <a:t>(</a:t>
            </a:r>
            <a:r>
              <a:rPr lang="en-US" sz="2000">
                <a:solidFill>
                  <a:srgbClr val="008040"/>
                </a:solidFill>
                <a:latin typeface="Andale Mono" pitchFamily="-112" charset="0"/>
              </a:rPr>
              <a:t>"How old are you? "</a:t>
            </a:r>
            <a:r>
              <a:rPr lang="en-US" sz="2000">
                <a:latin typeface="Andale Mono" pitchFamily="-112" charset="0"/>
              </a:rPr>
              <a:t>)</a:t>
            </a:r>
            <a:endParaRPr lang="en-US" sz="2000"/>
          </a:p>
          <a:p>
            <a:pPr lvl="1">
              <a:buFontTx/>
              <a:buNone/>
            </a:pPr>
            <a:r>
              <a:rPr lang="en-US" sz="2000">
                <a:latin typeface="Andale Mono" pitchFamily="-112" charset="0"/>
              </a:rPr>
              <a:t>name =</a:t>
            </a:r>
            <a:r>
              <a:rPr lang="en-US" sz="2000">
                <a:solidFill>
                  <a:srgbClr val="800040"/>
                </a:solidFill>
                <a:latin typeface="Andale Mono" pitchFamily="-112" charset="0"/>
              </a:rPr>
              <a:t> raw_input</a:t>
            </a:r>
            <a:r>
              <a:rPr lang="en-US" sz="2000">
                <a:latin typeface="Andale Mono" pitchFamily="-112" charset="0"/>
              </a:rPr>
              <a:t>(</a:t>
            </a:r>
            <a:r>
              <a:rPr lang="en-US" sz="2000">
                <a:solidFill>
                  <a:srgbClr val="008040"/>
                </a:solidFill>
                <a:latin typeface="Andale Mono" pitchFamily="-112" charset="0"/>
              </a:rPr>
              <a:t>"What is your name? "</a:t>
            </a:r>
            <a:r>
              <a:rPr lang="en-US" sz="2000">
                <a:latin typeface="Andale Mono" pitchFamily="-112" charset="0"/>
              </a:rPr>
              <a:t>)</a:t>
            </a:r>
            <a:endParaRPr lang="en-US"/>
          </a:p>
          <a:p>
            <a:pPr lvl="1"/>
            <a:endParaRPr lang="en-US"/>
          </a:p>
          <a:p>
            <a:r>
              <a:rPr lang="en-US"/>
              <a:t>We want to tell the user the results</a:t>
            </a:r>
          </a:p>
          <a:p>
            <a:pPr lvl="1">
              <a:buFontTx/>
              <a:buNone/>
            </a:pPr>
            <a:endParaRPr lang="en-US" sz="1800">
              <a:latin typeface="Andale Mono" pitchFamily="-112" charset="0"/>
            </a:endParaRPr>
          </a:p>
          <a:p>
            <a:pPr lvl="1">
              <a:buFontTx/>
              <a:buNone/>
            </a:pPr>
            <a:r>
              <a:rPr lang="en-US" sz="1800">
                <a:latin typeface="Andale Mono" pitchFamily="-112" charset="0"/>
              </a:rPr>
              <a:t>print </a:t>
            </a:r>
            <a:r>
              <a:rPr lang="en-US" sz="2000">
                <a:solidFill>
                  <a:srgbClr val="008040"/>
                </a:solidFill>
                <a:latin typeface="Andale Mono" pitchFamily="-112" charset="0"/>
              </a:rPr>
              <a:t>"</a:t>
            </a:r>
            <a:r>
              <a:rPr lang="en-US" sz="1800">
                <a:solidFill>
                  <a:srgbClr val="008040"/>
                </a:solidFill>
                <a:latin typeface="Andale Mono" pitchFamily="-112" charset="0"/>
              </a:rPr>
              <a:t>In dog years, you are </a:t>
            </a:r>
            <a:r>
              <a:rPr lang="en-US" sz="2000">
                <a:solidFill>
                  <a:srgbClr val="008040"/>
                </a:solidFill>
                <a:latin typeface="Andale Mono" pitchFamily="-112" charset="0"/>
              </a:rPr>
              <a:t>"</a:t>
            </a:r>
            <a:r>
              <a:rPr lang="en-US" sz="1800">
                <a:solidFill>
                  <a:srgbClr val="008040"/>
                </a:solidFill>
                <a:latin typeface="Andale Mono" pitchFamily="-112" charset="0"/>
              </a:rPr>
              <a:t> </a:t>
            </a:r>
            <a:r>
              <a:rPr lang="en-US" sz="1800">
                <a:latin typeface="Andale Mono" pitchFamily="-112" charset="0"/>
              </a:rPr>
              <a:t>+ </a:t>
            </a:r>
            <a:r>
              <a:rPr lang="en-US" sz="1800">
                <a:solidFill>
                  <a:srgbClr val="800040"/>
                </a:solidFill>
                <a:latin typeface="Andale Mono" pitchFamily="-112" charset="0"/>
              </a:rPr>
              <a:t>str</a:t>
            </a:r>
            <a:r>
              <a:rPr lang="en-US" sz="1800">
                <a:latin typeface="Andale Mono" pitchFamily="-112" charset="0"/>
              </a:rPr>
              <a:t>(age * 7)</a:t>
            </a:r>
            <a:endParaRPr lang="en-US" sz="1800">
              <a:solidFill>
                <a:srgbClr val="008040"/>
              </a:solidFill>
              <a:latin typeface="Andale Mono" pitchFamily="-1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Decisions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Relate variables with logic (True, False</a:t>
            </a:r>
            <a:r>
              <a:rPr lang="en-US" sz="2800" dirty="0" smtClean="0"/>
              <a:t>)</a:t>
            </a:r>
            <a:endParaRPr lang="en-US" sz="1800" dirty="0" smtClean="0">
              <a:latin typeface="Andale Mono" pitchFamily="-112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Andale Mono" pitchFamily="-112" charset="0"/>
              </a:rPr>
              <a:t>	temperature &gt; 90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Andale Mono" pitchFamily="-112" charset="0"/>
              </a:rPr>
              <a:t>	legs == 2 </a:t>
            </a:r>
            <a:r>
              <a:rPr lang="en-US" sz="1800" dirty="0">
                <a:solidFill>
                  <a:srgbClr val="FF0000"/>
                </a:solidFill>
                <a:latin typeface="Andale Mono" pitchFamily="-112" charset="0"/>
              </a:rPr>
              <a:t>and not</a:t>
            </a:r>
            <a:r>
              <a:rPr lang="en-US" sz="1800" dirty="0" smtClean="0">
                <a:latin typeface="Andale Mono" pitchFamily="-112" charset="0"/>
              </a:rPr>
              <a:t> human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/>
              <a:t>Logic decides program </a:t>
            </a:r>
            <a:r>
              <a:rPr lang="en-US" sz="2800" dirty="0" smtClean="0"/>
              <a:t>path</a:t>
            </a:r>
            <a:endParaRPr lang="en-US" sz="1800" dirty="0" smtClean="0">
              <a:latin typeface="Andale Mono" pitchFamily="-112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Andale Mono" pitchFamily="-112" charset="0"/>
              </a:rPr>
              <a:t>	</a:t>
            </a:r>
            <a:r>
              <a:rPr lang="en-US" sz="1800" dirty="0">
                <a:solidFill>
                  <a:srgbClr val="FF0000"/>
                </a:solidFill>
                <a:latin typeface="Andale Mono" pitchFamily="-112" charset="0"/>
              </a:rPr>
              <a:t>if</a:t>
            </a:r>
            <a:r>
              <a:rPr lang="en-US" sz="1800" dirty="0">
                <a:latin typeface="Andale Mono" pitchFamily="-112" charset="0"/>
              </a:rPr>
              <a:t> temperature &gt; 90: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Andale Mono" pitchFamily="-112" charset="0"/>
              </a:rPr>
              <a:t>		print </a:t>
            </a:r>
            <a:r>
              <a:rPr lang="en-US" sz="2000" dirty="0">
                <a:solidFill>
                  <a:srgbClr val="008040"/>
                </a:solidFill>
                <a:latin typeface="Andale Mono" pitchFamily="-112" charset="0"/>
              </a:rPr>
              <a:t>"</a:t>
            </a:r>
            <a:r>
              <a:rPr lang="en-US" sz="1800" dirty="0">
                <a:solidFill>
                  <a:srgbClr val="008040"/>
                </a:solidFill>
                <a:latin typeface="Andale Mono" pitchFamily="-112" charset="0"/>
              </a:rPr>
              <a:t>Must be summer again . . ."</a:t>
            </a:r>
            <a:endParaRPr lang="en-US" sz="1800" dirty="0">
              <a:latin typeface="Andale Mono" pitchFamily="-112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Andale Mono" pitchFamily="-112" charset="0"/>
              </a:rPr>
              <a:t>	</a:t>
            </a:r>
            <a:r>
              <a:rPr lang="en-US" sz="1800" dirty="0">
                <a:solidFill>
                  <a:srgbClr val="FF0000"/>
                </a:solidFill>
                <a:latin typeface="Andale Mono" pitchFamily="-112" charset="0"/>
              </a:rPr>
              <a:t>else</a:t>
            </a:r>
            <a:r>
              <a:rPr lang="en-US" sz="1800" dirty="0">
                <a:latin typeface="Andale Mono" pitchFamily="-112" charset="0"/>
              </a:rPr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latin typeface="Andale Mono" pitchFamily="-112" charset="0"/>
              </a:rPr>
              <a:t>		print </a:t>
            </a:r>
            <a:r>
              <a:rPr lang="en-US" sz="2000" dirty="0">
                <a:solidFill>
                  <a:srgbClr val="008040"/>
                </a:solidFill>
                <a:latin typeface="Andale Mono" pitchFamily="-112" charset="0"/>
              </a:rPr>
              <a:t>"</a:t>
            </a:r>
            <a:r>
              <a:rPr lang="en-US" sz="1800" dirty="0">
                <a:solidFill>
                  <a:srgbClr val="008040"/>
                </a:solidFill>
                <a:latin typeface="Andale Mono" pitchFamily="-112" charset="0"/>
              </a:rPr>
              <a:t>Looks like good weather."</a:t>
            </a:r>
            <a:endParaRPr lang="en-US" sz="1800" dirty="0">
              <a:latin typeface="Andale Mono" pitchFamily="-112" charset="0"/>
            </a:endParaRP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010400" y="3962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8153400" y="3962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620000" y="510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78486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H="1">
            <a:off x="7239000" y="32004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8001000" y="32004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7315200" y="4495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H="1">
            <a:off x="7924800" y="4495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7848600" y="5638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7543800" y="2743200"/>
            <a:ext cx="609600" cy="6858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271</TotalTime>
  <Words>1521</Words>
  <Application>Microsoft Macintosh PowerPoint</Application>
  <PresentationFormat>On-screen Show (4:3)</PresentationFormat>
  <Paragraphs>277</Paragraphs>
  <Slides>26</Slides>
  <Notes>18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Breeze</vt:lpstr>
      <vt:lpstr>An Overview of Programming in Python</vt:lpstr>
      <vt:lpstr>Assignments</vt:lpstr>
      <vt:lpstr>I’m Thinking of a Number…</vt:lpstr>
      <vt:lpstr>Guess A Number Pseudocode</vt:lpstr>
      <vt:lpstr>Language of Programming</vt:lpstr>
      <vt:lpstr>Elements of Programming</vt:lpstr>
      <vt:lpstr>Data Storage and Memory</vt:lpstr>
      <vt:lpstr>User Interaction</vt:lpstr>
      <vt:lpstr>Decisions</vt:lpstr>
      <vt:lpstr>Repetition</vt:lpstr>
      <vt:lpstr>Including Libraries</vt:lpstr>
      <vt:lpstr>Guess A Number Translation</vt:lpstr>
      <vt:lpstr>Guess A Number Translation</vt:lpstr>
      <vt:lpstr>Guess A Number Translation</vt:lpstr>
      <vt:lpstr>Guess A Number Translation</vt:lpstr>
      <vt:lpstr>Guess A Number Translation</vt:lpstr>
      <vt:lpstr>Guess A Number Translation</vt:lpstr>
      <vt:lpstr>Guess A Number Translation</vt:lpstr>
      <vt:lpstr>Part II - Computer Guesses</vt:lpstr>
      <vt:lpstr>Guess A Number II</vt:lpstr>
      <vt:lpstr>Elements of Python</vt:lpstr>
      <vt:lpstr>Expressions</vt:lpstr>
      <vt:lpstr>How Assignments Work</vt:lpstr>
      <vt:lpstr>Conditional Execution</vt:lpstr>
      <vt:lpstr>Loops</vt:lpstr>
      <vt:lpstr>For Next Class</vt:lpstr>
    </vt:vector>
  </TitlesOfParts>
  <Company>University of Rochester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Study Computer Science using Python?</dc:title>
  <dc:creator>Henry Kautz</dc:creator>
  <cp:lastModifiedBy>Henry Kautz</cp:lastModifiedBy>
  <cp:revision>39</cp:revision>
  <dcterms:created xsi:type="dcterms:W3CDTF">2009-09-09T18:40:34Z</dcterms:created>
  <dcterms:modified xsi:type="dcterms:W3CDTF">2009-09-09T20:30:23Z</dcterms:modified>
</cp:coreProperties>
</file>