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22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embeddings/oleObject2.bin" ContentType="application/vnd.openxmlformats-officedocument.oleObject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embeddings/oleObject1.bin" ContentType="application/vnd.openxmlformats-officedocument.oleObject"/>
  <Default Extension="pict" ContentType="image/pict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vml" ContentType="application/vnd.openxmlformats-officedocument.vmlDrawing"/>
  <Override PartName="/ppt/commentAuthors.xml" ContentType="application/vnd.openxmlformats-officedocument.presentationml.commentAuthors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png" ContentType="image/png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19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60" r:id="rId1"/>
  </p:sldMasterIdLst>
  <p:notesMasterIdLst>
    <p:notesMasterId r:id="rId27"/>
  </p:notesMasterIdLst>
  <p:handoutMasterIdLst>
    <p:handoutMasterId r:id="rId28"/>
  </p:handoutMasterIdLst>
  <p:sldIdLst>
    <p:sldId id="256" r:id="rId2"/>
    <p:sldId id="261" r:id="rId3"/>
    <p:sldId id="291" r:id="rId4"/>
    <p:sldId id="292" r:id="rId5"/>
    <p:sldId id="293" r:id="rId6"/>
    <p:sldId id="294" r:id="rId7"/>
    <p:sldId id="289" r:id="rId8"/>
    <p:sldId id="295" r:id="rId9"/>
    <p:sldId id="296" r:id="rId10"/>
    <p:sldId id="300" r:id="rId11"/>
    <p:sldId id="301" r:id="rId12"/>
    <p:sldId id="299" r:id="rId13"/>
    <p:sldId id="297" r:id="rId14"/>
    <p:sldId id="302" r:id="rId15"/>
    <p:sldId id="303" r:id="rId16"/>
    <p:sldId id="304" r:id="rId17"/>
    <p:sldId id="298" r:id="rId18"/>
    <p:sldId id="305" r:id="rId19"/>
    <p:sldId id="306" r:id="rId20"/>
    <p:sldId id="307" r:id="rId21"/>
    <p:sldId id="308" r:id="rId22"/>
    <p:sldId id="309" r:id="rId23"/>
    <p:sldId id="310" r:id="rId24"/>
    <p:sldId id="311" r:id="rId25"/>
    <p:sldId id="312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Henry Kautz" initials="HK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955" autoAdjust="0"/>
  </p:normalViewPr>
  <p:slideViewPr>
    <p:cSldViewPr snapToGrid="0" snapToObjects="1">
      <p:cViewPr varScale="1">
        <p:scale>
          <a:sx n="151" d="100"/>
          <a:sy n="151" d="100"/>
        </p:scale>
        <p:origin x="-12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1" Type="http://schemas.openxmlformats.org/officeDocument/2006/relationships/presProps" Target="presProps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viewProps" Target="viewProp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notesMaster" Target="notesMasters/notesMaster1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handoutMaster" Target="handoutMasters/handoutMaster1.xml"/><Relationship Id="rId26" Type="http://schemas.openxmlformats.org/officeDocument/2006/relationships/slide" Target="slides/slide25.xml"/><Relationship Id="rId30" Type="http://schemas.openxmlformats.org/officeDocument/2006/relationships/commentAuthors" Target="commentAuthors.xml"/><Relationship Id="rId11" Type="http://schemas.openxmlformats.org/officeDocument/2006/relationships/slide" Target="slides/slide10.xml"/><Relationship Id="rId29" Type="http://schemas.openxmlformats.org/officeDocument/2006/relationships/printerSettings" Target="printerSettings/printerSettings1.bin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pict"/><Relationship Id="rId1" Type="http://schemas.openxmlformats.org/officeDocument/2006/relationships/image" Target="../media/image3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264DB5-A206-9D47-95DA-5CD0D706BD05}" type="datetime1">
              <a:rPr lang="en-US" smtClean="0"/>
              <a:pPr/>
              <a:t>9/15/09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2430E2-E856-7042-ABF6-9ECE38EB68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419C1D-C253-4147-B0EB-6878BC36788E}" type="datetime1">
              <a:rPr lang="en-US" smtClean="0"/>
              <a:pPr/>
              <a:t>9/15/09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044217-DB22-4D42-8636-8E59A71008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44217-DB22-4D42-8636-8E59A710083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0AC8E4-0CF6-D343-A0BB-AA1B2BBEEA58}" type="slidenum">
              <a:rPr lang="en-US"/>
              <a:pPr/>
              <a:t>15</a:t>
            </a:fld>
            <a:endParaRPr 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US"/>
              <a:t>Dividing by 0 crashes the program.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459" y="6275668"/>
            <a:ext cx="2766304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Computing with Numbers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60668" y="6275668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4459" y="6275668"/>
            <a:ext cx="2766304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Computing with Numbers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60668" y="6275668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459" y="6275668"/>
            <a:ext cx="2766304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Computing with Numbers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60668" y="6275668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459" y="6275668"/>
            <a:ext cx="2766304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Computing with Numbers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459" y="6275668"/>
            <a:ext cx="2766304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Computing with Numbers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60668" y="6275668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459" y="6275668"/>
            <a:ext cx="2766304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Computing with Numbers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60668" y="6275668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459" y="6275668"/>
            <a:ext cx="2766304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Computing with Numbers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60668" y="6275668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4459" y="6275668"/>
            <a:ext cx="2766304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Computing with Numbers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860668" y="6275668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64459" y="6275668"/>
            <a:ext cx="2766304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Computing with Numbers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860668" y="6275668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4459" y="6275668"/>
            <a:ext cx="2766304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Computing with Numbers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860668" y="6275668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64459" y="6275668"/>
            <a:ext cx="2766304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Computing with Numbers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60668" y="6275668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4459" y="6275668"/>
            <a:ext cx="2766304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Computing with Numbers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209358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Computing with Numbers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FD1F6-DF54-3248-B0E1-3B9578926A8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oleObject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2147483647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bhopkin3@u.rochester.ed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343" y="1351502"/>
            <a:ext cx="7550573" cy="1724867"/>
          </a:xfrm>
        </p:spPr>
        <p:txBody>
          <a:bodyPr>
            <a:normAutofit/>
          </a:bodyPr>
          <a:lstStyle/>
          <a:p>
            <a:r>
              <a:rPr lang="en-US" dirty="0" smtClean="0"/>
              <a:t>Computing with</a:t>
            </a:r>
            <a:br>
              <a:rPr lang="en-US" dirty="0" smtClean="0"/>
            </a:br>
            <a:r>
              <a:rPr lang="en-US" dirty="0" smtClean="0"/>
              <a:t> Numbers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CSC 161: The Art of Programming</a:t>
            </a:r>
          </a:p>
          <a:p>
            <a:r>
              <a:rPr lang="en-US" dirty="0" smtClean="0"/>
              <a:t>Prof. Henry Kautz</a:t>
            </a:r>
          </a:p>
          <a:p>
            <a:r>
              <a:rPr lang="en-US" dirty="0" smtClean="0"/>
              <a:t>9/14/2009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Definite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j-lt"/>
                <a:cs typeface="Courier"/>
              </a:rPr>
              <a:t>What will this do?</a:t>
            </a:r>
          </a:p>
          <a:p>
            <a:pPr lvl="2">
              <a:buNone/>
            </a:pPr>
            <a:r>
              <a:rPr lang="en-US" b="1" dirty="0" smtClean="0">
                <a:solidFill>
                  <a:schemeClr val="tx1"/>
                </a:solidFill>
                <a:latin typeface="Courier"/>
                <a:cs typeface="Courier"/>
              </a:rPr>
              <a:t>for </a:t>
            </a:r>
            <a:r>
              <a:rPr lang="en-US" b="1" dirty="0" err="1" smtClean="0">
                <a:solidFill>
                  <a:schemeClr val="tx1"/>
                </a:solidFill>
                <a:latin typeface="Courier"/>
                <a:cs typeface="Courier"/>
              </a:rPr>
              <a:t>n</a:t>
            </a:r>
            <a:r>
              <a:rPr lang="en-US" b="1" dirty="0" smtClean="0">
                <a:solidFill>
                  <a:schemeClr val="tx1"/>
                </a:solidFill>
                <a:latin typeface="Courier"/>
                <a:cs typeface="Courier"/>
              </a:rPr>
              <a:t> in [0, 1, 2]</a:t>
            </a:r>
          </a:p>
          <a:p>
            <a:pPr lvl="3">
              <a:buNone/>
            </a:pPr>
            <a:r>
              <a:rPr lang="en-US" b="1" dirty="0" smtClean="0">
                <a:solidFill>
                  <a:schemeClr val="tx1"/>
                </a:solidFill>
                <a:latin typeface="Courier"/>
                <a:cs typeface="Courier"/>
              </a:rPr>
              <a:t>print </a:t>
            </a:r>
            <a:r>
              <a:rPr lang="en-US" b="1" dirty="0" err="1" smtClean="0">
                <a:solidFill>
                  <a:schemeClr val="tx1"/>
                </a:solidFill>
                <a:latin typeface="Courier"/>
                <a:cs typeface="Courier"/>
              </a:rPr>
              <a:t>n</a:t>
            </a:r>
            <a:r>
              <a:rPr lang="en-US" b="1" dirty="0" smtClean="0">
                <a:solidFill>
                  <a:schemeClr val="tx1"/>
                </a:solidFill>
                <a:latin typeface="Courier"/>
                <a:cs typeface="Courier"/>
              </a:rPr>
              <a:t>, "squared is", </a:t>
            </a:r>
            <a:r>
              <a:rPr lang="en-US" b="1" dirty="0" err="1" smtClean="0">
                <a:solidFill>
                  <a:schemeClr val="tx1"/>
                </a:solidFill>
                <a:latin typeface="Courier"/>
                <a:cs typeface="Courier"/>
              </a:rPr>
              <a:t>n</a:t>
            </a:r>
            <a:r>
              <a:rPr lang="en-US" b="1" dirty="0" smtClean="0">
                <a:solidFill>
                  <a:schemeClr val="tx1"/>
                </a:solidFill>
                <a:latin typeface="Courier"/>
                <a:cs typeface="Courier"/>
              </a:rPr>
              <a:t>*</a:t>
            </a:r>
            <a:r>
              <a:rPr lang="en-US" b="1" dirty="0" err="1" smtClean="0">
                <a:solidFill>
                  <a:schemeClr val="tx1"/>
                </a:solidFill>
                <a:latin typeface="Courier"/>
                <a:cs typeface="Courier"/>
              </a:rPr>
              <a:t>n</a:t>
            </a:r>
            <a:endParaRPr lang="en-US" b="1" dirty="0" smtClean="0">
              <a:solidFill>
                <a:schemeClr val="tx1"/>
              </a:solidFill>
              <a:latin typeface="Courier"/>
              <a:cs typeface="Courier"/>
            </a:endParaRPr>
          </a:p>
          <a:p>
            <a:pPr lvl="3">
              <a:buNone/>
            </a:pPr>
            <a:endParaRPr lang="en-US" b="1" dirty="0" smtClean="0">
              <a:solidFill>
                <a:schemeClr val="tx1"/>
              </a:solidFill>
              <a:latin typeface="Courier"/>
              <a:cs typeface="Courier"/>
            </a:endParaRPr>
          </a:p>
          <a:p>
            <a:pPr lvl="2">
              <a:buNone/>
            </a:pPr>
            <a:r>
              <a:rPr lang="en-US" b="1" dirty="0" smtClean="0">
                <a:solidFill>
                  <a:schemeClr val="tx1"/>
                </a:solidFill>
                <a:latin typeface="Courier"/>
                <a:cs typeface="Courier"/>
              </a:rPr>
              <a:t>0 squared is 0</a:t>
            </a:r>
          </a:p>
          <a:p>
            <a:pPr lvl="2">
              <a:buNone/>
            </a:pPr>
            <a:r>
              <a:rPr lang="en-US" b="1" dirty="0" smtClean="0">
                <a:solidFill>
                  <a:schemeClr val="tx1"/>
                </a:solidFill>
                <a:latin typeface="Courier"/>
                <a:cs typeface="Courier"/>
              </a:rPr>
              <a:t>1 squared is 1</a:t>
            </a:r>
          </a:p>
          <a:p>
            <a:pPr lvl="2">
              <a:buNone/>
            </a:pPr>
            <a:r>
              <a:rPr lang="en-US" b="1" dirty="0" smtClean="0">
                <a:solidFill>
                  <a:schemeClr val="tx1"/>
                </a:solidFill>
                <a:latin typeface="Courier"/>
                <a:cs typeface="Courier"/>
              </a:rPr>
              <a:t>2 squared is 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Computing with Numbers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Definite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j-lt"/>
                <a:cs typeface="Courier"/>
              </a:rPr>
              <a:t>What will this do?</a:t>
            </a:r>
          </a:p>
          <a:p>
            <a:pPr lvl="2">
              <a:buNone/>
            </a:pPr>
            <a:r>
              <a:rPr lang="en-US" b="1" dirty="0" smtClean="0">
                <a:solidFill>
                  <a:schemeClr val="tx1"/>
                </a:solidFill>
                <a:latin typeface="Courier"/>
                <a:cs typeface="Courier"/>
              </a:rPr>
              <a:t>for </a:t>
            </a:r>
            <a:r>
              <a:rPr lang="en-US" b="1" dirty="0" err="1" smtClean="0">
                <a:solidFill>
                  <a:schemeClr val="tx1"/>
                </a:solidFill>
                <a:latin typeface="Courier"/>
                <a:cs typeface="Courier"/>
              </a:rPr>
              <a:t>n</a:t>
            </a:r>
            <a:r>
              <a:rPr lang="en-US" b="1" dirty="0" smtClean="0">
                <a:solidFill>
                  <a:schemeClr val="tx1"/>
                </a:solidFill>
                <a:latin typeface="Courier"/>
                <a:cs typeface="Courier"/>
              </a:rPr>
              <a:t> in [8, 1, 5]</a:t>
            </a:r>
          </a:p>
          <a:p>
            <a:pPr lvl="3">
              <a:buNone/>
            </a:pPr>
            <a:r>
              <a:rPr lang="en-US" b="1" dirty="0" smtClean="0">
                <a:solidFill>
                  <a:schemeClr val="tx1"/>
                </a:solidFill>
                <a:latin typeface="Courier"/>
                <a:cs typeface="Courier"/>
              </a:rPr>
              <a:t>print </a:t>
            </a:r>
            <a:r>
              <a:rPr lang="en-US" b="1" dirty="0" err="1" smtClean="0">
                <a:solidFill>
                  <a:schemeClr val="tx1"/>
                </a:solidFill>
                <a:latin typeface="Courier"/>
                <a:cs typeface="Courier"/>
              </a:rPr>
              <a:t>n</a:t>
            </a:r>
            <a:r>
              <a:rPr lang="en-US" b="1" dirty="0" smtClean="0">
                <a:solidFill>
                  <a:schemeClr val="tx1"/>
                </a:solidFill>
                <a:latin typeface="Courier"/>
                <a:cs typeface="Courier"/>
              </a:rPr>
              <a:t>, "squared is", </a:t>
            </a:r>
            <a:r>
              <a:rPr lang="en-US" b="1" dirty="0" err="1" smtClean="0">
                <a:solidFill>
                  <a:schemeClr val="tx1"/>
                </a:solidFill>
                <a:latin typeface="Courier"/>
                <a:cs typeface="Courier"/>
              </a:rPr>
              <a:t>n</a:t>
            </a:r>
            <a:r>
              <a:rPr lang="en-US" b="1" dirty="0" smtClean="0">
                <a:solidFill>
                  <a:schemeClr val="tx1"/>
                </a:solidFill>
                <a:latin typeface="Courier"/>
                <a:cs typeface="Courier"/>
              </a:rPr>
              <a:t>*</a:t>
            </a:r>
            <a:r>
              <a:rPr lang="en-US" b="1" dirty="0" err="1" smtClean="0">
                <a:solidFill>
                  <a:schemeClr val="tx1"/>
                </a:solidFill>
                <a:latin typeface="Courier"/>
                <a:cs typeface="Courier"/>
              </a:rPr>
              <a:t>n</a:t>
            </a:r>
            <a:endParaRPr lang="en-US" b="1" dirty="0" smtClean="0">
              <a:solidFill>
                <a:schemeClr val="tx1"/>
              </a:solidFill>
              <a:latin typeface="Courier"/>
              <a:cs typeface="Courier"/>
            </a:endParaRPr>
          </a:p>
          <a:p>
            <a:pPr lvl="3">
              <a:buNone/>
            </a:pPr>
            <a:endParaRPr lang="en-US" b="1" dirty="0" smtClean="0">
              <a:solidFill>
                <a:schemeClr val="tx1"/>
              </a:solidFill>
              <a:latin typeface="Courier"/>
              <a:cs typeface="Courier"/>
            </a:endParaRPr>
          </a:p>
          <a:p>
            <a:pPr lvl="2">
              <a:buNone/>
            </a:pPr>
            <a:r>
              <a:rPr lang="en-US" b="1" dirty="0" smtClean="0">
                <a:solidFill>
                  <a:schemeClr val="tx1"/>
                </a:solidFill>
                <a:latin typeface="Courier"/>
                <a:cs typeface="Courier"/>
              </a:rPr>
              <a:t>8 squared is 64</a:t>
            </a:r>
          </a:p>
          <a:p>
            <a:pPr lvl="2">
              <a:buNone/>
            </a:pPr>
            <a:r>
              <a:rPr lang="en-US" b="1" dirty="0" smtClean="0">
                <a:solidFill>
                  <a:schemeClr val="tx1"/>
                </a:solidFill>
                <a:latin typeface="Courier"/>
                <a:cs typeface="Courier"/>
              </a:rPr>
              <a:t>1 squared is 1</a:t>
            </a:r>
          </a:p>
          <a:p>
            <a:pPr lvl="2">
              <a:buNone/>
            </a:pPr>
            <a:r>
              <a:rPr lang="en-US" b="1" dirty="0" smtClean="0">
                <a:solidFill>
                  <a:schemeClr val="tx1"/>
                </a:solidFill>
                <a:latin typeface="Courier"/>
                <a:cs typeface="Courier"/>
              </a:rPr>
              <a:t>5 squared is 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Computing with Numbers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Types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Type</a:t>
            </a:r>
            <a:r>
              <a:rPr lang="en-US" dirty="0"/>
              <a:t>: A category or set of data values.</a:t>
            </a:r>
          </a:p>
          <a:p>
            <a:pPr lvl="1"/>
            <a:r>
              <a:rPr lang="en-US" dirty="0"/>
              <a:t>Constrains the operations that can be performed on the data</a:t>
            </a:r>
          </a:p>
          <a:p>
            <a:pPr lvl="1"/>
            <a:r>
              <a:rPr lang="en-US" dirty="0"/>
              <a:t>Examples: </a:t>
            </a:r>
            <a:r>
              <a:rPr lang="en-US" dirty="0">
                <a:solidFill>
                  <a:schemeClr val="accent3"/>
                </a:solidFill>
              </a:rPr>
              <a:t>integer, real number, text </a:t>
            </a:r>
            <a:r>
              <a:rPr lang="en-US" dirty="0" smtClean="0">
                <a:solidFill>
                  <a:schemeClr val="accent3"/>
                </a:solidFill>
              </a:rPr>
              <a:t>string</a:t>
            </a:r>
          </a:p>
          <a:p>
            <a:r>
              <a:rPr lang="en-US" dirty="0"/>
              <a:t>Python is relaxed about </a:t>
            </a:r>
            <a:r>
              <a:rPr lang="en-US" dirty="0" smtClean="0"/>
              <a:t>types</a:t>
            </a:r>
          </a:p>
          <a:p>
            <a:pPr lvl="1"/>
            <a:r>
              <a:rPr lang="en-US" dirty="0"/>
              <a:t>A variable's type does not need to be declared.</a:t>
            </a:r>
          </a:p>
          <a:p>
            <a:pPr lvl="1"/>
            <a:r>
              <a:rPr lang="en-US" dirty="0"/>
              <a:t>A variable can change types as a program is running.</a:t>
            </a:r>
          </a:p>
        </p:txBody>
      </p:sp>
      <p:graphicFrame>
        <p:nvGraphicFramePr>
          <p:cNvPr id="105498" name="Group 26"/>
          <p:cNvGraphicFramePr>
            <a:graphicFrameLocks noGrp="1"/>
          </p:cNvGraphicFramePr>
          <p:nvPr/>
        </p:nvGraphicFramePr>
        <p:xfrm>
          <a:off x="3201988" y="4868136"/>
          <a:ext cx="2665412" cy="1609725"/>
        </p:xfrm>
        <a:graphic>
          <a:graphicData uri="http://schemas.openxmlformats.org/drawingml/2006/table">
            <a:tbl>
              <a:tblPr/>
              <a:tblGrid>
                <a:gridCol w="946150"/>
                <a:gridCol w="1719262"/>
              </a:tblGrid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06" charset="0"/>
                        </a:rPr>
                        <a:t>Value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06" charset="0"/>
                        </a:rPr>
                        <a:t>Python type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6" charset="0"/>
                        </a:rPr>
                        <a:t>42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6" charset="0"/>
                        </a:rPr>
                        <a:t>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6" charset="0"/>
                        </a:rPr>
                        <a:t>3.14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6" charset="0"/>
                        </a:rPr>
                        <a:t>float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6" charset="0"/>
                        </a:rPr>
                        <a:t>"ni!"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6" charset="0"/>
                        </a:rPr>
                        <a:t>str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Numeric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Python function type tells us the data type of any expression</a:t>
            </a:r>
            <a:endParaRPr lang="en-US" b="1" dirty="0" smtClean="0">
              <a:latin typeface="Courier"/>
              <a:cs typeface="Courier"/>
            </a:endParaRPr>
          </a:p>
          <a:p>
            <a:pPr lvl="2"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Courier"/>
                <a:cs typeface="Courier"/>
              </a:rPr>
              <a:t>&gt;&gt;&gt; type(3)</a:t>
            </a:r>
          </a:p>
          <a:p>
            <a:pPr lvl="2"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Courier"/>
                <a:cs typeface="Courier"/>
              </a:rPr>
              <a:t>&lt;type '</a:t>
            </a:r>
            <a:r>
              <a:rPr lang="en-US" sz="2800" b="1" dirty="0" err="1" smtClean="0">
                <a:solidFill>
                  <a:schemeClr val="tx1"/>
                </a:solidFill>
                <a:latin typeface="Courier"/>
                <a:cs typeface="Courier"/>
              </a:rPr>
              <a:t>int</a:t>
            </a:r>
            <a:r>
              <a:rPr lang="en-US" sz="2800" b="1" dirty="0" smtClean="0">
                <a:solidFill>
                  <a:schemeClr val="tx1"/>
                </a:solidFill>
                <a:latin typeface="Courier"/>
                <a:cs typeface="Courier"/>
              </a:rPr>
              <a:t>'&gt;</a:t>
            </a:r>
          </a:p>
          <a:p>
            <a:pPr lvl="2"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Courier"/>
                <a:cs typeface="Courier"/>
              </a:rPr>
              <a:t>&gt;&gt;&gt; type(3.14)</a:t>
            </a:r>
          </a:p>
          <a:p>
            <a:pPr lvl="2"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Courier"/>
                <a:cs typeface="Courier"/>
              </a:rPr>
              <a:t>&lt;type 'float'&gt;</a:t>
            </a:r>
          </a:p>
          <a:p>
            <a:pPr lvl="2"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Courier"/>
                <a:cs typeface="Courier"/>
              </a:rPr>
              <a:t>&gt;&gt;&gt; type(3.0)</a:t>
            </a:r>
          </a:p>
          <a:p>
            <a:pPr lvl="2"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Courier"/>
                <a:cs typeface="Courier"/>
              </a:rPr>
              <a:t>&lt;type 'float'&gt;</a:t>
            </a:r>
          </a:p>
          <a:p>
            <a:pPr lvl="2"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Courier"/>
                <a:cs typeface="Courier"/>
              </a:rPr>
              <a:t>&gt;&gt;&gt; type(932.684)</a:t>
            </a:r>
          </a:p>
          <a:p>
            <a:pPr lvl="2"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Courier"/>
                <a:cs typeface="Courier"/>
              </a:rPr>
              <a:t>&lt;type 'float'&gt;</a:t>
            </a:r>
          </a:p>
          <a:p>
            <a:r>
              <a:rPr lang="en-US" sz="3200" dirty="0" smtClean="0">
                <a:latin typeface="+mj-lt"/>
                <a:cs typeface="Courier"/>
              </a:rPr>
              <a:t>Why do you think that "float" is used for the type of numbers that have a decimal point?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Computing with Numbers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tabLst>
                <a:tab pos="2743200" algn="l"/>
              </a:tabLst>
            </a:pPr>
            <a:r>
              <a:rPr lang="en-US" b="1" dirty="0" smtClean="0"/>
              <a:t>expression</a:t>
            </a:r>
            <a:r>
              <a:rPr lang="en-US" dirty="0" smtClean="0"/>
              <a:t>: A value or </a:t>
            </a:r>
            <a:r>
              <a:rPr lang="en-US" dirty="0" err="1" smtClean="0"/>
              <a:t>operation(s</a:t>
            </a:r>
            <a:r>
              <a:rPr lang="en-US" dirty="0" smtClean="0"/>
              <a:t>) to compute a value.</a:t>
            </a:r>
            <a:endParaRPr lang="en-US" sz="900" dirty="0" smtClean="0"/>
          </a:p>
          <a:p>
            <a:pPr lvl="1">
              <a:buFontTx/>
              <a:buNone/>
              <a:tabLst>
                <a:tab pos="2743200" algn="l"/>
              </a:tabLst>
            </a:pPr>
            <a:r>
              <a:rPr lang="en-US" dirty="0" smtClean="0"/>
              <a:t>	Example:	</a:t>
            </a:r>
            <a:r>
              <a:rPr lang="en-US" dirty="0" smtClean="0">
                <a:latin typeface="Courier New" pitchFamily="-106" charset="0"/>
              </a:rPr>
              <a:t>1 + 4 * 3</a:t>
            </a:r>
            <a:endParaRPr lang="en-US" sz="900" dirty="0" smtClean="0"/>
          </a:p>
          <a:p>
            <a:pPr>
              <a:tabLst>
                <a:tab pos="2743200" algn="l"/>
              </a:tabLst>
            </a:pPr>
            <a:r>
              <a:rPr lang="en-US" b="1" dirty="0" smtClean="0"/>
              <a:t>Arithmetic operators</a:t>
            </a:r>
            <a:r>
              <a:rPr lang="en-US" dirty="0" smtClean="0"/>
              <a:t>:</a:t>
            </a:r>
          </a:p>
          <a:p>
            <a:pPr lvl="1">
              <a:buClr>
                <a:schemeClr val="bg1"/>
              </a:buClr>
              <a:tabLst>
                <a:tab pos="2743200" algn="l"/>
              </a:tabLst>
            </a:pPr>
            <a:r>
              <a:rPr lang="en-US" dirty="0" smtClean="0">
                <a:latin typeface="Courier New" pitchFamily="-106" charset="0"/>
              </a:rPr>
              <a:t>+ - * /	</a:t>
            </a:r>
            <a:r>
              <a:rPr lang="en-US" dirty="0" smtClean="0"/>
              <a:t>add, subtract/negate, multiply, divide</a:t>
            </a:r>
          </a:p>
          <a:p>
            <a:pPr lvl="1">
              <a:buClr>
                <a:schemeClr val="bg1"/>
              </a:buClr>
              <a:tabLst>
                <a:tab pos="2743200" algn="l"/>
              </a:tabLst>
            </a:pPr>
            <a:r>
              <a:rPr lang="en-US" dirty="0" smtClean="0">
                <a:latin typeface="Courier New" pitchFamily="-106" charset="0"/>
              </a:rPr>
              <a:t>**	</a:t>
            </a:r>
            <a:r>
              <a:rPr lang="en-US" dirty="0" err="1" smtClean="0"/>
              <a:t>exponentiate</a:t>
            </a:r>
            <a:endParaRPr lang="en-US" dirty="0" smtClean="0"/>
          </a:p>
          <a:p>
            <a:pPr lvl="1">
              <a:buClr>
                <a:schemeClr val="bg1"/>
              </a:buClr>
              <a:tabLst>
                <a:tab pos="2743200" algn="l"/>
              </a:tabLst>
            </a:pPr>
            <a:r>
              <a:rPr lang="en-US" dirty="0" smtClean="0">
                <a:latin typeface="Courier New" pitchFamily="-106" charset="0"/>
              </a:rPr>
              <a:t>%</a:t>
            </a:r>
            <a:r>
              <a:rPr lang="en-US" dirty="0" smtClean="0"/>
              <a:t> 	modulus, a.k.a. remainder</a:t>
            </a:r>
          </a:p>
          <a:p>
            <a:pPr>
              <a:tabLst>
                <a:tab pos="2743200" algn="l"/>
              </a:tabLst>
            </a:pPr>
            <a:r>
              <a:rPr lang="en-US" b="1" dirty="0" smtClean="0"/>
              <a:t>precedence</a:t>
            </a:r>
            <a:r>
              <a:rPr lang="en-US" dirty="0" smtClean="0"/>
              <a:t>: Order in which operations are computed.</a:t>
            </a:r>
          </a:p>
          <a:p>
            <a:pPr lvl="1">
              <a:buNone/>
              <a:tabLst>
                <a:tab pos="2743200" algn="l"/>
              </a:tabLst>
            </a:pPr>
            <a:r>
              <a:rPr lang="en-US" dirty="0" smtClean="0">
                <a:latin typeface="Courier New" pitchFamily="-106" charset="0"/>
              </a:rPr>
              <a:t>* / % **</a:t>
            </a:r>
            <a:r>
              <a:rPr lang="en-US" dirty="0" smtClean="0"/>
              <a:t>    have a higher precedence than  </a:t>
            </a:r>
            <a:r>
              <a:rPr lang="en-US" dirty="0" smtClean="0">
                <a:latin typeface="Courier New" pitchFamily="-106" charset="0"/>
              </a:rPr>
              <a:t>+ -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dirty="0" smtClean="0">
                <a:latin typeface="Courier New" pitchFamily="-106" charset="0"/>
              </a:rPr>
              <a:t>1 + </a:t>
            </a:r>
            <a:r>
              <a:rPr lang="en-US" b="1" dirty="0" smtClean="0">
                <a:latin typeface="Courier New" pitchFamily="-106" charset="0"/>
              </a:rPr>
              <a:t>3 * 4</a:t>
            </a:r>
            <a:r>
              <a:rPr lang="en-US" dirty="0" smtClean="0">
                <a:latin typeface="Courier New" pitchFamily="-106" charset="0"/>
              </a:rPr>
              <a:t>  </a:t>
            </a:r>
            <a:r>
              <a:rPr lang="en-US" dirty="0" smtClean="0"/>
              <a:t>   is  </a:t>
            </a:r>
            <a:r>
              <a:rPr lang="en-US" dirty="0" smtClean="0">
                <a:latin typeface="Courier New" pitchFamily="-106" charset="0"/>
              </a:rPr>
              <a:t>13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latin typeface="Courier New" pitchFamily="-106" charset="0"/>
              </a:rPr>
              <a:t>(1 + 3)</a:t>
            </a:r>
            <a:r>
              <a:rPr lang="en-US" dirty="0" smtClean="0">
                <a:latin typeface="Courier New" pitchFamily="-106" charset="0"/>
              </a:rPr>
              <a:t> * 4</a:t>
            </a:r>
            <a:r>
              <a:rPr lang="en-US" dirty="0" smtClean="0"/>
              <a:t>   is  </a:t>
            </a:r>
            <a:r>
              <a:rPr lang="en-US" dirty="0" smtClean="0">
                <a:latin typeface="Courier New" pitchFamily="-106" charset="0"/>
              </a:rPr>
              <a:t>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Computing with Numbers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Integer division</a:t>
            </a:r>
            <a:endParaRPr lang="en-US">
              <a:latin typeface="Courier New" pitchFamily="-10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871" y="1750344"/>
            <a:ext cx="7553619" cy="442578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92358" y="5758935"/>
            <a:ext cx="3420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What is 218 % 100 ?</a:t>
            </a:r>
            <a:endParaRPr lang="en-US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Mixed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Mixing integers and floats yields floats</a:t>
            </a:r>
          </a:p>
          <a:p>
            <a:pPr lvl="2"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Courier"/>
                <a:cs typeface="Courier"/>
              </a:rPr>
              <a:t>&gt;&gt;&gt; type( 6 * 3.14 )</a:t>
            </a:r>
          </a:p>
          <a:p>
            <a:pPr lvl="2"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Courier"/>
                <a:cs typeface="Courier"/>
              </a:rPr>
              <a:t>&lt;type 'float'&gt;</a:t>
            </a:r>
          </a:p>
          <a:p>
            <a:r>
              <a:rPr lang="en-US" dirty="0" smtClean="0">
                <a:solidFill>
                  <a:srgbClr val="E2751D"/>
                </a:solidFill>
              </a:rPr>
              <a:t>Why does that make the most sense</a:t>
            </a:r>
          </a:p>
          <a:p>
            <a:r>
              <a:rPr lang="en-US" dirty="0" smtClean="0"/>
              <a:t>Changing a float back to an integer:</a:t>
            </a:r>
          </a:p>
          <a:p>
            <a:pPr lvl="1"/>
            <a:r>
              <a:rPr lang="en-US" sz="2400" b="1" dirty="0" smtClean="0">
                <a:solidFill>
                  <a:schemeClr val="tx1"/>
                </a:solidFill>
                <a:latin typeface="Courier New"/>
                <a:cs typeface="Courier New"/>
              </a:rPr>
              <a:t>round(3.6) == 4</a:t>
            </a:r>
          </a:p>
          <a:p>
            <a:pPr lvl="1"/>
            <a:r>
              <a:rPr lang="en-US" sz="2400" b="1" dirty="0" smtClean="0">
                <a:solidFill>
                  <a:schemeClr val="tx1"/>
                </a:solidFill>
                <a:latin typeface="Courier New"/>
                <a:cs typeface="Courier New"/>
              </a:rPr>
              <a:t>int(3.6) == 3</a:t>
            </a:r>
          </a:p>
          <a:p>
            <a:endParaRPr lang="en-US" dirty="0">
              <a:solidFill>
                <a:srgbClr val="E2751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Computing with Numbers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549275" y="245078"/>
            <a:ext cx="8042276" cy="824352"/>
          </a:xfrm>
        </p:spPr>
        <p:txBody>
          <a:bodyPr/>
          <a:lstStyle/>
          <a:p>
            <a:r>
              <a:rPr lang="en-US" dirty="0"/>
              <a:t>Logic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799" y="4140098"/>
            <a:ext cx="8042276" cy="961976"/>
          </a:xfrm>
        </p:spPr>
        <p:txBody>
          <a:bodyPr/>
          <a:lstStyle/>
          <a:p>
            <a:pPr lvl="1"/>
            <a:r>
              <a:rPr lang="en-US" dirty="0" smtClean="0"/>
              <a:t>Logical </a:t>
            </a:r>
            <a:r>
              <a:rPr lang="en-US" dirty="0"/>
              <a:t>expressions can be combined using </a:t>
            </a:r>
            <a:r>
              <a:rPr lang="en-US" i="1" dirty="0"/>
              <a:t>logical operators</a:t>
            </a:r>
            <a:r>
              <a:rPr lang="en-US" dirty="0"/>
              <a:t>:</a:t>
            </a:r>
          </a:p>
        </p:txBody>
      </p:sp>
      <p:graphicFrame>
        <p:nvGraphicFramePr>
          <p:cNvPr id="70729" name="Group 73"/>
          <p:cNvGraphicFramePr>
            <a:graphicFrameLocks noGrp="1"/>
          </p:cNvGraphicFramePr>
          <p:nvPr/>
        </p:nvGraphicFramePr>
        <p:xfrm>
          <a:off x="1752600" y="5102074"/>
          <a:ext cx="5564188" cy="1371600"/>
        </p:xfrm>
        <a:graphic>
          <a:graphicData uri="http://schemas.openxmlformats.org/drawingml/2006/table">
            <a:tbl>
              <a:tblPr/>
              <a:tblGrid>
                <a:gridCol w="1652588"/>
                <a:gridCol w="2914650"/>
                <a:gridCol w="996950"/>
              </a:tblGrid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06" charset="0"/>
                        </a:rPr>
                        <a:t>Operator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06" charset="0"/>
                        </a:rPr>
                        <a:t>Example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06" charset="0"/>
                        </a:rPr>
                        <a:t>Result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6" charset="0"/>
                        </a:rPr>
                        <a:t>and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6" charset="0"/>
                        </a:rPr>
                        <a:t>(9 != 6) and (2 &lt; 3)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6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6" charset="0"/>
                        </a:rPr>
                        <a:t>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6" charset="0"/>
                        </a:rPr>
                        <a:t>(2 == 3) or (-1 &lt; 5)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6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6" charset="0"/>
                        </a:rPr>
                        <a:t>not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6" charset="0"/>
                        </a:rPr>
                        <a:t>not (7 &gt; 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6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0687" name="Group 31"/>
          <p:cNvGraphicFramePr>
            <a:graphicFrameLocks noGrp="1"/>
          </p:cNvGraphicFramePr>
          <p:nvPr/>
        </p:nvGraphicFramePr>
        <p:xfrm>
          <a:off x="762000" y="1618844"/>
          <a:ext cx="7585075" cy="2346960"/>
        </p:xfrm>
        <a:graphic>
          <a:graphicData uri="http://schemas.openxmlformats.org/drawingml/2006/table">
            <a:tbl>
              <a:tblPr/>
              <a:tblGrid>
                <a:gridCol w="1524000"/>
                <a:gridCol w="2641600"/>
                <a:gridCol w="1895475"/>
                <a:gridCol w="1524000"/>
              </a:tblGrid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06" charset="0"/>
                        </a:rPr>
                        <a:t>Operator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06" charset="0"/>
                        </a:rPr>
                        <a:t>Meaning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06" charset="0"/>
                        </a:rPr>
                        <a:t>Example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06" charset="0"/>
                        </a:rPr>
                        <a:t>Result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6" charset="0"/>
                        </a:rPr>
                        <a:t>==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06" charset="0"/>
                        </a:rPr>
                        <a:t>equals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6" charset="0"/>
                        </a:rPr>
                        <a:t>1 + 1 ==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6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6" charset="0"/>
                        </a:rPr>
                        <a:t>!=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06" charset="0"/>
                        </a:rPr>
                        <a:t>does not equal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6" charset="0"/>
                        </a:rPr>
                        <a:t>3.2 != 2.5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6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6" charset="0"/>
                        </a:rPr>
                        <a:t>&lt;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06" charset="0"/>
                        </a:rPr>
                        <a:t>less than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6" charset="0"/>
                        </a:rPr>
                        <a:t>10 &lt;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6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6" charset="0"/>
                        </a:rPr>
                        <a:t>&gt;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06" charset="0"/>
                        </a:rPr>
                        <a:t>greater than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6" charset="0"/>
                        </a:rPr>
                        <a:t>10 &gt;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6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6" charset="0"/>
                        </a:rPr>
                        <a:t>&lt;=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06" charset="0"/>
                        </a:rPr>
                        <a:t>less than or equal 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6" charset="0"/>
                        </a:rPr>
                        <a:t>126 &lt;= 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6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6" charset="0"/>
                        </a:rPr>
                        <a:t>&gt;=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06" charset="0"/>
                        </a:rPr>
                        <a:t>greater than or equal 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6" charset="0"/>
                        </a:rPr>
                        <a:t>5.0 &gt;= 5.0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6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 or False?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00"/>
                </a:solidFill>
                <a:latin typeface="Courier New"/>
                <a:cs typeface="Courier New"/>
              </a:rPr>
              <a:t>(17 / 4) * 4 == 17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Courier New"/>
                <a:cs typeface="Courier New"/>
              </a:rPr>
              <a:t>(17 / 4.0) * 4 == 17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Courier New"/>
                <a:cs typeface="Courier New"/>
              </a:rPr>
              <a:t>(17 / 4) * 4.0 == 17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Computing with Numbers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Math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more mathematical functions can be accessed by </a:t>
            </a:r>
            <a:r>
              <a:rPr lang="en-US" dirty="0" smtClean="0">
                <a:solidFill>
                  <a:schemeClr val="accent3"/>
                </a:solidFill>
              </a:rPr>
              <a:t>importing the math library</a:t>
            </a:r>
            <a:endParaRPr lang="en-US" dirty="0" smtClean="0"/>
          </a:p>
          <a:p>
            <a:r>
              <a:rPr lang="en-US" dirty="0" smtClean="0"/>
              <a:t>Two ways to import a library:</a:t>
            </a:r>
          </a:p>
          <a:p>
            <a:pPr lvl="1">
              <a:buNone/>
            </a:pPr>
            <a:r>
              <a:rPr lang="en-US" dirty="0" smtClean="0">
                <a:solidFill>
                  <a:schemeClr val="tx1"/>
                </a:solidFill>
                <a:latin typeface="Courier"/>
                <a:cs typeface="Courier"/>
              </a:rPr>
              <a:t>&gt;&gt;&gt;import math</a:t>
            </a:r>
          </a:p>
          <a:p>
            <a:pPr lvl="1">
              <a:buNone/>
            </a:pPr>
            <a:r>
              <a:rPr lang="en-US" dirty="0" smtClean="0">
                <a:solidFill>
                  <a:schemeClr val="tx1"/>
                </a:solidFill>
                <a:latin typeface="Courier"/>
                <a:cs typeface="Courier"/>
              </a:rPr>
              <a:t>&gt;&gt;&gt; math.sqrt(81) </a:t>
            </a:r>
          </a:p>
          <a:p>
            <a:pPr lvl="1">
              <a:buNone/>
            </a:pPr>
            <a:r>
              <a:rPr lang="en-US" dirty="0" smtClean="0">
                <a:solidFill>
                  <a:schemeClr val="tx1"/>
                </a:solidFill>
                <a:latin typeface="Courier"/>
                <a:cs typeface="Courier"/>
              </a:rPr>
              <a:t>9</a:t>
            </a:r>
          </a:p>
          <a:p>
            <a:pPr lvl="1">
              <a:buNone/>
            </a:pPr>
            <a:r>
              <a:rPr lang="en-US" dirty="0" smtClean="0">
                <a:solidFill>
                  <a:schemeClr val="tx1"/>
                </a:solidFill>
                <a:latin typeface="Courier"/>
                <a:cs typeface="Courier"/>
              </a:rPr>
              <a:t>&gt;&gt;&gt; from math import *</a:t>
            </a:r>
          </a:p>
          <a:p>
            <a:pPr lvl="1">
              <a:buNone/>
            </a:pPr>
            <a:r>
              <a:rPr lang="en-US" dirty="0" smtClean="0">
                <a:solidFill>
                  <a:schemeClr val="tx1"/>
                </a:solidFill>
                <a:latin typeface="Courier"/>
                <a:cs typeface="Courier"/>
              </a:rPr>
              <a:t>&gt;&gt;&gt; sqrt(81)</a:t>
            </a:r>
          </a:p>
          <a:p>
            <a:pPr lvl="1">
              <a:buNone/>
            </a:pPr>
            <a:r>
              <a:rPr lang="en-US" dirty="0" smtClean="0">
                <a:solidFill>
                  <a:schemeClr val="tx1"/>
                </a:solidFill>
                <a:latin typeface="Courier"/>
                <a:cs typeface="Courier"/>
              </a:rPr>
              <a:t>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Computing with Numbers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Readings</a:t>
            </a:r>
          </a:p>
          <a:p>
            <a:pPr lvl="1"/>
            <a:r>
              <a:rPr lang="en-US" dirty="0" smtClean="0"/>
              <a:t>Completed: Chapters 1 and 2, pre-reading of Chapter 3</a:t>
            </a:r>
          </a:p>
          <a:p>
            <a:pPr lvl="1"/>
            <a:r>
              <a:rPr lang="en-US" dirty="0" smtClean="0">
                <a:solidFill>
                  <a:schemeClr val="accent3"/>
                </a:solidFill>
              </a:rPr>
              <a:t>To do: </a:t>
            </a:r>
          </a:p>
          <a:p>
            <a:pPr lvl="2"/>
            <a:r>
              <a:rPr lang="en-US" dirty="0" smtClean="0">
                <a:solidFill>
                  <a:schemeClr val="accent3"/>
                </a:solidFill>
              </a:rPr>
              <a:t>Read Chapter 3</a:t>
            </a:r>
          </a:p>
          <a:p>
            <a:pPr lvl="2"/>
            <a:r>
              <a:rPr lang="en-US" dirty="0" smtClean="0">
                <a:solidFill>
                  <a:schemeClr val="accent3"/>
                </a:solidFill>
              </a:rPr>
              <a:t>Pre-read Sections 11.1 – 11.2 (Data Collections: Lists)</a:t>
            </a:r>
          </a:p>
          <a:p>
            <a:r>
              <a:rPr lang="en-US" dirty="0" smtClean="0"/>
              <a:t>Assignments</a:t>
            </a:r>
          </a:p>
          <a:p>
            <a:pPr lvl="1"/>
            <a:r>
              <a:rPr lang="en-US" dirty="0" smtClean="0"/>
              <a:t>Completed: Assignment 1, Using IDLE (only steps 1 – 5)</a:t>
            </a:r>
          </a:p>
          <a:p>
            <a:pPr lvl="2"/>
            <a:r>
              <a:rPr lang="en-US" dirty="0" smtClean="0"/>
              <a:t>Turn in hardcopy today, if you have not already</a:t>
            </a:r>
          </a:p>
          <a:p>
            <a:pPr lvl="1"/>
            <a:r>
              <a:rPr lang="en-US" dirty="0" smtClean="0">
                <a:solidFill>
                  <a:srgbClr val="E2751D"/>
                </a:solidFill>
              </a:rPr>
              <a:t>To do: Assignment 2, Newton &amp; </a:t>
            </a:r>
            <a:r>
              <a:rPr lang="en-US" dirty="0" err="1" smtClean="0">
                <a:solidFill>
                  <a:srgbClr val="E2751D"/>
                </a:solidFill>
              </a:rPr>
              <a:t>Kepler</a:t>
            </a:r>
            <a:endParaRPr lang="en-US" dirty="0" smtClean="0">
              <a:solidFill>
                <a:srgbClr val="E2751D"/>
              </a:solidFill>
            </a:endParaRPr>
          </a:p>
          <a:p>
            <a:pPr lvl="2"/>
            <a:r>
              <a:rPr lang="en-US" dirty="0" smtClean="0">
                <a:solidFill>
                  <a:srgbClr val="E2751D"/>
                </a:solidFill>
              </a:rPr>
              <a:t>Work on with a partner during the lab sections this week</a:t>
            </a:r>
          </a:p>
          <a:p>
            <a:pPr lvl="2"/>
            <a:r>
              <a:rPr lang="en-US" dirty="0" smtClean="0">
                <a:solidFill>
                  <a:srgbClr val="E2751D"/>
                </a:solidFill>
              </a:rPr>
              <a:t>Turn in by uploading to Blackboard no later than 10:00am Saturday 19 Sept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Workshops</a:t>
            </a:r>
          </a:p>
          <a:p>
            <a:pPr lvl="1"/>
            <a:r>
              <a:rPr lang="en-US" dirty="0" smtClean="0">
                <a:solidFill>
                  <a:srgbClr val="E2751D"/>
                </a:solidFill>
              </a:rPr>
              <a:t>In progress Sun-Tue this week: Origami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Computing with Numbers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Mini-Exercise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Task: computer the distance between two points on the plain (x1, y1) and (x2, y2)</a:t>
            </a:r>
          </a:p>
          <a:p>
            <a:r>
              <a:rPr lang="en-US" dirty="0" smtClean="0"/>
              <a:t>What is the formula for distance?</a:t>
            </a:r>
          </a:p>
          <a:p>
            <a:endParaRPr lang="en-US" dirty="0" smtClean="0"/>
          </a:p>
          <a:p>
            <a:r>
              <a:rPr lang="en-US" dirty="0" smtClean="0"/>
              <a:t>Write a Python expression for the distance, using the exponentiation operator ** and the math library function </a:t>
            </a:r>
            <a:r>
              <a:rPr lang="en-US" dirty="0" err="1" smtClean="0"/>
              <a:t>math.sqrt(x</a:t>
            </a:r>
            <a:r>
              <a:rPr lang="en-US" dirty="0" smtClean="0"/>
              <a:t>)  (square root)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Computing with Numbers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312700" y="3152591"/>
          <a:ext cx="4392407" cy="565105"/>
        </p:xfrm>
        <a:graphic>
          <a:graphicData uri="http://schemas.openxmlformats.org/presentationml/2006/ole">
            <p:oleObj spid="_x0000_s79874" name="Equation" r:id="rId3" imgW="2171700" imgH="27940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794109" y="5347151"/>
          <a:ext cx="5566470" cy="456736"/>
        </p:xfrm>
        <a:graphic>
          <a:graphicData uri="http://schemas.openxmlformats.org/presentationml/2006/ole">
            <p:oleObj spid="_x0000_s79875" name="Equation" r:id="rId4" imgW="2476500" imgH="203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Bother with Both Integers and Floats?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not only use floats?</a:t>
            </a:r>
          </a:p>
          <a:p>
            <a:pPr lvl="1"/>
            <a:r>
              <a:rPr lang="en-US" dirty="0" smtClean="0"/>
              <a:t>Integers: represented by a 32 bit binary number</a:t>
            </a:r>
          </a:p>
          <a:p>
            <a:pPr lvl="2"/>
            <a:r>
              <a:rPr lang="en-US" dirty="0" smtClean="0"/>
              <a:t>Largest value is 2**31 – 1 == </a:t>
            </a:r>
            <a:r>
              <a:rPr lang="en-US" dirty="0" smtClean="0">
                <a:hlinkClick r:id="rId2" tooltip="2147483647"/>
              </a:rPr>
              <a:t>2,147,483,647</a:t>
            </a:r>
            <a:endParaRPr lang="en-US" dirty="0" smtClean="0"/>
          </a:p>
          <a:p>
            <a:pPr lvl="2"/>
            <a:r>
              <a:rPr lang="en-US" dirty="0" smtClean="0"/>
              <a:t>Fast</a:t>
            </a:r>
          </a:p>
          <a:p>
            <a:pPr lvl="2"/>
            <a:r>
              <a:rPr lang="en-US" dirty="0" smtClean="0"/>
              <a:t>Exact</a:t>
            </a:r>
          </a:p>
          <a:p>
            <a:pPr lvl="1"/>
            <a:r>
              <a:rPr lang="en-US" dirty="0" smtClean="0"/>
              <a:t>Floats: represented internally using scientific notation</a:t>
            </a:r>
          </a:p>
          <a:p>
            <a:pPr lvl="2"/>
            <a:r>
              <a:rPr lang="en-US" dirty="0" smtClean="0"/>
              <a:t>4200000000 == </a:t>
            </a:r>
            <a:r>
              <a:rPr lang="en-US" dirty="0" smtClean="0">
                <a:solidFill>
                  <a:schemeClr val="accent3"/>
                </a:solidFill>
              </a:rPr>
              <a:t>4.2</a:t>
            </a:r>
            <a:r>
              <a:rPr lang="en-US" dirty="0" smtClean="0"/>
              <a:t>×10</a:t>
            </a:r>
            <a:r>
              <a:rPr lang="en-US" baseline="30000" dirty="0" smtClean="0">
                <a:solidFill>
                  <a:srgbClr val="E2751D"/>
                </a:solidFill>
              </a:rPr>
              <a:t>9</a:t>
            </a:r>
            <a:endParaRPr lang="en-US" dirty="0" smtClean="0">
              <a:solidFill>
                <a:srgbClr val="E2751D"/>
              </a:solidFill>
            </a:endParaRPr>
          </a:p>
          <a:p>
            <a:pPr lvl="2"/>
            <a:r>
              <a:rPr lang="en-US" dirty="0" smtClean="0"/>
              <a:t>0.0000000042 == </a:t>
            </a:r>
            <a:r>
              <a:rPr lang="en-US" dirty="0" smtClean="0">
                <a:solidFill>
                  <a:srgbClr val="E2751D"/>
                </a:solidFill>
              </a:rPr>
              <a:t>4.2</a:t>
            </a:r>
            <a:r>
              <a:rPr lang="en-US" dirty="0" smtClean="0"/>
              <a:t>×10</a:t>
            </a:r>
            <a:r>
              <a:rPr lang="en-US" baseline="30000" dirty="0" smtClean="0">
                <a:solidFill>
                  <a:srgbClr val="E2751D"/>
                </a:solidFill>
              </a:rPr>
              <a:t>−9</a:t>
            </a:r>
          </a:p>
          <a:p>
            <a:pPr lvl="2"/>
            <a:r>
              <a:rPr lang="en-US" dirty="0" smtClean="0"/>
              <a:t>Much slower</a:t>
            </a:r>
          </a:p>
          <a:p>
            <a:pPr lvl="2"/>
            <a:r>
              <a:rPr lang="en-US" dirty="0" smtClean="0"/>
              <a:t>Value might be approximate, not exact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Computing with Numbers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Math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Courier"/>
                <a:cs typeface="Courier"/>
              </a:rPr>
              <a:t>&gt;&gt;&gt; 10000000000.1 == 10000000000.0</a:t>
            </a: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Courier"/>
                <a:cs typeface="Courier"/>
              </a:rPr>
              <a:t>False</a:t>
            </a: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Courier"/>
                <a:cs typeface="Courier"/>
              </a:rPr>
              <a:t>&gt;&gt;&gt; 100000000000.1 == 100000000000.0</a:t>
            </a: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Courier"/>
                <a:cs typeface="Courier"/>
              </a:rPr>
              <a:t>False</a:t>
            </a: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Courier"/>
                <a:cs typeface="Courier"/>
              </a:rPr>
              <a:t>&gt;&gt;&gt; 1000000000000.1 == 1000000000000.0</a:t>
            </a: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Courier"/>
                <a:cs typeface="Courier"/>
              </a:rPr>
              <a:t>True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Computing with Numbers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Sometimes you may want to represent a </a:t>
            </a:r>
            <a:r>
              <a:rPr lang="en-US" dirty="0" smtClean="0">
                <a:solidFill>
                  <a:schemeClr val="accent3"/>
                </a:solidFill>
              </a:rPr>
              <a:t>very big </a:t>
            </a:r>
            <a:r>
              <a:rPr lang="en-US" dirty="0" smtClean="0"/>
              <a:t>number exactly</a:t>
            </a:r>
          </a:p>
          <a:p>
            <a:r>
              <a:rPr lang="en-US" dirty="0" smtClean="0"/>
              <a:t>Python has a special data type to do this: </a:t>
            </a:r>
            <a:r>
              <a:rPr lang="en-US" dirty="0" smtClean="0">
                <a:solidFill>
                  <a:srgbClr val="E2751D"/>
                </a:solidFill>
              </a:rPr>
              <a:t>long integers</a:t>
            </a:r>
          </a:p>
          <a:p>
            <a:r>
              <a:rPr lang="en-US" dirty="0" smtClean="0"/>
              <a:t>Long integers can have </a:t>
            </a:r>
            <a:r>
              <a:rPr lang="en-US" dirty="0" smtClean="0">
                <a:solidFill>
                  <a:schemeClr val="accent3"/>
                </a:solidFill>
              </a:rPr>
              <a:t>any number </a:t>
            </a:r>
            <a:r>
              <a:rPr lang="en-US" dirty="0" smtClean="0"/>
              <a:t>of digits (until your computer runs out memory)!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Computing with Numbers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Computer Math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4" y="1600201"/>
            <a:ext cx="8318985" cy="4343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&gt;&gt;&gt; 1000000000000000002.0 == 1000000000000000001.0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True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&gt;&gt;&gt; 1000000000000000002 == 1000000000000000001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False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&gt;&gt;&gt; type(1000000000000000002)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&lt;type 'long'&gt;</a:t>
            </a:r>
            <a:endParaRPr lang="en-US" sz="2000" dirty="0">
              <a:solidFill>
                <a:schemeClr val="tx1"/>
              </a:solidFill>
              <a:latin typeface="Courier"/>
              <a:cs typeface="Courier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Computing with Numbers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Kepler</a:t>
            </a:r>
            <a:r>
              <a:rPr lang="en-US" dirty="0" smtClean="0"/>
              <a:t> &amp; Newton</a:t>
            </a:r>
          </a:p>
          <a:p>
            <a:pPr lvl="1"/>
            <a:r>
              <a:rPr lang="en-US" dirty="0" smtClean="0"/>
              <a:t>Calculating </a:t>
            </a:r>
            <a:r>
              <a:rPr lang="en-US" smtClean="0"/>
              <a:t>Planetary Orbits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Computing with Numbers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Some students are concerned about amount of time required by labs + workshops + lectures</a:t>
            </a:r>
          </a:p>
          <a:p>
            <a:r>
              <a:rPr lang="en-US" dirty="0" smtClean="0"/>
              <a:t>Good things about labs:</a:t>
            </a:r>
          </a:p>
          <a:p>
            <a:pPr lvl="1"/>
            <a:r>
              <a:rPr lang="en-US" dirty="0" smtClean="0"/>
              <a:t>Can complete assignments much more quickly when help is available – one hour versus an all-nighter</a:t>
            </a:r>
          </a:p>
          <a:p>
            <a:pPr lvl="1"/>
            <a:r>
              <a:rPr lang="en-US" dirty="0" smtClean="0"/>
              <a:t>Time &amp; place to work with a partner (“</a:t>
            </a:r>
            <a:r>
              <a:rPr lang="en-US" dirty="0" err="1" smtClean="0"/>
              <a:t>eXtreme</a:t>
            </a:r>
            <a:r>
              <a:rPr lang="en-US" dirty="0" smtClean="0"/>
              <a:t> programming”)</a:t>
            </a:r>
          </a:p>
          <a:p>
            <a:r>
              <a:rPr lang="en-US" dirty="0" smtClean="0"/>
              <a:t>But: not all students will need two full lab sessions to complete the week’s assignment</a:t>
            </a:r>
          </a:p>
          <a:p>
            <a:r>
              <a:rPr lang="en-US" dirty="0" smtClean="0">
                <a:solidFill>
                  <a:srgbClr val="E2751D"/>
                </a:solidFill>
              </a:rPr>
              <a:t>How to maximize learning &amp; minimize burden?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Computing with Numbers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Attend at least one lab session each week</a:t>
            </a:r>
          </a:p>
          <a:p>
            <a:r>
              <a:rPr lang="en-US" dirty="0" smtClean="0"/>
              <a:t>No need to attend sessions for assignments that you have completed and turned in</a:t>
            </a:r>
          </a:p>
          <a:p>
            <a:r>
              <a:rPr lang="en-US" dirty="0" smtClean="0"/>
              <a:t>Some sessions will require attendance for organizational and/or informational purposes</a:t>
            </a:r>
          </a:p>
          <a:p>
            <a:pPr lvl="1"/>
            <a:r>
              <a:rPr lang="en-US" dirty="0" smtClean="0"/>
              <a:t>These will be announced &amp; noted on Calendar page</a:t>
            </a:r>
          </a:p>
          <a:p>
            <a:r>
              <a:rPr lang="en-US" dirty="0" smtClean="0">
                <a:solidFill>
                  <a:srgbClr val="E2751D"/>
                </a:solidFill>
              </a:rPr>
              <a:t>You need to attend lab tomorrow (Tuesday 15 Sept) in order to choose your (first) lab partner</a:t>
            </a:r>
          </a:p>
          <a:p>
            <a:pPr lvl="1"/>
            <a:r>
              <a:rPr lang="en-US" dirty="0" smtClean="0"/>
              <a:t>Everyone will change partners partway through the semester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Computing with Numbers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Sections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to change your Workshop section?</a:t>
            </a:r>
          </a:p>
          <a:p>
            <a:pPr lvl="1"/>
            <a:r>
              <a:rPr lang="en-US" dirty="0" smtClean="0">
                <a:solidFill>
                  <a:schemeClr val="accent3"/>
                </a:solidFill>
              </a:rPr>
              <a:t>Contact the head workshop leader:</a:t>
            </a:r>
            <a:br>
              <a:rPr lang="en-US" dirty="0" smtClean="0">
                <a:solidFill>
                  <a:schemeClr val="accent3"/>
                </a:solidFill>
              </a:rPr>
            </a:br>
            <a:r>
              <a:rPr lang="en-US" dirty="0" smtClean="0">
                <a:solidFill>
                  <a:schemeClr val="accent3"/>
                </a:solidFill>
              </a:rPr>
              <a:t>Ben Hopkins </a:t>
            </a:r>
            <a:r>
              <a:rPr lang="en-US" dirty="0" smtClean="0">
                <a:solidFill>
                  <a:schemeClr val="accent3"/>
                </a:solidFill>
                <a:hlinkClick r:id="rId2"/>
              </a:rPr>
              <a:t>bhopkin3@u.rochester.edu</a:t>
            </a:r>
            <a:endParaRPr lang="en-US" dirty="0" smtClean="0">
              <a:solidFill>
                <a:schemeClr val="accent3"/>
              </a:solidFill>
            </a:endParaRPr>
          </a:p>
          <a:p>
            <a:r>
              <a:rPr lang="en-US" dirty="0" smtClean="0"/>
              <a:t>Need to change your Lab section?</a:t>
            </a:r>
          </a:p>
          <a:p>
            <a:pPr lvl="1"/>
            <a:r>
              <a:rPr lang="en-US" dirty="0" smtClean="0">
                <a:solidFill>
                  <a:srgbClr val="E2751D"/>
                </a:solidFill>
              </a:rPr>
              <a:t>Complete a Drop/Add form at the Registrar’s Office</a:t>
            </a:r>
          </a:p>
          <a:p>
            <a:r>
              <a:rPr lang="en-US" dirty="0" smtClean="0"/>
              <a:t>What should you do while waiting for a change to be processed?</a:t>
            </a:r>
          </a:p>
          <a:p>
            <a:pPr lvl="1"/>
            <a:r>
              <a:rPr lang="en-US" dirty="0" smtClean="0">
                <a:solidFill>
                  <a:srgbClr val="E2751D"/>
                </a:solidFill>
              </a:rPr>
              <a:t>Go ahead and start attending the section to which you intend to change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Computing with Numbers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this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Loops</a:t>
            </a:r>
          </a:p>
          <a:p>
            <a:r>
              <a:rPr lang="en-US" dirty="0" smtClean="0"/>
              <a:t>Numeric data types</a:t>
            </a:r>
          </a:p>
          <a:p>
            <a:r>
              <a:rPr lang="en-US" dirty="0" smtClean="0"/>
              <a:t>The Math library</a:t>
            </a:r>
          </a:p>
          <a:p>
            <a:r>
              <a:rPr lang="en-US" dirty="0" smtClean="0"/>
              <a:t>Converting between numeric data types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Computing with Numbers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Indefinite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2200" dirty="0" smtClean="0">
                <a:solidFill>
                  <a:srgbClr val="FF0000"/>
                </a:solidFill>
                <a:latin typeface="Courier"/>
                <a:cs typeface="Courier"/>
              </a:rPr>
              <a:t>while</a:t>
            </a:r>
            <a:r>
              <a:rPr lang="en-US" sz="2200" dirty="0" smtClean="0">
                <a:latin typeface="Courier"/>
                <a:cs typeface="Courier"/>
              </a:rPr>
              <a:t> num != guess:</a:t>
            </a:r>
          </a:p>
          <a:p>
            <a:pPr lvl="1">
              <a:buFontTx/>
              <a:buNone/>
            </a:pP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if</a:t>
            </a:r>
            <a:r>
              <a:rPr lang="en-US" dirty="0" smtClean="0">
                <a:latin typeface="Courier"/>
                <a:cs typeface="Courier"/>
              </a:rPr>
              <a:t> guess &lt; num</a:t>
            </a:r>
            <a:r>
              <a:rPr lang="en-US" dirty="0" smtClean="0">
                <a:solidFill>
                  <a:srgbClr val="C00000"/>
                </a:solidFill>
                <a:latin typeface="Courier"/>
                <a:cs typeface="Courier"/>
              </a:rPr>
              <a:t>:</a:t>
            </a:r>
          </a:p>
          <a:p>
            <a:pPr lvl="1">
              <a:buFontTx/>
              <a:buNone/>
            </a:pPr>
            <a:r>
              <a:rPr lang="en-US" dirty="0" smtClean="0">
                <a:latin typeface="Courier"/>
                <a:cs typeface="Courier"/>
              </a:rPr>
              <a:t>		print </a:t>
            </a:r>
            <a:r>
              <a:rPr lang="en-US" dirty="0" smtClean="0">
                <a:solidFill>
                  <a:srgbClr val="008040"/>
                </a:solidFill>
                <a:latin typeface="Courier"/>
                <a:cs typeface="Courier"/>
              </a:rPr>
              <a:t>"Too Low!”</a:t>
            </a:r>
            <a:endParaRPr lang="en-US" dirty="0" smtClean="0">
              <a:latin typeface="Courier"/>
              <a:cs typeface="Courier"/>
            </a:endParaRPr>
          </a:p>
          <a:p>
            <a:pPr lvl="1">
              <a:buFontTx/>
              <a:buNone/>
            </a:pP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else</a:t>
            </a:r>
            <a:r>
              <a:rPr lang="en-US" dirty="0" smtClean="0">
                <a:solidFill>
                  <a:srgbClr val="C00000"/>
                </a:solidFill>
                <a:latin typeface="Courier"/>
                <a:cs typeface="Courier"/>
              </a:rPr>
              <a:t>:</a:t>
            </a:r>
          </a:p>
          <a:p>
            <a:pPr lvl="1">
              <a:buFontTx/>
              <a:buNone/>
            </a:pPr>
            <a:r>
              <a:rPr lang="en-US" dirty="0" smtClean="0">
                <a:latin typeface="Courier"/>
                <a:cs typeface="Courier"/>
              </a:rPr>
              <a:t>		print </a:t>
            </a:r>
            <a:r>
              <a:rPr lang="en-US" dirty="0" smtClean="0">
                <a:solidFill>
                  <a:srgbClr val="008040"/>
                </a:solidFill>
                <a:latin typeface="Courier"/>
                <a:cs typeface="Courier"/>
              </a:rPr>
              <a:t>"Too High!”</a:t>
            </a:r>
          </a:p>
          <a:p>
            <a:pPr lvl="1">
              <a:buFontTx/>
              <a:buNone/>
            </a:pPr>
            <a:endParaRPr lang="en-US" dirty="0" smtClean="0">
              <a:latin typeface="Andale Mono" pitchFamily="-112" charset="0"/>
            </a:endParaRPr>
          </a:p>
          <a:p>
            <a:pPr>
              <a:buFontTx/>
              <a:buNone/>
            </a:pPr>
            <a:r>
              <a:rPr lang="en-US" dirty="0" smtClean="0">
                <a:solidFill>
                  <a:srgbClr val="008040"/>
                </a:solidFill>
                <a:latin typeface="Andale Mono" pitchFamily="-112" charset="0"/>
              </a:rPr>
              <a:t>General form:</a:t>
            </a:r>
          </a:p>
          <a:p>
            <a:pPr lvl="1">
              <a:buFontTx/>
              <a:buNone/>
            </a:pP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while </a:t>
            </a:r>
            <a:r>
              <a:rPr lang="en-US" dirty="0" smtClean="0">
                <a:latin typeface="Courier"/>
                <a:cs typeface="Courier"/>
              </a:rPr>
              <a:t>&lt;expression&gt;</a:t>
            </a:r>
            <a:r>
              <a:rPr lang="en-US" dirty="0" smtClean="0">
                <a:solidFill>
                  <a:srgbClr val="C00000"/>
                </a:solidFill>
                <a:latin typeface="Courier"/>
                <a:cs typeface="Courier"/>
              </a:rPr>
              <a:t>:</a:t>
            </a:r>
          </a:p>
          <a:p>
            <a:pPr lvl="1">
              <a:buFontTx/>
              <a:buNone/>
            </a:pPr>
            <a:r>
              <a:rPr lang="en-US" dirty="0" smtClean="0">
                <a:latin typeface="Courier"/>
                <a:cs typeface="Courier"/>
              </a:rPr>
              <a:t>		&lt;indented lines of code&gt;</a:t>
            </a:r>
          </a:p>
          <a:p>
            <a:pPr>
              <a:buFontTx/>
              <a:buNone/>
            </a:pPr>
            <a:endParaRPr lang="en-US" dirty="0" smtClean="0">
              <a:solidFill>
                <a:srgbClr val="008040"/>
              </a:solidFill>
              <a:latin typeface="Andale Mono" pitchFamily="-112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Computing with Numbers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Definite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we repeat an operation exactly 10 times</a:t>
            </a:r>
          </a:p>
          <a:p>
            <a:r>
              <a:rPr lang="en-US" dirty="0" smtClean="0"/>
              <a:t>One approach:</a:t>
            </a:r>
          </a:p>
          <a:p>
            <a:pPr lvl="2">
              <a:buNone/>
            </a:pPr>
            <a:r>
              <a:rPr lang="en-US" b="1" dirty="0" err="1" smtClean="0">
                <a:solidFill>
                  <a:schemeClr val="tx1"/>
                </a:solidFill>
                <a:latin typeface="Courier"/>
                <a:cs typeface="Courier"/>
              </a:rPr>
              <a:t>n</a:t>
            </a:r>
            <a:r>
              <a:rPr lang="en-US" b="1" dirty="0" smtClean="0">
                <a:solidFill>
                  <a:schemeClr val="tx1"/>
                </a:solidFill>
                <a:latin typeface="Courier"/>
                <a:cs typeface="Courier"/>
              </a:rPr>
              <a:t> = 0</a:t>
            </a:r>
          </a:p>
          <a:p>
            <a:pPr lvl="2">
              <a:buNone/>
            </a:pPr>
            <a:r>
              <a:rPr lang="en-US" b="1" dirty="0" smtClean="0">
                <a:solidFill>
                  <a:schemeClr val="tx1"/>
                </a:solidFill>
                <a:latin typeface="Courier"/>
                <a:cs typeface="Courier"/>
              </a:rPr>
              <a:t>while </a:t>
            </a:r>
            <a:r>
              <a:rPr lang="en-US" b="1" dirty="0" err="1" smtClean="0">
                <a:solidFill>
                  <a:schemeClr val="tx1"/>
                </a:solidFill>
                <a:latin typeface="Courier"/>
                <a:cs typeface="Courier"/>
              </a:rPr>
              <a:t>n</a:t>
            </a:r>
            <a:r>
              <a:rPr lang="en-US" b="1" dirty="0" smtClean="0">
                <a:solidFill>
                  <a:schemeClr val="tx1"/>
                </a:solidFill>
                <a:latin typeface="Courier"/>
                <a:cs typeface="Courier"/>
              </a:rPr>
              <a:t> &lt; 10:</a:t>
            </a:r>
          </a:p>
          <a:p>
            <a:pPr lvl="3">
              <a:buNone/>
            </a:pPr>
            <a:r>
              <a:rPr lang="en-US" b="1" dirty="0" smtClean="0">
                <a:solidFill>
                  <a:schemeClr val="tx1"/>
                </a:solidFill>
                <a:latin typeface="Courier"/>
                <a:cs typeface="Courier"/>
              </a:rPr>
              <a:t>print </a:t>
            </a:r>
            <a:r>
              <a:rPr lang="en-US" b="1" dirty="0" err="1" smtClean="0">
                <a:solidFill>
                  <a:schemeClr val="tx1"/>
                </a:solidFill>
                <a:latin typeface="Courier"/>
                <a:cs typeface="Courier"/>
              </a:rPr>
              <a:t>n</a:t>
            </a:r>
            <a:r>
              <a:rPr lang="en-US" b="1" dirty="0" smtClean="0">
                <a:solidFill>
                  <a:schemeClr val="tx1"/>
                </a:solidFill>
                <a:latin typeface="Courier"/>
                <a:cs typeface="Courier"/>
              </a:rPr>
              <a:t>, "squared is", </a:t>
            </a:r>
            <a:r>
              <a:rPr lang="en-US" b="1" dirty="0" err="1" smtClean="0">
                <a:solidFill>
                  <a:schemeClr val="tx1"/>
                </a:solidFill>
                <a:latin typeface="Courier"/>
                <a:cs typeface="Courier"/>
              </a:rPr>
              <a:t>n</a:t>
            </a:r>
            <a:r>
              <a:rPr lang="en-US" b="1" dirty="0" smtClean="0">
                <a:solidFill>
                  <a:schemeClr val="tx1"/>
                </a:solidFill>
                <a:latin typeface="Courier"/>
                <a:cs typeface="Courier"/>
              </a:rPr>
              <a:t>*</a:t>
            </a:r>
            <a:r>
              <a:rPr lang="en-US" b="1" dirty="0" err="1" smtClean="0">
                <a:solidFill>
                  <a:schemeClr val="tx1"/>
                </a:solidFill>
                <a:latin typeface="Courier"/>
                <a:cs typeface="Courier"/>
              </a:rPr>
              <a:t>n</a:t>
            </a:r>
            <a:endParaRPr lang="en-US" b="1" dirty="0" smtClean="0">
              <a:solidFill>
                <a:schemeClr val="tx1"/>
              </a:solidFill>
              <a:latin typeface="Courier"/>
              <a:cs typeface="Courier"/>
            </a:endParaRPr>
          </a:p>
          <a:p>
            <a:pPr lvl="3">
              <a:buNone/>
            </a:pPr>
            <a:r>
              <a:rPr lang="en-US" b="1" dirty="0" err="1" smtClean="0">
                <a:solidFill>
                  <a:schemeClr val="tx1"/>
                </a:solidFill>
                <a:latin typeface="Courier"/>
                <a:cs typeface="Courier"/>
              </a:rPr>
              <a:t>n</a:t>
            </a:r>
            <a:r>
              <a:rPr lang="en-US" b="1" dirty="0" smtClean="0">
                <a:solidFill>
                  <a:schemeClr val="tx1"/>
                </a:solidFill>
                <a:latin typeface="Courier"/>
                <a:cs typeface="Courier"/>
              </a:rPr>
              <a:t> = </a:t>
            </a:r>
            <a:r>
              <a:rPr lang="en-US" b="1" dirty="0" err="1" smtClean="0">
                <a:solidFill>
                  <a:schemeClr val="tx1"/>
                </a:solidFill>
                <a:latin typeface="Courier"/>
                <a:cs typeface="Courier"/>
              </a:rPr>
              <a:t>n</a:t>
            </a:r>
            <a:r>
              <a:rPr lang="en-US" b="1" dirty="0" smtClean="0">
                <a:solidFill>
                  <a:schemeClr val="tx1"/>
                </a:solidFill>
                <a:latin typeface="Courier"/>
                <a:cs typeface="Courier"/>
              </a:rPr>
              <a:t> + 1</a:t>
            </a:r>
          </a:p>
          <a:p>
            <a:r>
              <a:rPr lang="en-US" dirty="0" smtClean="0">
                <a:latin typeface="+mj-lt"/>
                <a:cs typeface="Courier New"/>
              </a:rPr>
              <a:t>This pattern is so common that there is a shorthand way of writing it</a:t>
            </a:r>
          </a:p>
          <a:p>
            <a:pPr lvl="2">
              <a:buNone/>
            </a:pPr>
            <a:r>
              <a:rPr lang="en-US" b="1" dirty="0" smtClean="0">
                <a:solidFill>
                  <a:srgbClr val="000000"/>
                </a:solidFill>
                <a:latin typeface="Courier"/>
                <a:cs typeface="Courier"/>
              </a:rPr>
              <a:t>for </a:t>
            </a:r>
            <a:r>
              <a:rPr lang="en-US" b="1" dirty="0" err="1" smtClean="0">
                <a:solidFill>
                  <a:srgbClr val="000000"/>
                </a:solidFill>
                <a:latin typeface="Courier"/>
                <a:cs typeface="Courier"/>
              </a:rPr>
              <a:t>n</a:t>
            </a:r>
            <a:r>
              <a:rPr lang="en-US" b="1" dirty="0" smtClean="0">
                <a:solidFill>
                  <a:srgbClr val="000000"/>
                </a:solidFill>
                <a:latin typeface="Courier"/>
                <a:cs typeface="Courier"/>
              </a:rPr>
              <a:t> in range(10)</a:t>
            </a:r>
          </a:p>
          <a:p>
            <a:pPr lvl="3">
              <a:buNone/>
            </a:pPr>
            <a:r>
              <a:rPr lang="en-US" b="1" dirty="0" smtClean="0">
                <a:solidFill>
                  <a:schemeClr val="tx1"/>
                </a:solidFill>
                <a:latin typeface="Courier"/>
                <a:cs typeface="Courier"/>
              </a:rPr>
              <a:t>print </a:t>
            </a:r>
            <a:r>
              <a:rPr lang="en-US" b="1" dirty="0" err="1" smtClean="0">
                <a:solidFill>
                  <a:schemeClr val="tx1"/>
                </a:solidFill>
                <a:latin typeface="Courier"/>
                <a:cs typeface="Courier"/>
              </a:rPr>
              <a:t>n</a:t>
            </a:r>
            <a:r>
              <a:rPr lang="en-US" b="1" dirty="0" smtClean="0">
                <a:solidFill>
                  <a:schemeClr val="tx1"/>
                </a:solidFill>
                <a:latin typeface="Courier"/>
                <a:cs typeface="Courier"/>
              </a:rPr>
              <a:t>, "squared is", </a:t>
            </a:r>
            <a:r>
              <a:rPr lang="en-US" b="1" dirty="0" err="1" smtClean="0">
                <a:solidFill>
                  <a:schemeClr val="tx1"/>
                </a:solidFill>
                <a:latin typeface="Courier"/>
                <a:cs typeface="Courier"/>
              </a:rPr>
              <a:t>n</a:t>
            </a:r>
            <a:r>
              <a:rPr lang="en-US" b="1" dirty="0" smtClean="0">
                <a:solidFill>
                  <a:schemeClr val="tx1"/>
                </a:solidFill>
                <a:latin typeface="Courier"/>
                <a:cs typeface="Courier"/>
              </a:rPr>
              <a:t>*</a:t>
            </a:r>
            <a:r>
              <a:rPr lang="en-US" b="1" dirty="0" err="1" smtClean="0">
                <a:solidFill>
                  <a:schemeClr val="tx1"/>
                </a:solidFill>
                <a:latin typeface="Courier"/>
                <a:cs typeface="Courier"/>
              </a:rPr>
              <a:t>n</a:t>
            </a:r>
            <a:endParaRPr lang="en-US" b="1" dirty="0" smtClean="0">
              <a:solidFill>
                <a:schemeClr val="tx1"/>
              </a:solidFill>
              <a:latin typeface="Courier"/>
              <a:cs typeface="Courier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Computing with Numbers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Definite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j-lt"/>
                <a:cs typeface="Courier"/>
              </a:rPr>
              <a:t>General form:</a:t>
            </a:r>
            <a:endParaRPr lang="en-US" b="1" dirty="0" smtClean="0">
              <a:latin typeface="Courier"/>
              <a:cs typeface="Courier"/>
            </a:endParaRPr>
          </a:p>
          <a:p>
            <a:pPr lvl="2">
              <a:buNone/>
            </a:pPr>
            <a:r>
              <a:rPr lang="en-US" b="1" dirty="0" smtClean="0">
                <a:solidFill>
                  <a:srgbClr val="000000"/>
                </a:solidFill>
                <a:latin typeface="Courier"/>
                <a:cs typeface="Courier"/>
              </a:rPr>
              <a:t>for &lt;variable&gt; in &lt;sequence&gt;:</a:t>
            </a:r>
          </a:p>
          <a:p>
            <a:pPr lvl="4">
              <a:buNone/>
            </a:pPr>
            <a:r>
              <a:rPr lang="en-US" b="1" dirty="0" smtClean="0">
                <a:solidFill>
                  <a:srgbClr val="000000"/>
                </a:solidFill>
                <a:latin typeface="Courier"/>
                <a:cs typeface="Courier"/>
              </a:rPr>
              <a:t>&lt;lines of code&gt;</a:t>
            </a:r>
            <a:endParaRPr lang="en-US" b="1" dirty="0" smtClean="0">
              <a:latin typeface="Courier"/>
              <a:cs typeface="Courier"/>
            </a:endParaRPr>
          </a:p>
          <a:p>
            <a:r>
              <a:rPr lang="en-US" dirty="0" smtClean="0">
                <a:latin typeface="+mj-lt"/>
                <a:cs typeface="Courier"/>
              </a:rPr>
              <a:t>Try typing to the Python shell</a:t>
            </a:r>
          </a:p>
          <a:p>
            <a:pPr lvl="2">
              <a:buNone/>
            </a:pPr>
            <a:r>
              <a:rPr lang="en-US" b="1" dirty="0" smtClean="0">
                <a:solidFill>
                  <a:schemeClr val="tx1"/>
                </a:solidFill>
                <a:latin typeface="Courier"/>
                <a:cs typeface="Courier"/>
              </a:rPr>
              <a:t>&gt;&gt;&gt; range(10)</a:t>
            </a:r>
          </a:p>
          <a:p>
            <a:pPr lvl="2">
              <a:buNone/>
            </a:pPr>
            <a:r>
              <a:rPr lang="en-US" b="1" dirty="0" smtClean="0">
                <a:solidFill>
                  <a:schemeClr val="tx1"/>
                </a:solidFill>
                <a:latin typeface="Courier"/>
                <a:cs typeface="Courier"/>
              </a:rPr>
              <a:t>[0, 1, 2, 3, 4, 5, 6, 7, 8, 9]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Computing with Numbers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468</TotalTime>
  <Words>1437</Words>
  <Application>Microsoft Macintosh PowerPoint</Application>
  <PresentationFormat>On-screen Show (4:3)</PresentationFormat>
  <Paragraphs>258</Paragraphs>
  <Slides>25</Slides>
  <Notes>2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Breeze</vt:lpstr>
      <vt:lpstr>Equation</vt:lpstr>
      <vt:lpstr>Computing with  Numbers</vt:lpstr>
      <vt:lpstr>Course Status</vt:lpstr>
      <vt:lpstr>Labs</vt:lpstr>
      <vt:lpstr>Lab Policy</vt:lpstr>
      <vt:lpstr>Changing Sections</vt:lpstr>
      <vt:lpstr>Topics this Class</vt:lpstr>
      <vt:lpstr>Indefinite Loops</vt:lpstr>
      <vt:lpstr>Definite Loops</vt:lpstr>
      <vt:lpstr>Definite Loops</vt:lpstr>
      <vt:lpstr>Definite Loops</vt:lpstr>
      <vt:lpstr>Definite Loops</vt:lpstr>
      <vt:lpstr>Data Types</vt:lpstr>
      <vt:lpstr>Numeric Types</vt:lpstr>
      <vt:lpstr>Arithmetic Operators</vt:lpstr>
      <vt:lpstr>Integer division</vt:lpstr>
      <vt:lpstr>Mixed Expressions</vt:lpstr>
      <vt:lpstr>Logic</vt:lpstr>
      <vt:lpstr>True or False?</vt:lpstr>
      <vt:lpstr>The Math Library</vt:lpstr>
      <vt:lpstr>Mini-Exercise</vt:lpstr>
      <vt:lpstr>Why Bother with Both Integers and Floats?</vt:lpstr>
      <vt:lpstr>Computer Math</vt:lpstr>
      <vt:lpstr>Long Integers</vt:lpstr>
      <vt:lpstr>More Computer Math</vt:lpstr>
      <vt:lpstr>Assignment 2</vt:lpstr>
    </vt:vector>
  </TitlesOfParts>
  <Company>University of Rochester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Study Computer Science using Python?</dc:title>
  <dc:creator>Henry Kautz</dc:creator>
  <cp:lastModifiedBy>Henry Kautz</cp:lastModifiedBy>
  <cp:revision>49</cp:revision>
  <dcterms:created xsi:type="dcterms:W3CDTF">2009-09-15T14:41:59Z</dcterms:created>
  <dcterms:modified xsi:type="dcterms:W3CDTF">2009-09-15T14:48:21Z</dcterms:modified>
</cp:coreProperties>
</file>