
<file path=[Content_Types].xml><?xml version="1.0" encoding="utf-8"?>
<Types xmlns="http://schemas.openxmlformats.org/package/2006/content-types">
  <Override PartName="/ppt/slideLayouts/slideLayout8.xml" ContentType="application/vnd.openxmlformats-officedocument.presentationml.slideLayout+xml"/>
  <Override PartName="/ppt/embeddings/oleObject4.bin" ContentType="application/vnd.openxmlformats-officedocument.oleObject"/>
  <Override PartName="/ppt/theme/theme2.xml" ContentType="application/vnd.openxmlformats-officedocument.theme+xml"/>
  <Override PartName="/ppt/slides/slide2.xml" ContentType="application/vnd.openxmlformats-officedocument.presentationml.slide+xml"/>
  <Override PartName="/docProps/app.xml" ContentType="application/vnd.openxmlformats-officedocument.extended-properties+xml"/>
  <Override PartName="/ppt/slides/slide11.xml" ContentType="application/vnd.openxmlformats-officedocument.presentationml.slide+xml"/>
  <Override PartName="/ppt/theme/theme3.xml" ContentType="application/vnd.openxmlformats-officedocument.theme+xml"/>
  <Override PartName="/ppt/slideLayouts/slideLayout3.xml" ContentType="application/vnd.openxmlformats-officedocument.presentationml.slideLayout+xml"/>
  <Override PartName="/ppt/slideLayouts/slideLayout5.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embeddings/oleObject2.bin" ContentType="application/vnd.openxmlformats-officedocument.oleObject"/>
  <Override PartName="/ppt/notesMasters/notesMaster1.xml" ContentType="application/vnd.openxmlformats-officedocument.presentationml.notesMaster+xml"/>
  <Override PartName="/ppt/slides/slide1.xml" ContentType="application/vnd.openxmlformats-officedocument.presentationml.slide+xml"/>
  <Override PartName="/ppt/tableStyles.xml" ContentType="application/vnd.openxmlformats-officedocument.presentationml.tableStyles+xml"/>
  <Default Extension="xml" ContentType="application/xml"/>
  <Override PartName="/ppt/slides/slide7.xml" ContentType="application/vnd.openxmlformats-officedocument.presentationml.slide+xml"/>
  <Override PartName="/ppt/viewProps.xml" ContentType="application/vnd.openxmlformats-officedocument.presentationml.viewProps+xml"/>
  <Override PartName="/ppt/slideMasters/slideMaster1.xml" ContentType="application/vnd.openxmlformats-officedocument.presentationml.slideMaster+xml"/>
  <Override PartName="/ppt/handoutMasters/handoutMaster1.xml" ContentType="application/vnd.openxmlformats-officedocument.presentationml.handoutMaster+xml"/>
  <Override PartName="/ppt/slides/slide13.xml" ContentType="application/vnd.openxmlformats-officedocument.presentationml.slide+xml"/>
  <Override PartName="/ppt/slides/slide14.xml" ContentType="application/vnd.openxmlformats-officedocument.presentationml.slide+xml"/>
  <Override PartName="/ppt/embeddings/oleObject1.bin" ContentType="application/vnd.openxmlformats-officedocument.oleObject"/>
  <Default Extension="pict" ContentType="image/pict"/>
  <Override PartName="/ppt/embeddings/oleObject3.bin" ContentType="application/vnd.openxmlformats-officedocument.oleObject"/>
  <Override PartName="/ppt/slideLayouts/slideLayout4.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theme/theme1.xml" ContentType="application/vnd.openxmlformats-officedocument.theme+xml"/>
  <Override PartName="/ppt/slideLayouts/slideLayout6.xml" ContentType="application/vnd.openxmlformats-officedocument.presentationml.slideLayout+xml"/>
  <Override PartName="/ppt/presentation.xml" ContentType="application/vnd.openxmlformats-officedocument.presentationml.presentation.main+xml"/>
  <Override PartName="/ppt/slides/slide5.xml" ContentType="application/vnd.openxmlformats-officedocument.presentationml.slide+xml"/>
  <Override PartName="/ppt/slides/slide10.xml" ContentType="application/vnd.openxmlformats-officedocument.presentationml.slide+xml"/>
  <Override PartName="/ppt/slideLayouts/slideLayout7.xml" ContentType="application/vnd.openxmlformats-officedocument.presentationml.slideLayout+xml"/>
  <Override PartName="/ppt/presProps.xml" ContentType="application/vnd.openxmlformats-officedocument.presentationml.presProps+xml"/>
  <Default Extension="jpeg" ContentType="image/jpeg"/>
  <Default Extension="vml" ContentType="application/vnd.openxmlformats-officedocument.vmlDrawing"/>
  <Override PartName="/ppt/commentAuthors.xml" ContentType="application/vnd.openxmlformats-officedocument.presentationml.commentAuthors+xml"/>
  <Override PartName="/ppt/slides/slide3.xml" ContentType="application/vnd.openxmlformats-officedocument.presentationml.slide+xml"/>
  <Override PartName="/ppt/slides/slide4.xml" ContentType="application/vnd.openxmlformats-officedocument.presentationml.slide+xml"/>
  <Override PartName="/ppt/slideLayouts/slideLayout11.xml" ContentType="application/vnd.openxmlformats-officedocument.presentationml.slideLayout+xml"/>
  <Override PartName="/docProps/core.xml" ContentType="application/vnd.openxmlformats-package.core-properties+xml"/>
  <Override PartName="/ppt/slides/slide8.xml" ContentType="application/vnd.openxmlformats-officedocument.presentationml.slide+xml"/>
  <Override PartName="/ppt/slides/slide15.xml" ContentType="application/vnd.openxmlformats-officedocument.presentationml.slide+xml"/>
  <Default Extension="bin" ContentType="application/vnd.openxmlformats-officedocument.presentationml.printerSettings"/>
  <Default Extension="rels" ContentType="application/vnd.openxmlformats-package.relationships+xml"/>
  <Override PartName="/ppt/slides/slide9.xml" ContentType="application/vnd.openxmlformats-officedocument.presentationml.slide+xml"/>
  <Override PartName="/ppt/slides/slide6.xml" ContentType="application/vnd.openxmlformats-officedocument.presentationml.slide+xml"/>
  <Override PartName="/ppt/slides/slide16.xml" ContentType="application/vnd.openxmlformats-officedocument.presentationml.slide+xml"/>
  <Override PartName="/ppt/slides/slide12.xml" ContentType="application/vnd.openxmlformats-officedocument.presentationml.slide+xml"/>
</Types>
</file>

<file path=_rels/.rels><?xml version="1.0" encoding="UTF-8" standalone="yes"?>
<Relationships xmlns="http://schemas.openxmlformats.org/package/2006/relationships"><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 Id="rId3"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SpecialPlsOnTitleSld="0" saveSubsetFonts="1" autoCompressPictures="0">
  <p:sldMasterIdLst>
    <p:sldMasterId id="2147483660" r:id="rId1"/>
  </p:sldMasterIdLst>
  <p:notesMasterIdLst>
    <p:notesMasterId r:id="rId18"/>
  </p:notesMasterIdLst>
  <p:handoutMasterIdLst>
    <p:handoutMasterId r:id="rId19"/>
  </p:handoutMasterIdLst>
  <p:sldIdLst>
    <p:sldId id="256" r:id="rId2"/>
    <p:sldId id="261" r:id="rId3"/>
    <p:sldId id="262" r:id="rId4"/>
    <p:sldId id="264" r:id="rId5"/>
    <p:sldId id="263" r:id="rId6"/>
    <p:sldId id="259" r:id="rId7"/>
    <p:sldId id="258" r:id="rId8"/>
    <p:sldId id="265" r:id="rId9"/>
    <p:sldId id="266" r:id="rId10"/>
    <p:sldId id="267" r:id="rId11"/>
    <p:sldId id="268" r:id="rId12"/>
    <p:sldId id="269" r:id="rId13"/>
    <p:sldId id="271" r:id="rId14"/>
    <p:sldId id="272" r:id="rId15"/>
    <p:sldId id="270" r:id="rId16"/>
    <p:sldId id="257" r:id="rId1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mAuthor id="0" name="Henry Kautz" initials="HK" lastIdx="0" clrIdx="0"/>
</p:cmAuthorLst>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p:restoredLeft sz="15620"/>
    <p:restoredTop sz="94955" autoAdjust="0"/>
  </p:normalViewPr>
  <p:slideViewPr>
    <p:cSldViewPr snapToGrid="0" snapToObjects="1">
      <p:cViewPr varScale="1">
        <p:scale>
          <a:sx n="90" d="100"/>
          <a:sy n="90" d="100"/>
        </p:scale>
        <p:origin x="-408" y="-11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7" Type="http://schemas.openxmlformats.org/officeDocument/2006/relationships/slide" Target="slides/slide6.xml"/><Relationship Id="rId1" Type="http://schemas.openxmlformats.org/officeDocument/2006/relationships/slideMaster" Target="slideMasters/slideMaster1.xml"/><Relationship Id="rId24" Type="http://schemas.openxmlformats.org/officeDocument/2006/relationships/theme" Target="theme/theme1.xml"/><Relationship Id="rId25" Type="http://schemas.openxmlformats.org/officeDocument/2006/relationships/tableStyles" Target="tableStyles.xml"/><Relationship Id="rId8" Type="http://schemas.openxmlformats.org/officeDocument/2006/relationships/slide" Target="slides/slide7.xml"/><Relationship Id="rId13" Type="http://schemas.openxmlformats.org/officeDocument/2006/relationships/slide" Target="slides/slide12.xml"/><Relationship Id="rId10" Type="http://schemas.openxmlformats.org/officeDocument/2006/relationships/slide" Target="slides/slide9.xml"/><Relationship Id="rId12" Type="http://schemas.openxmlformats.org/officeDocument/2006/relationships/slide" Target="slides/slide11.xml"/><Relationship Id="rId17" Type="http://schemas.openxmlformats.org/officeDocument/2006/relationships/slide" Target="slides/slide16.xml"/><Relationship Id="rId9" Type="http://schemas.openxmlformats.org/officeDocument/2006/relationships/slide" Target="slides/slide8.xml"/><Relationship Id="rId18" Type="http://schemas.openxmlformats.org/officeDocument/2006/relationships/notesMaster" Target="notesMasters/notesMaster1.xml"/><Relationship Id="rId3" Type="http://schemas.openxmlformats.org/officeDocument/2006/relationships/slide" Target="slides/slide2.xml"/><Relationship Id="rId14" Type="http://schemas.openxmlformats.org/officeDocument/2006/relationships/slide" Target="slides/slide13.xml"/><Relationship Id="rId23" Type="http://schemas.openxmlformats.org/officeDocument/2006/relationships/viewProps" Target="viewProps.xml"/><Relationship Id="rId4" Type="http://schemas.openxmlformats.org/officeDocument/2006/relationships/slide" Target="slides/slide3.xml"/><Relationship Id="rId11" Type="http://schemas.openxmlformats.org/officeDocument/2006/relationships/slide" Target="slides/slide10.xml"/><Relationship Id="rId6" Type="http://schemas.openxmlformats.org/officeDocument/2006/relationships/slide" Target="slides/slide5.xml"/><Relationship Id="rId16" Type="http://schemas.openxmlformats.org/officeDocument/2006/relationships/slide" Target="slides/slide15.xml"/><Relationship Id="rId5" Type="http://schemas.openxmlformats.org/officeDocument/2006/relationships/slide" Target="slides/slide4.xml"/><Relationship Id="rId15" Type="http://schemas.openxmlformats.org/officeDocument/2006/relationships/slide" Target="slides/slide14.xml"/><Relationship Id="rId19" Type="http://schemas.openxmlformats.org/officeDocument/2006/relationships/handoutMaster" Target="handoutMasters/handoutMaster1.xml"/><Relationship Id="rId20" Type="http://schemas.openxmlformats.org/officeDocument/2006/relationships/printerSettings" Target="printerSettings/printerSettings1.bin"/><Relationship Id="rId22" Type="http://schemas.openxmlformats.org/officeDocument/2006/relationships/presProps" Target="presProps.xml"/><Relationship Id="rId21" Type="http://schemas.openxmlformats.org/officeDocument/2006/relationships/commentAuthors" Target="commentAuthors.xml"/><Relationship Id="rId2" Type="http://schemas.openxmlformats.org/officeDocument/2006/relationships/slide" Target="slides/slid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pict"/></Relationships>
</file>

<file path=ppt/drawings/_rels/vmlDrawing2.vml.rels><?xml version="1.0" encoding="UTF-8" standalone="yes"?>
<Relationships xmlns="http://schemas.openxmlformats.org/package/2006/relationships"><Relationship Id="rId2" Type="http://schemas.openxmlformats.org/officeDocument/2006/relationships/image" Target="../media/image8.pict"/><Relationship Id="rId3" Type="http://schemas.openxmlformats.org/officeDocument/2006/relationships/image" Target="../media/image9.pict"/><Relationship Id="rId1" Type="http://schemas.openxmlformats.org/officeDocument/2006/relationships/image" Target="../media/image7.pict"/></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C4264DB5-A206-9D47-95DA-5CD0D706BD05}" type="datetime1">
              <a:rPr lang="en-US" smtClean="0"/>
              <a:pPr/>
              <a:t>9/16/09</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EB2430E2-E856-7042-ABF6-9ECE38EB682E}" type="slidenum">
              <a:rPr lang="en-US" smtClean="0"/>
              <a:pPr/>
              <a:t>‹#›</a:t>
            </a:fld>
            <a:endParaRPr 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7419C1D-C253-4147-B0EB-6878BC36788E}" type="datetime1">
              <a:rPr lang="en-US" smtClean="0"/>
              <a:pPr/>
              <a:t>9/16/09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6044217-DB22-4D42-8636-8E59A7100830}" type="slidenum">
              <a:rPr lang="en-US" smtClean="0"/>
              <a:pPr/>
              <a:t>‹#›</a:t>
            </a:fld>
            <a:endParaRPr lang="en-US"/>
          </a:p>
        </p:txBody>
      </p:sp>
    </p:spTree>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7" name="Rectangle 6"/>
          <p:cNvSpPr/>
          <p:nvPr/>
        </p:nvSpPr>
        <p:spPr>
          <a:xfrm>
            <a:off x="1328166" y="1295400"/>
            <a:ext cx="6487668" cy="3152887"/>
          </a:xfrm>
          <a:prstGeom prst="rect">
            <a:avLst/>
          </a:prstGeo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p>
            <a:pPr marL="0" indent="0" algn="l" defTabSz="914400" rtl="0" eaLnBrk="1" latinLnBrk="0" hangingPunct="1">
              <a:spcBef>
                <a:spcPts val="2000"/>
              </a:spcBef>
              <a:buClr>
                <a:schemeClr val="accent1">
                  <a:lumMod val="60000"/>
                  <a:lumOff val="40000"/>
                </a:schemeClr>
              </a:buClr>
              <a:buSzPct val="110000"/>
              <a:buFont typeface="Wingdings 2" pitchFamily="18" charset="2"/>
              <a:buNone/>
            </a:pPr>
            <a:endParaRPr sz="3200" kern="1200">
              <a:solidFill>
                <a:schemeClr val="tx1">
                  <a:lumMod val="65000"/>
                  <a:lumOff val="35000"/>
                </a:schemeClr>
              </a:solidFill>
              <a:latin typeface="+mn-lt"/>
              <a:ea typeface="+mn-ea"/>
              <a:cs typeface="+mn-cs"/>
            </a:endParaRPr>
          </a:p>
        </p:txBody>
      </p:sp>
      <p:sp>
        <p:nvSpPr>
          <p:cNvPr id="2" name="Title 1"/>
          <p:cNvSpPr>
            <a:spLocks noGrp="1"/>
          </p:cNvSpPr>
          <p:nvPr>
            <p:ph type="ctrTitle"/>
          </p:nvPr>
        </p:nvSpPr>
        <p:spPr>
          <a:xfrm>
            <a:off x="1322921" y="1523999"/>
            <a:ext cx="6498158" cy="1724867"/>
          </a:xfrm>
        </p:spPr>
        <p:txBody>
          <a:bodyPr vert="horz" lIns="91440" tIns="45720" rIns="91440" bIns="45720" rtlCol="0" anchor="b" anchorCtr="0">
            <a:noAutofit/>
          </a:bodyPr>
          <a:lstStyle>
            <a:lvl1pPr marL="0" indent="0" algn="ctr" defTabSz="914400" rtl="0" eaLnBrk="1" latinLnBrk="0" hangingPunct="1">
              <a:spcBef>
                <a:spcPct val="0"/>
              </a:spcBef>
              <a:buClr>
                <a:schemeClr val="accent1">
                  <a:lumMod val="60000"/>
                  <a:lumOff val="40000"/>
                </a:schemeClr>
              </a:buClr>
              <a:buSzPct val="110000"/>
              <a:buFont typeface="Wingdings 2" pitchFamily="18" charset="2"/>
              <a:buNone/>
              <a:defRPr sz="4600" kern="1200">
                <a:solidFill>
                  <a:schemeClr val="accent1"/>
                </a:solidFill>
                <a:latin typeface="+mj-lt"/>
                <a:ea typeface="+mj-ea"/>
                <a:cs typeface="+mj-cs"/>
              </a:defRPr>
            </a:lvl1pPr>
          </a:lstStyle>
          <a:p>
            <a:r>
              <a:rPr lang="en-US" smtClean="0"/>
              <a:t>Click to edit Master title style</a:t>
            </a:r>
            <a:endParaRPr/>
          </a:p>
        </p:txBody>
      </p:sp>
      <p:sp>
        <p:nvSpPr>
          <p:cNvPr id="3" name="Subtitle 2"/>
          <p:cNvSpPr>
            <a:spLocks noGrp="1"/>
          </p:cNvSpPr>
          <p:nvPr>
            <p:ph type="subTitle" idx="1"/>
          </p:nvPr>
        </p:nvSpPr>
        <p:spPr>
          <a:xfrm>
            <a:off x="1322921" y="3299012"/>
            <a:ext cx="6498159" cy="916641"/>
          </a:xfrm>
        </p:spPr>
        <p:txBody>
          <a:bodyPr vert="horz" lIns="91440" tIns="45720" rIns="91440" bIns="45720" rtlCol="0">
            <a:normAutofit/>
          </a:bodyPr>
          <a:lstStyle>
            <a:lvl1pPr marL="0" indent="0" algn="ctr" defTabSz="914400" rtl="0" eaLnBrk="1" latinLnBrk="0" hangingPunct="1">
              <a:spcBef>
                <a:spcPts val="300"/>
              </a:spcBef>
              <a:buClr>
                <a:schemeClr val="accent1">
                  <a:lumMod val="60000"/>
                  <a:lumOff val="40000"/>
                </a:schemeClr>
              </a:buClr>
              <a:buSzPct val="110000"/>
              <a:buFont typeface="Wingdings 2" pitchFamily="18" charset="2"/>
              <a:buNone/>
              <a:defRPr sz="1800" kern="1200">
                <a:solidFill>
                  <a:schemeClr val="tx1">
                    <a:tint val="7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6" name="Slide Number Placeholder 5"/>
          <p:cNvSpPr>
            <a:spLocks noGrp="1"/>
          </p:cNvSpPr>
          <p:nvPr>
            <p:ph type="sldNum" sz="quarter" idx="12"/>
          </p:nvPr>
        </p:nvSpPr>
        <p:spPr>
          <a:xfrm>
            <a:off x="5840229" y="6275668"/>
            <a:ext cx="3048277" cy="365125"/>
          </a:xfrm>
          <a:prstGeom prst="rect">
            <a:avLst/>
          </a:prstGeom>
        </p:spPr>
        <p:txBody>
          <a:bodyPr/>
          <a:lstStyle/>
          <a:p>
            <a:fld id="{F96C34BC-94F8-9849-90BA-D19ECD17709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69792" y="368301"/>
            <a:ext cx="1524000" cy="5575300"/>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549274" y="368301"/>
            <a:ext cx="6689726" cy="55753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6" name="Slide Number Placeholder 5"/>
          <p:cNvSpPr>
            <a:spLocks noGrp="1"/>
          </p:cNvSpPr>
          <p:nvPr>
            <p:ph type="sldNum" sz="quarter" idx="12"/>
          </p:nvPr>
        </p:nvSpPr>
        <p:spPr>
          <a:xfrm>
            <a:off x="5840229" y="6275668"/>
            <a:ext cx="3048277" cy="365125"/>
          </a:xfrm>
          <a:prstGeom prst="rect">
            <a:avLst/>
          </a:prstGeom>
        </p:spPr>
        <p:txBody>
          <a:bodyPr/>
          <a:lstStyle/>
          <a:p>
            <a:fld id="{F96C34BC-94F8-9849-90BA-D19ECD17709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6" name="Slide Number Placeholder 5"/>
          <p:cNvSpPr>
            <a:spLocks noGrp="1"/>
          </p:cNvSpPr>
          <p:nvPr>
            <p:ph type="sldNum" sz="quarter" idx="10"/>
          </p:nvPr>
        </p:nvSpPr>
        <p:spPr/>
        <p:txBody>
          <a:bodyPr/>
          <a:lstStyle/>
          <a:p>
            <a:fld id="{9D21D21C-CDD5-F643-9360-8369729F4A11}"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Title Slide with Picture">
    <p:spTree>
      <p:nvGrpSpPr>
        <p:cNvPr id="1" name=""/>
        <p:cNvGrpSpPr/>
        <p:nvPr/>
      </p:nvGrpSpPr>
      <p:grpSpPr>
        <a:xfrm>
          <a:off x="0" y="0"/>
          <a:ext cx="0" cy="0"/>
          <a:chOff x="0" y="0"/>
          <a:chExt cx="0" cy="0"/>
        </a:xfrm>
      </p:grpSpPr>
      <p:sp>
        <p:nvSpPr>
          <p:cNvPr id="2" name="Title 1"/>
          <p:cNvSpPr>
            <a:spLocks noGrp="1"/>
          </p:cNvSpPr>
          <p:nvPr>
            <p:ph type="ctrTitle"/>
          </p:nvPr>
        </p:nvSpPr>
        <p:spPr>
          <a:xfrm>
            <a:off x="363538" y="3352801"/>
            <a:ext cx="8416925" cy="1470025"/>
          </a:xfrm>
        </p:spPr>
        <p:txBody>
          <a:bodyPr/>
          <a:lstStyle/>
          <a:p>
            <a:r>
              <a:rPr lang="en-US" smtClean="0"/>
              <a:t>Click to edit Master title style</a:t>
            </a:r>
            <a:endParaRPr/>
          </a:p>
        </p:txBody>
      </p:sp>
      <p:sp>
        <p:nvSpPr>
          <p:cNvPr id="3" name="Subtitle 2"/>
          <p:cNvSpPr>
            <a:spLocks noGrp="1"/>
          </p:cNvSpPr>
          <p:nvPr>
            <p:ph type="subTitle" idx="1"/>
          </p:nvPr>
        </p:nvSpPr>
        <p:spPr>
          <a:xfrm>
            <a:off x="363538" y="4771029"/>
            <a:ext cx="8416925" cy="972671"/>
          </a:xfrm>
        </p:spPr>
        <p:txBody>
          <a:bodyPr>
            <a:normAutofit/>
          </a:bodyPr>
          <a:lstStyle>
            <a:lvl1pPr marL="0" indent="0" algn="ctr">
              <a:spcBef>
                <a:spcPts val="300"/>
              </a:spcBef>
              <a:buNone/>
              <a:defRPr sz="1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6" name="Slide Number Placeholder 5"/>
          <p:cNvSpPr>
            <a:spLocks noGrp="1"/>
          </p:cNvSpPr>
          <p:nvPr>
            <p:ph type="sldNum" sz="quarter" idx="12"/>
          </p:nvPr>
        </p:nvSpPr>
        <p:spPr>
          <a:xfrm>
            <a:off x="5840229" y="6275668"/>
            <a:ext cx="3048277" cy="365125"/>
          </a:xfrm>
          <a:prstGeom prst="rect">
            <a:avLst/>
          </a:prstGeom>
        </p:spPr>
        <p:txBody>
          <a:bodyPr/>
          <a:lstStyle/>
          <a:p>
            <a:fld id="{F96C34BC-94F8-9849-90BA-D19ECD177092}" type="slidenum">
              <a:rPr lang="en-US" smtClean="0"/>
              <a:pPr/>
              <a:t>‹#›</a:t>
            </a:fld>
            <a:endParaRPr lang="en-US"/>
          </a:p>
        </p:txBody>
      </p:sp>
      <p:sp>
        <p:nvSpPr>
          <p:cNvPr id="9" name="Picture Placeholder 2"/>
          <p:cNvSpPr>
            <a:spLocks noGrp="1"/>
          </p:cNvSpPr>
          <p:nvPr>
            <p:ph type="pic" idx="13"/>
          </p:nvPr>
        </p:nvSpPr>
        <p:spPr>
          <a:xfrm>
            <a:off x="370980" y="363538"/>
            <a:ext cx="8402040" cy="2836862"/>
          </a:xfrm>
          <a:ln w="3175">
            <a:solidFill>
              <a:schemeClr val="bg1"/>
            </a:solidFill>
          </a:ln>
          <a:effectLst>
            <a:outerShdw blurRad="63500" sx="100500" sy="100500" algn="ctr" rotWithShape="0">
              <a:prstClr val="black">
                <a:alpha val="50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9275" y="2403144"/>
            <a:ext cx="8056563" cy="1362075"/>
          </a:xfrm>
        </p:spPr>
        <p:txBody>
          <a:bodyPr anchor="b" anchorCtr="0"/>
          <a:lstStyle>
            <a:lvl1pPr algn="ctr">
              <a:defRPr sz="4600" b="0" cap="none" baseline="0"/>
            </a:lvl1pPr>
          </a:lstStyle>
          <a:p>
            <a:r>
              <a:rPr lang="en-US" smtClean="0"/>
              <a:t>Click to edit Master title style</a:t>
            </a:r>
            <a:endParaRPr/>
          </a:p>
        </p:txBody>
      </p:sp>
      <p:sp>
        <p:nvSpPr>
          <p:cNvPr id="3" name="Text Placeholder 2"/>
          <p:cNvSpPr>
            <a:spLocks noGrp="1"/>
          </p:cNvSpPr>
          <p:nvPr>
            <p:ph type="body" idx="1"/>
          </p:nvPr>
        </p:nvSpPr>
        <p:spPr>
          <a:xfrm>
            <a:off x="549275" y="3736005"/>
            <a:ext cx="8056563" cy="1500187"/>
          </a:xfrm>
        </p:spPr>
        <p:txBody>
          <a:bodyPr anchor="t" anchorCtr="0">
            <a:normAutofit/>
          </a:bodyPr>
          <a:lstStyle>
            <a:lvl1pPr marL="0" indent="0" algn="ctr">
              <a:spcBef>
                <a:spcPts val="300"/>
              </a:spcBef>
              <a:buNone/>
              <a:defRPr sz="18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6" name="Slide Number Placeholder 5"/>
          <p:cNvSpPr>
            <a:spLocks noGrp="1"/>
          </p:cNvSpPr>
          <p:nvPr>
            <p:ph type="sldNum" sz="quarter" idx="12"/>
          </p:nvPr>
        </p:nvSpPr>
        <p:spPr>
          <a:xfrm>
            <a:off x="5840229" y="6275668"/>
            <a:ext cx="3048277" cy="365125"/>
          </a:xfrm>
          <a:prstGeom prst="rect">
            <a:avLst/>
          </a:prstGeom>
        </p:spPr>
        <p:txBody>
          <a:bodyPr/>
          <a:lstStyle/>
          <a:p>
            <a:fld id="{F96C34BC-94F8-9849-90BA-D19ECD177092}"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1336956"/>
          </a:xfrm>
        </p:spPr>
        <p:txBody>
          <a:bodyPr/>
          <a:lstStyle/>
          <a:p>
            <a:r>
              <a:rPr lang="en-US" smtClean="0"/>
              <a:t>Click to edit Master title style</a:t>
            </a:r>
            <a:endParaRPr/>
          </a:p>
        </p:txBody>
      </p:sp>
      <p:sp>
        <p:nvSpPr>
          <p:cNvPr id="3" name="Content Placeholder 2"/>
          <p:cNvSpPr>
            <a:spLocks noGrp="1"/>
          </p:cNvSpPr>
          <p:nvPr>
            <p:ph sz="half" idx="1"/>
          </p:nvPr>
        </p:nvSpPr>
        <p:spPr>
          <a:xfrm>
            <a:off x="549275"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4751071"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7" name="Slide Number Placeholder 6"/>
          <p:cNvSpPr>
            <a:spLocks noGrp="1"/>
          </p:cNvSpPr>
          <p:nvPr>
            <p:ph type="sldNum" sz="quarter" idx="12"/>
          </p:nvPr>
        </p:nvSpPr>
        <p:spPr>
          <a:xfrm>
            <a:off x="5840229" y="6275668"/>
            <a:ext cx="3048277" cy="365125"/>
          </a:xfrm>
          <a:prstGeom prst="rect">
            <a:avLst/>
          </a:prstGeom>
        </p:spPr>
        <p:txBody>
          <a:bodyPr/>
          <a:lstStyle/>
          <a:p>
            <a:fld id="{F96C34BC-94F8-9849-90BA-D19ECD177092}"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49274" y="107576"/>
            <a:ext cx="8042276" cy="1336956"/>
          </a:xfrm>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549274"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49274"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Text Placeholder 4"/>
          <p:cNvSpPr>
            <a:spLocks noGrp="1"/>
          </p:cNvSpPr>
          <p:nvPr>
            <p:ph type="body" sz="quarter" idx="3"/>
          </p:nvPr>
        </p:nvSpPr>
        <p:spPr>
          <a:xfrm>
            <a:off x="4751070"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1070"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9" name="Slide Number Placeholder 8"/>
          <p:cNvSpPr>
            <a:spLocks noGrp="1"/>
          </p:cNvSpPr>
          <p:nvPr>
            <p:ph type="sldNum" sz="quarter" idx="12"/>
          </p:nvPr>
        </p:nvSpPr>
        <p:spPr>
          <a:xfrm>
            <a:off x="5840229" y="6275668"/>
            <a:ext cx="3048277" cy="365125"/>
          </a:xfrm>
          <a:prstGeom prst="rect">
            <a:avLst/>
          </a:prstGeom>
        </p:spPr>
        <p:txBody>
          <a:bodyPr/>
          <a:lstStyle/>
          <a:p>
            <a:fld id="{F96C34BC-94F8-9849-90BA-D19ECD17709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5" name="Slide Number Placeholder 4"/>
          <p:cNvSpPr>
            <a:spLocks noGrp="1"/>
          </p:cNvSpPr>
          <p:nvPr>
            <p:ph type="sldNum" sz="quarter" idx="12"/>
          </p:nvPr>
        </p:nvSpPr>
        <p:spPr>
          <a:xfrm>
            <a:off x="5840229" y="6275668"/>
            <a:ext cx="3048277" cy="365125"/>
          </a:xfrm>
          <a:prstGeom prst="rect">
            <a:avLst/>
          </a:prstGeom>
        </p:spPr>
        <p:txBody>
          <a:bodyPr/>
          <a:lstStyle/>
          <a:p>
            <a:fld id="{F96C34BC-94F8-9849-90BA-D19ECD17709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5840229" y="6275668"/>
            <a:ext cx="3048277" cy="365125"/>
          </a:xfrm>
          <a:prstGeom prst="rect">
            <a:avLst/>
          </a:prstGeom>
        </p:spPr>
        <p:txBody>
          <a:bodyPr/>
          <a:lstStyle/>
          <a:p>
            <a:fld id="{F96C34BC-94F8-9849-90BA-D19ECD17709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9" y="611872"/>
            <a:ext cx="3840480" cy="1162050"/>
          </a:xfrm>
        </p:spPr>
        <p:txBody>
          <a:bodyPr anchor="b"/>
          <a:lstStyle>
            <a:lvl1pPr algn="ctr">
              <a:defRPr sz="3600" b="0"/>
            </a:lvl1pPr>
          </a:lstStyle>
          <a:p>
            <a:r>
              <a:rPr lang="en-US" smtClean="0"/>
              <a:t>Click to edit Master title style</a:t>
            </a:r>
            <a:endParaRPr/>
          </a:p>
        </p:txBody>
      </p:sp>
      <p:sp>
        <p:nvSpPr>
          <p:cNvPr id="3" name="Content Placeholder 2"/>
          <p:cNvSpPr>
            <a:spLocks noGrp="1"/>
          </p:cNvSpPr>
          <p:nvPr>
            <p:ph idx="1"/>
          </p:nvPr>
        </p:nvSpPr>
        <p:spPr>
          <a:xfrm>
            <a:off x="4742824" y="368300"/>
            <a:ext cx="3840480" cy="5575300"/>
          </a:xfrm>
        </p:spPr>
        <p:txBody>
          <a:bodyPr>
            <a:normAutofit/>
          </a:bodyPr>
          <a:lstStyle>
            <a:lvl1pPr>
              <a:spcBef>
                <a:spcPts val="2000"/>
              </a:spcBef>
              <a:defRPr sz="2200"/>
            </a:lvl1pPr>
            <a:lvl2pPr>
              <a:defRPr sz="20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Text Placeholder 3"/>
          <p:cNvSpPr>
            <a:spLocks noGrp="1"/>
          </p:cNvSpPr>
          <p:nvPr>
            <p:ph type="body" sz="half" idx="2"/>
          </p:nvPr>
        </p:nvSpPr>
        <p:spPr>
          <a:xfrm>
            <a:off x="533399" y="1787856"/>
            <a:ext cx="3840480" cy="3720152"/>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Slide Number Placeholder 6"/>
          <p:cNvSpPr>
            <a:spLocks noGrp="1"/>
          </p:cNvSpPr>
          <p:nvPr>
            <p:ph type="sldNum" sz="quarter" idx="12"/>
          </p:nvPr>
        </p:nvSpPr>
        <p:spPr>
          <a:xfrm>
            <a:off x="5840229" y="6275668"/>
            <a:ext cx="3048277" cy="365125"/>
          </a:xfrm>
          <a:prstGeom prst="rect">
            <a:avLst/>
          </a:prstGeom>
        </p:spPr>
        <p:txBody>
          <a:bodyPr/>
          <a:lstStyle/>
          <a:p>
            <a:fld id="{F96C34BC-94F8-9849-90BA-D19ECD17709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4" Type="http://schemas.openxmlformats.org/officeDocument/2006/relationships/slideLayout" Target="../slideLayouts/slideLayout4.xml"/><Relationship Id="rId10" Type="http://schemas.openxmlformats.org/officeDocument/2006/relationships/slideLayout" Target="../slideLayouts/slideLayout10.xml"/><Relationship Id="rId5" Type="http://schemas.openxmlformats.org/officeDocument/2006/relationships/slideLayout" Target="../slideLayouts/slideLayout5.xml"/><Relationship Id="rId7" Type="http://schemas.openxmlformats.org/officeDocument/2006/relationships/slideLayout" Target="../slideLayouts/slideLayout7.xml"/><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9" Type="http://schemas.openxmlformats.org/officeDocument/2006/relationships/slideLayout" Target="../slideLayouts/slideLayout9.xml"/><Relationship Id="rId3" Type="http://schemas.openxmlformats.org/officeDocument/2006/relationships/slideLayout" Target="../slideLayouts/slideLayout3.xml"/><Relationship Id="rId6" Type="http://schemas.openxmlformats.org/officeDocument/2006/relationships/slideLayout" Target="../slideLayouts/slideLayout6.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49275" y="107576"/>
            <a:ext cx="8042276" cy="1336956"/>
          </a:xfrm>
          <a:prstGeom prst="rect">
            <a:avLst/>
          </a:prstGeom>
        </p:spPr>
        <p:txBody>
          <a:bodyPr vert="horz" lIns="91440" tIns="45720" rIns="91440" bIns="45720" rtlCol="0" anchor="b" anchorCtr="0">
            <a:noAutofit/>
          </a:bodyPr>
          <a:lstStyle/>
          <a:p>
            <a:r>
              <a:rPr lang="en-US" smtClean="0"/>
              <a:t>Click to edit Master title style</a:t>
            </a:r>
            <a:endParaRPr/>
          </a:p>
        </p:txBody>
      </p:sp>
      <p:sp>
        <p:nvSpPr>
          <p:cNvPr id="3" name="Text Placeholder 2"/>
          <p:cNvSpPr>
            <a:spLocks noGrp="1"/>
          </p:cNvSpPr>
          <p:nvPr>
            <p:ph type="body" idx="1"/>
          </p:nvPr>
        </p:nvSpPr>
        <p:spPr>
          <a:xfrm>
            <a:off x="549275" y="1600201"/>
            <a:ext cx="8042276" cy="4343400"/>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D21D21C-CDD5-F643-9360-8369729F4A11}"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1" r:id="rId10"/>
    <p:sldLayoutId id="2147483672" r:id="rId11"/>
  </p:sldLayoutIdLst>
  <p:timing>
    <p:tnLst>
      <p:par>
        <p:cTn id="1" dur="indefinite" restart="never" nodeType="tmRoot"/>
      </p:par>
    </p:tnLst>
  </p:timing>
  <p:hf hdr="0"/>
  <p:txStyles>
    <p:titleStyle>
      <a:lvl1pPr algn="ctr" defTabSz="914400" rtl="0" eaLnBrk="1" latinLnBrk="0" hangingPunct="1">
        <a:spcBef>
          <a:spcPct val="0"/>
        </a:spcBef>
        <a:buNone/>
        <a:defRPr sz="4600" kern="1200">
          <a:solidFill>
            <a:schemeClr val="accent1"/>
          </a:solidFill>
          <a:latin typeface="+mj-lt"/>
          <a:ea typeface="+mj-ea"/>
          <a:cs typeface="+mj-cs"/>
        </a:defRPr>
      </a:lvl1pPr>
    </p:titleStyle>
    <p:bodyStyle>
      <a:lvl1pPr marL="349250" indent="-349250" algn="l" defTabSz="914400" rtl="0" eaLnBrk="1" latinLnBrk="0" hangingPunct="1">
        <a:spcBef>
          <a:spcPts val="2000"/>
        </a:spcBef>
        <a:buClr>
          <a:schemeClr val="accent1">
            <a:lumMod val="60000"/>
            <a:lumOff val="40000"/>
          </a:schemeClr>
        </a:buClr>
        <a:buSzPct val="110000"/>
        <a:buFont typeface="Wingdings 2" pitchFamily="18" charset="2"/>
        <a:buChar char=""/>
        <a:defRPr sz="24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75000"/>
          </a:schemeClr>
        </a:buClr>
        <a:buSzPct val="110000"/>
        <a:buFont typeface="Wingdings 2" pitchFamily="18" charset="2"/>
        <a:buChar char=""/>
        <a:defRPr sz="2200" kern="1200">
          <a:solidFill>
            <a:schemeClr val="tx1">
              <a:lumMod val="65000"/>
              <a:lumOff val="35000"/>
            </a:schemeClr>
          </a:solidFill>
          <a:latin typeface="+mn-lt"/>
          <a:ea typeface="+mn-ea"/>
          <a:cs typeface="+mn-cs"/>
        </a:defRPr>
      </a:lvl2pPr>
      <a:lvl3pPr marL="96837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2000" kern="1200">
          <a:solidFill>
            <a:schemeClr val="tx1">
              <a:lumMod val="65000"/>
              <a:lumOff val="35000"/>
            </a:schemeClr>
          </a:solidFill>
          <a:latin typeface="+mn-lt"/>
          <a:ea typeface="+mn-ea"/>
          <a:cs typeface="+mn-cs"/>
        </a:defRPr>
      </a:lvl3pPr>
      <a:lvl4pPr marL="1263650" indent="-295275" algn="l" defTabSz="914400" rtl="0" eaLnBrk="1" latinLnBrk="0" hangingPunct="1">
        <a:spcBef>
          <a:spcPts val="600"/>
        </a:spcBef>
        <a:buClr>
          <a:schemeClr val="accent1">
            <a:lumMod val="75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4pPr>
      <a:lvl5pPr marL="154622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6" Type="http://schemas.openxmlformats.org/officeDocument/2006/relationships/oleObject" Target="../embeddings/oleObject4.bin"/><Relationship Id="rId4" Type="http://schemas.openxmlformats.org/officeDocument/2006/relationships/oleObject" Target="../embeddings/oleObject2.bin"/><Relationship Id="rId1" Type="http://schemas.openxmlformats.org/officeDocument/2006/relationships/vmlDrawing" Target="../drawings/vmlDrawing2.vml"/><Relationship Id="rId2" Type="http://schemas.openxmlformats.org/officeDocument/2006/relationships/slideLayout" Target="../slideLayouts/slideLayout2.xml"/><Relationship Id="rId3" Type="http://schemas.openxmlformats.org/officeDocument/2006/relationships/image" Target="../media/image6.jpeg"/><Relationship Id="rId5" Type="http://schemas.openxmlformats.org/officeDocument/2006/relationships/oleObject" Target="../embeddings/oleObject3.bin"/></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2.xml"/><Relationship Id="rId3" Type="http://schemas.openxmlformats.org/officeDocument/2006/relationships/oleObject" Target="../embeddings/oleObject1.bin"/><Relationship Id="rId1" Type="http://schemas.openxmlformats.org/officeDocument/2006/relationships/vmlDrawing" Target="../drawings/vmlDrawing1.v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a:xfrm>
            <a:off x="792343" y="1351502"/>
            <a:ext cx="7550573" cy="1724867"/>
          </a:xfrm>
        </p:spPr>
        <p:txBody>
          <a:bodyPr>
            <a:normAutofit fontScale="90000"/>
          </a:bodyPr>
          <a:lstStyle/>
          <a:p>
            <a:r>
              <a:rPr lang="en-US" dirty="0" smtClean="0"/>
              <a:t>Numerical Methods</a:t>
            </a:r>
            <a:br>
              <a:rPr lang="en-US" dirty="0" smtClean="0"/>
            </a:br>
            <a:r>
              <a:rPr lang="en-US" sz="3111" dirty="0" smtClean="0"/>
              <a:t>or</a:t>
            </a:r>
            <a:br>
              <a:rPr lang="en-US" sz="3111" dirty="0" smtClean="0"/>
            </a:br>
            <a:r>
              <a:rPr lang="en-US" sz="3111" dirty="0" smtClean="0"/>
              <a:t>Two Recipes for Pi</a:t>
            </a:r>
            <a:endParaRPr lang="en-US" sz="3111" dirty="0"/>
          </a:p>
        </p:txBody>
      </p:sp>
      <p:sp>
        <p:nvSpPr>
          <p:cNvPr id="3" name="Subtitle 2"/>
          <p:cNvSpPr>
            <a:spLocks noGrp="1"/>
          </p:cNvSpPr>
          <p:nvPr>
            <p:ph type="subTitle" idx="1"/>
          </p:nvPr>
        </p:nvSpPr>
        <p:spPr/>
        <p:txBody>
          <a:bodyPr>
            <a:normAutofit lnSpcReduction="10000"/>
          </a:bodyPr>
          <a:lstStyle/>
          <a:p>
            <a:r>
              <a:rPr lang="en-US" dirty="0" smtClean="0"/>
              <a:t>CSC 161: The Art of Programming</a:t>
            </a:r>
          </a:p>
          <a:p>
            <a:r>
              <a:rPr lang="en-US" dirty="0" smtClean="0"/>
              <a:t>Prof. Henry Kautz</a:t>
            </a:r>
          </a:p>
          <a:p>
            <a:r>
              <a:rPr lang="en-US" dirty="0" smtClean="0"/>
              <a:t>9/</a:t>
            </a:r>
            <a:r>
              <a:rPr lang="en-US" dirty="0" smtClean="0"/>
              <a:t>16/</a:t>
            </a:r>
            <a:r>
              <a:rPr lang="en-US" dirty="0" smtClean="0"/>
              <a:t>2009</a:t>
            </a:r>
          </a:p>
          <a:p>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err="1" smtClean="0"/>
              <a:t>Gergory</a:t>
            </a:r>
            <a:r>
              <a:rPr lang="en-US" dirty="0" smtClean="0"/>
              <a:t>-Leibniz Pi</a:t>
            </a:r>
            <a:endParaRPr lang="en-US" dirty="0"/>
          </a:p>
        </p:txBody>
      </p:sp>
      <p:sp>
        <p:nvSpPr>
          <p:cNvPr id="3" name="Content Placeholder 2"/>
          <p:cNvSpPr>
            <a:spLocks noGrp="1"/>
          </p:cNvSpPr>
          <p:nvPr>
            <p:ph idx="1"/>
          </p:nvPr>
        </p:nvSpPr>
        <p:spPr>
          <a:xfrm>
            <a:off x="549275" y="1600200"/>
            <a:ext cx="7769226" cy="4756149"/>
          </a:xfrm>
        </p:spPr>
        <p:txBody>
          <a:bodyPr>
            <a:normAutofit/>
          </a:bodyPr>
          <a:lstStyle/>
          <a:p>
            <a:pPr>
              <a:buNone/>
            </a:pPr>
            <a:r>
              <a:rPr lang="en-US" dirty="0" smtClean="0">
                <a:solidFill>
                  <a:schemeClr val="accent3"/>
                </a:solidFill>
                <a:latin typeface="Courier"/>
                <a:cs typeface="Courier"/>
              </a:rPr>
              <a:t>def </a:t>
            </a:r>
            <a:r>
              <a:rPr lang="en-US" dirty="0" err="1" smtClean="0">
                <a:latin typeface="Courier"/>
                <a:cs typeface="Courier"/>
              </a:rPr>
              <a:t>make_pi(terms</a:t>
            </a:r>
            <a:r>
              <a:rPr lang="en-US" dirty="0" smtClean="0">
                <a:latin typeface="Courier"/>
                <a:cs typeface="Courier"/>
              </a:rPr>
              <a:t>):</a:t>
            </a:r>
          </a:p>
          <a:p>
            <a:pPr>
              <a:buNone/>
            </a:pPr>
            <a:r>
              <a:rPr lang="en-US" dirty="0" smtClean="0">
                <a:latin typeface="Courier"/>
                <a:cs typeface="Courier"/>
              </a:rPr>
              <a:t>    </a:t>
            </a:r>
            <a:r>
              <a:rPr lang="en-US" dirty="0" smtClean="0">
                <a:solidFill>
                  <a:srgbClr val="E2751D"/>
                </a:solidFill>
                <a:latin typeface="Courier"/>
                <a:cs typeface="Courier"/>
              </a:rPr>
              <a:t>print </a:t>
            </a:r>
            <a:r>
              <a:rPr lang="en-US" dirty="0" smtClean="0">
                <a:latin typeface="Courier"/>
                <a:cs typeface="Courier"/>
              </a:rPr>
              <a:t>"Terms", "Estimate"</a:t>
            </a:r>
          </a:p>
          <a:p>
            <a:pPr>
              <a:buNone/>
            </a:pPr>
            <a:r>
              <a:rPr lang="en-US" dirty="0" smtClean="0">
                <a:latin typeface="Courier"/>
                <a:cs typeface="Courier"/>
              </a:rPr>
              <a:t>    </a:t>
            </a:r>
            <a:r>
              <a:rPr lang="en-US" dirty="0" err="1" smtClean="0">
                <a:latin typeface="Courier"/>
                <a:cs typeface="Courier"/>
              </a:rPr>
              <a:t>p</a:t>
            </a:r>
            <a:r>
              <a:rPr lang="en-US" dirty="0" smtClean="0">
                <a:latin typeface="Courier"/>
                <a:cs typeface="Courier"/>
              </a:rPr>
              <a:t> = 0</a:t>
            </a:r>
          </a:p>
          <a:p>
            <a:pPr>
              <a:buNone/>
            </a:pPr>
            <a:r>
              <a:rPr lang="en-US" dirty="0" smtClean="0">
                <a:latin typeface="Courier"/>
                <a:cs typeface="Courier"/>
              </a:rPr>
              <a:t>    </a:t>
            </a:r>
            <a:r>
              <a:rPr lang="en-US" dirty="0" smtClean="0">
                <a:solidFill>
                  <a:srgbClr val="E2751D"/>
                </a:solidFill>
                <a:latin typeface="Courier"/>
                <a:cs typeface="Courier"/>
              </a:rPr>
              <a:t>for </a:t>
            </a:r>
            <a:r>
              <a:rPr lang="en-US" dirty="0" err="1" smtClean="0">
                <a:latin typeface="Courier"/>
                <a:cs typeface="Courier"/>
              </a:rPr>
              <a:t>d</a:t>
            </a:r>
            <a:r>
              <a:rPr lang="en-US" dirty="0" smtClean="0">
                <a:latin typeface="Courier"/>
                <a:cs typeface="Courier"/>
              </a:rPr>
              <a:t> </a:t>
            </a:r>
            <a:r>
              <a:rPr lang="en-US" dirty="0" smtClean="0">
                <a:solidFill>
                  <a:srgbClr val="E2751D"/>
                </a:solidFill>
                <a:latin typeface="Courier"/>
                <a:cs typeface="Courier"/>
              </a:rPr>
              <a:t>in </a:t>
            </a:r>
            <a:r>
              <a:rPr lang="en-US" dirty="0" smtClean="0">
                <a:solidFill>
                  <a:schemeClr val="accent6"/>
                </a:solidFill>
                <a:latin typeface="Courier"/>
                <a:cs typeface="Courier"/>
              </a:rPr>
              <a:t>range(1,terms,4)</a:t>
            </a:r>
            <a:r>
              <a:rPr lang="en-US" dirty="0" smtClean="0">
                <a:latin typeface="Courier"/>
                <a:cs typeface="Courier"/>
              </a:rPr>
              <a:t>:</a:t>
            </a:r>
          </a:p>
          <a:p>
            <a:pPr>
              <a:buNone/>
            </a:pPr>
            <a:r>
              <a:rPr lang="en-US" dirty="0" smtClean="0">
                <a:latin typeface="Courier"/>
                <a:cs typeface="Courier"/>
              </a:rPr>
              <a:t>        </a:t>
            </a:r>
            <a:r>
              <a:rPr lang="en-US" dirty="0" err="1" smtClean="0">
                <a:latin typeface="Courier"/>
                <a:cs typeface="Courier"/>
              </a:rPr>
              <a:t>p</a:t>
            </a:r>
            <a:r>
              <a:rPr lang="en-US" dirty="0" smtClean="0">
                <a:latin typeface="Courier"/>
                <a:cs typeface="Courier"/>
              </a:rPr>
              <a:t> = </a:t>
            </a:r>
            <a:r>
              <a:rPr lang="en-US" dirty="0" err="1" smtClean="0">
                <a:latin typeface="Courier"/>
                <a:cs typeface="Courier"/>
              </a:rPr>
              <a:t>p</a:t>
            </a:r>
            <a:r>
              <a:rPr lang="en-US" dirty="0" smtClean="0">
                <a:latin typeface="Courier"/>
                <a:cs typeface="Courier"/>
              </a:rPr>
              <a:t> + (4.0/d) - (4.0/(d+2))</a:t>
            </a:r>
          </a:p>
          <a:p>
            <a:pPr>
              <a:buNone/>
            </a:pPr>
            <a:r>
              <a:rPr lang="en-US" dirty="0" smtClean="0">
                <a:latin typeface="Courier"/>
                <a:cs typeface="Courier"/>
              </a:rPr>
              <a:t>        </a:t>
            </a:r>
            <a:r>
              <a:rPr lang="en-US" dirty="0" smtClean="0">
                <a:solidFill>
                  <a:srgbClr val="E2751D"/>
                </a:solidFill>
                <a:latin typeface="Courier"/>
                <a:cs typeface="Courier"/>
              </a:rPr>
              <a:t>print </a:t>
            </a:r>
            <a:r>
              <a:rPr lang="en-US" dirty="0" err="1" smtClean="0">
                <a:latin typeface="Courier"/>
                <a:cs typeface="Courier"/>
              </a:rPr>
              <a:t>d</a:t>
            </a:r>
            <a:r>
              <a:rPr lang="en-US" dirty="0" smtClean="0">
                <a:latin typeface="Courier"/>
                <a:cs typeface="Courier"/>
              </a:rPr>
              <a:t>, </a:t>
            </a:r>
            <a:r>
              <a:rPr lang="en-US" dirty="0" err="1" smtClean="0">
                <a:latin typeface="Courier"/>
                <a:cs typeface="Courier"/>
              </a:rPr>
              <a:t>p</a:t>
            </a:r>
            <a:endParaRPr lang="en-US" dirty="0" smtClean="0">
              <a:latin typeface="Courier"/>
              <a:cs typeface="Courier"/>
            </a:endParaRPr>
          </a:p>
          <a:p>
            <a:pPr>
              <a:buNone/>
            </a:pPr>
            <a:endParaRPr lang="en-US" dirty="0" smtClean="0">
              <a:latin typeface="Courier"/>
              <a:cs typeface="Courier"/>
            </a:endParaRPr>
          </a:p>
          <a:p>
            <a:pPr>
              <a:buNone/>
            </a:pPr>
            <a:endParaRPr lang="en-US" dirty="0" smtClean="0">
              <a:latin typeface="Courier"/>
              <a:cs typeface="Courier"/>
            </a:endParaRPr>
          </a:p>
          <a:p>
            <a:pPr>
              <a:buNone/>
            </a:pPr>
            <a:endParaRPr lang="en-US" dirty="0" smtClean="0">
              <a:latin typeface="Courier"/>
              <a:cs typeface="Courier"/>
            </a:endParaRPr>
          </a:p>
          <a:p>
            <a:pPr>
              <a:buNone/>
            </a:pPr>
            <a:endParaRPr lang="en-US" dirty="0" smtClean="0">
              <a:latin typeface="Courier"/>
              <a:cs typeface="Courier"/>
            </a:endParaRPr>
          </a:p>
          <a:p>
            <a:pPr>
              <a:buNone/>
            </a:pPr>
            <a:endParaRPr lang="en-US" dirty="0" smtClean="0">
              <a:latin typeface="Courier"/>
              <a:cs typeface="Courier"/>
            </a:endParaRPr>
          </a:p>
          <a:p>
            <a:pPr>
              <a:buNone/>
            </a:pPr>
            <a:endParaRPr lang="en-US" dirty="0">
              <a:latin typeface="Courier"/>
              <a:cs typeface="Courier"/>
            </a:endParaRPr>
          </a:p>
        </p:txBody>
      </p:sp>
      <p:sp>
        <p:nvSpPr>
          <p:cNvPr id="4" name="Slide Number Placeholder 3"/>
          <p:cNvSpPr>
            <a:spLocks noGrp="1"/>
          </p:cNvSpPr>
          <p:nvPr>
            <p:ph type="sldNum" sz="quarter" idx="10"/>
          </p:nvPr>
        </p:nvSpPr>
        <p:spPr/>
        <p:txBody>
          <a:bodyPr/>
          <a:lstStyle/>
          <a:p>
            <a:fld id="{9D21D21C-CDD5-F643-9360-8369729F4A11}" type="slidenum">
              <a:rPr lang="en-US" smtClean="0"/>
              <a:t>10</a:t>
            </a:fld>
            <a:endParaRPr lang="en-US"/>
          </a:p>
        </p:txBody>
      </p:sp>
      <p:sp>
        <p:nvSpPr>
          <p:cNvPr id="5" name="Oval Callout 4"/>
          <p:cNvSpPr/>
          <p:nvPr/>
        </p:nvSpPr>
        <p:spPr>
          <a:xfrm>
            <a:off x="6438900" y="1444532"/>
            <a:ext cx="2451099" cy="1298668"/>
          </a:xfrm>
          <a:prstGeom prst="wedgeEllipseCallout">
            <a:avLst>
              <a:gd name="adj1" fmla="val -105562"/>
              <a:gd name="adj2" fmla="val 106348"/>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chemeClr val="accent6"/>
                </a:solidFill>
              </a:rPr>
              <a:t>from 1 to terms-1 by 4</a:t>
            </a:r>
            <a:endParaRPr lang="en-US" dirty="0">
              <a:solidFill>
                <a:schemeClr val="accent6"/>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animBg="1"/>
    </p:bld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644524" y="504544"/>
            <a:ext cx="8042276" cy="1336956"/>
          </a:xfrm>
        </p:spPr>
        <p:txBody>
          <a:bodyPr/>
          <a:lstStyle/>
          <a:p>
            <a:r>
              <a:rPr lang="en-US" dirty="0" smtClean="0"/>
              <a:t>Recipe the Second: Dartboard Pi</a:t>
            </a:r>
            <a:endParaRPr lang="en-US" dirty="0"/>
          </a:p>
        </p:txBody>
      </p:sp>
      <p:sp>
        <p:nvSpPr>
          <p:cNvPr id="4" name="Slide Number Placeholder 3"/>
          <p:cNvSpPr>
            <a:spLocks noGrp="1"/>
          </p:cNvSpPr>
          <p:nvPr>
            <p:ph type="sldNum" sz="quarter" idx="10"/>
          </p:nvPr>
        </p:nvSpPr>
        <p:spPr/>
        <p:txBody>
          <a:bodyPr/>
          <a:lstStyle/>
          <a:p>
            <a:fld id="{9D21D21C-CDD5-F643-9360-8369729F4A11}" type="slidenum">
              <a:rPr lang="en-US" smtClean="0"/>
              <a:t>11</a:t>
            </a:fld>
            <a:endParaRPr lang="en-US"/>
          </a:p>
        </p:txBody>
      </p:sp>
      <p:pic>
        <p:nvPicPr>
          <p:cNvPr id="7" name="Content Placeholder 6" descr="dartboard.jpg"/>
          <p:cNvPicPr>
            <a:picLocks noGrp="1" noChangeAspect="1"/>
          </p:cNvPicPr>
          <p:nvPr>
            <p:ph idx="1"/>
          </p:nvPr>
        </p:nvPicPr>
        <p:blipFill>
          <a:blip r:embed="rId2"/>
          <a:srcRect l="-42891" r="-42891"/>
          <a:stretch>
            <a:fillRect/>
          </a:stretch>
        </p:blipFill>
        <p:spPr>
          <a:xfrm>
            <a:off x="549275" y="2378075"/>
            <a:ext cx="8042276" cy="4343400"/>
          </a:xfrm>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Dartboard Pi</a:t>
            </a:r>
            <a:endParaRPr lang="en-US" dirty="0"/>
          </a:p>
        </p:txBody>
      </p:sp>
      <p:sp>
        <p:nvSpPr>
          <p:cNvPr id="10" name="Content Placeholder 9"/>
          <p:cNvSpPr>
            <a:spLocks noGrp="1"/>
          </p:cNvSpPr>
          <p:nvPr>
            <p:ph idx="1"/>
          </p:nvPr>
        </p:nvSpPr>
        <p:spPr>
          <a:xfrm>
            <a:off x="4154487" y="1444532"/>
            <a:ext cx="4797425" cy="4756149"/>
          </a:xfrm>
        </p:spPr>
        <p:txBody>
          <a:bodyPr/>
          <a:lstStyle/>
          <a:p>
            <a:r>
              <a:rPr lang="en-US" dirty="0" smtClean="0"/>
              <a:t>Suppose circular dartboard fit exactly into a 1 foot square</a:t>
            </a:r>
          </a:p>
          <a:p>
            <a:r>
              <a:rPr lang="en-US" dirty="0" smtClean="0"/>
              <a:t>Suppose you throw darts that are equally likely to hit any spot in the square</a:t>
            </a:r>
          </a:p>
          <a:p>
            <a:r>
              <a:rPr lang="en-US" dirty="0" smtClean="0"/>
              <a:t>The proportion of darts that hit the circle is proportional to the area of the circle</a:t>
            </a:r>
            <a:endParaRPr lang="en-US" dirty="0"/>
          </a:p>
        </p:txBody>
      </p:sp>
      <p:sp>
        <p:nvSpPr>
          <p:cNvPr id="4" name="Slide Number Placeholder 3"/>
          <p:cNvSpPr>
            <a:spLocks noGrp="1"/>
          </p:cNvSpPr>
          <p:nvPr>
            <p:ph type="sldNum" sz="quarter" idx="10"/>
          </p:nvPr>
        </p:nvSpPr>
        <p:spPr/>
        <p:txBody>
          <a:bodyPr/>
          <a:lstStyle/>
          <a:p>
            <a:fld id="{9D21D21C-CDD5-F643-9360-8369729F4A11}" type="slidenum">
              <a:rPr lang="en-US" smtClean="0"/>
              <a:t>12</a:t>
            </a:fld>
            <a:endParaRPr lang="en-US"/>
          </a:p>
        </p:txBody>
      </p:sp>
      <p:sp>
        <p:nvSpPr>
          <p:cNvPr id="9" name="Rectangle 8"/>
          <p:cNvSpPr/>
          <p:nvPr/>
        </p:nvSpPr>
        <p:spPr>
          <a:xfrm>
            <a:off x="177707" y="1444532"/>
            <a:ext cx="3530693" cy="3530693"/>
          </a:xfrm>
          <a:prstGeom prst="rect">
            <a:avLst/>
          </a:prstGeom>
          <a:solidFill>
            <a:schemeClr val="tx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8" name="Content Placeholder 6" descr="dartboard.jpg"/>
          <p:cNvPicPr>
            <a:picLocks noChangeAspect="1"/>
          </p:cNvPicPr>
          <p:nvPr/>
        </p:nvPicPr>
        <p:blipFill>
          <a:blip r:embed="rId2"/>
          <a:srcRect/>
          <a:stretch>
            <a:fillRect/>
          </a:stretch>
        </p:blipFill>
        <p:spPr>
          <a:xfrm>
            <a:off x="549275" y="1733551"/>
            <a:ext cx="2737741" cy="2851150"/>
          </a:xfrm>
          <a:prstGeom prst="rect">
            <a:avLst/>
          </a:prstGeom>
          <a:solidFill>
            <a:schemeClr val="bg1"/>
          </a:solid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uild="p"/>
    </p:bld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Dartboard Pi</a:t>
            </a:r>
            <a:endParaRPr lang="en-US" dirty="0"/>
          </a:p>
        </p:txBody>
      </p:sp>
      <p:sp>
        <p:nvSpPr>
          <p:cNvPr id="10" name="Content Placeholder 9"/>
          <p:cNvSpPr>
            <a:spLocks noGrp="1"/>
          </p:cNvSpPr>
          <p:nvPr>
            <p:ph idx="1"/>
          </p:nvPr>
        </p:nvSpPr>
        <p:spPr>
          <a:xfrm>
            <a:off x="4154487" y="1444532"/>
            <a:ext cx="4797425" cy="4756149"/>
          </a:xfrm>
        </p:spPr>
        <p:txBody>
          <a:bodyPr/>
          <a:lstStyle/>
          <a:p>
            <a:r>
              <a:rPr lang="en-US" dirty="0" smtClean="0"/>
              <a:t>The proportion of darts that hit the circle is proportional to the area of the circle</a:t>
            </a:r>
          </a:p>
        </p:txBody>
      </p:sp>
      <p:sp>
        <p:nvSpPr>
          <p:cNvPr id="4" name="Slide Number Placeholder 3"/>
          <p:cNvSpPr>
            <a:spLocks noGrp="1"/>
          </p:cNvSpPr>
          <p:nvPr>
            <p:ph type="sldNum" sz="quarter" idx="10"/>
          </p:nvPr>
        </p:nvSpPr>
        <p:spPr/>
        <p:txBody>
          <a:bodyPr/>
          <a:lstStyle/>
          <a:p>
            <a:fld id="{9D21D21C-CDD5-F643-9360-8369729F4A11}" type="slidenum">
              <a:rPr lang="en-US" smtClean="0"/>
              <a:t>13</a:t>
            </a:fld>
            <a:endParaRPr lang="en-US"/>
          </a:p>
        </p:txBody>
      </p:sp>
      <p:sp>
        <p:nvSpPr>
          <p:cNvPr id="9" name="Rectangle 8"/>
          <p:cNvSpPr/>
          <p:nvPr/>
        </p:nvSpPr>
        <p:spPr>
          <a:xfrm>
            <a:off x="177707" y="1444532"/>
            <a:ext cx="3530693" cy="3530693"/>
          </a:xfrm>
          <a:prstGeom prst="rect">
            <a:avLst/>
          </a:prstGeom>
          <a:solidFill>
            <a:schemeClr val="tx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8" name="Content Placeholder 6" descr="dartboard.jpg"/>
          <p:cNvPicPr>
            <a:picLocks noChangeAspect="1"/>
          </p:cNvPicPr>
          <p:nvPr/>
        </p:nvPicPr>
        <p:blipFill>
          <a:blip r:embed="rId3"/>
          <a:srcRect/>
          <a:stretch>
            <a:fillRect/>
          </a:stretch>
        </p:blipFill>
        <p:spPr>
          <a:xfrm>
            <a:off x="549275" y="1733551"/>
            <a:ext cx="2737741" cy="2851150"/>
          </a:xfrm>
          <a:prstGeom prst="rect">
            <a:avLst/>
          </a:prstGeom>
          <a:solidFill>
            <a:schemeClr val="bg1"/>
          </a:solidFill>
        </p:spPr>
      </p:pic>
      <p:graphicFrame>
        <p:nvGraphicFramePr>
          <p:cNvPr id="7" name="Object 6"/>
          <p:cNvGraphicFramePr>
            <a:graphicFrameLocks noChangeAspect="1"/>
          </p:cNvGraphicFramePr>
          <p:nvPr/>
        </p:nvGraphicFramePr>
        <p:xfrm>
          <a:off x="4952999" y="2984500"/>
          <a:ext cx="2549621" cy="793750"/>
        </p:xfrm>
        <a:graphic>
          <a:graphicData uri="http://schemas.openxmlformats.org/presentationml/2006/ole">
            <p:oleObj spid="_x0000_s112642" name="Equation" r:id="rId4" imgW="1346200" imgH="419100" progId="Equation.DSMT4">
              <p:embed/>
            </p:oleObj>
          </a:graphicData>
        </a:graphic>
      </p:graphicFrame>
      <p:graphicFrame>
        <p:nvGraphicFramePr>
          <p:cNvPr id="112643" name="Object 3"/>
          <p:cNvGraphicFramePr>
            <a:graphicFrameLocks noChangeAspect="1"/>
          </p:cNvGraphicFramePr>
          <p:nvPr/>
        </p:nvGraphicFramePr>
        <p:xfrm>
          <a:off x="4952999" y="3987801"/>
          <a:ext cx="2559330" cy="1017588"/>
        </p:xfrm>
        <a:graphic>
          <a:graphicData uri="http://schemas.openxmlformats.org/presentationml/2006/ole">
            <p:oleObj spid="_x0000_s112643" name="Equation" r:id="rId5" imgW="1117600" imgH="444500" progId="Equation.DSMT4">
              <p:embed/>
            </p:oleObj>
          </a:graphicData>
        </a:graphic>
      </p:graphicFrame>
      <p:graphicFrame>
        <p:nvGraphicFramePr>
          <p:cNvPr id="112644" name="Object 4"/>
          <p:cNvGraphicFramePr>
            <a:graphicFrameLocks noChangeAspect="1"/>
          </p:cNvGraphicFramePr>
          <p:nvPr/>
        </p:nvGraphicFramePr>
        <p:xfrm>
          <a:off x="4952999" y="5372100"/>
          <a:ext cx="2713037" cy="1182075"/>
        </p:xfrm>
        <a:graphic>
          <a:graphicData uri="http://schemas.openxmlformats.org/presentationml/2006/ole">
            <p:oleObj spid="_x0000_s112644" name="Equation" r:id="rId6" imgW="990600" imgH="431800" progId="Equation.DSMT4">
              <p:embed/>
            </p:oleObj>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264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1264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Dartboard Pi</a:t>
            </a:r>
            <a:endParaRPr lang="en-US" dirty="0"/>
          </a:p>
        </p:txBody>
      </p:sp>
      <p:sp>
        <p:nvSpPr>
          <p:cNvPr id="3" name="Content Placeholder 2"/>
          <p:cNvSpPr>
            <a:spLocks noGrp="1"/>
          </p:cNvSpPr>
          <p:nvPr>
            <p:ph idx="1"/>
          </p:nvPr>
        </p:nvSpPr>
        <p:spPr>
          <a:xfrm>
            <a:off x="279400" y="1600200"/>
            <a:ext cx="8864599" cy="4756149"/>
          </a:xfrm>
        </p:spPr>
        <p:txBody>
          <a:bodyPr>
            <a:normAutofit/>
          </a:bodyPr>
          <a:lstStyle/>
          <a:p>
            <a:pPr>
              <a:spcBef>
                <a:spcPts val="200"/>
              </a:spcBef>
              <a:buNone/>
            </a:pPr>
            <a:r>
              <a:rPr lang="en-US" dirty="0" smtClean="0">
                <a:solidFill>
                  <a:schemeClr val="accent3"/>
                </a:solidFill>
                <a:latin typeface="Courier"/>
                <a:cs typeface="Courier"/>
              </a:rPr>
              <a:t>import </a:t>
            </a:r>
            <a:r>
              <a:rPr lang="en-US" dirty="0" smtClean="0">
                <a:latin typeface="Courier"/>
                <a:cs typeface="Courier"/>
              </a:rPr>
              <a:t>math</a:t>
            </a:r>
          </a:p>
          <a:p>
            <a:pPr>
              <a:spcBef>
                <a:spcPts val="200"/>
              </a:spcBef>
              <a:buNone/>
            </a:pPr>
            <a:r>
              <a:rPr lang="en-US" dirty="0" smtClean="0">
                <a:solidFill>
                  <a:srgbClr val="E2751D"/>
                </a:solidFill>
                <a:latin typeface="Courier"/>
                <a:cs typeface="Courier"/>
              </a:rPr>
              <a:t>import </a:t>
            </a:r>
            <a:r>
              <a:rPr lang="en-US" dirty="0" smtClean="0">
                <a:latin typeface="Courier"/>
                <a:cs typeface="Courier"/>
              </a:rPr>
              <a:t>random</a:t>
            </a:r>
          </a:p>
          <a:p>
            <a:pPr>
              <a:spcBef>
                <a:spcPts val="200"/>
              </a:spcBef>
              <a:buNone/>
            </a:pPr>
            <a:r>
              <a:rPr lang="en-US" dirty="0" smtClean="0">
                <a:solidFill>
                  <a:srgbClr val="E2751D"/>
                </a:solidFill>
                <a:latin typeface="Courier"/>
                <a:cs typeface="Courier"/>
              </a:rPr>
              <a:t>def </a:t>
            </a:r>
            <a:r>
              <a:rPr lang="en-US" dirty="0" err="1" smtClean="0">
                <a:latin typeface="Courier"/>
                <a:cs typeface="Courier"/>
              </a:rPr>
              <a:t>make_pi(darts</a:t>
            </a:r>
            <a:r>
              <a:rPr lang="en-US" dirty="0" smtClean="0">
                <a:latin typeface="Courier"/>
                <a:cs typeface="Courier"/>
              </a:rPr>
              <a:t>):</a:t>
            </a:r>
          </a:p>
          <a:p>
            <a:pPr>
              <a:spcBef>
                <a:spcPts val="200"/>
              </a:spcBef>
              <a:buNone/>
            </a:pPr>
            <a:r>
              <a:rPr lang="en-US" dirty="0" smtClean="0">
                <a:latin typeface="Courier"/>
                <a:cs typeface="Courier"/>
              </a:rPr>
              <a:t>    hits = 1</a:t>
            </a:r>
          </a:p>
          <a:p>
            <a:pPr>
              <a:spcBef>
                <a:spcPts val="200"/>
              </a:spcBef>
              <a:buNone/>
            </a:pPr>
            <a:r>
              <a:rPr lang="en-US" dirty="0" smtClean="0">
                <a:latin typeface="Courier"/>
                <a:cs typeface="Courier"/>
              </a:rPr>
              <a:t>    </a:t>
            </a:r>
            <a:r>
              <a:rPr lang="en-US" dirty="0" smtClean="0">
                <a:solidFill>
                  <a:srgbClr val="E2751D"/>
                </a:solidFill>
                <a:latin typeface="Courier"/>
                <a:cs typeface="Courier"/>
              </a:rPr>
              <a:t>for </a:t>
            </a:r>
            <a:r>
              <a:rPr lang="en-US" dirty="0" err="1" smtClean="0">
                <a:latin typeface="Courier"/>
                <a:cs typeface="Courier"/>
              </a:rPr>
              <a:t>i</a:t>
            </a:r>
            <a:r>
              <a:rPr lang="en-US" dirty="0" smtClean="0">
                <a:latin typeface="Courier"/>
                <a:cs typeface="Courier"/>
              </a:rPr>
              <a:t> </a:t>
            </a:r>
            <a:r>
              <a:rPr lang="en-US" dirty="0" smtClean="0">
                <a:solidFill>
                  <a:srgbClr val="E2751D"/>
                </a:solidFill>
                <a:latin typeface="Courier"/>
                <a:cs typeface="Courier"/>
              </a:rPr>
              <a:t>in </a:t>
            </a:r>
            <a:r>
              <a:rPr lang="en-US" dirty="0" err="1" smtClean="0">
                <a:latin typeface="Courier"/>
                <a:cs typeface="Courier"/>
              </a:rPr>
              <a:t>range(darts</a:t>
            </a:r>
            <a:r>
              <a:rPr lang="en-US" dirty="0" smtClean="0">
                <a:latin typeface="Courier"/>
                <a:cs typeface="Courier"/>
              </a:rPr>
              <a:t>):</a:t>
            </a:r>
          </a:p>
          <a:p>
            <a:pPr>
              <a:spcBef>
                <a:spcPts val="200"/>
              </a:spcBef>
              <a:buNone/>
            </a:pPr>
            <a:r>
              <a:rPr lang="en-US" dirty="0" smtClean="0">
                <a:latin typeface="Courier"/>
                <a:cs typeface="Courier"/>
              </a:rPr>
              <a:t>        </a:t>
            </a:r>
            <a:r>
              <a:rPr lang="en-US" dirty="0" err="1" smtClean="0">
                <a:latin typeface="Courier"/>
                <a:cs typeface="Courier"/>
              </a:rPr>
              <a:t>dx</a:t>
            </a:r>
            <a:r>
              <a:rPr lang="en-US" dirty="0" smtClean="0">
                <a:latin typeface="Courier"/>
                <a:cs typeface="Courier"/>
              </a:rPr>
              <a:t> = </a:t>
            </a:r>
            <a:r>
              <a:rPr lang="en-US" dirty="0" err="1" smtClean="0">
                <a:latin typeface="Courier"/>
                <a:cs typeface="Courier"/>
              </a:rPr>
              <a:t>random.random</a:t>
            </a:r>
            <a:r>
              <a:rPr lang="en-US" dirty="0" smtClean="0">
                <a:latin typeface="Courier"/>
                <a:cs typeface="Courier"/>
              </a:rPr>
              <a:t>()</a:t>
            </a:r>
          </a:p>
          <a:p>
            <a:pPr>
              <a:spcBef>
                <a:spcPts val="200"/>
              </a:spcBef>
              <a:buNone/>
            </a:pPr>
            <a:r>
              <a:rPr lang="en-US" dirty="0" smtClean="0">
                <a:latin typeface="Courier"/>
                <a:cs typeface="Courier"/>
              </a:rPr>
              <a:t>        </a:t>
            </a:r>
            <a:r>
              <a:rPr lang="en-US" dirty="0" err="1" smtClean="0">
                <a:latin typeface="Courier"/>
                <a:cs typeface="Courier"/>
              </a:rPr>
              <a:t>dy</a:t>
            </a:r>
            <a:r>
              <a:rPr lang="en-US" dirty="0" smtClean="0">
                <a:latin typeface="Courier"/>
                <a:cs typeface="Courier"/>
              </a:rPr>
              <a:t> = </a:t>
            </a:r>
            <a:r>
              <a:rPr lang="en-US" dirty="0" err="1" smtClean="0">
                <a:latin typeface="Courier"/>
                <a:cs typeface="Courier"/>
              </a:rPr>
              <a:t>random.random</a:t>
            </a:r>
            <a:r>
              <a:rPr lang="en-US" dirty="0" smtClean="0">
                <a:latin typeface="Courier"/>
                <a:cs typeface="Courier"/>
              </a:rPr>
              <a:t>()</a:t>
            </a:r>
          </a:p>
          <a:p>
            <a:pPr>
              <a:spcBef>
                <a:spcPts val="200"/>
              </a:spcBef>
              <a:buNone/>
            </a:pPr>
            <a:r>
              <a:rPr lang="en-US" dirty="0" smtClean="0">
                <a:latin typeface="Courier"/>
                <a:cs typeface="Courier"/>
              </a:rPr>
              <a:t>        </a:t>
            </a:r>
            <a:r>
              <a:rPr lang="en-US" dirty="0" smtClean="0">
                <a:solidFill>
                  <a:srgbClr val="E2751D"/>
                </a:solidFill>
                <a:latin typeface="Courier"/>
                <a:cs typeface="Courier"/>
              </a:rPr>
              <a:t>if </a:t>
            </a:r>
            <a:r>
              <a:rPr lang="en-US" dirty="0" smtClean="0">
                <a:latin typeface="Courier"/>
                <a:cs typeface="Courier"/>
              </a:rPr>
              <a:t>math.sqrt((0.5-dx)**2 +</a:t>
            </a:r>
            <a:r>
              <a:rPr lang="en-US" dirty="0" smtClean="0">
                <a:latin typeface="Courier"/>
                <a:cs typeface="Courier"/>
              </a:rPr>
              <a:t> \</a:t>
            </a:r>
            <a:br>
              <a:rPr lang="en-US" dirty="0" smtClean="0">
                <a:latin typeface="Courier"/>
                <a:cs typeface="Courier"/>
              </a:rPr>
            </a:br>
            <a:r>
              <a:rPr lang="en-US" dirty="0" smtClean="0">
                <a:latin typeface="Courier"/>
                <a:cs typeface="Courier"/>
              </a:rPr>
              <a:t>				 (</a:t>
            </a:r>
            <a:r>
              <a:rPr lang="en-US" dirty="0" smtClean="0">
                <a:latin typeface="Courier"/>
                <a:cs typeface="Courier"/>
              </a:rPr>
              <a:t>0.5-dy)**2</a:t>
            </a:r>
            <a:r>
              <a:rPr lang="en-US" dirty="0" smtClean="0">
                <a:latin typeface="Courier"/>
                <a:cs typeface="Courier"/>
              </a:rPr>
              <a:t>) &lt; 0.5</a:t>
            </a:r>
            <a:r>
              <a:rPr lang="en-US" dirty="0" smtClean="0">
                <a:latin typeface="Courier"/>
                <a:cs typeface="Courier"/>
              </a:rPr>
              <a:t>:</a:t>
            </a:r>
          </a:p>
          <a:p>
            <a:pPr>
              <a:spcBef>
                <a:spcPts val="200"/>
              </a:spcBef>
              <a:buNone/>
            </a:pPr>
            <a:r>
              <a:rPr lang="en-US" dirty="0" smtClean="0">
                <a:latin typeface="Courier"/>
                <a:cs typeface="Courier"/>
              </a:rPr>
              <a:t>            hits = hits + 1</a:t>
            </a:r>
          </a:p>
          <a:p>
            <a:pPr>
              <a:spcBef>
                <a:spcPts val="200"/>
              </a:spcBef>
              <a:buNone/>
            </a:pPr>
            <a:r>
              <a:rPr lang="en-US" dirty="0" smtClean="0">
                <a:latin typeface="Courier"/>
                <a:cs typeface="Courier"/>
              </a:rPr>
              <a:t>    </a:t>
            </a:r>
            <a:r>
              <a:rPr lang="en-US" dirty="0" smtClean="0">
                <a:solidFill>
                  <a:srgbClr val="E2751D"/>
                </a:solidFill>
                <a:latin typeface="Courier"/>
                <a:cs typeface="Courier"/>
              </a:rPr>
              <a:t>print </a:t>
            </a:r>
            <a:r>
              <a:rPr lang="en-US" dirty="0" smtClean="0">
                <a:latin typeface="Courier"/>
                <a:cs typeface="Courier"/>
              </a:rPr>
              <a:t>"I think Pi is", (4.0*hits)/</a:t>
            </a:r>
            <a:r>
              <a:rPr lang="en-US" dirty="0" smtClean="0">
                <a:latin typeface="Courier"/>
                <a:cs typeface="Courier"/>
              </a:rPr>
              <a:t>darts</a:t>
            </a:r>
          </a:p>
          <a:p>
            <a:pPr>
              <a:buNone/>
            </a:pPr>
            <a:endParaRPr lang="en-US" dirty="0" smtClean="0">
              <a:latin typeface="Courier"/>
              <a:cs typeface="Courier"/>
            </a:endParaRPr>
          </a:p>
          <a:p>
            <a:pPr>
              <a:buNone/>
            </a:pPr>
            <a:endParaRPr lang="en-US" dirty="0">
              <a:latin typeface="Courier"/>
              <a:cs typeface="Courier"/>
            </a:endParaRPr>
          </a:p>
        </p:txBody>
      </p:sp>
      <p:sp>
        <p:nvSpPr>
          <p:cNvPr id="4" name="Slide Number Placeholder 3"/>
          <p:cNvSpPr>
            <a:spLocks noGrp="1"/>
          </p:cNvSpPr>
          <p:nvPr>
            <p:ph type="sldNum" sz="quarter" idx="10"/>
          </p:nvPr>
        </p:nvSpPr>
        <p:spPr/>
        <p:txBody>
          <a:bodyPr/>
          <a:lstStyle/>
          <a:p>
            <a:fld id="{9D21D21C-CDD5-F643-9360-8369729F4A11}" type="slidenum">
              <a:rPr lang="en-US" smtClean="0"/>
              <a:t>14</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Monte-Carlo Algorithms</a:t>
            </a:r>
            <a:endParaRPr lang="en-US" dirty="0"/>
          </a:p>
        </p:txBody>
      </p:sp>
      <p:sp>
        <p:nvSpPr>
          <p:cNvPr id="3" name="Content Placeholder 2"/>
          <p:cNvSpPr>
            <a:spLocks noGrp="1"/>
          </p:cNvSpPr>
          <p:nvPr>
            <p:ph idx="1"/>
          </p:nvPr>
        </p:nvSpPr>
        <p:spPr/>
        <p:txBody>
          <a:bodyPr>
            <a:normAutofit lnSpcReduction="10000"/>
          </a:bodyPr>
          <a:lstStyle/>
          <a:p>
            <a:r>
              <a:rPr lang="en-US" dirty="0" smtClean="0"/>
              <a:t>This is an example of what is called a </a:t>
            </a:r>
            <a:r>
              <a:rPr lang="en-US" dirty="0" smtClean="0">
                <a:solidFill>
                  <a:srgbClr val="E2751D"/>
                </a:solidFill>
              </a:rPr>
              <a:t>Monte-Carlo Algorithm</a:t>
            </a:r>
          </a:p>
          <a:p>
            <a:pPr lvl="1"/>
            <a:r>
              <a:rPr lang="en-US" dirty="0" smtClean="0"/>
              <a:t>One that uses random samples to estimate some value</a:t>
            </a:r>
          </a:p>
          <a:p>
            <a:pPr lvl="1"/>
            <a:r>
              <a:rPr lang="en-US" dirty="0" smtClean="0"/>
              <a:t>These kinds of algorithms are used throughout</a:t>
            </a:r>
          </a:p>
          <a:p>
            <a:pPr lvl="2"/>
            <a:r>
              <a:rPr lang="en-US" dirty="0" smtClean="0"/>
              <a:t>Chemistry</a:t>
            </a:r>
          </a:p>
          <a:p>
            <a:pPr lvl="2"/>
            <a:r>
              <a:rPr lang="en-US" dirty="0" smtClean="0"/>
              <a:t>Biology</a:t>
            </a:r>
          </a:p>
          <a:p>
            <a:pPr lvl="2"/>
            <a:r>
              <a:rPr lang="en-US" dirty="0" smtClean="0"/>
              <a:t>Physics</a:t>
            </a:r>
          </a:p>
          <a:p>
            <a:pPr lvl="2"/>
            <a:r>
              <a:rPr lang="en-US" dirty="0" smtClean="0"/>
              <a:t>Economics</a:t>
            </a:r>
          </a:p>
          <a:p>
            <a:pPr lvl="1"/>
            <a:r>
              <a:rPr lang="en-US" dirty="0" smtClean="0">
                <a:solidFill>
                  <a:schemeClr val="accent3"/>
                </a:solidFill>
              </a:rPr>
              <a:t>Wherever you need to estimate </a:t>
            </a:r>
            <a:br>
              <a:rPr lang="en-US" dirty="0" smtClean="0">
                <a:solidFill>
                  <a:schemeClr val="accent3"/>
                </a:solidFill>
              </a:rPr>
            </a:br>
            <a:r>
              <a:rPr lang="en-US" dirty="0" smtClean="0">
                <a:solidFill>
                  <a:schemeClr val="accent3"/>
                </a:solidFill>
              </a:rPr>
              <a:t>some quantity that is hard to </a:t>
            </a:r>
            <a:br>
              <a:rPr lang="en-US" dirty="0" smtClean="0">
                <a:solidFill>
                  <a:schemeClr val="accent3"/>
                </a:solidFill>
              </a:rPr>
            </a:br>
            <a:r>
              <a:rPr lang="en-US" dirty="0" smtClean="0">
                <a:solidFill>
                  <a:schemeClr val="accent3"/>
                </a:solidFill>
              </a:rPr>
              <a:t>determine exactly!</a:t>
            </a:r>
            <a:endParaRPr lang="en-US" dirty="0">
              <a:solidFill>
                <a:schemeClr val="accent3"/>
              </a:solidFill>
            </a:endParaRPr>
          </a:p>
        </p:txBody>
      </p:sp>
      <p:sp>
        <p:nvSpPr>
          <p:cNvPr id="4" name="Slide Number Placeholder 3"/>
          <p:cNvSpPr>
            <a:spLocks noGrp="1"/>
          </p:cNvSpPr>
          <p:nvPr>
            <p:ph type="sldNum" sz="quarter" idx="10"/>
          </p:nvPr>
        </p:nvSpPr>
        <p:spPr/>
        <p:txBody>
          <a:bodyPr/>
          <a:lstStyle/>
          <a:p>
            <a:fld id="{9D21D21C-CDD5-F643-9360-8369729F4A11}" type="slidenum">
              <a:rPr lang="en-US" smtClean="0"/>
              <a:t>15</a:t>
            </a:fld>
            <a:endParaRPr lang="en-US"/>
          </a:p>
        </p:txBody>
      </p:sp>
      <p:pic>
        <p:nvPicPr>
          <p:cNvPr id="5" name="Picture 4" descr="dice.jpg"/>
          <p:cNvPicPr>
            <a:picLocks noChangeAspect="1"/>
          </p:cNvPicPr>
          <p:nvPr/>
        </p:nvPicPr>
        <p:blipFill>
          <a:blip r:embed="rId2"/>
          <a:stretch>
            <a:fillRect/>
          </a:stretch>
        </p:blipFill>
        <p:spPr>
          <a:xfrm>
            <a:off x="5699125" y="4102100"/>
            <a:ext cx="3444875" cy="27559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Course Status</a:t>
            </a:r>
            <a:endParaRPr lang="en-US" dirty="0"/>
          </a:p>
        </p:txBody>
      </p:sp>
      <p:sp>
        <p:nvSpPr>
          <p:cNvPr id="3" name="Content Placeholder 2"/>
          <p:cNvSpPr>
            <a:spLocks noGrp="1"/>
          </p:cNvSpPr>
          <p:nvPr>
            <p:ph idx="1"/>
          </p:nvPr>
        </p:nvSpPr>
        <p:spPr/>
        <p:txBody>
          <a:bodyPr/>
          <a:lstStyle/>
          <a:p>
            <a:r>
              <a:rPr lang="en-US" dirty="0" smtClean="0"/>
              <a:t>Assignment 2: Turn in by 10:00am Saturday</a:t>
            </a:r>
          </a:p>
          <a:p>
            <a:r>
              <a:rPr lang="en-US" dirty="0" smtClean="0"/>
              <a:t>Pre-read: </a:t>
            </a:r>
            <a:r>
              <a:rPr lang="en-US" dirty="0" err="1" smtClean="0"/>
              <a:t>Zelle</a:t>
            </a:r>
            <a:r>
              <a:rPr lang="en-US" dirty="0" smtClean="0"/>
              <a:t>, Chapter 4</a:t>
            </a:r>
          </a:p>
          <a:p>
            <a:r>
              <a:rPr lang="en-US" dirty="0" smtClean="0"/>
              <a:t>Workshop: Mystery Topic</a:t>
            </a:r>
            <a:endParaRPr lang="en-US" dirty="0"/>
          </a:p>
        </p:txBody>
      </p:sp>
      <p:sp>
        <p:nvSpPr>
          <p:cNvPr id="4" name="Slide Number Placeholder 3"/>
          <p:cNvSpPr>
            <a:spLocks noGrp="1"/>
          </p:cNvSpPr>
          <p:nvPr>
            <p:ph type="sldNum" sz="quarter" idx="10"/>
          </p:nvPr>
        </p:nvSpPr>
        <p:spPr/>
        <p:txBody>
          <a:bodyPr/>
          <a:lstStyle/>
          <a:p>
            <a:fld id="{9D21D21C-CDD5-F643-9360-8369729F4A11}" type="slidenum">
              <a:rPr lang="en-US" smtClean="0"/>
              <a:t>16</a:t>
            </a:fld>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Fable</a:t>
            </a:r>
            <a:endParaRPr lang="en-US" dirty="0"/>
          </a:p>
        </p:txBody>
      </p:sp>
      <p:sp>
        <p:nvSpPr>
          <p:cNvPr id="3" name="Content Placeholder 2"/>
          <p:cNvSpPr>
            <a:spLocks noGrp="1"/>
          </p:cNvSpPr>
          <p:nvPr>
            <p:ph idx="1"/>
          </p:nvPr>
        </p:nvSpPr>
        <p:spPr>
          <a:xfrm>
            <a:off x="549275" y="1444532"/>
            <a:ext cx="8042276" cy="4343400"/>
          </a:xfrm>
        </p:spPr>
        <p:txBody>
          <a:bodyPr>
            <a:normAutofit fontScale="92500"/>
          </a:bodyPr>
          <a:lstStyle/>
          <a:p>
            <a:r>
              <a:rPr lang="en-US" dirty="0" smtClean="0"/>
              <a:t>The Maharaja of India </a:t>
            </a:r>
            <a:r>
              <a:rPr lang="en-US" dirty="0" smtClean="0"/>
              <a:t>was so pleased with one of his palace wise men, who had invented the game of chess, that he offered</a:t>
            </a:r>
            <a:r>
              <a:rPr lang="en-US" dirty="0" smtClean="0"/>
              <a:t> him a </a:t>
            </a:r>
            <a:r>
              <a:rPr lang="en-US" dirty="0" smtClean="0"/>
              <a:t>reward of his own choosing</a:t>
            </a:r>
            <a:r>
              <a:rPr lang="en-US" dirty="0" smtClean="0"/>
              <a:t>.</a:t>
            </a:r>
          </a:p>
          <a:p>
            <a:r>
              <a:rPr lang="en-US" dirty="0" smtClean="0"/>
              <a:t>The wise </a:t>
            </a:r>
            <a:r>
              <a:rPr lang="en-US" dirty="0" smtClean="0"/>
              <a:t>man told </a:t>
            </a:r>
            <a:r>
              <a:rPr lang="en-US" dirty="0" smtClean="0"/>
              <a:t>his Master that he would like just one grain of rice on the first square of the chess board, double that number of grains of rice on the second square, and so on: double the number of grains of rice on each of the next 62 squares on the chess board</a:t>
            </a:r>
            <a:r>
              <a:rPr lang="en-US" dirty="0" smtClean="0"/>
              <a:t>.</a:t>
            </a:r>
          </a:p>
          <a:p>
            <a:r>
              <a:rPr lang="en-US" dirty="0" smtClean="0"/>
              <a:t>This seemed to the ruler to be </a:t>
            </a:r>
            <a:r>
              <a:rPr lang="en-US" dirty="0" smtClean="0"/>
              <a:t>a</a:t>
            </a:r>
            <a:br>
              <a:rPr lang="en-US" dirty="0" smtClean="0"/>
            </a:br>
            <a:r>
              <a:rPr lang="en-US" dirty="0" smtClean="0"/>
              <a:t>modest </a:t>
            </a:r>
            <a:r>
              <a:rPr lang="en-US" dirty="0" smtClean="0"/>
              <a:t>request, so he called </a:t>
            </a:r>
            <a:r>
              <a:rPr lang="en-US" dirty="0" smtClean="0"/>
              <a:t>for</a:t>
            </a:r>
            <a:br>
              <a:rPr lang="en-US" dirty="0" smtClean="0"/>
            </a:br>
            <a:r>
              <a:rPr lang="en-US" dirty="0" smtClean="0"/>
              <a:t>his </a:t>
            </a:r>
            <a:r>
              <a:rPr lang="en-US" dirty="0" smtClean="0"/>
              <a:t>servants to bring the rice. </a:t>
            </a:r>
            <a:endParaRPr lang="en-US" dirty="0"/>
          </a:p>
        </p:txBody>
      </p:sp>
      <p:sp>
        <p:nvSpPr>
          <p:cNvPr id="4" name="Slide Number Placeholder 3"/>
          <p:cNvSpPr>
            <a:spLocks noGrp="1"/>
          </p:cNvSpPr>
          <p:nvPr>
            <p:ph type="sldNum" sz="quarter" idx="10"/>
          </p:nvPr>
        </p:nvSpPr>
        <p:spPr/>
        <p:txBody>
          <a:bodyPr/>
          <a:lstStyle/>
          <a:p>
            <a:fld id="{9D21D21C-CDD5-F643-9360-8369729F4A11}" type="slidenum">
              <a:rPr lang="en-US" smtClean="0"/>
              <a:t>2</a:t>
            </a:fld>
            <a:endParaRPr lang="en-US"/>
          </a:p>
        </p:txBody>
      </p:sp>
      <p:pic>
        <p:nvPicPr>
          <p:cNvPr id="5" name="Picture 4" descr="radha-krishna_chess.jpg"/>
          <p:cNvPicPr>
            <a:picLocks noChangeAspect="1"/>
          </p:cNvPicPr>
          <p:nvPr/>
        </p:nvPicPr>
        <p:blipFill>
          <a:blip r:embed="rId2"/>
          <a:stretch>
            <a:fillRect/>
          </a:stretch>
        </p:blipFill>
        <p:spPr>
          <a:xfrm>
            <a:off x="5394325" y="4533900"/>
            <a:ext cx="3749675" cy="23241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Rice</a:t>
            </a:r>
            <a:endParaRPr lang="en-US" dirty="0"/>
          </a:p>
        </p:txBody>
      </p:sp>
      <p:sp>
        <p:nvSpPr>
          <p:cNvPr id="3" name="Content Placeholder 2"/>
          <p:cNvSpPr>
            <a:spLocks noGrp="1"/>
          </p:cNvSpPr>
          <p:nvPr>
            <p:ph idx="1"/>
          </p:nvPr>
        </p:nvSpPr>
        <p:spPr>
          <a:xfrm>
            <a:off x="549275" y="1600200"/>
            <a:ext cx="8042276" cy="4756149"/>
          </a:xfrm>
        </p:spPr>
        <p:txBody>
          <a:bodyPr>
            <a:normAutofit/>
          </a:bodyPr>
          <a:lstStyle/>
          <a:p>
            <a:pPr>
              <a:buNone/>
            </a:pPr>
            <a:r>
              <a:rPr lang="en-US" dirty="0" smtClean="0">
                <a:solidFill>
                  <a:schemeClr val="accent3"/>
                </a:solidFill>
                <a:latin typeface="Courier"/>
                <a:cs typeface="Courier"/>
              </a:rPr>
              <a:t>def </a:t>
            </a:r>
            <a:r>
              <a:rPr lang="en-US" dirty="0" smtClean="0">
                <a:latin typeface="Courier"/>
                <a:cs typeface="Courier"/>
              </a:rPr>
              <a:t>rice():</a:t>
            </a:r>
          </a:p>
          <a:p>
            <a:pPr>
              <a:buNone/>
            </a:pPr>
            <a:r>
              <a:rPr lang="en-US" dirty="0" smtClean="0">
                <a:latin typeface="Courier"/>
                <a:cs typeface="Courier"/>
              </a:rPr>
              <a:t>    </a:t>
            </a:r>
            <a:r>
              <a:rPr lang="en-US" dirty="0" smtClean="0">
                <a:solidFill>
                  <a:srgbClr val="E2751D"/>
                </a:solidFill>
                <a:latin typeface="Courier"/>
                <a:cs typeface="Courier"/>
              </a:rPr>
              <a:t>print </a:t>
            </a:r>
            <a:r>
              <a:rPr lang="en-US" dirty="0" smtClean="0">
                <a:latin typeface="Courier"/>
                <a:cs typeface="Courier"/>
              </a:rPr>
              <a:t>"Square", "Grains"</a:t>
            </a:r>
          </a:p>
          <a:p>
            <a:pPr>
              <a:buNone/>
            </a:pPr>
            <a:r>
              <a:rPr lang="en-US" dirty="0" smtClean="0">
                <a:latin typeface="Courier"/>
                <a:cs typeface="Courier"/>
              </a:rPr>
              <a:t>    amount = 1</a:t>
            </a:r>
          </a:p>
          <a:p>
            <a:pPr>
              <a:buNone/>
            </a:pPr>
            <a:r>
              <a:rPr lang="en-US" dirty="0" smtClean="0">
                <a:latin typeface="Courier"/>
                <a:cs typeface="Courier"/>
              </a:rPr>
              <a:t>    </a:t>
            </a:r>
            <a:r>
              <a:rPr lang="en-US" dirty="0" smtClean="0">
                <a:solidFill>
                  <a:srgbClr val="E2751D"/>
                </a:solidFill>
                <a:latin typeface="Courier"/>
                <a:cs typeface="Courier"/>
              </a:rPr>
              <a:t>for </a:t>
            </a:r>
            <a:r>
              <a:rPr lang="en-US" dirty="0" err="1" smtClean="0">
                <a:latin typeface="Courier"/>
                <a:cs typeface="Courier"/>
              </a:rPr>
              <a:t>s</a:t>
            </a:r>
            <a:r>
              <a:rPr lang="en-US" dirty="0" smtClean="0">
                <a:latin typeface="Courier"/>
                <a:cs typeface="Courier"/>
              </a:rPr>
              <a:t> </a:t>
            </a:r>
            <a:r>
              <a:rPr lang="en-US" dirty="0" smtClean="0">
                <a:solidFill>
                  <a:srgbClr val="E2751D"/>
                </a:solidFill>
                <a:latin typeface="Courier"/>
                <a:cs typeface="Courier"/>
              </a:rPr>
              <a:t>in </a:t>
            </a:r>
            <a:r>
              <a:rPr lang="en-US" dirty="0" smtClean="0">
                <a:solidFill>
                  <a:schemeClr val="accent6"/>
                </a:solidFill>
                <a:latin typeface="Courier"/>
                <a:cs typeface="Courier"/>
              </a:rPr>
              <a:t>range(1,64)</a:t>
            </a:r>
            <a:r>
              <a:rPr lang="en-US" dirty="0" smtClean="0">
                <a:latin typeface="Courier"/>
                <a:cs typeface="Courier"/>
              </a:rPr>
              <a:t>:</a:t>
            </a:r>
          </a:p>
          <a:p>
            <a:pPr>
              <a:buNone/>
            </a:pPr>
            <a:r>
              <a:rPr lang="en-US" dirty="0" smtClean="0">
                <a:latin typeface="Courier"/>
                <a:cs typeface="Courier"/>
              </a:rPr>
              <a:t>        </a:t>
            </a:r>
            <a:r>
              <a:rPr lang="en-US" dirty="0" smtClean="0">
                <a:solidFill>
                  <a:srgbClr val="E2751D"/>
                </a:solidFill>
                <a:latin typeface="Courier"/>
                <a:cs typeface="Courier"/>
              </a:rPr>
              <a:t>print </a:t>
            </a:r>
            <a:r>
              <a:rPr lang="en-US" dirty="0" err="1" smtClean="0">
                <a:latin typeface="Courier"/>
                <a:cs typeface="Courier"/>
              </a:rPr>
              <a:t>s</a:t>
            </a:r>
            <a:r>
              <a:rPr lang="en-US" dirty="0" smtClean="0">
                <a:latin typeface="Courier"/>
                <a:cs typeface="Courier"/>
              </a:rPr>
              <a:t>, amount</a:t>
            </a:r>
          </a:p>
          <a:p>
            <a:pPr>
              <a:buNone/>
            </a:pPr>
            <a:r>
              <a:rPr lang="en-US" dirty="0" smtClean="0">
                <a:latin typeface="Courier"/>
                <a:cs typeface="Courier"/>
              </a:rPr>
              <a:t>        amount = amount * 2</a:t>
            </a:r>
            <a:endParaRPr lang="en-US" dirty="0" smtClean="0">
              <a:latin typeface="Courier"/>
              <a:cs typeface="Courier"/>
            </a:endParaRPr>
          </a:p>
          <a:p>
            <a:pPr>
              <a:buNone/>
            </a:pPr>
            <a:endParaRPr lang="en-US" dirty="0">
              <a:latin typeface="Courier"/>
              <a:cs typeface="Courier"/>
            </a:endParaRPr>
          </a:p>
        </p:txBody>
      </p:sp>
      <p:sp>
        <p:nvSpPr>
          <p:cNvPr id="4" name="Slide Number Placeholder 3"/>
          <p:cNvSpPr>
            <a:spLocks noGrp="1"/>
          </p:cNvSpPr>
          <p:nvPr>
            <p:ph type="sldNum" sz="quarter" idx="10"/>
          </p:nvPr>
        </p:nvSpPr>
        <p:spPr/>
        <p:txBody>
          <a:bodyPr/>
          <a:lstStyle/>
          <a:p>
            <a:fld id="{9D21D21C-CDD5-F643-9360-8369729F4A11}" type="slidenum">
              <a:rPr lang="en-US" smtClean="0"/>
              <a:t>3</a:t>
            </a:fld>
            <a:endParaRPr lang="en-US"/>
          </a:p>
        </p:txBody>
      </p:sp>
      <p:sp>
        <p:nvSpPr>
          <p:cNvPr id="5" name="Oval Callout 4"/>
          <p:cNvSpPr/>
          <p:nvPr/>
        </p:nvSpPr>
        <p:spPr>
          <a:xfrm>
            <a:off x="6553200" y="1841500"/>
            <a:ext cx="2038351" cy="965200"/>
          </a:xfrm>
          <a:prstGeom prst="wedgeEllipseCallout">
            <a:avLst>
              <a:gd name="adj1" fmla="val -156035"/>
              <a:gd name="adj2" fmla="val 119079"/>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rgbClr val="C00000"/>
                </a:solidFill>
              </a:rPr>
              <a:t>1 is starting value</a:t>
            </a:r>
            <a:endParaRPr lang="en-US" dirty="0">
              <a:solidFill>
                <a:srgbClr val="C0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animBg="1"/>
    </p:bld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Minute Rice</a:t>
            </a:r>
            <a:endParaRPr lang="en-US" dirty="0"/>
          </a:p>
        </p:txBody>
      </p:sp>
      <p:sp>
        <p:nvSpPr>
          <p:cNvPr id="3" name="Content Placeholder 2"/>
          <p:cNvSpPr>
            <a:spLocks noGrp="1"/>
          </p:cNvSpPr>
          <p:nvPr>
            <p:ph idx="1"/>
          </p:nvPr>
        </p:nvSpPr>
        <p:spPr/>
        <p:txBody>
          <a:bodyPr/>
          <a:lstStyle/>
          <a:p>
            <a:r>
              <a:rPr lang="en-US" dirty="0" smtClean="0"/>
              <a:t>How can we compute the amount of rice on the last square in one line?</a:t>
            </a:r>
          </a:p>
          <a:p>
            <a:r>
              <a:rPr lang="en-US" dirty="0" smtClean="0">
                <a:solidFill>
                  <a:schemeClr val="accent6"/>
                </a:solidFill>
              </a:rPr>
              <a:t>2 ** 63</a:t>
            </a:r>
            <a:endParaRPr lang="en-US" dirty="0">
              <a:solidFill>
                <a:schemeClr val="accent6"/>
              </a:solidFill>
            </a:endParaRPr>
          </a:p>
        </p:txBody>
      </p:sp>
      <p:sp>
        <p:nvSpPr>
          <p:cNvPr id="4" name="Slide Number Placeholder 3"/>
          <p:cNvSpPr>
            <a:spLocks noGrp="1"/>
          </p:cNvSpPr>
          <p:nvPr>
            <p:ph type="sldNum" sz="quarter" idx="10"/>
          </p:nvPr>
        </p:nvSpPr>
        <p:spPr/>
        <p:txBody>
          <a:bodyPr/>
          <a:lstStyle/>
          <a:p>
            <a:fld id="{9D21D21C-CDD5-F643-9360-8369729F4A11}" type="slidenum">
              <a:rPr lang="en-US" smtClean="0"/>
              <a:t>4</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6194425" cy="1336956"/>
          </a:xfrm>
        </p:spPr>
        <p:txBody>
          <a:bodyPr>
            <a:normAutofit/>
          </a:bodyPr>
          <a:lstStyle/>
          <a:p>
            <a:r>
              <a:rPr lang="en-US" dirty="0" smtClean="0"/>
              <a:t>Compound Interest</a:t>
            </a:r>
            <a:endParaRPr lang="en-US" dirty="0"/>
          </a:p>
        </p:txBody>
      </p:sp>
      <p:sp>
        <p:nvSpPr>
          <p:cNvPr id="3" name="Content Placeholder 2"/>
          <p:cNvSpPr>
            <a:spLocks noGrp="1"/>
          </p:cNvSpPr>
          <p:nvPr>
            <p:ph idx="1"/>
          </p:nvPr>
        </p:nvSpPr>
        <p:spPr>
          <a:xfrm>
            <a:off x="549275" y="1600200"/>
            <a:ext cx="8042276" cy="4756149"/>
          </a:xfrm>
        </p:spPr>
        <p:txBody>
          <a:bodyPr>
            <a:normAutofit/>
          </a:bodyPr>
          <a:lstStyle/>
          <a:p>
            <a:pPr>
              <a:buNone/>
            </a:pPr>
            <a:r>
              <a:rPr lang="en-US" dirty="0" smtClean="0">
                <a:solidFill>
                  <a:schemeClr val="accent3"/>
                </a:solidFill>
                <a:latin typeface="Courier"/>
                <a:cs typeface="Courier"/>
              </a:rPr>
              <a:t>def </a:t>
            </a:r>
            <a:r>
              <a:rPr lang="en-US" dirty="0" err="1" smtClean="0">
                <a:latin typeface="Courier"/>
                <a:cs typeface="Courier"/>
              </a:rPr>
              <a:t>compound_interest(principle</a:t>
            </a:r>
            <a:r>
              <a:rPr lang="en-US" dirty="0" smtClean="0">
                <a:latin typeface="Courier"/>
                <a:cs typeface="Courier"/>
              </a:rPr>
              <a:t>, \</a:t>
            </a:r>
            <a:br>
              <a:rPr lang="en-US" dirty="0" smtClean="0">
                <a:latin typeface="Courier"/>
                <a:cs typeface="Courier"/>
              </a:rPr>
            </a:br>
            <a:r>
              <a:rPr lang="en-US" dirty="0" smtClean="0">
                <a:latin typeface="Courier"/>
                <a:cs typeface="Courier"/>
              </a:rPr>
              <a:t>	</a:t>
            </a:r>
            <a:r>
              <a:rPr lang="en-US" dirty="0" err="1" smtClean="0">
                <a:latin typeface="Courier"/>
                <a:cs typeface="Courier"/>
              </a:rPr>
              <a:t>yearly_rate</a:t>
            </a:r>
            <a:r>
              <a:rPr lang="en-US" dirty="0" smtClean="0">
                <a:latin typeface="Courier"/>
                <a:cs typeface="Courier"/>
              </a:rPr>
              <a:t>, months):</a:t>
            </a:r>
          </a:p>
          <a:p>
            <a:pPr>
              <a:buNone/>
            </a:pPr>
            <a:r>
              <a:rPr lang="en-US" dirty="0" smtClean="0">
                <a:latin typeface="Courier"/>
                <a:cs typeface="Courier"/>
              </a:rPr>
              <a:t>    </a:t>
            </a:r>
            <a:r>
              <a:rPr lang="en-US" dirty="0" smtClean="0">
                <a:solidFill>
                  <a:srgbClr val="E2751D"/>
                </a:solidFill>
                <a:latin typeface="Courier"/>
                <a:cs typeface="Courier"/>
              </a:rPr>
              <a:t>print </a:t>
            </a:r>
            <a:r>
              <a:rPr lang="en-US" dirty="0" smtClean="0">
                <a:latin typeface="Courier"/>
                <a:cs typeface="Courier"/>
              </a:rPr>
              <a:t>"Month"</a:t>
            </a:r>
            <a:r>
              <a:rPr lang="en-US" dirty="0" smtClean="0">
                <a:latin typeface="Courier"/>
                <a:cs typeface="Courier"/>
              </a:rPr>
              <a:t>, "Principle"</a:t>
            </a:r>
          </a:p>
          <a:p>
            <a:pPr>
              <a:buNone/>
            </a:pPr>
            <a:r>
              <a:rPr lang="en-US" dirty="0" smtClean="0">
                <a:latin typeface="Courier"/>
                <a:cs typeface="Courier"/>
              </a:rPr>
              <a:t>    </a:t>
            </a:r>
            <a:r>
              <a:rPr lang="en-US" dirty="0" err="1" smtClean="0">
                <a:latin typeface="Courier"/>
                <a:cs typeface="Courier"/>
              </a:rPr>
              <a:t>monthly_rate</a:t>
            </a:r>
            <a:r>
              <a:rPr lang="en-US" dirty="0" smtClean="0">
                <a:latin typeface="Courier"/>
                <a:cs typeface="Courier"/>
              </a:rPr>
              <a:t> = </a:t>
            </a:r>
            <a:r>
              <a:rPr lang="en-US" dirty="0" err="1" smtClean="0">
                <a:latin typeface="Courier"/>
                <a:cs typeface="Courier"/>
              </a:rPr>
              <a:t>yearly_rate</a:t>
            </a:r>
            <a:r>
              <a:rPr lang="en-US" dirty="0" smtClean="0">
                <a:latin typeface="Courier"/>
                <a:cs typeface="Courier"/>
              </a:rPr>
              <a:t> / 12.0</a:t>
            </a:r>
          </a:p>
          <a:p>
            <a:pPr>
              <a:buNone/>
            </a:pPr>
            <a:r>
              <a:rPr lang="en-US" dirty="0" smtClean="0">
                <a:latin typeface="Courier"/>
                <a:cs typeface="Courier"/>
              </a:rPr>
              <a:t>    </a:t>
            </a:r>
            <a:r>
              <a:rPr lang="en-US" dirty="0" smtClean="0">
                <a:solidFill>
                  <a:srgbClr val="E2751D"/>
                </a:solidFill>
                <a:latin typeface="Courier"/>
                <a:cs typeface="Courier"/>
              </a:rPr>
              <a:t>for </a:t>
            </a:r>
            <a:r>
              <a:rPr lang="en-US" dirty="0" err="1" smtClean="0">
                <a:latin typeface="Courier"/>
                <a:cs typeface="Courier"/>
              </a:rPr>
              <a:t>m</a:t>
            </a:r>
            <a:r>
              <a:rPr lang="en-US" dirty="0" smtClean="0">
                <a:latin typeface="Courier"/>
                <a:cs typeface="Courier"/>
              </a:rPr>
              <a:t> </a:t>
            </a:r>
            <a:r>
              <a:rPr lang="en-US" dirty="0" smtClean="0">
                <a:solidFill>
                  <a:srgbClr val="E2751D"/>
                </a:solidFill>
                <a:latin typeface="Courier"/>
                <a:cs typeface="Courier"/>
              </a:rPr>
              <a:t>in </a:t>
            </a:r>
            <a:r>
              <a:rPr lang="en-US" dirty="0" err="1" smtClean="0">
                <a:latin typeface="Courier"/>
                <a:cs typeface="Courier"/>
              </a:rPr>
              <a:t>range(months</a:t>
            </a:r>
            <a:r>
              <a:rPr lang="en-US" dirty="0" smtClean="0">
                <a:latin typeface="Courier"/>
                <a:cs typeface="Courier"/>
              </a:rPr>
              <a:t>):</a:t>
            </a:r>
          </a:p>
          <a:p>
            <a:pPr>
              <a:buNone/>
            </a:pPr>
            <a:r>
              <a:rPr lang="en-US" dirty="0" smtClean="0">
                <a:latin typeface="Courier"/>
                <a:cs typeface="Courier"/>
              </a:rPr>
              <a:t>        </a:t>
            </a:r>
            <a:r>
              <a:rPr lang="en-US" dirty="0" smtClean="0">
                <a:solidFill>
                  <a:srgbClr val="E2751D"/>
                </a:solidFill>
                <a:latin typeface="Courier"/>
                <a:cs typeface="Courier"/>
              </a:rPr>
              <a:t>print </a:t>
            </a:r>
            <a:r>
              <a:rPr lang="en-US" dirty="0" err="1" smtClean="0">
                <a:latin typeface="Courier"/>
                <a:cs typeface="Courier"/>
              </a:rPr>
              <a:t>m</a:t>
            </a:r>
            <a:r>
              <a:rPr lang="en-US" dirty="0" smtClean="0">
                <a:latin typeface="Courier"/>
                <a:cs typeface="Courier"/>
              </a:rPr>
              <a:t>, principle</a:t>
            </a:r>
          </a:p>
          <a:p>
            <a:pPr>
              <a:buNone/>
            </a:pPr>
            <a:r>
              <a:rPr lang="en-US" dirty="0" smtClean="0">
                <a:latin typeface="Courier"/>
                <a:cs typeface="Courier"/>
              </a:rPr>
              <a:t>        principle = principle </a:t>
            </a:r>
            <a:r>
              <a:rPr lang="en-US" dirty="0" smtClean="0">
                <a:latin typeface="Courier"/>
                <a:cs typeface="Courier"/>
              </a:rPr>
              <a:t>+ \</a:t>
            </a:r>
            <a:br>
              <a:rPr lang="en-US" dirty="0" smtClean="0">
                <a:latin typeface="Courier"/>
                <a:cs typeface="Courier"/>
              </a:rPr>
            </a:br>
            <a:r>
              <a:rPr lang="en-US" dirty="0" smtClean="0">
                <a:latin typeface="Courier"/>
                <a:cs typeface="Courier"/>
              </a:rPr>
              <a:t>		</a:t>
            </a:r>
            <a:r>
              <a:rPr lang="en-US" dirty="0" err="1" smtClean="0">
                <a:latin typeface="Courier"/>
                <a:cs typeface="Courier"/>
              </a:rPr>
              <a:t>monthly_rate</a:t>
            </a:r>
            <a:r>
              <a:rPr lang="en-US" dirty="0" smtClean="0">
                <a:latin typeface="Courier"/>
                <a:cs typeface="Courier"/>
              </a:rPr>
              <a:t> </a:t>
            </a:r>
            <a:r>
              <a:rPr lang="en-US" dirty="0" smtClean="0">
                <a:latin typeface="Courier"/>
                <a:cs typeface="Courier"/>
              </a:rPr>
              <a:t>* </a:t>
            </a:r>
            <a:r>
              <a:rPr lang="en-US" dirty="0" smtClean="0">
                <a:latin typeface="Courier"/>
                <a:cs typeface="Courier"/>
              </a:rPr>
              <a:t>principle</a:t>
            </a:r>
          </a:p>
          <a:p>
            <a:pPr>
              <a:buNone/>
            </a:pPr>
            <a:endParaRPr lang="en-US" dirty="0" smtClean="0">
              <a:latin typeface="Courier"/>
              <a:cs typeface="Courier"/>
            </a:endParaRPr>
          </a:p>
          <a:p>
            <a:pPr>
              <a:buNone/>
            </a:pPr>
            <a:endParaRPr lang="en-US" dirty="0">
              <a:latin typeface="Courier"/>
              <a:cs typeface="Courier"/>
            </a:endParaRPr>
          </a:p>
        </p:txBody>
      </p:sp>
      <p:sp>
        <p:nvSpPr>
          <p:cNvPr id="4" name="Slide Number Placeholder 3"/>
          <p:cNvSpPr>
            <a:spLocks noGrp="1"/>
          </p:cNvSpPr>
          <p:nvPr>
            <p:ph type="sldNum" sz="quarter" idx="10"/>
          </p:nvPr>
        </p:nvSpPr>
        <p:spPr/>
        <p:txBody>
          <a:bodyPr/>
          <a:lstStyle/>
          <a:p>
            <a:fld id="{9D21D21C-CDD5-F643-9360-8369729F4A11}" type="slidenum">
              <a:rPr lang="en-US" smtClean="0"/>
              <a:t>5</a:t>
            </a:fld>
            <a:endParaRPr lang="en-US"/>
          </a:p>
        </p:txBody>
      </p:sp>
      <p:pic>
        <p:nvPicPr>
          <p:cNvPr id="5" name="Picture 4" descr="cards.jpg"/>
          <p:cNvPicPr>
            <a:picLocks noChangeAspect="1"/>
          </p:cNvPicPr>
          <p:nvPr/>
        </p:nvPicPr>
        <p:blipFill>
          <a:blip r:embed="rId2"/>
          <a:stretch>
            <a:fillRect/>
          </a:stretch>
        </p:blipFill>
        <p:spPr>
          <a:xfrm>
            <a:off x="6581776" y="0"/>
            <a:ext cx="2562224" cy="1708149"/>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Compound Interest with Fixed Payment</a:t>
            </a:r>
            <a:endParaRPr lang="en-US" dirty="0"/>
          </a:p>
        </p:txBody>
      </p:sp>
      <p:sp>
        <p:nvSpPr>
          <p:cNvPr id="3" name="Content Placeholder 2"/>
          <p:cNvSpPr>
            <a:spLocks noGrp="1"/>
          </p:cNvSpPr>
          <p:nvPr>
            <p:ph idx="1"/>
          </p:nvPr>
        </p:nvSpPr>
        <p:spPr>
          <a:xfrm>
            <a:off x="549275" y="1600200"/>
            <a:ext cx="8042276" cy="4756149"/>
          </a:xfrm>
        </p:spPr>
        <p:txBody>
          <a:bodyPr>
            <a:normAutofit/>
          </a:bodyPr>
          <a:lstStyle/>
          <a:p>
            <a:pPr>
              <a:buNone/>
            </a:pPr>
            <a:r>
              <a:rPr lang="en-US" dirty="0" smtClean="0">
                <a:solidFill>
                  <a:schemeClr val="accent3"/>
                </a:solidFill>
                <a:latin typeface="Courier"/>
                <a:cs typeface="Courier"/>
              </a:rPr>
              <a:t>def </a:t>
            </a:r>
            <a:r>
              <a:rPr lang="en-US" dirty="0" err="1" smtClean="0">
                <a:latin typeface="Courier"/>
                <a:cs typeface="Courier"/>
              </a:rPr>
              <a:t>compound_interest(principle</a:t>
            </a:r>
            <a:r>
              <a:rPr lang="en-US" dirty="0" smtClean="0">
                <a:latin typeface="Courier"/>
                <a:cs typeface="Courier"/>
              </a:rPr>
              <a:t>, \ </a:t>
            </a:r>
            <a:r>
              <a:rPr lang="en-US" dirty="0" err="1" smtClean="0">
                <a:latin typeface="Courier"/>
                <a:cs typeface="Courier"/>
              </a:rPr>
              <a:t>yearly_rate</a:t>
            </a:r>
            <a:r>
              <a:rPr lang="en-US" dirty="0" smtClean="0">
                <a:latin typeface="Courier"/>
                <a:cs typeface="Courier"/>
              </a:rPr>
              <a:t>, months, </a:t>
            </a:r>
            <a:r>
              <a:rPr lang="en-US" dirty="0" err="1" smtClean="0">
                <a:latin typeface="Courier"/>
                <a:cs typeface="Courier"/>
              </a:rPr>
              <a:t>monthly_payment</a:t>
            </a:r>
            <a:r>
              <a:rPr lang="en-US" dirty="0" smtClean="0">
                <a:latin typeface="Courier"/>
                <a:cs typeface="Courier"/>
              </a:rPr>
              <a:t>):</a:t>
            </a:r>
          </a:p>
          <a:p>
            <a:pPr>
              <a:buNone/>
            </a:pPr>
            <a:r>
              <a:rPr lang="en-US" dirty="0" smtClean="0">
                <a:latin typeface="Courier"/>
                <a:cs typeface="Courier"/>
              </a:rPr>
              <a:t>    </a:t>
            </a:r>
            <a:r>
              <a:rPr lang="en-US" dirty="0" smtClean="0">
                <a:solidFill>
                  <a:srgbClr val="E2751D"/>
                </a:solidFill>
                <a:latin typeface="Courier"/>
                <a:cs typeface="Courier"/>
              </a:rPr>
              <a:t>print </a:t>
            </a:r>
            <a:r>
              <a:rPr lang="en-US" dirty="0" smtClean="0">
                <a:latin typeface="Courier"/>
                <a:cs typeface="Courier"/>
              </a:rPr>
              <a:t>"Month"</a:t>
            </a:r>
            <a:r>
              <a:rPr lang="en-US" dirty="0" smtClean="0">
                <a:latin typeface="Courier"/>
                <a:cs typeface="Courier"/>
              </a:rPr>
              <a:t>, "Principle"</a:t>
            </a:r>
          </a:p>
          <a:p>
            <a:pPr>
              <a:buNone/>
            </a:pPr>
            <a:r>
              <a:rPr lang="en-US" dirty="0" smtClean="0">
                <a:latin typeface="Courier"/>
                <a:cs typeface="Courier"/>
              </a:rPr>
              <a:t>    </a:t>
            </a:r>
            <a:r>
              <a:rPr lang="en-US" dirty="0" err="1" smtClean="0">
                <a:latin typeface="Courier"/>
                <a:cs typeface="Courier"/>
              </a:rPr>
              <a:t>monthly_rate</a:t>
            </a:r>
            <a:r>
              <a:rPr lang="en-US" dirty="0" smtClean="0">
                <a:latin typeface="Courier"/>
                <a:cs typeface="Courier"/>
              </a:rPr>
              <a:t> = </a:t>
            </a:r>
            <a:r>
              <a:rPr lang="en-US" dirty="0" err="1" smtClean="0">
                <a:latin typeface="Courier"/>
                <a:cs typeface="Courier"/>
              </a:rPr>
              <a:t>yearly_rate</a:t>
            </a:r>
            <a:r>
              <a:rPr lang="en-US" dirty="0" smtClean="0">
                <a:latin typeface="Courier"/>
                <a:cs typeface="Courier"/>
              </a:rPr>
              <a:t> / 12.0</a:t>
            </a:r>
          </a:p>
          <a:p>
            <a:pPr>
              <a:buNone/>
            </a:pPr>
            <a:r>
              <a:rPr lang="en-US" dirty="0" smtClean="0">
                <a:latin typeface="Courier"/>
                <a:cs typeface="Courier"/>
              </a:rPr>
              <a:t>    </a:t>
            </a:r>
            <a:r>
              <a:rPr lang="en-US" dirty="0" smtClean="0">
                <a:solidFill>
                  <a:srgbClr val="E2751D"/>
                </a:solidFill>
                <a:latin typeface="Courier"/>
                <a:cs typeface="Courier"/>
              </a:rPr>
              <a:t>for </a:t>
            </a:r>
            <a:r>
              <a:rPr lang="en-US" dirty="0" err="1" smtClean="0">
                <a:latin typeface="Courier"/>
                <a:cs typeface="Courier"/>
              </a:rPr>
              <a:t>m</a:t>
            </a:r>
            <a:r>
              <a:rPr lang="en-US" dirty="0" smtClean="0">
                <a:latin typeface="Courier"/>
                <a:cs typeface="Courier"/>
              </a:rPr>
              <a:t> </a:t>
            </a:r>
            <a:r>
              <a:rPr lang="en-US" dirty="0" smtClean="0">
                <a:solidFill>
                  <a:srgbClr val="E2751D"/>
                </a:solidFill>
                <a:latin typeface="Courier"/>
                <a:cs typeface="Courier"/>
              </a:rPr>
              <a:t>in </a:t>
            </a:r>
            <a:r>
              <a:rPr lang="en-US" dirty="0" err="1" smtClean="0">
                <a:latin typeface="Courier"/>
                <a:cs typeface="Courier"/>
              </a:rPr>
              <a:t>range(months</a:t>
            </a:r>
            <a:r>
              <a:rPr lang="en-US" dirty="0" smtClean="0">
                <a:latin typeface="Courier"/>
                <a:cs typeface="Courier"/>
              </a:rPr>
              <a:t>):</a:t>
            </a:r>
          </a:p>
          <a:p>
            <a:pPr>
              <a:buNone/>
            </a:pPr>
            <a:r>
              <a:rPr lang="en-US" dirty="0" smtClean="0">
                <a:latin typeface="Courier"/>
                <a:cs typeface="Courier"/>
              </a:rPr>
              <a:t>        </a:t>
            </a:r>
            <a:r>
              <a:rPr lang="en-US" dirty="0" smtClean="0">
                <a:solidFill>
                  <a:srgbClr val="E2751D"/>
                </a:solidFill>
                <a:latin typeface="Courier"/>
                <a:cs typeface="Courier"/>
              </a:rPr>
              <a:t>print </a:t>
            </a:r>
            <a:r>
              <a:rPr lang="en-US" dirty="0" err="1" smtClean="0">
                <a:latin typeface="Courier"/>
                <a:cs typeface="Courier"/>
              </a:rPr>
              <a:t>m</a:t>
            </a:r>
            <a:r>
              <a:rPr lang="en-US" dirty="0" smtClean="0">
                <a:latin typeface="Courier"/>
                <a:cs typeface="Courier"/>
              </a:rPr>
              <a:t>, principle</a:t>
            </a:r>
          </a:p>
          <a:p>
            <a:pPr>
              <a:buNone/>
            </a:pPr>
            <a:r>
              <a:rPr lang="en-US" dirty="0" smtClean="0">
                <a:latin typeface="Courier"/>
                <a:cs typeface="Courier"/>
              </a:rPr>
              <a:t>        principle = principle</a:t>
            </a:r>
            <a:r>
              <a:rPr lang="en-US" dirty="0" smtClean="0">
                <a:latin typeface="Courier"/>
                <a:cs typeface="Courier"/>
              </a:rPr>
              <a:t> + \</a:t>
            </a:r>
            <a:br>
              <a:rPr lang="en-US" dirty="0" smtClean="0">
                <a:latin typeface="Courier"/>
                <a:cs typeface="Courier"/>
              </a:rPr>
            </a:br>
            <a:r>
              <a:rPr lang="en-US" dirty="0" smtClean="0">
                <a:latin typeface="Courier"/>
                <a:cs typeface="Courier"/>
              </a:rPr>
              <a:t>		</a:t>
            </a:r>
            <a:r>
              <a:rPr lang="en-US" dirty="0" err="1" smtClean="0">
                <a:latin typeface="Courier"/>
                <a:cs typeface="Courier"/>
              </a:rPr>
              <a:t>monthly_rate</a:t>
            </a:r>
            <a:r>
              <a:rPr lang="en-US" dirty="0" smtClean="0">
                <a:latin typeface="Courier"/>
                <a:cs typeface="Courier"/>
              </a:rPr>
              <a:t> </a:t>
            </a:r>
            <a:r>
              <a:rPr lang="en-US" dirty="0" smtClean="0">
                <a:latin typeface="Courier"/>
                <a:cs typeface="Courier"/>
              </a:rPr>
              <a:t>* </a:t>
            </a:r>
            <a:r>
              <a:rPr lang="en-US" dirty="0" smtClean="0">
                <a:latin typeface="Courier"/>
                <a:cs typeface="Courier"/>
              </a:rPr>
              <a:t>principle – \</a:t>
            </a:r>
            <a:br>
              <a:rPr lang="en-US" dirty="0" smtClean="0">
                <a:latin typeface="Courier"/>
                <a:cs typeface="Courier"/>
              </a:rPr>
            </a:br>
            <a:r>
              <a:rPr lang="en-US" dirty="0" smtClean="0">
                <a:latin typeface="Courier"/>
                <a:cs typeface="Courier"/>
              </a:rPr>
              <a:t>		</a:t>
            </a:r>
            <a:r>
              <a:rPr lang="en-US" dirty="0" err="1" smtClean="0">
                <a:latin typeface="Courier"/>
                <a:cs typeface="Courier"/>
              </a:rPr>
              <a:t>monthly_payment</a:t>
            </a:r>
            <a:endParaRPr lang="en-US" dirty="0" smtClean="0">
              <a:latin typeface="Courier"/>
              <a:cs typeface="Courier"/>
            </a:endParaRPr>
          </a:p>
          <a:p>
            <a:pPr>
              <a:buNone/>
            </a:pPr>
            <a:endParaRPr lang="en-US" dirty="0" smtClean="0">
              <a:latin typeface="Courier"/>
              <a:cs typeface="Courier"/>
            </a:endParaRPr>
          </a:p>
          <a:p>
            <a:pPr>
              <a:buNone/>
            </a:pPr>
            <a:endParaRPr lang="en-US" dirty="0" smtClean="0">
              <a:latin typeface="Courier"/>
              <a:cs typeface="Courier"/>
            </a:endParaRPr>
          </a:p>
          <a:p>
            <a:pPr>
              <a:buNone/>
            </a:pPr>
            <a:endParaRPr lang="en-US" dirty="0">
              <a:latin typeface="Courier"/>
              <a:cs typeface="Courier"/>
            </a:endParaRPr>
          </a:p>
        </p:txBody>
      </p:sp>
      <p:sp>
        <p:nvSpPr>
          <p:cNvPr id="4" name="Slide Number Placeholder 3"/>
          <p:cNvSpPr>
            <a:spLocks noGrp="1"/>
          </p:cNvSpPr>
          <p:nvPr>
            <p:ph type="sldNum" sz="quarter" idx="10"/>
          </p:nvPr>
        </p:nvSpPr>
        <p:spPr/>
        <p:txBody>
          <a:bodyPr/>
          <a:lstStyle/>
          <a:p>
            <a:fld id="{9D21D21C-CDD5-F643-9360-8369729F4A11}" type="slidenum">
              <a:rPr lang="en-US" smtClean="0"/>
              <a:t>6</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Compound Interest Until Paid Off</a:t>
            </a:r>
            <a:endParaRPr lang="en-US" dirty="0"/>
          </a:p>
        </p:txBody>
      </p:sp>
      <p:sp>
        <p:nvSpPr>
          <p:cNvPr id="3" name="Content Placeholder 2"/>
          <p:cNvSpPr>
            <a:spLocks noGrp="1"/>
          </p:cNvSpPr>
          <p:nvPr>
            <p:ph idx="1"/>
          </p:nvPr>
        </p:nvSpPr>
        <p:spPr>
          <a:xfrm>
            <a:off x="549274" y="1600200"/>
            <a:ext cx="8594725" cy="4756149"/>
          </a:xfrm>
        </p:spPr>
        <p:txBody>
          <a:bodyPr>
            <a:normAutofit fontScale="92500" lnSpcReduction="20000"/>
          </a:bodyPr>
          <a:lstStyle/>
          <a:p>
            <a:pPr>
              <a:buNone/>
            </a:pPr>
            <a:r>
              <a:rPr lang="en-US" dirty="0" smtClean="0">
                <a:solidFill>
                  <a:schemeClr val="accent3"/>
                </a:solidFill>
                <a:latin typeface="Courier"/>
                <a:cs typeface="Courier"/>
              </a:rPr>
              <a:t>def </a:t>
            </a:r>
            <a:r>
              <a:rPr lang="en-US" dirty="0" err="1" smtClean="0">
                <a:latin typeface="Courier"/>
                <a:cs typeface="Courier"/>
              </a:rPr>
              <a:t>compound_interest(principle</a:t>
            </a:r>
            <a:r>
              <a:rPr lang="en-US" dirty="0" smtClean="0">
                <a:latin typeface="Courier"/>
                <a:cs typeface="Courier"/>
              </a:rPr>
              <a:t>, </a:t>
            </a:r>
            <a:r>
              <a:rPr lang="en-US" dirty="0" err="1" smtClean="0">
                <a:latin typeface="Courier"/>
                <a:cs typeface="Courier"/>
              </a:rPr>
              <a:t>yearly_rate</a:t>
            </a:r>
            <a:r>
              <a:rPr lang="en-US" dirty="0" smtClean="0">
                <a:latin typeface="Courier"/>
                <a:cs typeface="Courier"/>
              </a:rPr>
              <a:t>,</a:t>
            </a:r>
            <a:r>
              <a:rPr lang="en-US" dirty="0" smtClean="0">
                <a:latin typeface="Courier"/>
                <a:cs typeface="Courier"/>
              </a:rPr>
              <a:t> \</a:t>
            </a:r>
            <a:br>
              <a:rPr lang="en-US" dirty="0" smtClean="0">
                <a:latin typeface="Courier"/>
                <a:cs typeface="Courier"/>
              </a:rPr>
            </a:br>
            <a:r>
              <a:rPr lang="en-US" dirty="0" err="1" smtClean="0">
                <a:latin typeface="Courier"/>
                <a:cs typeface="Courier"/>
              </a:rPr>
              <a:t>monthly_payment</a:t>
            </a:r>
            <a:r>
              <a:rPr lang="en-US" dirty="0" smtClean="0">
                <a:latin typeface="Courier"/>
                <a:cs typeface="Courier"/>
              </a:rPr>
              <a:t>):</a:t>
            </a:r>
          </a:p>
          <a:p>
            <a:pPr>
              <a:buNone/>
            </a:pPr>
            <a:r>
              <a:rPr lang="en-US" dirty="0" smtClean="0">
                <a:latin typeface="Courier"/>
                <a:cs typeface="Courier"/>
              </a:rPr>
              <a:t>    </a:t>
            </a:r>
            <a:r>
              <a:rPr lang="en-US" dirty="0" smtClean="0">
                <a:solidFill>
                  <a:srgbClr val="E2751D"/>
                </a:solidFill>
                <a:latin typeface="Courier"/>
                <a:cs typeface="Courier"/>
              </a:rPr>
              <a:t>print </a:t>
            </a:r>
            <a:r>
              <a:rPr lang="en-US" dirty="0" smtClean="0">
                <a:latin typeface="Courier"/>
                <a:cs typeface="Courier"/>
              </a:rPr>
              <a:t>"Month"</a:t>
            </a:r>
            <a:r>
              <a:rPr lang="en-US" dirty="0" smtClean="0">
                <a:latin typeface="Courier"/>
                <a:cs typeface="Courier"/>
              </a:rPr>
              <a:t>, "Principle"</a:t>
            </a:r>
          </a:p>
          <a:p>
            <a:pPr>
              <a:buNone/>
            </a:pPr>
            <a:r>
              <a:rPr lang="en-US" dirty="0" smtClean="0">
                <a:latin typeface="Courier"/>
                <a:cs typeface="Courier"/>
              </a:rPr>
              <a:t>    </a:t>
            </a:r>
            <a:r>
              <a:rPr lang="en-US" dirty="0" err="1" smtClean="0">
                <a:latin typeface="Courier"/>
                <a:cs typeface="Courier"/>
              </a:rPr>
              <a:t>monthly_rate</a:t>
            </a:r>
            <a:r>
              <a:rPr lang="en-US" dirty="0" smtClean="0">
                <a:latin typeface="Courier"/>
                <a:cs typeface="Courier"/>
              </a:rPr>
              <a:t> = </a:t>
            </a:r>
            <a:r>
              <a:rPr lang="en-US" dirty="0" err="1" smtClean="0">
                <a:latin typeface="Courier"/>
                <a:cs typeface="Courier"/>
              </a:rPr>
              <a:t>yearly_rate</a:t>
            </a:r>
            <a:r>
              <a:rPr lang="en-US" dirty="0" smtClean="0">
                <a:latin typeface="Courier"/>
                <a:cs typeface="Courier"/>
              </a:rPr>
              <a:t> / 12.0</a:t>
            </a:r>
          </a:p>
          <a:p>
            <a:pPr>
              <a:buNone/>
            </a:pPr>
            <a:r>
              <a:rPr lang="en-US" dirty="0" smtClean="0">
                <a:latin typeface="Courier"/>
                <a:cs typeface="Courier"/>
              </a:rPr>
              <a:t>    </a:t>
            </a:r>
            <a:r>
              <a:rPr lang="en-US" dirty="0" err="1" smtClean="0">
                <a:latin typeface="Courier"/>
                <a:cs typeface="Courier"/>
              </a:rPr>
              <a:t>m</a:t>
            </a:r>
            <a:r>
              <a:rPr lang="en-US" dirty="0" smtClean="0">
                <a:latin typeface="Courier"/>
                <a:cs typeface="Courier"/>
              </a:rPr>
              <a:t> = 0</a:t>
            </a:r>
          </a:p>
          <a:p>
            <a:pPr>
              <a:buNone/>
            </a:pPr>
            <a:r>
              <a:rPr lang="en-US" dirty="0" smtClean="0">
                <a:latin typeface="Courier"/>
                <a:cs typeface="Courier"/>
              </a:rPr>
              <a:t>    </a:t>
            </a:r>
            <a:r>
              <a:rPr lang="en-US" dirty="0" smtClean="0">
                <a:solidFill>
                  <a:srgbClr val="E2751D"/>
                </a:solidFill>
                <a:latin typeface="Courier"/>
                <a:cs typeface="Courier"/>
              </a:rPr>
              <a:t>while </a:t>
            </a:r>
            <a:r>
              <a:rPr lang="en-US" dirty="0" smtClean="0">
                <a:latin typeface="Courier"/>
                <a:cs typeface="Courier"/>
              </a:rPr>
              <a:t>principle &gt;= 0:</a:t>
            </a:r>
          </a:p>
          <a:p>
            <a:pPr>
              <a:buNone/>
            </a:pPr>
            <a:r>
              <a:rPr lang="en-US" dirty="0" smtClean="0">
                <a:latin typeface="Courier"/>
                <a:cs typeface="Courier"/>
              </a:rPr>
              <a:t>        </a:t>
            </a:r>
            <a:r>
              <a:rPr lang="en-US" dirty="0" smtClean="0">
                <a:solidFill>
                  <a:srgbClr val="E2751D"/>
                </a:solidFill>
                <a:latin typeface="Courier"/>
                <a:cs typeface="Courier"/>
              </a:rPr>
              <a:t>print </a:t>
            </a:r>
            <a:r>
              <a:rPr lang="en-US" dirty="0" err="1" smtClean="0">
                <a:latin typeface="Courier"/>
                <a:cs typeface="Courier"/>
              </a:rPr>
              <a:t>m</a:t>
            </a:r>
            <a:r>
              <a:rPr lang="en-US" dirty="0" smtClean="0">
                <a:latin typeface="Courier"/>
                <a:cs typeface="Courier"/>
              </a:rPr>
              <a:t>, principle</a:t>
            </a:r>
          </a:p>
          <a:p>
            <a:pPr>
              <a:buNone/>
            </a:pPr>
            <a:r>
              <a:rPr lang="en-US" dirty="0" smtClean="0">
                <a:latin typeface="Courier"/>
                <a:cs typeface="Courier"/>
              </a:rPr>
              <a:t>        principle = principle + </a:t>
            </a:r>
            <a:r>
              <a:rPr lang="en-US" dirty="0" err="1" smtClean="0">
                <a:latin typeface="Courier"/>
                <a:cs typeface="Courier"/>
              </a:rPr>
              <a:t>monthly_rate</a:t>
            </a:r>
            <a:r>
              <a:rPr lang="en-US" dirty="0" smtClean="0">
                <a:latin typeface="Courier"/>
                <a:cs typeface="Courier"/>
              </a:rPr>
              <a:t> </a:t>
            </a:r>
            <a:r>
              <a:rPr lang="en-US" dirty="0" smtClean="0">
                <a:latin typeface="Courier"/>
                <a:cs typeface="Courier"/>
              </a:rPr>
              <a:t>* \</a:t>
            </a:r>
            <a:br>
              <a:rPr lang="en-US" dirty="0" smtClean="0">
                <a:latin typeface="Courier"/>
                <a:cs typeface="Courier"/>
              </a:rPr>
            </a:br>
            <a:r>
              <a:rPr lang="en-US" dirty="0" smtClean="0">
                <a:latin typeface="Courier"/>
                <a:cs typeface="Courier"/>
              </a:rPr>
              <a:t>		principle </a:t>
            </a:r>
            <a:r>
              <a:rPr lang="en-US" dirty="0" smtClean="0">
                <a:latin typeface="Courier"/>
                <a:cs typeface="Courier"/>
              </a:rPr>
              <a:t>- </a:t>
            </a:r>
            <a:r>
              <a:rPr lang="en-US" dirty="0" err="1" smtClean="0">
                <a:latin typeface="Courier"/>
                <a:cs typeface="Courier"/>
              </a:rPr>
              <a:t>monthly_payment</a:t>
            </a:r>
            <a:endParaRPr lang="en-US" dirty="0" smtClean="0">
              <a:latin typeface="Courier"/>
              <a:cs typeface="Courier"/>
            </a:endParaRPr>
          </a:p>
          <a:p>
            <a:pPr>
              <a:buNone/>
            </a:pPr>
            <a:r>
              <a:rPr lang="en-US" dirty="0" smtClean="0">
                <a:latin typeface="Courier"/>
                <a:cs typeface="Courier"/>
              </a:rPr>
              <a:t>        </a:t>
            </a:r>
            <a:r>
              <a:rPr lang="en-US" dirty="0" err="1" smtClean="0">
                <a:latin typeface="Courier"/>
                <a:cs typeface="Courier"/>
              </a:rPr>
              <a:t>m</a:t>
            </a:r>
            <a:r>
              <a:rPr lang="en-US" dirty="0" smtClean="0">
                <a:latin typeface="Courier"/>
                <a:cs typeface="Courier"/>
              </a:rPr>
              <a:t> = </a:t>
            </a:r>
            <a:r>
              <a:rPr lang="en-US" dirty="0" err="1" smtClean="0">
                <a:latin typeface="Courier"/>
                <a:cs typeface="Courier"/>
              </a:rPr>
              <a:t>m</a:t>
            </a:r>
            <a:r>
              <a:rPr lang="en-US" dirty="0" smtClean="0">
                <a:latin typeface="Courier"/>
                <a:cs typeface="Courier"/>
              </a:rPr>
              <a:t> + 1</a:t>
            </a:r>
          </a:p>
          <a:p>
            <a:pPr>
              <a:buNone/>
            </a:pPr>
            <a:endParaRPr lang="en-US" dirty="0" smtClean="0">
              <a:latin typeface="Courier"/>
              <a:cs typeface="Courier"/>
            </a:endParaRPr>
          </a:p>
          <a:p>
            <a:pPr>
              <a:buNone/>
            </a:pPr>
            <a:endParaRPr lang="en-US" dirty="0">
              <a:latin typeface="Courier"/>
              <a:cs typeface="Courier"/>
            </a:endParaRPr>
          </a:p>
        </p:txBody>
      </p:sp>
      <p:sp>
        <p:nvSpPr>
          <p:cNvPr id="4" name="Slide Number Placeholder 3"/>
          <p:cNvSpPr>
            <a:spLocks noGrp="1"/>
          </p:cNvSpPr>
          <p:nvPr>
            <p:ph type="sldNum" sz="quarter" idx="10"/>
          </p:nvPr>
        </p:nvSpPr>
        <p:spPr/>
        <p:txBody>
          <a:bodyPr/>
          <a:lstStyle/>
          <a:p>
            <a:fld id="{9D21D21C-CDD5-F643-9360-8369729F4A11}" type="slidenum">
              <a:rPr lang="en-US" smtClean="0"/>
              <a:t>7</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Title 4"/>
          <p:cNvSpPr>
            <a:spLocks noGrp="1"/>
          </p:cNvSpPr>
          <p:nvPr>
            <p:ph type="title"/>
          </p:nvPr>
        </p:nvSpPr>
        <p:spPr>
          <a:xfrm>
            <a:off x="549275" y="1206500"/>
            <a:ext cx="8056563" cy="1362075"/>
          </a:xfrm>
        </p:spPr>
        <p:txBody>
          <a:bodyPr/>
          <a:lstStyle/>
          <a:p>
            <a:r>
              <a:rPr lang="en-US" dirty="0" smtClean="0"/>
              <a:t>Two Recipes for Pi</a:t>
            </a:r>
            <a:endParaRPr lang="en-US" dirty="0"/>
          </a:p>
        </p:txBody>
      </p:sp>
      <p:sp>
        <p:nvSpPr>
          <p:cNvPr id="6" name="Text Placeholder 5"/>
          <p:cNvSpPr>
            <a:spLocks noGrp="1"/>
          </p:cNvSpPr>
          <p:nvPr>
            <p:ph type="body" idx="1"/>
          </p:nvPr>
        </p:nvSpPr>
        <p:spPr/>
        <p:txBody>
          <a:bodyPr/>
          <a:lstStyle/>
          <a:p>
            <a:endParaRPr lang="en-US" dirty="0"/>
          </a:p>
        </p:txBody>
      </p:sp>
      <p:sp>
        <p:nvSpPr>
          <p:cNvPr id="4" name="Slide Number Placeholder 3"/>
          <p:cNvSpPr>
            <a:spLocks noGrp="1"/>
          </p:cNvSpPr>
          <p:nvPr>
            <p:ph type="sldNum" sz="quarter" idx="12"/>
          </p:nvPr>
        </p:nvSpPr>
        <p:spPr/>
        <p:txBody>
          <a:bodyPr/>
          <a:lstStyle/>
          <a:p>
            <a:fld id="{9D21D21C-CDD5-F643-9360-8369729F4A11}" type="slidenum">
              <a:rPr lang="en-US" smtClean="0"/>
              <a:t>8</a:t>
            </a:fld>
            <a:endParaRPr lang="en-US"/>
          </a:p>
        </p:txBody>
      </p:sp>
      <p:pic>
        <p:nvPicPr>
          <p:cNvPr id="7" name="Picture 6" descr="food-midnightbakery-pi07.jpg"/>
          <p:cNvPicPr>
            <a:picLocks noChangeAspect="1"/>
          </p:cNvPicPr>
          <p:nvPr/>
        </p:nvPicPr>
        <p:blipFill>
          <a:blip r:embed="rId2"/>
          <a:stretch>
            <a:fillRect/>
          </a:stretch>
        </p:blipFill>
        <p:spPr>
          <a:xfrm>
            <a:off x="2082800" y="2916518"/>
            <a:ext cx="4965700" cy="3724275"/>
          </a:xfrm>
          <a:prstGeom prst="rect">
            <a:avLst/>
          </a:prstGeo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smtClean="0"/>
              <a:t>Recipe the First: the Gregory-Leibniz Series</a:t>
            </a:r>
            <a:endParaRPr lang="en-US" dirty="0"/>
          </a:p>
        </p:txBody>
      </p:sp>
      <p:sp>
        <p:nvSpPr>
          <p:cNvPr id="4" name="Slide Number Placeholder 3"/>
          <p:cNvSpPr>
            <a:spLocks noGrp="1"/>
          </p:cNvSpPr>
          <p:nvPr>
            <p:ph type="sldNum" sz="quarter" idx="10"/>
          </p:nvPr>
        </p:nvSpPr>
        <p:spPr/>
        <p:txBody>
          <a:bodyPr/>
          <a:lstStyle/>
          <a:p>
            <a:fld id="{F96C34BC-94F8-9849-90BA-D19ECD177092}" type="slidenum">
              <a:rPr lang="en-US" smtClean="0"/>
              <a:pPr/>
              <a:t>9</a:t>
            </a:fld>
            <a:endParaRPr lang="en-US"/>
          </a:p>
        </p:txBody>
      </p:sp>
      <p:graphicFrame>
        <p:nvGraphicFramePr>
          <p:cNvPr id="9" name="Content Placeholder 8"/>
          <p:cNvGraphicFramePr>
            <a:graphicFrameLocks noChangeAspect="1"/>
          </p:cNvGraphicFramePr>
          <p:nvPr>
            <p:ph idx="1"/>
          </p:nvPr>
        </p:nvGraphicFramePr>
        <p:xfrm>
          <a:off x="2074863" y="2324100"/>
          <a:ext cx="5105400" cy="1181100"/>
        </p:xfrm>
        <a:graphic>
          <a:graphicData uri="http://schemas.openxmlformats.org/presentationml/2006/ole">
            <p:oleObj spid="_x0000_s107522" name="Equation" r:id="rId3" imgW="1701800" imgH="393700" progId="Equation.DSMT4">
              <p:embed/>
            </p:oleObj>
          </a:graphicData>
        </a:graphic>
      </p:graphicFrame>
      <p:sp>
        <p:nvSpPr>
          <p:cNvPr id="14" name="TextBox 13"/>
          <p:cNvSpPr txBox="1"/>
          <p:nvPr/>
        </p:nvSpPr>
        <p:spPr>
          <a:xfrm>
            <a:off x="1370012" y="4554210"/>
            <a:ext cx="7316788" cy="523220"/>
          </a:xfrm>
          <a:prstGeom prst="rect">
            <a:avLst/>
          </a:prstGeom>
          <a:noFill/>
        </p:spPr>
        <p:txBody>
          <a:bodyPr wrap="square" rtlCol="0">
            <a:spAutoFit/>
          </a:bodyPr>
          <a:lstStyle/>
          <a:p>
            <a:r>
              <a:rPr lang="en-US" sz="2800" dirty="0" smtClean="0">
                <a:solidFill>
                  <a:srgbClr val="C00000"/>
                </a:solidFill>
              </a:rPr>
              <a:t>What ingredients do we need to make Pi?</a:t>
            </a:r>
            <a:endParaRPr lang="en-US" sz="2800" dirty="0">
              <a:solidFill>
                <a:srgbClr val="C0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reeze">
  <a:themeElements>
    <a:clrScheme name="Breeze">
      <a:dk1>
        <a:sysClr val="windowText" lastClr="000000"/>
      </a:dk1>
      <a:lt1>
        <a:sysClr val="window" lastClr="FFFFFF"/>
      </a:lt1>
      <a:dk2>
        <a:srgbClr val="09213B"/>
      </a:dk2>
      <a:lt2>
        <a:srgbClr val="D5EDF4"/>
      </a:lt2>
      <a:accent1>
        <a:srgbClr val="2C7C9F"/>
      </a:accent1>
      <a:accent2>
        <a:srgbClr val="244A58"/>
      </a:accent2>
      <a:accent3>
        <a:srgbClr val="E2751D"/>
      </a:accent3>
      <a:accent4>
        <a:srgbClr val="FFB400"/>
      </a:accent4>
      <a:accent5>
        <a:srgbClr val="7EB606"/>
      </a:accent5>
      <a:accent6>
        <a:srgbClr val="C00000"/>
      </a:accent6>
      <a:hlink>
        <a:srgbClr val="7030A0"/>
      </a:hlink>
      <a:folHlink>
        <a:srgbClr val="00B0F0"/>
      </a:folHlink>
    </a:clrScheme>
    <a:fontScheme name="Breeze">
      <a:majorFont>
        <a:latin typeface="News Gothic MT"/>
        <a:ea typeface=""/>
        <a:cs typeface=""/>
        <a:font script="Jpan" typeface="ＭＳ Ｐゴシック"/>
      </a:majorFont>
      <a:minorFont>
        <a:latin typeface="News Gothic MT"/>
        <a:ea typeface=""/>
        <a:cs typeface=""/>
        <a:font script="Jpan" typeface="ＭＳ Ｐゴシック"/>
      </a:minorFont>
    </a:fontScheme>
    <a:fmtScheme name="Breeze">
      <a:fillStyleLst>
        <a:solidFill>
          <a:schemeClr val="phClr"/>
        </a:solidFill>
        <a:gradFill rotWithShape="1">
          <a:gsLst>
            <a:gs pos="31000">
              <a:schemeClr val="phClr">
                <a:tint val="100000"/>
                <a:shade val="100000"/>
                <a:satMod val="120000"/>
              </a:schemeClr>
            </a:gs>
            <a:gs pos="100000">
              <a:schemeClr val="phClr">
                <a:tint val="50000"/>
                <a:satMod val="150000"/>
              </a:schemeClr>
            </a:gs>
          </a:gsLst>
          <a:lin ang="5400000" scaled="1"/>
        </a:gradFill>
        <a:gradFill rotWithShape="1">
          <a:gsLst>
            <a:gs pos="0">
              <a:schemeClr val="phClr">
                <a:shade val="100000"/>
                <a:satMod val="120000"/>
              </a:schemeClr>
            </a:gs>
            <a:gs pos="69000">
              <a:schemeClr val="phClr">
                <a:tint val="80000"/>
                <a:shade val="100000"/>
                <a:satMod val="150000"/>
              </a:schemeClr>
            </a:gs>
            <a:gs pos="100000">
              <a:schemeClr val="phClr">
                <a:tint val="50000"/>
                <a:shade val="100000"/>
                <a:satMod val="150000"/>
              </a:schemeClr>
            </a:gs>
          </a:gsLst>
          <a:path path="circle">
            <a:fillToRect l="100000" t="100000" r="100000" b="100000"/>
          </a:path>
        </a:gradFill>
      </a:fillStyleLst>
      <a:lnStyleLst>
        <a:ln w="12700" cap="flat" cmpd="sng" algn="ctr">
          <a:solidFill>
            <a:schemeClr val="phClr">
              <a:shade val="95000"/>
              <a:satMod val="105000"/>
            </a:schemeClr>
          </a:solidFill>
          <a:prstDash val="solid"/>
        </a:ln>
        <a:ln w="25400" cap="flat" cmpd="dbl" algn="ctr">
          <a:solidFill>
            <a:schemeClr val="phClr"/>
          </a:solidFill>
          <a:prstDash val="solid"/>
        </a:ln>
        <a:ln w="31750" cap="flat" cmpd="dbl" algn="ctr">
          <a:solidFill>
            <a:schemeClr val="phClr"/>
          </a:solidFill>
          <a:prstDash val="solid"/>
        </a:ln>
      </a:lnStyleLst>
      <a:effectStyleLst>
        <a:effectStyle>
          <a:effectLst/>
        </a:effectStyle>
        <a:effectStyle>
          <a:effectLst>
            <a:outerShdw blurRad="63500" dist="25400" dir="5400000" sx="101000" sy="101000" rotWithShape="0">
              <a:srgbClr val="000000">
                <a:alpha val="40000"/>
              </a:srgbClr>
            </a:outerShdw>
          </a:effectLst>
        </a:effectStyle>
        <a:effectStyle>
          <a:effectLst>
            <a:innerShdw blurRad="127000" dist="25400" dir="13500000">
              <a:srgbClr val="C0C0C0">
                <a:alpha val="75000"/>
              </a:srgbClr>
            </a:innerShdw>
            <a:outerShdw blurRad="88900" dist="25400" dir="5400000" sx="102000" sy="102000" algn="ctr" rotWithShape="0">
              <a:srgbClr val="C0C0C0">
                <a:alpha val="40000"/>
              </a:srgbClr>
            </a:outerShdw>
          </a:effectLst>
          <a:scene3d>
            <a:camera prst="perspectiveLeft" fov="300000"/>
            <a:lightRig rig="soft" dir="l">
              <a:rot lat="0" lon="0" rev="4200000"/>
            </a:lightRig>
          </a:scene3d>
          <a:sp3d extrusionH="38100" prstMaterial="powder">
            <a:bevelT w="50800" h="88900" prst="convex"/>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1">
            <a:duotone>
              <a:schemeClr val="phClr">
                <a:shade val="40000"/>
                <a:satMod val="400000"/>
              </a:schemeClr>
              <a:schemeClr val="phClr">
                <a:tint val="10000"/>
                <a:satMod val="20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Breeze.thmx</Template>
  <TotalTime>1731</TotalTime>
  <Words>745</Words>
  <Application>Microsoft Macintosh PowerPoint</Application>
  <PresentationFormat>On-screen Show (4:3)</PresentationFormat>
  <Paragraphs>104</Paragraphs>
  <Slides>16</Slides>
  <Notes>0</Notes>
  <HiddenSlides>0</HiddenSlides>
  <MMClips>0</MMClips>
  <ScaleCrop>false</ScaleCrop>
  <HeadingPairs>
    <vt:vector size="6" baseType="variant">
      <vt:variant>
        <vt:lpstr>Design Template</vt:lpstr>
      </vt:variant>
      <vt:variant>
        <vt:i4>1</vt:i4>
      </vt:variant>
      <vt:variant>
        <vt:lpstr>Embedded OLE Servers</vt:lpstr>
      </vt:variant>
      <vt:variant>
        <vt:i4>1</vt:i4>
      </vt:variant>
      <vt:variant>
        <vt:lpstr>Slide Titles</vt:lpstr>
      </vt:variant>
      <vt:variant>
        <vt:i4>16</vt:i4>
      </vt:variant>
    </vt:vector>
  </HeadingPairs>
  <TitlesOfParts>
    <vt:vector size="18" baseType="lpstr">
      <vt:lpstr>Breeze</vt:lpstr>
      <vt:lpstr>MathType 6.0 Equation</vt:lpstr>
      <vt:lpstr>Numerical Methods or Two Recipes for Pi</vt:lpstr>
      <vt:lpstr>A Fable</vt:lpstr>
      <vt:lpstr>Rice</vt:lpstr>
      <vt:lpstr>Minute Rice</vt:lpstr>
      <vt:lpstr>Compound Interest</vt:lpstr>
      <vt:lpstr>Compound Interest with Fixed Payment</vt:lpstr>
      <vt:lpstr>Compound Interest Until Paid Off</vt:lpstr>
      <vt:lpstr>Two Recipes for Pi</vt:lpstr>
      <vt:lpstr>Recipe the First: the Gregory-Leibniz Series</vt:lpstr>
      <vt:lpstr>Gergory-Leibniz Pi</vt:lpstr>
      <vt:lpstr>Recipe the Second: Dartboard Pi</vt:lpstr>
      <vt:lpstr>Dartboard Pi</vt:lpstr>
      <vt:lpstr>Dartboard Pi</vt:lpstr>
      <vt:lpstr>Dartboard Pi</vt:lpstr>
      <vt:lpstr>Monte-Carlo Algorithms</vt:lpstr>
      <vt:lpstr>Course Status</vt:lpstr>
    </vt:vector>
  </TitlesOfParts>
  <Company>University of Rochester</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Why Study Computer Science using Python?</dc:title>
  <dc:creator>Henry Kautz</dc:creator>
  <cp:lastModifiedBy>Henry Kautz</cp:lastModifiedBy>
  <cp:revision>68</cp:revision>
  <dcterms:created xsi:type="dcterms:W3CDTF">2009-09-16T17:51:37Z</dcterms:created>
  <dcterms:modified xsi:type="dcterms:W3CDTF">2009-09-17T14:54:45Z</dcterms:modified>
</cp:coreProperties>
</file>