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commentAuthors.xml" ContentType="application/vnd.openxmlformats-officedocument.presentationml.commentAuthors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docProps/core.xml" ContentType="application/vnd.openxmlformats-package.core-properties+xml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69" r:id="rId15"/>
    <p:sldId id="270" r:id="rId16"/>
    <p:sldId id="25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Henry Kautz" initials="H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955" autoAdjust="0"/>
  </p:normalViewPr>
  <p:slideViewPr>
    <p:cSldViewPr snapToGrid="0" snapToObjects="1">
      <p:cViewPr varScale="1">
        <p:scale>
          <a:sx n="151" d="100"/>
          <a:sy n="151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4" Type="http://schemas.openxmlformats.org/officeDocument/2006/relationships/slide" Target="slides/slide13.xml"/><Relationship Id="rId23" Type="http://schemas.openxmlformats.org/officeDocument/2006/relationships/viewProps" Target="viewProps.xml"/><Relationship Id="rId4" Type="http://schemas.openxmlformats.org/officeDocument/2006/relationships/slide" Target="slides/slide3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handoutMaster" Target="handoutMasters/handoutMaster1.xml"/><Relationship Id="rId20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1" Type="http://schemas.openxmlformats.org/officeDocument/2006/relationships/commentAuthors" Target="commentAuthors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64DB5-A206-9D47-95DA-5CD0D706BD05}" type="datetime1">
              <a:rPr lang="en-US" smtClean="0"/>
              <a:pPr/>
              <a:t>9/22/09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430E2-E856-7042-ABF6-9ECE38EB68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19C1D-C253-4147-B0EB-6878BC36788E}" type="datetime1">
              <a:rPr lang="en-US" smtClean="0"/>
              <a:pPr/>
              <a:t>9/22/09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44217-DB22-4D42-8636-8E59A71008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1D21C-CDD5-F643-9360-8369729F4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343" y="686444"/>
            <a:ext cx="7550573" cy="1724867"/>
          </a:xfrm>
        </p:spPr>
        <p:txBody>
          <a:bodyPr>
            <a:normAutofit/>
          </a:bodyPr>
          <a:lstStyle/>
          <a:p>
            <a:r>
              <a:rPr lang="en-US" dirty="0" smtClean="0"/>
              <a:t>Computing with Strings</a:t>
            </a:r>
            <a:br>
              <a:rPr lang="en-US" dirty="0" smtClean="0"/>
            </a:br>
            <a:endParaRPr lang="en-US" sz="311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2067911"/>
            <a:ext cx="6498159" cy="91664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CSC 161: The Art of Programming</a:t>
            </a:r>
          </a:p>
          <a:p>
            <a:r>
              <a:rPr lang="en-US" dirty="0" smtClean="0"/>
              <a:t>Prof. Henry Kautz</a:t>
            </a:r>
          </a:p>
          <a:p>
            <a:r>
              <a:rPr lang="en-US" dirty="0" smtClean="0"/>
              <a:t>9/16/2009</a:t>
            </a:r>
          </a:p>
          <a:p>
            <a:endParaRPr lang="en-US" dirty="0"/>
          </a:p>
        </p:txBody>
      </p:sp>
      <p:pic>
        <p:nvPicPr>
          <p:cNvPr id="4" name="Picture 3" descr="05twine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7102" y="3511259"/>
            <a:ext cx="4035959" cy="33467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and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 string and list:</a:t>
            </a:r>
          </a:p>
          <a:p>
            <a:pPr lvl="1"/>
            <a:r>
              <a:rPr lang="en-US" dirty="0" err="1" smtClean="0"/>
              <a:t>mystring</a:t>
            </a:r>
            <a:r>
              <a:rPr lang="en-US" dirty="0" smtClean="0"/>
              <a:t> = "Cat"</a:t>
            </a:r>
          </a:p>
          <a:p>
            <a:pPr lvl="1"/>
            <a:r>
              <a:rPr lang="en-US" dirty="0" err="1" smtClean="0"/>
              <a:t>mylist</a:t>
            </a:r>
            <a:r>
              <a:rPr lang="en-US" dirty="0" smtClean="0"/>
              <a:t> = ['C', 'a', '</a:t>
            </a:r>
            <a:r>
              <a:rPr lang="en-US" dirty="0" err="1" smtClean="0"/>
              <a:t>t</a:t>
            </a:r>
            <a:r>
              <a:rPr lang="en-US" dirty="0" smtClean="0"/>
              <a:t>']</a:t>
            </a:r>
          </a:p>
          <a:p>
            <a:r>
              <a:rPr lang="en-US" dirty="0" smtClean="0"/>
              <a:t>Can index elements or slices</a:t>
            </a:r>
          </a:p>
          <a:p>
            <a:pPr lvl="1"/>
            <a:r>
              <a:rPr lang="en-US" dirty="0" smtClean="0"/>
              <a:t>mystring[0:2] == 'Ca'</a:t>
            </a:r>
          </a:p>
          <a:p>
            <a:pPr lvl="1"/>
            <a:r>
              <a:rPr lang="en-US" dirty="0" smtClean="0"/>
              <a:t>mylist[0:2] == ['C', 'a']</a:t>
            </a:r>
          </a:p>
          <a:p>
            <a:r>
              <a:rPr lang="en-US" dirty="0" smtClean="0"/>
              <a:t>Can concatenate </a:t>
            </a:r>
          </a:p>
          <a:p>
            <a:pPr lvl="1"/>
            <a:r>
              <a:rPr lang="en-US" dirty="0" err="1" smtClean="0"/>
              <a:t>mystring</a:t>
            </a:r>
            <a:r>
              <a:rPr lang="en-US" dirty="0" smtClean="0"/>
              <a:t> + '</a:t>
            </a:r>
            <a:r>
              <a:rPr lang="en-US" dirty="0" err="1" smtClean="0"/>
              <a:t>s</a:t>
            </a:r>
            <a:r>
              <a:rPr lang="en-US" dirty="0" smtClean="0"/>
              <a:t>' == 'Cats'</a:t>
            </a:r>
          </a:p>
          <a:p>
            <a:pPr lvl="1"/>
            <a:r>
              <a:rPr lang="en-US" dirty="0" err="1" smtClean="0"/>
              <a:t>mylist</a:t>
            </a:r>
            <a:r>
              <a:rPr lang="en-US" dirty="0" smtClean="0"/>
              <a:t> + ['</a:t>
            </a:r>
            <a:r>
              <a:rPr lang="en-US" dirty="0" err="1" smtClean="0"/>
              <a:t>s</a:t>
            </a:r>
            <a:r>
              <a:rPr lang="en-US" dirty="0" smtClean="0"/>
              <a:t>'] == ['C', 'a', '</a:t>
            </a:r>
            <a:r>
              <a:rPr lang="en-US" dirty="0" err="1" smtClean="0"/>
              <a:t>t</a:t>
            </a:r>
            <a:r>
              <a:rPr lang="en-US" dirty="0" smtClean="0"/>
              <a:t>', '</a:t>
            </a:r>
            <a:r>
              <a:rPr lang="en-US" dirty="0" err="1" smtClean="0"/>
              <a:t>s</a:t>
            </a:r>
            <a:r>
              <a:rPr lang="en-US" dirty="0" smtClean="0"/>
              <a:t>']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 Between Strings &amp;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change an element of a list:</a:t>
            </a:r>
          </a:p>
          <a:p>
            <a:pPr lvl="1"/>
            <a:r>
              <a:rPr lang="en-US" dirty="0" smtClean="0"/>
              <a:t>mylist[0] = 'B'</a:t>
            </a:r>
          </a:p>
          <a:p>
            <a:pPr lvl="1"/>
            <a:r>
              <a:rPr lang="en-US" dirty="0" err="1" smtClean="0"/>
              <a:t>mylist</a:t>
            </a:r>
            <a:r>
              <a:rPr lang="en-US" dirty="0" smtClean="0"/>
              <a:t> == ['B', 'a', '</a:t>
            </a:r>
            <a:r>
              <a:rPr lang="en-US" dirty="0" err="1" smtClean="0"/>
              <a:t>t</a:t>
            </a:r>
            <a:r>
              <a:rPr lang="en-US" dirty="0" smtClean="0"/>
              <a:t>']</a:t>
            </a:r>
          </a:p>
          <a:p>
            <a:r>
              <a:rPr lang="en-US" dirty="0" smtClean="0"/>
              <a:t>You cannot change a character in a string:</a:t>
            </a:r>
          </a:p>
          <a:p>
            <a:pPr lvl="1"/>
            <a:r>
              <a:rPr lang="en-US" dirty="0" smtClean="0"/>
              <a:t>mystring[0] = 'B'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ERROR</a:t>
            </a:r>
          </a:p>
          <a:p>
            <a:r>
              <a:rPr lang="en-US" dirty="0" smtClean="0"/>
              <a:t>Instead, slice and concatenate to create a new string:</a:t>
            </a:r>
          </a:p>
          <a:p>
            <a:pPr lvl="1"/>
            <a:r>
              <a:rPr lang="en-US" dirty="0" smtClean="0"/>
              <a:t>'B' + mystring[1:3] == 'Bat'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import string</a:t>
            </a:r>
          </a:p>
          <a:p>
            <a:r>
              <a:rPr lang="en-US" dirty="0" err="1" smtClean="0">
                <a:solidFill>
                  <a:schemeClr val="accent3"/>
                </a:solidFill>
              </a:rPr>
              <a:t>string.split('To</a:t>
            </a:r>
            <a:r>
              <a:rPr lang="en-US" dirty="0" smtClean="0">
                <a:solidFill>
                  <a:schemeClr val="accent3"/>
                </a:solidFill>
              </a:rPr>
              <a:t> be, or not to be, that is the question.')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['To', 'be,', 'or', 'not', 'to', 'be,', 'that', 'is', 'the', 'question']</a:t>
            </a:r>
          </a:p>
          <a:p>
            <a:r>
              <a:rPr lang="en-US" dirty="0" err="1" smtClean="0">
                <a:solidFill>
                  <a:schemeClr val="accent3"/>
                </a:solidFill>
              </a:rPr>
              <a:t>string.split('To</a:t>
            </a:r>
            <a:r>
              <a:rPr lang="en-US" dirty="0" smtClean="0">
                <a:solidFill>
                  <a:schemeClr val="accent3"/>
                </a:solidFill>
              </a:rPr>
              <a:t> be, or not to be, that is the question.', ',')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['To be', ' or not to be', ' that is the question.']</a:t>
            </a:r>
          </a:p>
          <a:p>
            <a:r>
              <a:rPr lang="en-US" dirty="0" err="1" smtClean="0">
                <a:solidFill>
                  <a:schemeClr val="accent3"/>
                </a:solidFill>
              </a:rPr>
              <a:t>string.join(['To</a:t>
            </a:r>
            <a:r>
              <a:rPr lang="en-US" dirty="0" smtClean="0">
                <a:solidFill>
                  <a:schemeClr val="accent3"/>
                </a:solidFill>
              </a:rPr>
              <a:t>', 'be,', 'or', 'not', 'to', 'be,', 'that', 'is', 'the', 'question'])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'To be, or not to be, that is the question.'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Between Strings &amp;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>
                <a:solidFill>
                  <a:schemeClr val="accent3"/>
                </a:solidFill>
              </a:rPr>
              <a:t>list('cat</a:t>
            </a:r>
            <a:r>
              <a:rPr lang="en-US" dirty="0" smtClean="0">
                <a:solidFill>
                  <a:schemeClr val="accent3"/>
                </a:solidFill>
              </a:rPr>
              <a:t>') 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['</a:t>
            </a:r>
            <a:r>
              <a:rPr lang="en-US" dirty="0" err="1" smtClean="0">
                <a:solidFill>
                  <a:srgbClr val="0000FF"/>
                </a:solidFill>
              </a:rPr>
              <a:t>c</a:t>
            </a:r>
            <a:r>
              <a:rPr lang="en-US" dirty="0" smtClean="0">
                <a:solidFill>
                  <a:srgbClr val="0000FF"/>
                </a:solidFill>
              </a:rPr>
              <a:t>', 'a', '</a:t>
            </a:r>
            <a:r>
              <a:rPr lang="en-US" dirty="0" err="1" smtClean="0">
                <a:solidFill>
                  <a:srgbClr val="0000FF"/>
                </a:solidFill>
              </a:rPr>
              <a:t>t</a:t>
            </a:r>
            <a:r>
              <a:rPr lang="en-US" dirty="0" smtClean="0">
                <a:solidFill>
                  <a:srgbClr val="0000FF"/>
                </a:solidFill>
              </a:rPr>
              <a:t>']</a:t>
            </a:r>
          </a:p>
          <a:p>
            <a:r>
              <a:rPr lang="en-US" dirty="0" err="1" smtClean="0">
                <a:solidFill>
                  <a:schemeClr val="accent3"/>
                </a:solidFill>
              </a:rPr>
              <a:t>str(['c</a:t>
            </a:r>
            <a:r>
              <a:rPr lang="en-US" dirty="0" smtClean="0">
                <a:solidFill>
                  <a:schemeClr val="accent3"/>
                </a:solidFill>
              </a:rPr>
              <a:t>', 'a', '</a:t>
            </a:r>
            <a:r>
              <a:rPr lang="en-US" dirty="0" err="1" smtClean="0">
                <a:solidFill>
                  <a:schemeClr val="accent3"/>
                </a:solidFill>
              </a:rPr>
              <a:t>t</a:t>
            </a:r>
            <a:r>
              <a:rPr lang="en-US" dirty="0" smtClean="0">
                <a:solidFill>
                  <a:schemeClr val="accent3"/>
                </a:solidFill>
              </a:rPr>
              <a:t>'])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"['</a:t>
            </a:r>
            <a:r>
              <a:rPr lang="en-US" dirty="0" err="1" smtClean="0">
                <a:solidFill>
                  <a:srgbClr val="0000FF"/>
                </a:solidFill>
              </a:rPr>
              <a:t>c</a:t>
            </a:r>
            <a:r>
              <a:rPr lang="en-US" dirty="0" smtClean="0">
                <a:solidFill>
                  <a:srgbClr val="0000FF"/>
                </a:solidFill>
              </a:rPr>
              <a:t>', 'a', '</a:t>
            </a:r>
            <a:r>
              <a:rPr lang="en-US" dirty="0" err="1" smtClean="0">
                <a:solidFill>
                  <a:srgbClr val="0000FF"/>
                </a:solidFill>
              </a:rPr>
              <a:t>t</a:t>
            </a:r>
            <a:r>
              <a:rPr lang="en-US" dirty="0" smtClean="0">
                <a:solidFill>
                  <a:srgbClr val="0000FF"/>
                </a:solidFill>
              </a:rPr>
              <a:t>']"</a:t>
            </a:r>
          </a:p>
          <a:p>
            <a:r>
              <a:rPr lang="en-US" dirty="0" err="1" smtClean="0">
                <a:solidFill>
                  <a:schemeClr val="accent3"/>
                </a:solidFill>
              </a:rPr>
              <a:t>string.join(['c</a:t>
            </a:r>
            <a:r>
              <a:rPr lang="en-US" dirty="0" smtClean="0">
                <a:solidFill>
                  <a:schemeClr val="accent3"/>
                </a:solidFill>
              </a:rPr>
              <a:t>', 'a', '</a:t>
            </a:r>
            <a:r>
              <a:rPr lang="en-US" dirty="0" err="1" smtClean="0">
                <a:solidFill>
                  <a:schemeClr val="accent3"/>
                </a:solidFill>
              </a:rPr>
              <a:t>t</a:t>
            </a:r>
            <a:r>
              <a:rPr lang="en-US" dirty="0" smtClean="0">
                <a:solidFill>
                  <a:schemeClr val="accent3"/>
                </a:solidFill>
              </a:rPr>
              <a:t>'])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'</a:t>
            </a:r>
            <a:r>
              <a:rPr lang="en-US" dirty="0" err="1" smtClean="0">
                <a:solidFill>
                  <a:srgbClr val="0000FF"/>
                </a:solidFill>
              </a:rPr>
              <a:t>c</a:t>
            </a:r>
            <a:r>
              <a:rPr lang="en-US" dirty="0" smtClean="0">
                <a:solidFill>
                  <a:srgbClr val="0000FF"/>
                </a:solidFill>
              </a:rPr>
              <a:t> a </a:t>
            </a:r>
            <a:r>
              <a:rPr lang="en-US" dirty="0" err="1" smtClean="0">
                <a:solidFill>
                  <a:srgbClr val="0000FF"/>
                </a:solidFill>
              </a:rPr>
              <a:t>t</a:t>
            </a:r>
            <a:r>
              <a:rPr lang="en-US" dirty="0" smtClean="0">
                <a:solidFill>
                  <a:srgbClr val="0000FF"/>
                </a:solidFill>
              </a:rPr>
              <a:t>'</a:t>
            </a:r>
          </a:p>
          <a:p>
            <a:r>
              <a:rPr lang="en-US" dirty="0" err="1" smtClean="0">
                <a:solidFill>
                  <a:schemeClr val="accent3"/>
                </a:solidFill>
              </a:rPr>
              <a:t>string.join(['c</a:t>
            </a:r>
            <a:r>
              <a:rPr lang="en-US" dirty="0" smtClean="0">
                <a:solidFill>
                  <a:schemeClr val="accent3"/>
                </a:solidFill>
              </a:rPr>
              <a:t>', 'a', '</a:t>
            </a:r>
            <a:r>
              <a:rPr lang="en-US" dirty="0" err="1" smtClean="0">
                <a:solidFill>
                  <a:schemeClr val="accent3"/>
                </a:solidFill>
              </a:rPr>
              <a:t>t</a:t>
            </a:r>
            <a:r>
              <a:rPr lang="en-US" dirty="0" smtClean="0">
                <a:solidFill>
                  <a:schemeClr val="accent3"/>
                </a:solidFill>
              </a:rPr>
              <a:t>'], "")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'cat'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Library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Finding the position of one string within another string</a:t>
            </a:r>
          </a:p>
          <a:p>
            <a:pPr lvl="1"/>
            <a:r>
              <a:rPr lang="en-US" dirty="0" err="1" smtClean="0">
                <a:solidFill>
                  <a:schemeClr val="accent3"/>
                </a:solidFill>
              </a:rPr>
              <a:t>string.find('To</a:t>
            </a:r>
            <a:r>
              <a:rPr lang="en-US" dirty="0" smtClean="0">
                <a:solidFill>
                  <a:schemeClr val="accent3"/>
                </a:solidFill>
              </a:rPr>
              <a:t> be or not?', 'be')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3</a:t>
            </a:r>
          </a:p>
          <a:p>
            <a:r>
              <a:rPr lang="en-US" dirty="0" smtClean="0"/>
              <a:t>Replacing a string with another string</a:t>
            </a:r>
          </a:p>
          <a:p>
            <a:pPr lvl="1"/>
            <a:r>
              <a:rPr lang="en-US" dirty="0" err="1" smtClean="0">
                <a:solidFill>
                  <a:schemeClr val="accent3"/>
                </a:solidFill>
              </a:rPr>
              <a:t>string.replace('Sigh</a:t>
            </a:r>
            <a:r>
              <a:rPr lang="en-US" dirty="0" smtClean="0">
                <a:solidFill>
                  <a:schemeClr val="accent3"/>
                </a:solidFill>
              </a:rPr>
              <a:t>.  I wish.  To sleep.', '.', '!')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'Sigh! I wish!  To sleep!'</a:t>
            </a:r>
          </a:p>
          <a:p>
            <a:r>
              <a:rPr lang="en-US" dirty="0" smtClean="0"/>
              <a:t>See the textbook many more string functions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a person sitting next to you, write Python to reverse the string stored in the variable S.</a:t>
            </a:r>
          </a:p>
          <a:p>
            <a:r>
              <a:rPr lang="en-US" dirty="0" smtClean="0"/>
              <a:t>Left side of class: do NOT use lists, only strings.</a:t>
            </a:r>
          </a:p>
          <a:p>
            <a:r>
              <a:rPr lang="en-US" dirty="0" smtClean="0"/>
              <a:t>Right side of class: convert to list, reverse, then convert back to </a:t>
            </a:r>
            <a:r>
              <a:rPr lang="en-US" smtClean="0"/>
              <a:t>a string.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798400"/>
            <a:ext cx="8042276" cy="4343400"/>
          </a:xfrm>
        </p:spPr>
        <p:txBody>
          <a:bodyPr/>
          <a:lstStyle/>
          <a:p>
            <a:r>
              <a:rPr lang="en-US" dirty="0" smtClean="0"/>
              <a:t>Quiz Wednesday in class</a:t>
            </a:r>
          </a:p>
          <a:p>
            <a:pPr lvl="1"/>
            <a:r>
              <a:rPr lang="en-US" dirty="0" smtClean="0"/>
              <a:t>for, if, logical expressions, range, lists</a:t>
            </a:r>
          </a:p>
          <a:p>
            <a:pPr lvl="1"/>
            <a:r>
              <a:rPr lang="en-US" dirty="0" smtClean="0"/>
              <a:t>15 minutes</a:t>
            </a:r>
          </a:p>
          <a:p>
            <a:r>
              <a:rPr lang="en-US" dirty="0" smtClean="0"/>
              <a:t>Assignment 3: RNA Secondary Structure Prediction</a:t>
            </a:r>
          </a:p>
          <a:p>
            <a:pPr lvl="1"/>
            <a:r>
              <a:rPr lang="en-US" dirty="0" smtClean="0"/>
              <a:t>Design solution in your workshop this week</a:t>
            </a:r>
          </a:p>
          <a:p>
            <a:pPr lvl="1"/>
            <a:r>
              <a:rPr lang="en-US" dirty="0" smtClean="0"/>
              <a:t>Implement &amp; debug in lab Tuesday or Thursday</a:t>
            </a:r>
          </a:p>
          <a:p>
            <a:pPr lvl="1"/>
            <a:r>
              <a:rPr lang="en-US" dirty="0" smtClean="0"/>
              <a:t>Turn in by 10:00am Saturday</a:t>
            </a:r>
          </a:p>
          <a:p>
            <a:r>
              <a:rPr lang="en-US" dirty="0" smtClean="0"/>
              <a:t>Read: </a:t>
            </a:r>
            <a:r>
              <a:rPr lang="en-US" dirty="0" err="1" smtClean="0"/>
              <a:t>Zelle</a:t>
            </a:r>
            <a:r>
              <a:rPr lang="en-US" dirty="0" smtClean="0"/>
              <a:t>, Chapter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of My Favorite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Things made of strings</a:t>
            </a:r>
          </a:p>
          <a:p>
            <a:pPr lvl="1"/>
            <a:r>
              <a:rPr lang="en-US" dirty="0" smtClean="0"/>
              <a:t>Human language</a:t>
            </a:r>
          </a:p>
          <a:p>
            <a:pPr lvl="1"/>
            <a:r>
              <a:rPr lang="en-US" dirty="0" smtClean="0"/>
              <a:t>Web pages</a:t>
            </a:r>
          </a:p>
          <a:p>
            <a:pPr lvl="1"/>
            <a:r>
              <a:rPr lang="en-US" dirty="0" smtClean="0"/>
              <a:t>Databases</a:t>
            </a:r>
          </a:p>
          <a:p>
            <a:pPr lvl="1"/>
            <a:r>
              <a:rPr lang="en-US" dirty="0" smtClean="0"/>
              <a:t>Programs</a:t>
            </a:r>
          </a:p>
          <a:p>
            <a:pPr lvl="1"/>
            <a:r>
              <a:rPr lang="en-US" dirty="0" smtClean="0"/>
              <a:t>...</a:t>
            </a:r>
          </a:p>
          <a:p>
            <a:r>
              <a:rPr lang="en-US" dirty="0" smtClean="0"/>
              <a:t>Things to do with strings</a:t>
            </a:r>
          </a:p>
          <a:p>
            <a:pPr lvl="1"/>
            <a:r>
              <a:rPr lang="en-US" dirty="0" smtClean="0"/>
              <a:t>Translate</a:t>
            </a:r>
          </a:p>
          <a:p>
            <a:pPr lvl="1"/>
            <a:r>
              <a:rPr lang="en-US" dirty="0" smtClean="0"/>
              <a:t>Compose</a:t>
            </a:r>
          </a:p>
          <a:p>
            <a:pPr lvl="1"/>
            <a:r>
              <a:rPr lang="en-US" dirty="0" smtClean="0"/>
              <a:t>Format</a:t>
            </a:r>
          </a:p>
          <a:p>
            <a:pPr lvl="1"/>
            <a:r>
              <a:rPr lang="en-US" dirty="0" smtClean="0"/>
              <a:t>Analyze</a:t>
            </a:r>
          </a:p>
          <a:p>
            <a:pPr lvl="1"/>
            <a:r>
              <a:rPr lang="en-US" dirty="0" smtClean="0"/>
              <a:t>...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Data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&lt;string&gt; data type:</a:t>
            </a:r>
          </a:p>
          <a:p>
            <a:pPr lvl="1"/>
            <a:r>
              <a:rPr lang="en-US" dirty="0" smtClean="0"/>
              <a:t>Sequence of characters of any length</a:t>
            </a:r>
          </a:p>
          <a:p>
            <a:pPr lvl="1"/>
            <a:r>
              <a:rPr lang="en-US" dirty="0" smtClean="0"/>
              <a:t>In expressions, enclose in single or double quotes:</a:t>
            </a:r>
          </a:p>
          <a:p>
            <a:pPr lvl="2"/>
            <a:r>
              <a:rPr lang="en-US" dirty="0" smtClean="0">
                <a:solidFill>
                  <a:srgbClr val="E2751D"/>
                </a:solidFill>
              </a:rPr>
              <a:t>"Henry A. Kautz"</a:t>
            </a:r>
          </a:p>
          <a:p>
            <a:pPr lvl="2"/>
            <a:r>
              <a:rPr lang="en-US" dirty="0" smtClean="0">
                <a:solidFill>
                  <a:srgbClr val="E2751D"/>
                </a:solidFill>
              </a:rPr>
              <a:t>'Henry A. Kautz'</a:t>
            </a:r>
          </a:p>
          <a:p>
            <a:pPr lvl="1"/>
            <a:r>
              <a:rPr lang="en-US" dirty="0" smtClean="0"/>
              <a:t>Can be assigned to a variable:</a:t>
            </a:r>
          </a:p>
          <a:p>
            <a:pPr lvl="2">
              <a:buNone/>
            </a:pPr>
            <a:r>
              <a:rPr lang="en-US" dirty="0" smtClean="0">
                <a:solidFill>
                  <a:schemeClr val="accent3"/>
                </a:solidFill>
              </a:rPr>
              <a:t>&gt;&gt;&gt; name = Henry</a:t>
            </a:r>
          </a:p>
          <a:p>
            <a:pPr lvl="2">
              <a:buNone/>
            </a:pPr>
            <a:r>
              <a:rPr lang="en-US" dirty="0" smtClean="0">
                <a:solidFill>
                  <a:schemeClr val="accent3"/>
                </a:solidFill>
              </a:rPr>
              <a:t>&gt;&gt;&gt; print name</a:t>
            </a:r>
          </a:p>
          <a:p>
            <a:pPr lvl="2">
              <a:buNone/>
            </a:pPr>
            <a:r>
              <a:rPr lang="en-US" dirty="0" smtClean="0">
                <a:solidFill>
                  <a:srgbClr val="C00000"/>
                </a:solidFill>
              </a:rPr>
              <a:t>Henry</a:t>
            </a:r>
          </a:p>
          <a:p>
            <a:pPr lvl="1"/>
            <a:r>
              <a:rPr lang="en-US" dirty="0" smtClean="0"/>
              <a:t>Not the same a number, even if they print the same!</a:t>
            </a:r>
          </a:p>
          <a:p>
            <a:pPr lvl="2">
              <a:buNone/>
            </a:pPr>
            <a:r>
              <a:rPr lang="en-US" dirty="0" smtClean="0">
                <a:solidFill>
                  <a:srgbClr val="E2751D"/>
                </a:solidFill>
              </a:rPr>
              <a:t>&gt;&gt;&gt; </a:t>
            </a:r>
            <a:r>
              <a:rPr lang="en-US" dirty="0" err="1" smtClean="0">
                <a:solidFill>
                  <a:srgbClr val="E2751D"/>
                </a:solidFill>
              </a:rPr>
              <a:t>x</a:t>
            </a:r>
            <a:r>
              <a:rPr lang="en-US" dirty="0" smtClean="0">
                <a:solidFill>
                  <a:srgbClr val="E2751D"/>
                </a:solidFill>
              </a:rPr>
              <a:t> = "99"</a:t>
            </a:r>
          </a:p>
          <a:p>
            <a:pPr lvl="2">
              <a:buNone/>
            </a:pPr>
            <a:r>
              <a:rPr lang="en-US" dirty="0" smtClean="0">
                <a:solidFill>
                  <a:srgbClr val="E2751D"/>
                </a:solidFill>
              </a:rPr>
              <a:t>&gt;&gt;&gt; </a:t>
            </a:r>
            <a:r>
              <a:rPr lang="en-US" dirty="0" err="1" smtClean="0">
                <a:solidFill>
                  <a:srgbClr val="E2751D"/>
                </a:solidFill>
              </a:rPr>
              <a:t>y</a:t>
            </a:r>
            <a:r>
              <a:rPr lang="en-US" dirty="0" smtClean="0">
                <a:solidFill>
                  <a:srgbClr val="E2751D"/>
                </a:solidFill>
              </a:rPr>
              <a:t> = 99</a:t>
            </a:r>
          </a:p>
          <a:p>
            <a:pPr lvl="2">
              <a:buNone/>
            </a:pPr>
            <a:r>
              <a:rPr lang="en-US" dirty="0" smtClean="0">
                <a:solidFill>
                  <a:srgbClr val="E2751D"/>
                </a:solidFill>
              </a:rPr>
              <a:t>&gt;&gt;&gt; print </a:t>
            </a:r>
            <a:r>
              <a:rPr lang="en-US" dirty="0" err="1" smtClean="0">
                <a:solidFill>
                  <a:srgbClr val="E2751D"/>
                </a:solidFill>
              </a:rPr>
              <a:t>x</a:t>
            </a:r>
            <a:r>
              <a:rPr lang="en-US" dirty="0" smtClean="0">
                <a:solidFill>
                  <a:srgbClr val="E2751D"/>
                </a:solidFill>
              </a:rPr>
              <a:t> == </a:t>
            </a:r>
            <a:r>
              <a:rPr lang="en-US" dirty="0" err="1" smtClean="0">
                <a:solidFill>
                  <a:srgbClr val="E2751D"/>
                </a:solidFill>
              </a:rPr>
              <a:t>y</a:t>
            </a:r>
            <a:endParaRPr lang="en-US" dirty="0" smtClean="0">
              <a:solidFill>
                <a:srgbClr val="E2751D"/>
              </a:solidFill>
            </a:endParaRPr>
          </a:p>
          <a:p>
            <a:pPr lvl="2">
              <a:buNone/>
            </a:pPr>
            <a:r>
              <a:rPr lang="en-US" dirty="0" smtClean="0">
                <a:solidFill>
                  <a:srgbClr val="C00000"/>
                </a:solidFill>
              </a:rPr>
              <a:t>False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75614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Reading a string is little bit trickier than reading numbers</a:t>
            </a:r>
          </a:p>
          <a:p>
            <a:r>
              <a:rPr lang="en-US" dirty="0" smtClean="0"/>
              <a:t>Python input() function</a:t>
            </a:r>
          </a:p>
          <a:p>
            <a:pPr lvl="1"/>
            <a:r>
              <a:rPr lang="en-US" dirty="0" smtClean="0"/>
              <a:t>Reads a line of text</a:t>
            </a:r>
          </a:p>
          <a:p>
            <a:pPr lvl="1"/>
            <a:r>
              <a:rPr lang="en-US" dirty="0" smtClean="0"/>
              <a:t>Evaluates it as a Python expression</a:t>
            </a:r>
          </a:p>
          <a:p>
            <a:pPr lvl="1"/>
            <a:r>
              <a:rPr lang="en-US" dirty="0" smtClean="0"/>
              <a:t>Returns the value</a:t>
            </a:r>
          </a:p>
          <a:p>
            <a:r>
              <a:rPr lang="en-US" dirty="0" smtClean="0"/>
              <a:t>This is why typing a number (or any numeric expression) gives a number, not a string</a:t>
            </a:r>
          </a:p>
          <a:p>
            <a:pPr lvl="1">
              <a:buNone/>
            </a:pPr>
            <a:r>
              <a:rPr lang="en-US" dirty="0" smtClean="0">
                <a:solidFill>
                  <a:srgbClr val="E2751D"/>
                </a:solidFill>
              </a:rPr>
              <a:t>&gt;&gt;&gt; </a:t>
            </a:r>
            <a:r>
              <a:rPr lang="en-US" dirty="0" err="1" smtClean="0">
                <a:solidFill>
                  <a:srgbClr val="E2751D"/>
                </a:solidFill>
              </a:rPr>
              <a:t>x</a:t>
            </a:r>
            <a:r>
              <a:rPr lang="en-US" dirty="0" smtClean="0">
                <a:solidFill>
                  <a:srgbClr val="E2751D"/>
                </a:solidFill>
              </a:rPr>
              <a:t> = </a:t>
            </a:r>
            <a:r>
              <a:rPr lang="en-US" dirty="0" err="1" smtClean="0">
                <a:solidFill>
                  <a:srgbClr val="E2751D"/>
                </a:solidFill>
              </a:rPr>
              <a:t>input("Enter</a:t>
            </a:r>
            <a:r>
              <a:rPr lang="en-US" dirty="0" smtClean="0">
                <a:solidFill>
                  <a:srgbClr val="E2751D"/>
                </a:solidFill>
              </a:rPr>
              <a:t> number:")</a:t>
            </a:r>
          </a:p>
          <a:p>
            <a:pPr lvl="1">
              <a:buNone/>
            </a:pPr>
            <a:r>
              <a:rPr lang="en-US" dirty="0" smtClean="0">
                <a:solidFill>
                  <a:srgbClr val="C00000"/>
                </a:solidFill>
              </a:rPr>
              <a:t>Enter number: </a:t>
            </a:r>
            <a:r>
              <a:rPr lang="en-US" dirty="0" smtClean="0">
                <a:solidFill>
                  <a:schemeClr val="accent3"/>
                </a:solidFill>
              </a:rPr>
              <a:t>99</a:t>
            </a:r>
          </a:p>
          <a:p>
            <a:pPr lvl="1">
              <a:buNone/>
            </a:pPr>
            <a:r>
              <a:rPr lang="en-US" dirty="0" smtClean="0">
                <a:solidFill>
                  <a:srgbClr val="E2751D"/>
                </a:solidFill>
              </a:rPr>
              <a:t>&gt;&gt;&gt; print </a:t>
            </a:r>
            <a:r>
              <a:rPr lang="en-US" dirty="0" err="1" smtClean="0">
                <a:solidFill>
                  <a:srgbClr val="E2751D"/>
                </a:solidFill>
              </a:rPr>
              <a:t>x</a:t>
            </a:r>
            <a:r>
              <a:rPr lang="en-US" dirty="0" smtClean="0">
                <a:solidFill>
                  <a:srgbClr val="E2751D"/>
                </a:solidFill>
              </a:rPr>
              <a:t> == 99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6"/>
                </a:solidFill>
              </a:rPr>
              <a:t>True</a:t>
            </a:r>
          </a:p>
          <a:p>
            <a:pPr lvl="1">
              <a:buNone/>
            </a:pPr>
            <a:r>
              <a:rPr lang="en-US" dirty="0" smtClean="0">
                <a:solidFill>
                  <a:srgbClr val="E2751D"/>
                </a:solidFill>
              </a:rPr>
              <a:t>&gt;&gt;&gt; print </a:t>
            </a:r>
            <a:r>
              <a:rPr lang="en-US" dirty="0" err="1" smtClean="0">
                <a:solidFill>
                  <a:srgbClr val="E2751D"/>
                </a:solidFill>
              </a:rPr>
              <a:t>x</a:t>
            </a:r>
            <a:r>
              <a:rPr lang="en-US" dirty="0" smtClean="0">
                <a:solidFill>
                  <a:srgbClr val="E2751D"/>
                </a:solidFill>
              </a:rPr>
              <a:t> == "99"</a:t>
            </a:r>
          </a:p>
          <a:p>
            <a:pPr lvl="1">
              <a:buNone/>
            </a:pPr>
            <a:r>
              <a:rPr lang="en-US" dirty="0" smtClean="0">
                <a:solidFill>
                  <a:srgbClr val="C00000"/>
                </a:solidFill>
              </a:rPr>
              <a:t>False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756149"/>
          </a:xfrm>
        </p:spPr>
        <p:txBody>
          <a:bodyPr>
            <a:normAutofit/>
          </a:bodyPr>
          <a:lstStyle/>
          <a:p>
            <a:r>
              <a:rPr lang="en-US" dirty="0" smtClean="0"/>
              <a:t>In fact, input() accepts </a:t>
            </a:r>
            <a:r>
              <a:rPr lang="en-US" i="1" dirty="0" smtClean="0"/>
              <a:t>any </a:t>
            </a:r>
            <a:r>
              <a:rPr lang="en-US" dirty="0" smtClean="0"/>
              <a:t>legal expression:</a:t>
            </a:r>
          </a:p>
          <a:p>
            <a:pPr lvl="1">
              <a:buNone/>
            </a:pPr>
            <a:r>
              <a:rPr lang="en-US" dirty="0" smtClean="0">
                <a:solidFill>
                  <a:srgbClr val="E2751D"/>
                </a:solidFill>
              </a:rPr>
              <a:t>&gt;&gt;&gt; </a:t>
            </a:r>
            <a:r>
              <a:rPr lang="en-US" dirty="0" err="1" smtClean="0">
                <a:solidFill>
                  <a:srgbClr val="E2751D"/>
                </a:solidFill>
              </a:rPr>
              <a:t>x</a:t>
            </a:r>
            <a:r>
              <a:rPr lang="en-US" dirty="0" smtClean="0">
                <a:solidFill>
                  <a:srgbClr val="E2751D"/>
                </a:solidFill>
              </a:rPr>
              <a:t> = </a:t>
            </a:r>
            <a:r>
              <a:rPr lang="en-US" dirty="0" err="1" smtClean="0">
                <a:solidFill>
                  <a:srgbClr val="E2751D"/>
                </a:solidFill>
              </a:rPr>
              <a:t>input("Enter</a:t>
            </a:r>
            <a:r>
              <a:rPr lang="en-US" dirty="0" smtClean="0">
                <a:solidFill>
                  <a:srgbClr val="E2751D"/>
                </a:solidFill>
              </a:rPr>
              <a:t> number:")</a:t>
            </a:r>
          </a:p>
          <a:p>
            <a:pPr lvl="1">
              <a:buNone/>
            </a:pPr>
            <a:r>
              <a:rPr lang="en-US" dirty="0" smtClean="0">
                <a:solidFill>
                  <a:srgbClr val="C00000"/>
                </a:solidFill>
              </a:rPr>
              <a:t>Enter number: </a:t>
            </a:r>
            <a:r>
              <a:rPr lang="en-US" dirty="0" smtClean="0">
                <a:solidFill>
                  <a:schemeClr val="accent3"/>
                </a:solidFill>
              </a:rPr>
              <a:t>99 / 3</a:t>
            </a:r>
          </a:p>
          <a:p>
            <a:pPr lvl="1">
              <a:buNone/>
            </a:pPr>
            <a:r>
              <a:rPr lang="en-US" dirty="0" smtClean="0">
                <a:solidFill>
                  <a:srgbClr val="E2751D"/>
                </a:solidFill>
              </a:rPr>
              <a:t>&gt;&gt;&gt; print </a:t>
            </a:r>
            <a:r>
              <a:rPr lang="en-US" dirty="0" err="1" smtClean="0">
                <a:solidFill>
                  <a:srgbClr val="E2751D"/>
                </a:solidFill>
              </a:rPr>
              <a:t>x</a:t>
            </a:r>
            <a:endParaRPr lang="en-US" dirty="0" smtClean="0">
              <a:solidFill>
                <a:srgbClr val="E2751D"/>
              </a:solidFill>
            </a:endParaRPr>
          </a:p>
          <a:p>
            <a:pPr lvl="1">
              <a:buNone/>
            </a:pPr>
            <a:r>
              <a:rPr lang="en-US" dirty="0" smtClean="0">
                <a:solidFill>
                  <a:srgbClr val="C00000"/>
                </a:solidFill>
              </a:rPr>
              <a:t>33</a:t>
            </a:r>
          </a:p>
          <a:p>
            <a:pPr lvl="1">
              <a:buNone/>
            </a:pPr>
            <a:r>
              <a:rPr lang="en-US" dirty="0" smtClean="0">
                <a:solidFill>
                  <a:srgbClr val="E2751D"/>
                </a:solidFill>
              </a:rPr>
              <a:t>&gt;&gt;&gt; </a:t>
            </a:r>
            <a:r>
              <a:rPr lang="en-US" dirty="0" err="1" smtClean="0">
                <a:solidFill>
                  <a:srgbClr val="E2751D"/>
                </a:solidFill>
              </a:rPr>
              <a:t>y</a:t>
            </a:r>
            <a:r>
              <a:rPr lang="en-US" dirty="0" smtClean="0">
                <a:solidFill>
                  <a:srgbClr val="E2751D"/>
                </a:solidFill>
              </a:rPr>
              <a:t> = 25</a:t>
            </a:r>
          </a:p>
          <a:p>
            <a:pPr lvl="1">
              <a:buNone/>
            </a:pPr>
            <a:r>
              <a:rPr lang="en-US" dirty="0" smtClean="0">
                <a:solidFill>
                  <a:srgbClr val="E2751D"/>
                </a:solidFill>
              </a:rPr>
              <a:t>&gt;&gt;&gt; </a:t>
            </a:r>
            <a:r>
              <a:rPr lang="en-US" dirty="0" err="1" smtClean="0">
                <a:solidFill>
                  <a:srgbClr val="E2751D"/>
                </a:solidFill>
              </a:rPr>
              <a:t>x</a:t>
            </a:r>
            <a:r>
              <a:rPr lang="en-US" dirty="0" smtClean="0">
                <a:solidFill>
                  <a:srgbClr val="E2751D"/>
                </a:solidFill>
              </a:rPr>
              <a:t> = </a:t>
            </a:r>
            <a:r>
              <a:rPr lang="en-US" dirty="0" err="1" smtClean="0">
                <a:solidFill>
                  <a:srgbClr val="E2751D"/>
                </a:solidFill>
              </a:rPr>
              <a:t>input("Enter</a:t>
            </a:r>
            <a:r>
              <a:rPr lang="en-US" dirty="0" smtClean="0">
                <a:solidFill>
                  <a:srgbClr val="E2751D"/>
                </a:solidFill>
              </a:rPr>
              <a:t> number:")</a:t>
            </a:r>
          </a:p>
          <a:p>
            <a:pPr lvl="1">
              <a:buNone/>
            </a:pPr>
            <a:r>
              <a:rPr lang="en-US" dirty="0" smtClean="0">
                <a:solidFill>
                  <a:srgbClr val="C00000"/>
                </a:solidFill>
              </a:rPr>
              <a:t>Enter number: </a:t>
            </a:r>
            <a:r>
              <a:rPr lang="en-US" dirty="0" err="1" smtClean="0">
                <a:solidFill>
                  <a:srgbClr val="E2751D"/>
                </a:solidFill>
              </a:rPr>
              <a:t>y</a:t>
            </a:r>
            <a:endParaRPr lang="en-US" dirty="0" smtClean="0">
              <a:solidFill>
                <a:srgbClr val="E2751D"/>
              </a:solidFill>
            </a:endParaRPr>
          </a:p>
          <a:p>
            <a:pPr lvl="1">
              <a:buNone/>
            </a:pPr>
            <a:r>
              <a:rPr lang="en-US" dirty="0" smtClean="0">
                <a:solidFill>
                  <a:srgbClr val="E2751D"/>
                </a:solidFill>
              </a:rPr>
              <a:t>&gt;&gt;&gt; print </a:t>
            </a:r>
            <a:r>
              <a:rPr lang="en-US" dirty="0" err="1" smtClean="0">
                <a:solidFill>
                  <a:srgbClr val="E2751D"/>
                </a:solidFill>
              </a:rPr>
              <a:t>x</a:t>
            </a:r>
            <a:endParaRPr lang="en-US" dirty="0" smtClean="0">
              <a:solidFill>
                <a:srgbClr val="E2751D"/>
              </a:solidFill>
            </a:endParaRPr>
          </a:p>
          <a:p>
            <a:pPr lvl="1">
              <a:buNone/>
            </a:pPr>
            <a:r>
              <a:rPr lang="en-US" dirty="0" smtClean="0">
                <a:solidFill>
                  <a:srgbClr val="C00000"/>
                </a:solidFill>
              </a:rPr>
              <a:t>25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does this fail?</a:t>
            </a:r>
          </a:p>
          <a:p>
            <a:pPr lvl="1">
              <a:buNone/>
            </a:pPr>
            <a:r>
              <a:rPr lang="en-US" dirty="0" smtClean="0">
                <a:solidFill>
                  <a:srgbClr val="E2751D"/>
                </a:solidFill>
              </a:rPr>
              <a:t>&gt;&gt;&gt; name = </a:t>
            </a:r>
            <a:r>
              <a:rPr lang="en-US" dirty="0" err="1" smtClean="0">
                <a:solidFill>
                  <a:srgbClr val="E2751D"/>
                </a:solidFill>
              </a:rPr>
              <a:t>input("Enter</a:t>
            </a:r>
            <a:r>
              <a:rPr lang="en-US" dirty="0" smtClean="0">
                <a:solidFill>
                  <a:srgbClr val="E2751D"/>
                </a:solidFill>
              </a:rPr>
              <a:t> first name: ")</a:t>
            </a:r>
          </a:p>
          <a:p>
            <a:pPr lvl="1">
              <a:buNone/>
            </a:pPr>
            <a:r>
              <a:rPr lang="en-US" dirty="0" smtClean="0">
                <a:solidFill>
                  <a:srgbClr val="0000FF"/>
                </a:solidFill>
              </a:rPr>
              <a:t>Enter first name: </a:t>
            </a:r>
            <a:r>
              <a:rPr lang="en-US" dirty="0" smtClean="0">
                <a:solidFill>
                  <a:schemeClr val="accent3"/>
                </a:solidFill>
              </a:rPr>
              <a:t>Henry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err="1" smtClean="0">
                <a:solidFill>
                  <a:schemeClr val="accent6"/>
                </a:solidFill>
              </a:rPr>
              <a:t>Traceback</a:t>
            </a:r>
            <a:r>
              <a:rPr lang="en-US" dirty="0" smtClean="0">
                <a:solidFill>
                  <a:schemeClr val="accent6"/>
                </a:solidFill>
              </a:rPr>
              <a:t> (most recent call last):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6"/>
                </a:solidFill>
              </a:rPr>
              <a:t>  File "&lt;pyshell#5&gt;", line 1, in &lt;module&gt;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6"/>
                </a:solidFill>
              </a:rPr>
              <a:t>    name=</a:t>
            </a:r>
            <a:r>
              <a:rPr lang="en-US" dirty="0" err="1" smtClean="0">
                <a:solidFill>
                  <a:schemeClr val="accent6"/>
                </a:solidFill>
              </a:rPr>
              <a:t>input("Enter</a:t>
            </a:r>
            <a:r>
              <a:rPr lang="en-US" dirty="0" smtClean="0">
                <a:solidFill>
                  <a:schemeClr val="accent6"/>
                </a:solidFill>
              </a:rPr>
              <a:t> first name:")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6"/>
                </a:solidFill>
              </a:rPr>
              <a:t>  File "&lt;string&gt;", line 1, in &lt;module&gt;</a:t>
            </a:r>
          </a:p>
          <a:p>
            <a:pPr lvl="1">
              <a:buNone/>
            </a:pPr>
            <a:r>
              <a:rPr lang="en-US" dirty="0" err="1" smtClean="0">
                <a:solidFill>
                  <a:schemeClr val="accent6"/>
                </a:solidFill>
              </a:rPr>
              <a:t>NameError</a:t>
            </a:r>
            <a:r>
              <a:rPr lang="en-US" dirty="0" smtClean="0">
                <a:solidFill>
                  <a:schemeClr val="accent6"/>
                </a:solidFill>
              </a:rPr>
              <a:t>: name 'Henry' is not defined</a:t>
            </a:r>
          </a:p>
          <a:p>
            <a:pPr lvl="1">
              <a:buNone/>
            </a:pPr>
            <a:r>
              <a:rPr lang="en-US" dirty="0" smtClean="0"/>
              <a:t>&gt;&gt;&gt; 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Clumsy solution:</a:t>
            </a:r>
          </a:p>
          <a:p>
            <a:pPr lvl="1">
              <a:buNone/>
            </a:pPr>
            <a:r>
              <a:rPr lang="en-US" dirty="0" smtClean="0">
                <a:solidFill>
                  <a:srgbClr val="E2751D"/>
                </a:solidFill>
              </a:rPr>
              <a:t>&gt;&gt;&gt; name = </a:t>
            </a:r>
            <a:r>
              <a:rPr lang="en-US" dirty="0" err="1" smtClean="0">
                <a:solidFill>
                  <a:srgbClr val="E2751D"/>
                </a:solidFill>
              </a:rPr>
              <a:t>input("Enter</a:t>
            </a:r>
            <a:r>
              <a:rPr lang="en-US" dirty="0" smtClean="0">
                <a:solidFill>
                  <a:srgbClr val="E2751D"/>
                </a:solidFill>
              </a:rPr>
              <a:t> first name: ")</a:t>
            </a:r>
          </a:p>
          <a:p>
            <a:pPr lvl="1">
              <a:buNone/>
            </a:pPr>
            <a:r>
              <a:rPr lang="en-US" dirty="0" smtClean="0">
                <a:solidFill>
                  <a:srgbClr val="0000FF"/>
                </a:solidFill>
              </a:rPr>
              <a:t>Enter first name: </a:t>
            </a:r>
            <a:r>
              <a:rPr lang="en-US" dirty="0" smtClean="0">
                <a:solidFill>
                  <a:schemeClr val="accent3"/>
                </a:solidFill>
              </a:rPr>
              <a:t>"Henry"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3"/>
                </a:solidFill>
              </a:rPr>
              <a:t>&gt;&gt;&gt;</a:t>
            </a:r>
          </a:p>
          <a:p>
            <a:r>
              <a:rPr lang="en-US" dirty="0" smtClean="0"/>
              <a:t>Better solution: 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raw_input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Like input(), but does not evaluate: always returns a string</a:t>
            </a:r>
          </a:p>
          <a:p>
            <a:pPr lvl="1">
              <a:buNone/>
            </a:pPr>
            <a:r>
              <a:rPr lang="en-US" dirty="0" smtClean="0">
                <a:solidFill>
                  <a:srgbClr val="E2751D"/>
                </a:solidFill>
              </a:rPr>
              <a:t>&gt;&gt;&gt; name = </a:t>
            </a:r>
            <a:r>
              <a:rPr lang="en-US" dirty="0" err="1" smtClean="0">
                <a:solidFill>
                  <a:srgbClr val="E2751D"/>
                </a:solidFill>
              </a:rPr>
              <a:t>raw_input("Enter</a:t>
            </a:r>
            <a:r>
              <a:rPr lang="en-US" dirty="0" smtClean="0">
                <a:solidFill>
                  <a:srgbClr val="E2751D"/>
                </a:solidFill>
              </a:rPr>
              <a:t> first name: ")</a:t>
            </a:r>
          </a:p>
          <a:p>
            <a:pPr lvl="1">
              <a:buNone/>
            </a:pPr>
            <a:r>
              <a:rPr lang="en-US" dirty="0" smtClean="0">
                <a:solidFill>
                  <a:srgbClr val="0000FF"/>
                </a:solidFill>
              </a:rPr>
              <a:t>Enter first name: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Henry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3"/>
                </a:solidFill>
              </a:rPr>
              <a:t>&gt;&gt;&gt; </a:t>
            </a:r>
            <a:r>
              <a:rPr lang="en-US" dirty="0" err="1" smtClean="0">
                <a:solidFill>
                  <a:schemeClr val="accent3"/>
                </a:solidFill>
              </a:rPr>
              <a:t>type(name</a:t>
            </a:r>
            <a:r>
              <a:rPr lang="en-US" dirty="0" smtClean="0">
                <a:solidFill>
                  <a:schemeClr val="accent3"/>
                </a:solidFill>
              </a:rPr>
              <a:t>)</a:t>
            </a:r>
          </a:p>
          <a:p>
            <a:pPr lvl="1">
              <a:buNone/>
            </a:pPr>
            <a:r>
              <a:rPr lang="en-US" dirty="0" smtClean="0">
                <a:solidFill>
                  <a:srgbClr val="0000FF"/>
                </a:solidFill>
              </a:rPr>
              <a:t>&lt;type 'string'&gt;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on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Indexing</a:t>
            </a:r>
          </a:p>
          <a:p>
            <a:pPr lvl="1"/>
            <a:r>
              <a:rPr lang="en-US" dirty="0" smtClean="0"/>
              <a:t>Just like lists, can use square brackets to pick out characters within a string</a:t>
            </a:r>
          </a:p>
          <a:p>
            <a:pPr lvl="2">
              <a:buNone/>
            </a:pPr>
            <a:r>
              <a:rPr lang="en-US" dirty="0" smtClean="0">
                <a:solidFill>
                  <a:schemeClr val="accent3"/>
                </a:solidFill>
              </a:rPr>
              <a:t>&gt;&gt;&gt; course = 'Art of Programming'</a:t>
            </a:r>
          </a:p>
          <a:p>
            <a:pPr lvl="2">
              <a:buNone/>
            </a:pPr>
            <a:r>
              <a:rPr lang="en-US" dirty="0" smtClean="0">
                <a:solidFill>
                  <a:schemeClr val="accent3"/>
                </a:solidFill>
              </a:rPr>
              <a:t>&gt;&gt;&gt; course[0]</a:t>
            </a:r>
          </a:p>
          <a:p>
            <a:pPr lvl="2">
              <a:buNone/>
            </a:pPr>
            <a:r>
              <a:rPr lang="en-US" dirty="0" smtClean="0">
                <a:solidFill>
                  <a:srgbClr val="0000FF"/>
                </a:solidFill>
              </a:rPr>
              <a:t>'A'</a:t>
            </a:r>
          </a:p>
          <a:p>
            <a:pPr lvl="1"/>
            <a:r>
              <a:rPr lang="en-US" dirty="0" smtClean="0"/>
              <a:t>Slices of strings can be addressed</a:t>
            </a:r>
          </a:p>
          <a:p>
            <a:pPr lvl="2">
              <a:buNone/>
            </a:pPr>
            <a:r>
              <a:rPr lang="en-US" dirty="0" smtClean="0">
                <a:solidFill>
                  <a:schemeClr val="accent3"/>
                </a:solidFill>
              </a:rPr>
              <a:t>&gt;&gt;&gt; course[0:3]</a:t>
            </a:r>
          </a:p>
          <a:p>
            <a:pPr lvl="2">
              <a:buNone/>
            </a:pPr>
            <a:r>
              <a:rPr lang="en-US" dirty="0" smtClean="0">
                <a:solidFill>
                  <a:srgbClr val="0000FF"/>
                </a:solidFill>
              </a:rPr>
              <a:t>'Art'</a:t>
            </a:r>
          </a:p>
          <a:p>
            <a:pPr lvl="2">
              <a:buNone/>
            </a:pPr>
            <a:r>
              <a:rPr lang="en-US" dirty="0" smtClean="0">
                <a:solidFill>
                  <a:schemeClr val="accent3"/>
                </a:solidFill>
              </a:rPr>
              <a:t>&gt;&gt;&gt; course[7:]</a:t>
            </a:r>
          </a:p>
          <a:p>
            <a:pPr lvl="2">
              <a:buNone/>
            </a:pPr>
            <a:r>
              <a:rPr lang="en-US" dirty="0" smtClean="0">
                <a:solidFill>
                  <a:srgbClr val="0000FF"/>
                </a:solidFill>
              </a:rPr>
              <a:t>'Programming'</a:t>
            </a:r>
          </a:p>
          <a:p>
            <a:pPr lvl="2">
              <a:buNone/>
            </a:pPr>
            <a:r>
              <a:rPr lang="en-US" dirty="0" smtClean="0">
                <a:solidFill>
                  <a:schemeClr val="accent3"/>
                </a:solidFill>
              </a:rPr>
              <a:t>&gt;&gt;&gt; course[7:len(course)]</a:t>
            </a:r>
          </a:p>
          <a:p>
            <a:pPr lvl="2">
              <a:buNone/>
            </a:pPr>
            <a:r>
              <a:rPr lang="en-US" dirty="0" smtClean="0">
                <a:solidFill>
                  <a:srgbClr val="0000FF"/>
                </a:solidFill>
              </a:rPr>
              <a:t>'Programming'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on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Concatenation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3"/>
                </a:solidFill>
              </a:rPr>
              <a:t>&gt;&gt;&gt; city = 'Rochester'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3"/>
                </a:solidFill>
              </a:rPr>
              <a:t>&gt;&gt;&gt; state = 'NY'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3"/>
                </a:solidFill>
              </a:rPr>
              <a:t>&gt;&gt;&gt; address = city + state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3"/>
                </a:solidFill>
              </a:rPr>
              <a:t>&gt;&gt;&gt; address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0000FF"/>
                </a:solidFill>
              </a:rPr>
              <a:t>RochesterNY</a:t>
            </a:r>
            <a:endParaRPr lang="en-US" dirty="0" smtClean="0">
              <a:solidFill>
                <a:srgbClr val="0000FF"/>
              </a:solidFill>
            </a:endParaRPr>
          </a:p>
          <a:p>
            <a:pPr lvl="1">
              <a:buNone/>
            </a:pPr>
            <a:r>
              <a:rPr lang="en-US" dirty="0" smtClean="0">
                <a:solidFill>
                  <a:schemeClr val="accent3"/>
                </a:solidFill>
              </a:rPr>
              <a:t>&gt;&gt;&gt; address = city + ' ' + state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3"/>
                </a:solidFill>
              </a:rPr>
              <a:t>&gt;&gt;&gt; address</a:t>
            </a:r>
          </a:p>
          <a:p>
            <a:pPr lvl="1">
              <a:buNone/>
            </a:pPr>
            <a:r>
              <a:rPr lang="en-US" dirty="0" smtClean="0">
                <a:solidFill>
                  <a:srgbClr val="0000FF"/>
                </a:solidFill>
              </a:rPr>
              <a:t>Rochester NY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3"/>
                </a:solidFill>
              </a:rPr>
              <a:t>&gt;&gt;&gt; zip = 14627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3"/>
                </a:solidFill>
              </a:rPr>
              <a:t>&gt;&gt;&gt; address = city + ' ' + state + ' ' + zip</a:t>
            </a:r>
          </a:p>
          <a:p>
            <a:pPr lvl="1">
              <a:buNone/>
            </a:pPr>
            <a:r>
              <a:rPr lang="en-US" dirty="0" err="1" smtClean="0">
                <a:solidFill>
                  <a:schemeClr val="accent6"/>
                </a:solidFill>
              </a:rPr>
              <a:t>TypeError</a:t>
            </a:r>
            <a:r>
              <a:rPr lang="en-US" dirty="0" smtClean="0">
                <a:solidFill>
                  <a:schemeClr val="accent6"/>
                </a:solidFill>
              </a:rPr>
              <a:t>: cannot concatenate '</a:t>
            </a:r>
            <a:r>
              <a:rPr lang="en-US" dirty="0" err="1" smtClean="0">
                <a:solidFill>
                  <a:schemeClr val="accent6"/>
                </a:solidFill>
              </a:rPr>
              <a:t>str</a:t>
            </a:r>
            <a:r>
              <a:rPr lang="en-US" dirty="0" smtClean="0">
                <a:solidFill>
                  <a:schemeClr val="accent6"/>
                </a:solidFill>
              </a:rPr>
              <a:t>' and '</a:t>
            </a:r>
            <a:r>
              <a:rPr lang="en-US" dirty="0" err="1" smtClean="0">
                <a:solidFill>
                  <a:schemeClr val="accent6"/>
                </a:solidFill>
              </a:rPr>
              <a:t>int</a:t>
            </a:r>
            <a:r>
              <a:rPr lang="en-US" dirty="0" smtClean="0">
                <a:solidFill>
                  <a:schemeClr val="accent6"/>
                </a:solidFill>
              </a:rPr>
              <a:t>' objects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3"/>
                </a:solidFill>
              </a:rPr>
              <a:t>&gt;&gt;&gt; address = city + ' ' + state + ' ' + </a:t>
            </a:r>
            <a:r>
              <a:rPr lang="en-US" dirty="0" err="1" smtClean="0">
                <a:solidFill>
                  <a:schemeClr val="accent3"/>
                </a:solidFill>
              </a:rPr>
              <a:t>str(zip</a:t>
            </a:r>
            <a:r>
              <a:rPr lang="en-US" dirty="0" smtClean="0">
                <a:solidFill>
                  <a:schemeClr val="accent3"/>
                </a:solidFill>
              </a:rPr>
              <a:t>)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3"/>
                </a:solidFill>
              </a:rPr>
              <a:t>&gt;&gt;&gt; address</a:t>
            </a:r>
          </a:p>
          <a:p>
            <a:pPr lvl="1">
              <a:buNone/>
            </a:pPr>
            <a:r>
              <a:rPr lang="en-US" dirty="0" smtClean="0">
                <a:solidFill>
                  <a:srgbClr val="0000FF"/>
                </a:solidFill>
              </a:rPr>
              <a:t>Rochester NY 14627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ounded Rectangular Callout 4"/>
          <p:cNvSpPr/>
          <p:nvPr/>
        </p:nvSpPr>
        <p:spPr>
          <a:xfrm>
            <a:off x="6137198" y="5327017"/>
            <a:ext cx="2549601" cy="1252914"/>
          </a:xfrm>
          <a:prstGeom prst="wedgeRoundRectCallout">
            <a:avLst>
              <a:gd name="adj1" fmla="val -94074"/>
              <a:gd name="adj2" fmla="val -49174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C00000"/>
                </a:solidFill>
              </a:rPr>
              <a:t>str</a:t>
            </a:r>
            <a:r>
              <a:rPr lang="en-US" dirty="0" smtClean="0">
                <a:solidFill>
                  <a:srgbClr val="C00000"/>
                </a:solidFill>
              </a:rPr>
              <a:t>() converts almost </a:t>
            </a:r>
            <a:r>
              <a:rPr lang="en-US" dirty="0" err="1" smtClean="0">
                <a:solidFill>
                  <a:srgbClr val="C00000"/>
                </a:solidFill>
              </a:rPr>
              <a:t>anyththing</a:t>
            </a:r>
            <a:r>
              <a:rPr lang="en-US" dirty="0" smtClean="0">
                <a:solidFill>
                  <a:srgbClr val="C00000"/>
                </a:solidFill>
              </a:rPr>
              <a:t> to a string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1846</TotalTime>
  <Words>1326</Words>
  <Application>Microsoft Macintosh PowerPoint</Application>
  <PresentationFormat>On-screen Show (4:3)</PresentationFormat>
  <Paragraphs>184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Breeze</vt:lpstr>
      <vt:lpstr>Computing with Strings </vt:lpstr>
      <vt:lpstr>Some of My Favorite Things</vt:lpstr>
      <vt:lpstr>String Data Type</vt:lpstr>
      <vt:lpstr>Reading Strings</vt:lpstr>
      <vt:lpstr>Reading Strings</vt:lpstr>
      <vt:lpstr>Reading Strings</vt:lpstr>
      <vt:lpstr>Reading Strings</vt:lpstr>
      <vt:lpstr>Operations on Strings</vt:lpstr>
      <vt:lpstr>Operations on Strings</vt:lpstr>
      <vt:lpstr>Strings and Lists</vt:lpstr>
      <vt:lpstr>Differences Between Strings &amp; Lists</vt:lpstr>
      <vt:lpstr>String Library</vt:lpstr>
      <vt:lpstr>Converting Between Strings &amp; Lists</vt:lpstr>
      <vt:lpstr>More Library Functions</vt:lpstr>
      <vt:lpstr>In Class Exercise</vt:lpstr>
      <vt:lpstr>Course Status</vt:lpstr>
    </vt:vector>
  </TitlesOfParts>
  <Company>University of Rochester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Study Computer Science using Python?</dc:title>
  <dc:creator>Henry Kautz</dc:creator>
  <cp:lastModifiedBy>Henry Kautz</cp:lastModifiedBy>
  <cp:revision>79</cp:revision>
  <dcterms:created xsi:type="dcterms:W3CDTF">2009-09-22T15:52:44Z</dcterms:created>
  <dcterms:modified xsi:type="dcterms:W3CDTF">2009-09-22T15:55:37Z</dcterms:modified>
</cp:coreProperties>
</file>