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2.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7.xml" ContentType="application/vnd.openxmlformats-officedocument.presentationml.slideLayout+xml"/>
  <Override PartName="/ppt/theme/theme3.xml" ContentType="application/vnd.openxmlformats-officedocument.theme+xml"/>
  <Override PartName="/ppt/presProps.xml" ContentType="application/vnd.openxmlformats-officedocument.presentationml.presProps+xml"/>
  <Default Extension="jpeg" ContentType="image/jpeg"/>
  <Override PartName="/ppt/commentAuthors.xml" ContentType="application/vnd.openxmlformats-officedocument.presentationml.commentAuthors+xml"/>
  <Override PartName="/ppt/slides/slide3.xml" ContentType="application/vnd.openxmlformats-officedocument.presentationml.slide+xml"/>
  <Override PartName="/ppt/slides/slide4.xml" ContentType="application/vnd.openxmlformats-officedocument.presentationml.slide+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slides/slide15.xml" ContentType="application/vnd.openxmlformats-officedocument.presentationml.slide+xml"/>
  <Override PartName="/ppt/viewProps.xml" ContentType="application/vnd.openxmlformats-officedocument.presentationml.viewProps+xml"/>
  <Default Extension="bin" ContentType="application/vnd.openxmlformats-officedocument.presentationml.printerSettings"/>
  <Default Extension="png" ContentType="image/png"/>
  <Override PartName="/docProps/core.xml" ContentType="application/vnd.openxmlformats-package.core-properties+xml"/>
  <Override PartName="/ppt/slides/slide9.xml" ContentType="application/vnd.openxmlformats-officedocument.presentationml.slide+xml"/>
  <Default Extension="rels" ContentType="application/vnd.openxmlformats-package.relationships+xml"/>
  <Override PartName="/ppt/handoutMasters/handoutMaster1.xml" ContentType="application/vnd.openxmlformats-officedocument.presentationml.handoutMaster+xml"/>
  <Override PartName="/ppt/slides/slide13.xml" ContentType="application/vnd.openxmlformats-officedocument.presentationml.slide+xml"/>
  <Override PartName="/ppt/slides/slide14.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Default Extension="pdf" ContentType="application/pdf"/>
  <Override PartName="/ppt/slides/slide12.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SpecialPlsOnTitleSld="0" saveSubsetFonts="1" autoCompressPictures="0">
  <p:sldMasterIdLst>
    <p:sldMasterId id="2147483660" r:id="rId1"/>
  </p:sldMasterIdLst>
  <p:notesMasterIdLst>
    <p:notesMasterId r:id="rId18"/>
  </p:notesMasterIdLst>
  <p:handoutMasterIdLst>
    <p:handoutMasterId r:id="rId19"/>
  </p:handoutMasterIdLst>
  <p:sldIdLst>
    <p:sldId id="256" r:id="rId2"/>
    <p:sldId id="258" r:id="rId3"/>
    <p:sldId id="272" r:id="rId4"/>
    <p:sldId id="273" r:id="rId5"/>
    <p:sldId id="275" r:id="rId6"/>
    <p:sldId id="277" r:id="rId7"/>
    <p:sldId id="278" r:id="rId8"/>
    <p:sldId id="279" r:id="rId9"/>
    <p:sldId id="280" r:id="rId10"/>
    <p:sldId id="281" r:id="rId11"/>
    <p:sldId id="282" r:id="rId12"/>
    <p:sldId id="283" r:id="rId13"/>
    <p:sldId id="284" r:id="rId14"/>
    <p:sldId id="285" r:id="rId15"/>
    <p:sldId id="286" r:id="rId16"/>
    <p:sldId id="257"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Henry Kautz" initials="HK" lastIdx="0"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955" autoAdjust="0"/>
  </p:normalViewPr>
  <p:slideViewPr>
    <p:cSldViewPr snapToGrid="0" snapToObjects="1">
      <p:cViewPr varScale="1">
        <p:scale>
          <a:sx n="144" d="100"/>
          <a:sy n="144" d="100"/>
        </p:scale>
        <p:origin x="-13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7" Type="http://schemas.openxmlformats.org/officeDocument/2006/relationships/slide" Target="slides/slide6.xml"/><Relationship Id="rId1" Type="http://schemas.openxmlformats.org/officeDocument/2006/relationships/slideMaster" Target="slideMasters/slideMaster1.xml"/><Relationship Id="rId24" Type="http://schemas.openxmlformats.org/officeDocument/2006/relationships/theme" Target="theme/theme1.xml"/><Relationship Id="rId25" Type="http://schemas.openxmlformats.org/officeDocument/2006/relationships/tableStyles" Target="tableStyles.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12" Type="http://schemas.openxmlformats.org/officeDocument/2006/relationships/slide" Target="slides/slide11.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slide" Target="slides/slide2.xml"/><Relationship Id="rId14" Type="http://schemas.openxmlformats.org/officeDocument/2006/relationships/slide" Target="slides/slide13.xml"/><Relationship Id="rId23" Type="http://schemas.openxmlformats.org/officeDocument/2006/relationships/viewProps" Target="viewProps.xml"/><Relationship Id="rId4" Type="http://schemas.openxmlformats.org/officeDocument/2006/relationships/slide" Target="slides/slide3.xml"/><Relationship Id="rId11" Type="http://schemas.openxmlformats.org/officeDocument/2006/relationships/slide" Target="slides/slide10.xml"/><Relationship Id="rId6" Type="http://schemas.openxmlformats.org/officeDocument/2006/relationships/slide" Target="slides/slide5.xml"/><Relationship Id="rId16" Type="http://schemas.openxmlformats.org/officeDocument/2006/relationships/slide" Target="slides/slide15.xml"/><Relationship Id="rId5" Type="http://schemas.openxmlformats.org/officeDocument/2006/relationships/slide" Target="slides/slide4.xml"/><Relationship Id="rId15" Type="http://schemas.openxmlformats.org/officeDocument/2006/relationships/slide" Target="slides/slide14.xml"/><Relationship Id="rId19" Type="http://schemas.openxmlformats.org/officeDocument/2006/relationships/handoutMaster" Target="handoutMasters/handoutMaster1.xml"/><Relationship Id="rId20" Type="http://schemas.openxmlformats.org/officeDocument/2006/relationships/printerSettings" Target="printerSettings/printerSettings1.bin"/><Relationship Id="rId22" Type="http://schemas.openxmlformats.org/officeDocument/2006/relationships/presProps" Target="presProps.xml"/><Relationship Id="rId21" Type="http://schemas.openxmlformats.org/officeDocument/2006/relationships/commentAuthors" Target="commentAuthors.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4264DB5-A206-9D47-95DA-5CD0D706BD05}" type="datetime1">
              <a:rPr lang="en-US" smtClean="0"/>
              <a:pPr/>
              <a:t>9/23/09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B2430E2-E856-7042-ABF6-9ECE38EB682E}"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419C1D-C253-4147-B0EB-6878BC36788E}" type="datetime1">
              <a:rPr lang="en-US" smtClean="0"/>
              <a:pPr/>
              <a:t>9/23/09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044217-DB22-4D42-8636-8E59A7100830}"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Slide Number Placeholder 5"/>
          <p:cNvSpPr>
            <a:spLocks noGrp="1"/>
          </p:cNvSpPr>
          <p:nvPr>
            <p:ph type="sldNum" sz="quarter" idx="12"/>
          </p:nvPr>
        </p:nvSpPr>
        <p:spPr>
          <a:xfrm>
            <a:off x="5840229" y="6275668"/>
            <a:ext cx="3048277" cy="365125"/>
          </a:xfrm>
          <a:prstGeom prst="rect">
            <a:avLst/>
          </a:prstGeom>
        </p:spPr>
        <p:txBody>
          <a:bodyPr/>
          <a:lstStyle/>
          <a:p>
            <a:fld id="{F96C34BC-94F8-9849-90BA-D19ECD17709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Slide Number Placeholder 5"/>
          <p:cNvSpPr>
            <a:spLocks noGrp="1"/>
          </p:cNvSpPr>
          <p:nvPr>
            <p:ph type="sldNum" sz="quarter" idx="12"/>
          </p:nvPr>
        </p:nvSpPr>
        <p:spPr>
          <a:xfrm>
            <a:off x="5840229" y="6275668"/>
            <a:ext cx="3048277" cy="365125"/>
          </a:xfrm>
          <a:prstGeom prst="rect">
            <a:avLst/>
          </a:prstGeom>
        </p:spPr>
        <p:txBody>
          <a:bodyPr/>
          <a:lstStyle/>
          <a:p>
            <a:fld id="{F96C34BC-94F8-9849-90BA-D19ECD17709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Slide Number Placeholder 5"/>
          <p:cNvSpPr>
            <a:spLocks noGrp="1"/>
          </p:cNvSpPr>
          <p:nvPr>
            <p:ph type="sldNum" sz="quarter" idx="10"/>
          </p:nvPr>
        </p:nvSpPr>
        <p:spPr/>
        <p:txBody>
          <a:bodyPr/>
          <a:lstStyle/>
          <a:p>
            <a:fld id="{9D21D21C-CDD5-F643-9360-8369729F4A11}"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smtClean="0"/>
              <a:t>Click to edit Master title style</a:t>
            </a:r>
            <a:endParaRPr/>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6" name="Slide Number Placeholder 5"/>
          <p:cNvSpPr>
            <a:spLocks noGrp="1"/>
          </p:cNvSpPr>
          <p:nvPr>
            <p:ph type="sldNum" sz="quarter" idx="12"/>
          </p:nvPr>
        </p:nvSpPr>
        <p:spPr>
          <a:xfrm>
            <a:off x="5840229" y="6275668"/>
            <a:ext cx="3048277" cy="365125"/>
          </a:xfrm>
          <a:prstGeom prst="rect">
            <a:avLst/>
          </a:prstGeom>
        </p:spPr>
        <p:txBody>
          <a:bodyPr/>
          <a:lstStyle/>
          <a:p>
            <a:fld id="{F96C34BC-94F8-9849-90BA-D19ECD177092}" type="slidenum">
              <a:rPr lang="en-US" smtClean="0"/>
              <a:pPr/>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5840229" y="6275668"/>
            <a:ext cx="3048277" cy="365125"/>
          </a:xfrm>
          <a:prstGeom prst="rect">
            <a:avLst/>
          </a:prstGeom>
        </p:spPr>
        <p:txBody>
          <a:bodyPr/>
          <a:lstStyle/>
          <a:p>
            <a:fld id="{F96C34BC-94F8-9849-90BA-D19ECD177092}"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Slide Number Placeholder 6"/>
          <p:cNvSpPr>
            <a:spLocks noGrp="1"/>
          </p:cNvSpPr>
          <p:nvPr>
            <p:ph type="sldNum" sz="quarter" idx="12"/>
          </p:nvPr>
        </p:nvSpPr>
        <p:spPr>
          <a:xfrm>
            <a:off x="5840229" y="6275668"/>
            <a:ext cx="3048277" cy="365125"/>
          </a:xfrm>
          <a:prstGeom prst="rect">
            <a:avLst/>
          </a:prstGeom>
        </p:spPr>
        <p:txBody>
          <a:bodyPr/>
          <a:lstStyle/>
          <a:p>
            <a:fld id="{F96C34BC-94F8-9849-90BA-D19ECD177092}"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9" name="Slide Number Placeholder 8"/>
          <p:cNvSpPr>
            <a:spLocks noGrp="1"/>
          </p:cNvSpPr>
          <p:nvPr>
            <p:ph type="sldNum" sz="quarter" idx="12"/>
          </p:nvPr>
        </p:nvSpPr>
        <p:spPr>
          <a:xfrm>
            <a:off x="5840229" y="6275668"/>
            <a:ext cx="3048277" cy="365125"/>
          </a:xfrm>
          <a:prstGeom prst="rect">
            <a:avLst/>
          </a:prstGeom>
        </p:spPr>
        <p:txBody>
          <a:bodyPr/>
          <a:lstStyle/>
          <a:p>
            <a:fld id="{F96C34BC-94F8-9849-90BA-D19ECD17709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5" name="Slide Number Placeholder 4"/>
          <p:cNvSpPr>
            <a:spLocks noGrp="1"/>
          </p:cNvSpPr>
          <p:nvPr>
            <p:ph type="sldNum" sz="quarter" idx="12"/>
          </p:nvPr>
        </p:nvSpPr>
        <p:spPr>
          <a:xfrm>
            <a:off x="5840229" y="6275668"/>
            <a:ext cx="3048277" cy="365125"/>
          </a:xfrm>
          <a:prstGeom prst="rect">
            <a:avLst/>
          </a:prstGeom>
        </p:spPr>
        <p:txBody>
          <a:bodyPr/>
          <a:lstStyle/>
          <a:p>
            <a:fld id="{F96C34BC-94F8-9849-90BA-D19ECD17709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5840229" y="6275668"/>
            <a:ext cx="3048277" cy="365125"/>
          </a:xfrm>
          <a:prstGeom prst="rect">
            <a:avLst/>
          </a:prstGeom>
        </p:spPr>
        <p:txBody>
          <a:bodyPr/>
          <a:lstStyle/>
          <a:p>
            <a:fld id="{F96C34BC-94F8-9849-90BA-D19ECD17709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a:xfrm>
            <a:off x="5840229" y="6275668"/>
            <a:ext cx="3048277" cy="365125"/>
          </a:xfrm>
          <a:prstGeom prst="rect">
            <a:avLst/>
          </a:prstGeom>
        </p:spPr>
        <p:txBody>
          <a:bodyPr/>
          <a:lstStyle/>
          <a:p>
            <a:fld id="{F96C34BC-94F8-9849-90BA-D19ECD17709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21D21C-CDD5-F643-9360-8369729F4A1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1" r:id="rId10"/>
    <p:sldLayoutId id="2147483672" r:id="rId11"/>
  </p:sldLayoutIdLst>
  <p:timing>
    <p:tnLst>
      <p:par>
        <p:cTn id="1" dur="indefinite" restart="never" nodeType="tmRoot"/>
      </p:par>
    </p:tnLst>
  </p:timing>
  <p:hf hdr="0"/>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3"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df"/><Relationship Id="rId3"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792343" y="686444"/>
            <a:ext cx="7550573" cy="1724867"/>
          </a:xfrm>
        </p:spPr>
        <p:txBody>
          <a:bodyPr>
            <a:normAutofit/>
          </a:bodyPr>
          <a:lstStyle/>
          <a:p>
            <a:r>
              <a:rPr lang="en-US" dirty="0" smtClean="0"/>
              <a:t>Files and Dictionaries</a:t>
            </a:r>
            <a:br>
              <a:rPr lang="en-US" dirty="0" smtClean="0"/>
            </a:br>
            <a:endParaRPr lang="en-US" sz="3111" dirty="0"/>
          </a:p>
        </p:txBody>
      </p:sp>
      <p:sp>
        <p:nvSpPr>
          <p:cNvPr id="3" name="Subtitle 2"/>
          <p:cNvSpPr>
            <a:spLocks noGrp="1"/>
          </p:cNvSpPr>
          <p:nvPr>
            <p:ph type="subTitle" idx="1"/>
          </p:nvPr>
        </p:nvSpPr>
        <p:spPr>
          <a:xfrm>
            <a:off x="1322921" y="2067911"/>
            <a:ext cx="6498159" cy="916641"/>
          </a:xfrm>
        </p:spPr>
        <p:txBody>
          <a:bodyPr>
            <a:normAutofit lnSpcReduction="10000"/>
          </a:bodyPr>
          <a:lstStyle/>
          <a:p>
            <a:r>
              <a:rPr lang="en-US" dirty="0" smtClean="0"/>
              <a:t>CSC 161: The Art of Programming</a:t>
            </a:r>
          </a:p>
          <a:p>
            <a:r>
              <a:rPr lang="en-US" dirty="0" smtClean="0"/>
              <a:t>Prof. Henry Kautz</a:t>
            </a:r>
          </a:p>
          <a:p>
            <a:r>
              <a:rPr lang="en-US" dirty="0" smtClean="0"/>
              <a:t>9/16/2009</a:t>
            </a:r>
          </a:p>
          <a:p>
            <a:endParaRPr lang="en-US" dirty="0"/>
          </a:p>
        </p:txBody>
      </p:sp>
      <p:pic>
        <p:nvPicPr>
          <p:cNvPr id="5" name="Picture 4" descr="merriam-webster-dictionary1.jpg"/>
          <p:cNvPicPr>
            <a:picLocks noChangeAspect="1"/>
          </p:cNvPicPr>
          <p:nvPr/>
        </p:nvPicPr>
        <p:blipFill>
          <a:blip r:embed="rId2"/>
          <a:stretch>
            <a:fillRect/>
          </a:stretch>
        </p:blipFill>
        <p:spPr>
          <a:xfrm>
            <a:off x="5701345" y="3369495"/>
            <a:ext cx="2119735" cy="3012256"/>
          </a:xfrm>
          <a:prstGeom prst="rect">
            <a:avLst/>
          </a:prstGeom>
        </p:spPr>
      </p:pic>
      <p:pic>
        <p:nvPicPr>
          <p:cNvPr id="6" name="Picture 5" descr="06B22.jpg"/>
          <p:cNvPicPr>
            <a:picLocks noChangeAspect="1"/>
          </p:cNvPicPr>
          <p:nvPr/>
        </p:nvPicPr>
        <p:blipFill>
          <a:blip r:embed="rId3"/>
          <a:stretch>
            <a:fillRect/>
          </a:stretch>
        </p:blipFill>
        <p:spPr>
          <a:xfrm>
            <a:off x="1322921" y="3464909"/>
            <a:ext cx="2916842" cy="2916842"/>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 Input</a:t>
            </a:r>
            <a:endParaRPr lang="en-US" dirty="0"/>
          </a:p>
        </p:txBody>
      </p:sp>
      <p:sp>
        <p:nvSpPr>
          <p:cNvPr id="3" name="Content Placeholder 2"/>
          <p:cNvSpPr>
            <a:spLocks noGrp="1"/>
          </p:cNvSpPr>
          <p:nvPr>
            <p:ph idx="1"/>
          </p:nvPr>
        </p:nvSpPr>
        <p:spPr/>
        <p:txBody>
          <a:bodyPr/>
          <a:lstStyle/>
          <a:p>
            <a:r>
              <a:rPr lang="en-US" dirty="0" smtClean="0"/>
              <a:t>General form:</a:t>
            </a:r>
          </a:p>
          <a:p>
            <a:pPr lvl="1"/>
            <a:r>
              <a:rPr lang="en-US" dirty="0" smtClean="0"/>
              <a:t>&lt;</a:t>
            </a:r>
            <a:r>
              <a:rPr lang="en-US" dirty="0" err="1" smtClean="0"/>
              <a:t>filevar</a:t>
            </a:r>
            <a:r>
              <a:rPr lang="en-US" dirty="0" smtClean="0"/>
              <a:t>&gt; = open(&lt;filename&gt;, &lt;mode&gt;)</a:t>
            </a:r>
          </a:p>
          <a:p>
            <a:pPr lvl="2"/>
            <a:r>
              <a:rPr lang="en-US" dirty="0" smtClean="0"/>
              <a:t>&lt;mode&gt; is '</a:t>
            </a:r>
            <a:r>
              <a:rPr lang="en-US" dirty="0" err="1" smtClean="0"/>
              <a:t>r</a:t>
            </a:r>
            <a:r>
              <a:rPr lang="en-US" dirty="0" smtClean="0"/>
              <a:t>' for reading text files</a:t>
            </a:r>
          </a:p>
          <a:p>
            <a:pPr lvl="1"/>
            <a:r>
              <a:rPr lang="en-US" dirty="0" smtClean="0"/>
              <a:t>&lt;</a:t>
            </a:r>
            <a:r>
              <a:rPr lang="en-US" dirty="0" err="1" smtClean="0"/>
              <a:t>filevar</a:t>
            </a:r>
            <a:r>
              <a:rPr lang="en-US" dirty="0" smtClean="0"/>
              <a:t>&gt;.</a:t>
            </a:r>
            <a:r>
              <a:rPr lang="en-US" dirty="0" err="1" smtClean="0"/>
              <a:t>readline</a:t>
            </a:r>
            <a:r>
              <a:rPr lang="en-US" dirty="0" smtClean="0"/>
              <a:t>() </a:t>
            </a:r>
          </a:p>
          <a:p>
            <a:pPr lvl="2"/>
            <a:r>
              <a:rPr lang="en-US" dirty="0" smtClean="0"/>
              <a:t>Reads one line from the return, returns that line as a string</a:t>
            </a:r>
          </a:p>
          <a:p>
            <a:pPr lvl="2"/>
            <a:r>
              <a:rPr lang="en-US" dirty="0" smtClean="0"/>
              <a:t>Next call to </a:t>
            </a:r>
            <a:r>
              <a:rPr lang="en-US" dirty="0" err="1" smtClean="0"/>
              <a:t>readline</a:t>
            </a:r>
            <a:r>
              <a:rPr lang="en-US" dirty="0" smtClean="0"/>
              <a:t>() will return the </a:t>
            </a:r>
            <a:r>
              <a:rPr lang="en-US" i="1" dirty="0" smtClean="0"/>
              <a:t>next </a:t>
            </a:r>
            <a:r>
              <a:rPr lang="en-US" dirty="0" smtClean="0"/>
              <a:t>line of file</a:t>
            </a:r>
          </a:p>
          <a:p>
            <a:pPr lvl="1"/>
            <a:r>
              <a:rPr lang="en-US" dirty="0" smtClean="0"/>
              <a:t>&lt;</a:t>
            </a:r>
            <a:r>
              <a:rPr lang="en-US" dirty="0" err="1" smtClean="0"/>
              <a:t>filevar</a:t>
            </a:r>
            <a:r>
              <a:rPr lang="en-US" dirty="0" smtClean="0"/>
              <a:t>&gt;.read() </a:t>
            </a:r>
          </a:p>
          <a:p>
            <a:pPr lvl="2"/>
            <a:r>
              <a:rPr lang="en-US" dirty="0" smtClean="0"/>
              <a:t>Reads entire file, returns entire text as one long string</a:t>
            </a:r>
          </a:p>
          <a:p>
            <a:pPr lvl="2"/>
            <a:r>
              <a:rPr lang="en-US" dirty="0" smtClean="0"/>
              <a:t>Special characters '\</a:t>
            </a:r>
            <a:r>
              <a:rPr lang="en-US" dirty="0" err="1" smtClean="0"/>
              <a:t>r</a:t>
            </a:r>
            <a:r>
              <a:rPr lang="en-US" dirty="0" smtClean="0"/>
              <a:t>' or '\</a:t>
            </a:r>
            <a:r>
              <a:rPr lang="en-US" dirty="0" err="1" smtClean="0"/>
              <a:t>n</a:t>
            </a:r>
            <a:r>
              <a:rPr lang="en-US" dirty="0" smtClean="0"/>
              <a:t>' (or both) separate lines</a:t>
            </a:r>
            <a:endParaRPr lang="en-US" dirty="0"/>
          </a:p>
        </p:txBody>
      </p:sp>
      <p:sp>
        <p:nvSpPr>
          <p:cNvPr id="4" name="Slide Number Placeholder 3"/>
          <p:cNvSpPr>
            <a:spLocks noGrp="1"/>
          </p:cNvSpPr>
          <p:nvPr>
            <p:ph type="sldNum" sz="quarter" idx="10"/>
          </p:nvPr>
        </p:nvSpPr>
        <p:spPr/>
        <p:txBody>
          <a:bodyPr/>
          <a:lstStyle/>
          <a:p>
            <a:fld id="{9D21D21C-CDD5-F643-9360-8369729F4A11}" type="slidenum">
              <a:rPr lang="en-US" smtClean="0"/>
              <a:pPr/>
              <a:t>10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 Input</a:t>
            </a:r>
            <a:endParaRPr lang="en-US" dirty="0"/>
          </a:p>
        </p:txBody>
      </p:sp>
      <p:sp>
        <p:nvSpPr>
          <p:cNvPr id="3" name="Content Placeholder 2"/>
          <p:cNvSpPr>
            <a:spLocks noGrp="1"/>
          </p:cNvSpPr>
          <p:nvPr>
            <p:ph idx="1"/>
          </p:nvPr>
        </p:nvSpPr>
        <p:spPr/>
        <p:txBody>
          <a:bodyPr vert="horz">
            <a:normAutofit lnSpcReduction="10000"/>
          </a:bodyPr>
          <a:lstStyle/>
          <a:p>
            <a:r>
              <a:rPr lang="en-US" dirty="0" smtClean="0"/>
              <a:t>Special Python shortcut for </a:t>
            </a:r>
            <a:r>
              <a:rPr lang="en-US" i="1" dirty="0" smtClean="0">
                <a:solidFill>
                  <a:srgbClr val="FF0000"/>
                </a:solidFill>
              </a:rPr>
              <a:t>iterating </a:t>
            </a:r>
            <a:r>
              <a:rPr lang="en-US" dirty="0" smtClean="0"/>
              <a:t>over the lines of a file</a:t>
            </a:r>
          </a:p>
          <a:p>
            <a:pPr lvl="2">
              <a:buNone/>
            </a:pPr>
            <a:r>
              <a:rPr lang="en-US" dirty="0" smtClean="0"/>
              <a:t>for line in &lt;</a:t>
            </a:r>
            <a:r>
              <a:rPr lang="en-US" dirty="0" err="1" smtClean="0"/>
              <a:t>filevar</a:t>
            </a:r>
            <a:r>
              <a:rPr lang="en-US" dirty="0" smtClean="0"/>
              <a:t>&gt;:</a:t>
            </a:r>
          </a:p>
          <a:p>
            <a:pPr lvl="2">
              <a:buNone/>
            </a:pPr>
            <a:r>
              <a:rPr lang="en-US" i="1" dirty="0" smtClean="0"/>
              <a:t>	</a:t>
            </a:r>
            <a:r>
              <a:rPr lang="en-US" i="1" dirty="0" smtClean="0"/>
              <a:t>do something with line</a:t>
            </a:r>
          </a:p>
          <a:p>
            <a:r>
              <a:rPr lang="en-US" dirty="0" smtClean="0"/>
              <a:t>Try: [ex1.py]</a:t>
            </a:r>
          </a:p>
          <a:p>
            <a:pPr lvl="2">
              <a:buNone/>
            </a:pPr>
            <a:r>
              <a:rPr lang="en-US" dirty="0" smtClean="0"/>
              <a:t>dickens = </a:t>
            </a:r>
            <a:r>
              <a:rPr lang="en-US" dirty="0" err="1" smtClean="0"/>
              <a:t>open('two-cities.txt','r</a:t>
            </a:r>
            <a:r>
              <a:rPr lang="en-US" dirty="0" smtClean="0"/>
              <a:t>')</a:t>
            </a:r>
          </a:p>
          <a:p>
            <a:pPr lvl="2">
              <a:buNone/>
            </a:pPr>
            <a:r>
              <a:rPr lang="en-US" dirty="0" smtClean="0"/>
              <a:t>count = 0</a:t>
            </a:r>
          </a:p>
          <a:p>
            <a:pPr lvl="2">
              <a:buNone/>
            </a:pPr>
            <a:r>
              <a:rPr lang="en-US" dirty="0" smtClean="0">
                <a:solidFill>
                  <a:srgbClr val="FF0000"/>
                </a:solidFill>
              </a:rPr>
              <a:t>for line in dickens:</a:t>
            </a:r>
          </a:p>
          <a:p>
            <a:pPr lvl="2">
              <a:buNone/>
            </a:pPr>
            <a:r>
              <a:rPr lang="en-US" dirty="0" smtClean="0"/>
              <a:t>	print line</a:t>
            </a:r>
          </a:p>
          <a:p>
            <a:pPr lvl="2">
              <a:buNone/>
            </a:pPr>
            <a:r>
              <a:rPr lang="en-US" dirty="0" smtClean="0"/>
              <a:t>	count = count + 1</a:t>
            </a:r>
          </a:p>
          <a:p>
            <a:pPr lvl="2">
              <a:buNone/>
            </a:pPr>
            <a:r>
              <a:rPr lang="en-US" dirty="0" smtClean="0"/>
              <a:t>print "The number of lines is ", count</a:t>
            </a:r>
          </a:p>
          <a:p>
            <a:pPr lvl="1"/>
            <a:endParaRPr lang="en-US" dirty="0"/>
          </a:p>
        </p:txBody>
      </p:sp>
      <p:sp>
        <p:nvSpPr>
          <p:cNvPr id="4" name="Slide Number Placeholder 3"/>
          <p:cNvSpPr>
            <a:spLocks noGrp="1"/>
          </p:cNvSpPr>
          <p:nvPr>
            <p:ph type="sldNum" sz="quarter" idx="10"/>
          </p:nvPr>
        </p:nvSpPr>
        <p:spPr/>
        <p:txBody>
          <a:bodyPr/>
          <a:lstStyle/>
          <a:p>
            <a:fld id="{9D21D21C-CDD5-F643-9360-8369729F4A11}" type="slidenum">
              <a:rPr lang="en-US" smtClean="0"/>
              <a:pPr/>
              <a:t>11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 Input</a:t>
            </a:r>
            <a:endParaRPr lang="en-US" dirty="0"/>
          </a:p>
        </p:txBody>
      </p:sp>
      <p:sp>
        <p:nvSpPr>
          <p:cNvPr id="3" name="Content Placeholder 2"/>
          <p:cNvSpPr>
            <a:spLocks noGrp="1"/>
          </p:cNvSpPr>
          <p:nvPr>
            <p:ph idx="1"/>
          </p:nvPr>
        </p:nvSpPr>
        <p:spPr/>
        <p:txBody>
          <a:bodyPr vert="horz">
            <a:normAutofit lnSpcReduction="10000"/>
          </a:bodyPr>
          <a:lstStyle/>
          <a:p>
            <a:r>
              <a:rPr lang="en-US" dirty="0" smtClean="0"/>
              <a:t>Why do I call this a shortcut?</a:t>
            </a:r>
          </a:p>
          <a:p>
            <a:pPr lvl="2">
              <a:buNone/>
            </a:pPr>
            <a:r>
              <a:rPr lang="en-US" dirty="0" smtClean="0"/>
              <a:t>for line in dickens:</a:t>
            </a:r>
          </a:p>
          <a:p>
            <a:pPr lvl="2">
              <a:buNone/>
            </a:pPr>
            <a:r>
              <a:rPr lang="en-US" dirty="0" smtClean="0"/>
              <a:t>	print line</a:t>
            </a:r>
          </a:p>
          <a:p>
            <a:pPr lvl="2">
              <a:buNone/>
            </a:pPr>
            <a:r>
              <a:rPr lang="en-US" dirty="0" smtClean="0"/>
              <a:t>	count = count + 1</a:t>
            </a:r>
          </a:p>
          <a:p>
            <a:r>
              <a:rPr lang="en-US" dirty="0" smtClean="0"/>
              <a:t>is equivalent to writing:</a:t>
            </a:r>
          </a:p>
          <a:p>
            <a:pPr lvl="2">
              <a:buNone/>
            </a:pPr>
            <a:r>
              <a:rPr lang="en-US" dirty="0" smtClean="0"/>
              <a:t>line = </a:t>
            </a:r>
            <a:r>
              <a:rPr lang="en-US" dirty="0" err="1" smtClean="0"/>
              <a:t>dickens.readline</a:t>
            </a:r>
            <a:r>
              <a:rPr lang="en-US" dirty="0" smtClean="0"/>
              <a:t>()</a:t>
            </a:r>
          </a:p>
          <a:p>
            <a:pPr lvl="2">
              <a:buNone/>
            </a:pPr>
            <a:r>
              <a:rPr lang="en-US" dirty="0" smtClean="0"/>
              <a:t>while line != "":</a:t>
            </a:r>
          </a:p>
          <a:p>
            <a:pPr lvl="2">
              <a:buNone/>
            </a:pPr>
            <a:r>
              <a:rPr lang="en-US" dirty="0" smtClean="0"/>
              <a:t>	print line</a:t>
            </a:r>
          </a:p>
          <a:p>
            <a:pPr lvl="2">
              <a:buNone/>
            </a:pPr>
            <a:r>
              <a:rPr lang="en-US" dirty="0" smtClean="0"/>
              <a:t>	count = count + 1</a:t>
            </a:r>
          </a:p>
          <a:p>
            <a:pPr lvl="2">
              <a:buNone/>
            </a:pPr>
            <a:r>
              <a:rPr lang="en-US" dirty="0" smtClean="0"/>
              <a:t>	line = </a:t>
            </a:r>
            <a:r>
              <a:rPr lang="en-US" dirty="0" err="1" smtClean="0"/>
              <a:t>dickens.readline</a:t>
            </a:r>
            <a:r>
              <a:rPr lang="en-US" dirty="0" smtClean="0"/>
              <a:t>()</a:t>
            </a:r>
          </a:p>
          <a:p>
            <a:pPr lvl="2">
              <a:buNone/>
            </a:pPr>
            <a:r>
              <a:rPr lang="en-US" dirty="0" smtClean="0"/>
              <a:t>	</a:t>
            </a:r>
            <a:endParaRPr lang="en-US" dirty="0" smtClean="0"/>
          </a:p>
          <a:p>
            <a:pPr lvl="2">
              <a:buNone/>
            </a:pPr>
            <a:endParaRPr lang="en-US" dirty="0"/>
          </a:p>
        </p:txBody>
      </p:sp>
      <p:sp>
        <p:nvSpPr>
          <p:cNvPr id="4" name="Slide Number Placeholder 3"/>
          <p:cNvSpPr>
            <a:spLocks noGrp="1"/>
          </p:cNvSpPr>
          <p:nvPr>
            <p:ph type="sldNum" sz="quarter" idx="10"/>
          </p:nvPr>
        </p:nvSpPr>
        <p:spPr/>
        <p:txBody>
          <a:bodyPr/>
          <a:lstStyle/>
          <a:p>
            <a:fld id="{9D21D21C-CDD5-F643-9360-8369729F4A11}" type="slidenum">
              <a:rPr lang="en-US" smtClean="0"/>
              <a:pPr/>
              <a:t>12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 Output</a:t>
            </a:r>
            <a:endParaRPr lang="en-US" dirty="0"/>
          </a:p>
        </p:txBody>
      </p:sp>
      <p:sp>
        <p:nvSpPr>
          <p:cNvPr id="3" name="Content Placeholder 2"/>
          <p:cNvSpPr>
            <a:spLocks noGrp="1"/>
          </p:cNvSpPr>
          <p:nvPr>
            <p:ph idx="1"/>
          </p:nvPr>
        </p:nvSpPr>
        <p:spPr/>
        <p:txBody>
          <a:bodyPr>
            <a:normAutofit lnSpcReduction="10000"/>
          </a:bodyPr>
          <a:lstStyle/>
          <a:p>
            <a:r>
              <a:rPr lang="en-US" dirty="0" smtClean="0"/>
              <a:t>Terminal output:</a:t>
            </a:r>
          </a:p>
          <a:p>
            <a:pPr lvl="1"/>
            <a:r>
              <a:rPr lang="en-US" dirty="0" smtClean="0"/>
              <a:t>print "Hello, world!"</a:t>
            </a:r>
          </a:p>
          <a:p>
            <a:r>
              <a:rPr lang="en-US" dirty="0" smtClean="0"/>
              <a:t>File output:</a:t>
            </a:r>
          </a:p>
          <a:p>
            <a:pPr lvl="1"/>
            <a:r>
              <a:rPr lang="en-US" dirty="0" smtClean="0"/>
              <a:t>Associate a </a:t>
            </a:r>
            <a:r>
              <a:rPr lang="en-US" dirty="0" smtClean="0">
                <a:solidFill>
                  <a:srgbClr val="FF0000"/>
                </a:solidFill>
              </a:rPr>
              <a:t>file object </a:t>
            </a:r>
            <a:r>
              <a:rPr lang="en-US" dirty="0" smtClean="0"/>
              <a:t>with the given </a:t>
            </a:r>
            <a:r>
              <a:rPr lang="en-US" dirty="0" smtClean="0">
                <a:solidFill>
                  <a:srgbClr val="FF0000"/>
                </a:solidFill>
              </a:rPr>
              <a:t>file name</a:t>
            </a:r>
            <a:endParaRPr lang="en-US" dirty="0" smtClean="0">
              <a:solidFill>
                <a:srgbClr val="FF0000"/>
              </a:solidFill>
            </a:endParaRPr>
          </a:p>
          <a:p>
            <a:pPr lvl="1"/>
            <a:r>
              <a:rPr lang="en-US" dirty="0" smtClean="0">
                <a:solidFill>
                  <a:srgbClr val="FF0000"/>
                </a:solidFill>
              </a:rPr>
              <a:t>Write </a:t>
            </a:r>
            <a:r>
              <a:rPr lang="en-US" dirty="0" smtClean="0"/>
              <a:t>from </a:t>
            </a:r>
            <a:r>
              <a:rPr lang="en-US" dirty="0" smtClean="0"/>
              <a:t>the </a:t>
            </a:r>
            <a:r>
              <a:rPr lang="en-US" dirty="0" smtClean="0">
                <a:solidFill>
                  <a:srgbClr val="FF0000"/>
                </a:solidFill>
              </a:rPr>
              <a:t>file object </a:t>
            </a:r>
            <a:r>
              <a:rPr lang="en-US" dirty="0" smtClean="0"/>
              <a:t>one or more </a:t>
            </a:r>
            <a:r>
              <a:rPr lang="en-US" dirty="0" smtClean="0"/>
              <a:t>times</a:t>
            </a:r>
          </a:p>
          <a:p>
            <a:pPr lvl="1"/>
            <a:r>
              <a:rPr lang="en-US" dirty="0" smtClean="0">
                <a:solidFill>
                  <a:schemeClr val="accent6"/>
                </a:solidFill>
              </a:rPr>
              <a:t>Close </a:t>
            </a:r>
            <a:r>
              <a:rPr lang="en-US" dirty="0" smtClean="0"/>
              <a:t>the file, to tell the computer you are done with it</a:t>
            </a:r>
          </a:p>
          <a:p>
            <a:pPr lvl="1"/>
            <a:r>
              <a:rPr lang="en-US" dirty="0" smtClean="0"/>
              <a:t>Try:</a:t>
            </a:r>
            <a:endParaRPr lang="en-US" dirty="0" smtClean="0"/>
          </a:p>
          <a:p>
            <a:pPr lvl="2">
              <a:buNone/>
            </a:pPr>
            <a:r>
              <a:rPr lang="en-US" dirty="0" err="1" smtClean="0"/>
              <a:t>henry</a:t>
            </a:r>
            <a:r>
              <a:rPr lang="en-US" dirty="0" smtClean="0"/>
              <a:t> = </a:t>
            </a:r>
            <a:r>
              <a:rPr lang="en-US" dirty="0" err="1" smtClean="0"/>
              <a:t>open(</a:t>
            </a:r>
            <a:r>
              <a:rPr lang="en-US" dirty="0" err="1" smtClean="0"/>
              <a:t>'mystory.</a:t>
            </a:r>
            <a:r>
              <a:rPr lang="en-US" dirty="0" err="1" smtClean="0"/>
              <a:t>txt</a:t>
            </a:r>
            <a:r>
              <a:rPr lang="en-US" dirty="0" smtClean="0"/>
              <a:t>', </a:t>
            </a:r>
            <a:r>
              <a:rPr lang="en-US" dirty="0" smtClean="0"/>
              <a:t>'</a:t>
            </a:r>
            <a:r>
              <a:rPr lang="en-US" dirty="0" err="1" smtClean="0"/>
              <a:t>w</a:t>
            </a:r>
            <a:r>
              <a:rPr lang="en-US" dirty="0" smtClean="0"/>
              <a:t>'</a:t>
            </a:r>
            <a:r>
              <a:rPr lang="en-US" dirty="0" smtClean="0"/>
              <a:t>)</a:t>
            </a:r>
            <a:endParaRPr lang="en-US" dirty="0" smtClean="0"/>
          </a:p>
          <a:p>
            <a:pPr lvl="2">
              <a:buNone/>
            </a:pPr>
            <a:r>
              <a:rPr lang="en-US" dirty="0" err="1" smtClean="0"/>
              <a:t>henry.write('It</a:t>
            </a:r>
            <a:r>
              <a:rPr lang="en-US" dirty="0" smtClean="0"/>
              <a:t> was the stupidest of times.\</a:t>
            </a:r>
            <a:r>
              <a:rPr lang="en-US" dirty="0" err="1" smtClean="0"/>
              <a:t>n</a:t>
            </a:r>
            <a:r>
              <a:rPr lang="en-US" dirty="0" smtClean="0"/>
              <a:t>')</a:t>
            </a:r>
          </a:p>
          <a:p>
            <a:pPr lvl="2">
              <a:buNone/>
            </a:pPr>
            <a:r>
              <a:rPr lang="en-US" dirty="0" err="1" smtClean="0"/>
              <a:t>henry.close</a:t>
            </a:r>
            <a:r>
              <a:rPr lang="en-US" dirty="0" smtClean="0"/>
              <a:t>(</a:t>
            </a:r>
            <a:r>
              <a:rPr lang="en-US" dirty="0" smtClean="0"/>
              <a:t>)</a:t>
            </a:r>
          </a:p>
          <a:p>
            <a:endParaRPr lang="en-US" dirty="0"/>
          </a:p>
        </p:txBody>
      </p:sp>
      <p:sp>
        <p:nvSpPr>
          <p:cNvPr id="4" name="Slide Number Placeholder 3"/>
          <p:cNvSpPr>
            <a:spLocks noGrp="1"/>
          </p:cNvSpPr>
          <p:nvPr>
            <p:ph type="sldNum" sz="quarter" idx="10"/>
          </p:nvPr>
        </p:nvSpPr>
        <p:spPr/>
        <p:txBody>
          <a:bodyPr/>
          <a:lstStyle/>
          <a:p>
            <a:fld id="{9D21D21C-CDD5-F643-9360-8369729F4A11}" type="slidenum">
              <a:rPr lang="en-US" smtClean="0"/>
              <a:pPr/>
              <a:t>13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 Output</a:t>
            </a:r>
            <a:endParaRPr lang="en-US" dirty="0"/>
          </a:p>
        </p:txBody>
      </p:sp>
      <p:sp>
        <p:nvSpPr>
          <p:cNvPr id="3" name="Content Placeholder 2"/>
          <p:cNvSpPr>
            <a:spLocks noGrp="1"/>
          </p:cNvSpPr>
          <p:nvPr>
            <p:ph idx="1"/>
          </p:nvPr>
        </p:nvSpPr>
        <p:spPr/>
        <p:txBody>
          <a:bodyPr/>
          <a:lstStyle/>
          <a:p>
            <a:r>
              <a:rPr lang="en-US" dirty="0" smtClean="0"/>
              <a:t>General form:</a:t>
            </a:r>
          </a:p>
          <a:p>
            <a:pPr lvl="1"/>
            <a:r>
              <a:rPr lang="en-US" dirty="0" smtClean="0"/>
              <a:t>&lt;</a:t>
            </a:r>
            <a:r>
              <a:rPr lang="en-US" dirty="0" err="1" smtClean="0"/>
              <a:t>filevar</a:t>
            </a:r>
            <a:r>
              <a:rPr lang="en-US" dirty="0" smtClean="0"/>
              <a:t>&gt; = open(&lt;filename&gt;, &lt;mode&gt;)</a:t>
            </a:r>
          </a:p>
          <a:p>
            <a:pPr lvl="2"/>
            <a:r>
              <a:rPr lang="en-US" dirty="0" smtClean="0"/>
              <a:t>&lt;mode&gt; is </a:t>
            </a:r>
            <a:r>
              <a:rPr lang="en-US" dirty="0" smtClean="0"/>
              <a:t>'</a:t>
            </a:r>
            <a:r>
              <a:rPr lang="en-US" dirty="0" err="1" smtClean="0"/>
              <a:t>w</a:t>
            </a:r>
            <a:r>
              <a:rPr lang="en-US" dirty="0" smtClean="0"/>
              <a:t>' </a:t>
            </a:r>
            <a:r>
              <a:rPr lang="en-US" dirty="0" smtClean="0"/>
              <a:t>for</a:t>
            </a:r>
            <a:r>
              <a:rPr lang="en-US" dirty="0" smtClean="0"/>
              <a:t> writing text files</a:t>
            </a:r>
          </a:p>
          <a:p>
            <a:pPr lvl="2"/>
            <a:r>
              <a:rPr lang="en-US" dirty="0" smtClean="0"/>
              <a:t>if &lt;filename&gt; already exists, it is erased</a:t>
            </a:r>
          </a:p>
          <a:p>
            <a:pPr lvl="1"/>
            <a:r>
              <a:rPr lang="en-US" dirty="0" smtClean="0"/>
              <a:t>&lt;</a:t>
            </a:r>
            <a:r>
              <a:rPr lang="en-US" dirty="0" err="1" smtClean="0"/>
              <a:t>filevar</a:t>
            </a:r>
            <a:r>
              <a:rPr lang="en-US" dirty="0" smtClean="0"/>
              <a:t>&gt;</a:t>
            </a:r>
            <a:r>
              <a:rPr lang="en-US" dirty="0" smtClean="0"/>
              <a:t>.write(&lt;string&gt;) </a:t>
            </a:r>
          </a:p>
          <a:p>
            <a:pPr lvl="2"/>
            <a:r>
              <a:rPr lang="en-US" dirty="0" smtClean="0"/>
              <a:t>Writes &lt;string&gt; to (end of) file</a:t>
            </a:r>
          </a:p>
          <a:p>
            <a:pPr lvl="2"/>
            <a:r>
              <a:rPr lang="en-US" dirty="0" smtClean="0"/>
              <a:t>In &lt;string&gt;, the special notation </a:t>
            </a:r>
            <a:r>
              <a:rPr lang="en-US" dirty="0" smtClean="0">
                <a:solidFill>
                  <a:srgbClr val="C00000"/>
                </a:solidFill>
              </a:rPr>
              <a:t>'\</a:t>
            </a:r>
            <a:r>
              <a:rPr lang="en-US" dirty="0" err="1" smtClean="0">
                <a:solidFill>
                  <a:srgbClr val="C00000"/>
                </a:solidFill>
              </a:rPr>
              <a:t>n</a:t>
            </a:r>
            <a:r>
              <a:rPr lang="en-US" dirty="0" smtClean="0">
                <a:solidFill>
                  <a:srgbClr val="C00000"/>
                </a:solidFill>
              </a:rPr>
              <a:t>' </a:t>
            </a:r>
            <a:r>
              <a:rPr lang="en-US" dirty="0" smtClean="0"/>
              <a:t>stands for a single </a:t>
            </a:r>
            <a:r>
              <a:rPr lang="en-US" dirty="0" smtClean="0">
                <a:solidFill>
                  <a:srgbClr val="C00000"/>
                </a:solidFill>
              </a:rPr>
              <a:t>end of line </a:t>
            </a:r>
            <a:r>
              <a:rPr lang="en-US" dirty="0" smtClean="0"/>
              <a:t>character</a:t>
            </a:r>
          </a:p>
          <a:p>
            <a:pPr lvl="1"/>
            <a:r>
              <a:rPr lang="en-US" dirty="0" smtClean="0"/>
              <a:t>&lt;</a:t>
            </a:r>
            <a:r>
              <a:rPr lang="en-US" dirty="0" err="1" smtClean="0"/>
              <a:t>filevar</a:t>
            </a:r>
            <a:r>
              <a:rPr lang="en-US" dirty="0" smtClean="0"/>
              <a:t>&gt;</a:t>
            </a:r>
            <a:r>
              <a:rPr lang="en-US" dirty="0" smtClean="0"/>
              <a:t>.close(</a:t>
            </a:r>
            <a:r>
              <a:rPr lang="en-US" dirty="0" smtClean="0"/>
              <a:t>) </a:t>
            </a:r>
            <a:endParaRPr lang="en-US" dirty="0" smtClean="0"/>
          </a:p>
          <a:p>
            <a:pPr lvl="2"/>
            <a:r>
              <a:rPr lang="en-US" dirty="0" smtClean="0"/>
              <a:t>Tells the computer you are done using &lt;</a:t>
            </a:r>
            <a:r>
              <a:rPr lang="en-US" dirty="0" err="1" smtClean="0"/>
              <a:t>filevar</a:t>
            </a:r>
            <a:r>
              <a:rPr lang="en-US" dirty="0" smtClean="0"/>
              <a:t>&gt;</a:t>
            </a:r>
          </a:p>
          <a:p>
            <a:pPr lvl="2"/>
            <a:r>
              <a:rPr lang="en-US" dirty="0" smtClean="0"/>
              <a:t>If you leave it out, your file might not be saved</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9D21D21C-CDD5-F643-9360-8369729F4A11}" type="slidenum">
              <a:rPr lang="en-US" smtClean="0"/>
              <a:pPr/>
              <a:t>14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Dictionaries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Dictionary: like a list, but items are associated with </a:t>
            </a:r>
            <a:r>
              <a:rPr lang="en-US" dirty="0" smtClean="0">
                <a:solidFill>
                  <a:srgbClr val="C00000"/>
                </a:solidFill>
              </a:rPr>
              <a:t>key words </a:t>
            </a:r>
            <a:r>
              <a:rPr lang="en-US" dirty="0" smtClean="0"/>
              <a:t>rather than with numeric indexes</a:t>
            </a:r>
          </a:p>
          <a:p>
            <a:r>
              <a:rPr lang="en-US" dirty="0" smtClean="0"/>
              <a:t>A regular dictionary:</a:t>
            </a:r>
          </a:p>
          <a:p>
            <a:pPr lvl="1"/>
            <a:r>
              <a:rPr lang="en-US" dirty="0" smtClean="0"/>
              <a:t>cat: a feline pet</a:t>
            </a:r>
          </a:p>
          <a:p>
            <a:pPr lvl="1"/>
            <a:r>
              <a:rPr lang="en-US" dirty="0" smtClean="0"/>
              <a:t>gnat: an annoying insect</a:t>
            </a:r>
          </a:p>
          <a:p>
            <a:pPr lvl="1"/>
            <a:r>
              <a:rPr lang="en-US" dirty="0" smtClean="0"/>
              <a:t>hat: a head covering</a:t>
            </a:r>
          </a:p>
          <a:p>
            <a:r>
              <a:rPr lang="en-US" dirty="0" smtClean="0"/>
              <a:t>Try:</a:t>
            </a:r>
          </a:p>
          <a:p>
            <a:pPr lvl="1">
              <a:buNone/>
            </a:pPr>
            <a:r>
              <a:rPr lang="en-US" dirty="0" err="1" smtClean="0"/>
              <a:t>d</a:t>
            </a:r>
            <a:r>
              <a:rPr lang="en-US" dirty="0" smtClean="0"/>
              <a:t> = { }      # creates an empty dictionary</a:t>
            </a:r>
          </a:p>
          <a:p>
            <a:pPr lvl="1">
              <a:buNone/>
            </a:pPr>
            <a:r>
              <a:rPr lang="en-US" dirty="0" err="1" smtClean="0"/>
              <a:t>d['cat</a:t>
            </a:r>
            <a:r>
              <a:rPr lang="en-US" dirty="0" smtClean="0"/>
              <a:t>'] = 'a </a:t>
            </a:r>
            <a:r>
              <a:rPr lang="en-US" dirty="0" smtClean="0"/>
              <a:t>feline </a:t>
            </a:r>
            <a:r>
              <a:rPr lang="en-US" dirty="0" smtClean="0"/>
              <a:t>pet'</a:t>
            </a:r>
          </a:p>
          <a:p>
            <a:pPr lvl="1">
              <a:buNone/>
            </a:pPr>
            <a:r>
              <a:rPr lang="en-US" dirty="0" err="1" smtClean="0"/>
              <a:t>d['gnat</a:t>
            </a:r>
            <a:r>
              <a:rPr lang="en-US" dirty="0" smtClean="0"/>
              <a:t>'] = 'an </a:t>
            </a:r>
            <a:r>
              <a:rPr lang="en-US" dirty="0" smtClean="0"/>
              <a:t>annoying </a:t>
            </a:r>
            <a:r>
              <a:rPr lang="en-US" dirty="0" smtClean="0"/>
              <a:t>insect'</a:t>
            </a:r>
          </a:p>
          <a:p>
            <a:pPr lvl="1">
              <a:buNone/>
            </a:pPr>
            <a:r>
              <a:rPr lang="en-US" dirty="0" err="1" smtClean="0"/>
              <a:t>d['hat</a:t>
            </a:r>
            <a:r>
              <a:rPr lang="en-US" dirty="0" smtClean="0"/>
              <a:t>'] = 'a </a:t>
            </a:r>
            <a:r>
              <a:rPr lang="en-US" dirty="0" smtClean="0"/>
              <a:t>head </a:t>
            </a:r>
            <a:r>
              <a:rPr lang="en-US" dirty="0" smtClean="0"/>
              <a:t>covering'</a:t>
            </a:r>
          </a:p>
        </p:txBody>
      </p:sp>
      <p:sp>
        <p:nvSpPr>
          <p:cNvPr id="4" name="Slide Number Placeholder 3"/>
          <p:cNvSpPr>
            <a:spLocks noGrp="1"/>
          </p:cNvSpPr>
          <p:nvPr>
            <p:ph type="sldNum" sz="quarter" idx="10"/>
          </p:nvPr>
        </p:nvSpPr>
        <p:spPr/>
        <p:txBody>
          <a:bodyPr/>
          <a:lstStyle/>
          <a:p>
            <a:fld id="{9D21D21C-CDD5-F643-9360-8369729F4A11}" type="slidenum">
              <a:rPr lang="en-US" smtClean="0"/>
              <a:pPr/>
              <a:t>15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Status</a:t>
            </a:r>
            <a:endParaRPr lang="en-US" dirty="0"/>
          </a:p>
        </p:txBody>
      </p:sp>
      <p:sp>
        <p:nvSpPr>
          <p:cNvPr id="3" name="Content Placeholder 2"/>
          <p:cNvSpPr>
            <a:spLocks noGrp="1"/>
          </p:cNvSpPr>
          <p:nvPr>
            <p:ph idx="1"/>
          </p:nvPr>
        </p:nvSpPr>
        <p:spPr>
          <a:xfrm>
            <a:off x="549275" y="1798400"/>
            <a:ext cx="8042276" cy="4343400"/>
          </a:xfrm>
        </p:spPr>
        <p:txBody>
          <a:bodyPr/>
          <a:lstStyle/>
          <a:p>
            <a:r>
              <a:rPr lang="en-US" dirty="0" smtClean="0">
                <a:solidFill>
                  <a:srgbClr val="C00000"/>
                </a:solidFill>
              </a:rPr>
              <a:t>Read: </a:t>
            </a:r>
            <a:r>
              <a:rPr lang="en-US" dirty="0" err="1" smtClean="0">
                <a:solidFill>
                  <a:srgbClr val="C00000"/>
                </a:solidFill>
              </a:rPr>
              <a:t>Zelle</a:t>
            </a:r>
            <a:r>
              <a:rPr lang="en-US" dirty="0" smtClean="0">
                <a:solidFill>
                  <a:srgbClr val="C00000"/>
                </a:solidFill>
              </a:rPr>
              <a:t>, Section </a:t>
            </a:r>
            <a:r>
              <a:rPr lang="en-US" dirty="0" smtClean="0">
                <a:solidFill>
                  <a:srgbClr val="C00000"/>
                </a:solidFill>
              </a:rPr>
              <a:t>11.6 (Dictionaries)</a:t>
            </a:r>
            <a:endParaRPr lang="en-US" dirty="0" smtClean="0"/>
          </a:p>
          <a:p>
            <a:r>
              <a:rPr lang="en-US" dirty="0" smtClean="0"/>
              <a:t>Assignment </a:t>
            </a:r>
            <a:r>
              <a:rPr lang="en-US" dirty="0" smtClean="0"/>
              <a:t>3: RNA Secondary Structure Prediction</a:t>
            </a:r>
            <a:endParaRPr lang="en-US" dirty="0" smtClean="0"/>
          </a:p>
          <a:p>
            <a:pPr lvl="1"/>
            <a:r>
              <a:rPr lang="en-US" dirty="0" smtClean="0"/>
              <a:t>Turn </a:t>
            </a:r>
            <a:r>
              <a:rPr lang="en-US" dirty="0" smtClean="0"/>
              <a:t>in by 10:00am Saturday</a:t>
            </a:r>
            <a:endParaRPr lang="en-US" dirty="0" smtClean="0"/>
          </a:p>
          <a:p>
            <a:r>
              <a:rPr lang="en-US" dirty="0" smtClean="0"/>
              <a:t>Next workshop: measuring literary style</a:t>
            </a:r>
          </a:p>
          <a:p>
            <a:r>
              <a:rPr lang="en-US" dirty="0" smtClean="0"/>
              <a:t>P</a:t>
            </a:r>
            <a:r>
              <a:rPr lang="en-US" dirty="0" smtClean="0"/>
              <a:t>rogramming assignment 4: will be given out on Tuesday</a:t>
            </a:r>
            <a:endParaRPr lang="en-US" dirty="0" smtClean="0"/>
          </a:p>
        </p:txBody>
      </p:sp>
      <p:sp>
        <p:nvSpPr>
          <p:cNvPr id="4" name="Slide Number Placeholder 3"/>
          <p:cNvSpPr>
            <a:spLocks noGrp="1"/>
          </p:cNvSpPr>
          <p:nvPr>
            <p:ph type="sldNum" sz="quarter" idx="10"/>
          </p:nvPr>
        </p:nvSpPr>
        <p:spPr/>
        <p:txBody>
          <a:bodyPr/>
          <a:lstStyle/>
          <a:p>
            <a:fld id="{9D21D21C-CDD5-F643-9360-8369729F4A11}" type="slidenum">
              <a:rPr lang="en-US" smtClean="0"/>
              <a:pPr/>
              <a:t>16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a:t>
            </a:r>
            <a:endParaRPr lang="en-US" dirty="0"/>
          </a:p>
        </p:txBody>
      </p:sp>
      <p:sp>
        <p:nvSpPr>
          <p:cNvPr id="3" name="Content Placeholder 2"/>
          <p:cNvSpPr>
            <a:spLocks noGrp="1"/>
          </p:cNvSpPr>
          <p:nvPr>
            <p:ph idx="1"/>
          </p:nvPr>
        </p:nvSpPr>
        <p:spPr/>
        <p:txBody>
          <a:bodyPr>
            <a:normAutofit/>
          </a:bodyPr>
          <a:lstStyle/>
          <a:p>
            <a:r>
              <a:rPr lang="en-US" dirty="0" smtClean="0"/>
              <a:t>Working with files</a:t>
            </a:r>
          </a:p>
          <a:p>
            <a:r>
              <a:rPr lang="en-US" dirty="0" smtClean="0"/>
              <a:t>A new data type: Dictionaries</a:t>
            </a:r>
          </a:p>
          <a:p>
            <a:r>
              <a:rPr lang="en-US" dirty="0" smtClean="0"/>
              <a:t>Top-down design example</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9D21D21C-CDD5-F643-9360-8369729F4A11}" type="slidenum">
              <a:rPr lang="en-US" smtClean="0"/>
              <a:pPr/>
              <a:t>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Files</a:t>
            </a:r>
            <a:endParaRPr lang="en-US" dirty="0"/>
          </a:p>
        </p:txBody>
      </p:sp>
      <p:sp>
        <p:nvSpPr>
          <p:cNvPr id="3" name="Content Placeholder 2"/>
          <p:cNvSpPr>
            <a:spLocks noGrp="1"/>
          </p:cNvSpPr>
          <p:nvPr>
            <p:ph idx="1"/>
          </p:nvPr>
        </p:nvSpPr>
        <p:spPr/>
        <p:txBody>
          <a:bodyPr>
            <a:normAutofit/>
          </a:bodyPr>
          <a:lstStyle/>
          <a:p>
            <a:r>
              <a:rPr lang="en-US" dirty="0" smtClean="0"/>
              <a:t>Files can contain ...</a:t>
            </a:r>
          </a:p>
          <a:p>
            <a:pPr lvl="1"/>
            <a:r>
              <a:rPr lang="en-US" dirty="0" smtClean="0"/>
              <a:t>Text</a:t>
            </a:r>
          </a:p>
          <a:p>
            <a:pPr lvl="2"/>
            <a:r>
              <a:rPr lang="en-US" dirty="0" smtClean="0"/>
              <a:t>Program Source Code</a:t>
            </a:r>
          </a:p>
          <a:p>
            <a:pPr lvl="2"/>
            <a:endParaRPr lang="en-US" dirty="0" smtClean="0"/>
          </a:p>
          <a:p>
            <a:pPr lvl="2">
              <a:buNone/>
            </a:pPr>
            <a:r>
              <a:rPr lang="en-US" sz="1600" dirty="0" smtClean="0"/>
              <a:t>def </a:t>
            </a:r>
            <a:r>
              <a:rPr lang="en-US" sz="1600" dirty="0" err="1" smtClean="0"/>
              <a:t>compound_interest(principle</a:t>
            </a:r>
            <a:r>
              <a:rPr lang="en-US" sz="1600" dirty="0" smtClean="0"/>
              <a:t>, </a:t>
            </a:r>
            <a:r>
              <a:rPr lang="en-US" sz="1600" dirty="0" err="1" smtClean="0"/>
              <a:t>yearly_rate</a:t>
            </a:r>
            <a:r>
              <a:rPr lang="en-US" sz="1600" dirty="0" smtClean="0"/>
              <a:t>, </a:t>
            </a:r>
            <a:r>
              <a:rPr lang="en-US" sz="1600" dirty="0" err="1" smtClean="0"/>
              <a:t>monthly_payment</a:t>
            </a:r>
            <a:r>
              <a:rPr lang="en-US" sz="1600" dirty="0" smtClean="0"/>
              <a:t>):</a:t>
            </a:r>
          </a:p>
          <a:p>
            <a:pPr lvl="2">
              <a:buNone/>
            </a:pPr>
            <a:r>
              <a:rPr lang="en-US" sz="1600" dirty="0" smtClean="0"/>
              <a:t>    print "Year", "Principle"</a:t>
            </a:r>
          </a:p>
          <a:p>
            <a:pPr lvl="2">
              <a:buNone/>
            </a:pPr>
            <a:r>
              <a:rPr lang="en-US" sz="1600" dirty="0" smtClean="0"/>
              <a:t>    </a:t>
            </a:r>
            <a:r>
              <a:rPr lang="en-US" sz="1600" dirty="0" err="1" smtClean="0"/>
              <a:t>monthly_rate</a:t>
            </a:r>
            <a:r>
              <a:rPr lang="en-US" sz="1600" dirty="0" smtClean="0"/>
              <a:t> = </a:t>
            </a:r>
            <a:r>
              <a:rPr lang="en-US" sz="1600" dirty="0" err="1" smtClean="0"/>
              <a:t>yearly_rate</a:t>
            </a:r>
            <a:r>
              <a:rPr lang="en-US" sz="1600" dirty="0" smtClean="0"/>
              <a:t> / 12.0</a:t>
            </a:r>
          </a:p>
          <a:p>
            <a:pPr lvl="2">
              <a:buNone/>
            </a:pPr>
            <a:r>
              <a:rPr lang="en-US" sz="1600" dirty="0" smtClean="0"/>
              <a:t>    </a:t>
            </a:r>
            <a:r>
              <a:rPr lang="en-US" sz="1600" dirty="0" err="1" smtClean="0"/>
              <a:t>m</a:t>
            </a:r>
            <a:r>
              <a:rPr lang="en-US" sz="1600" dirty="0" smtClean="0"/>
              <a:t> = 0</a:t>
            </a:r>
          </a:p>
          <a:p>
            <a:pPr lvl="2">
              <a:buNone/>
            </a:pPr>
            <a:r>
              <a:rPr lang="en-US" sz="1600" dirty="0" smtClean="0"/>
              <a:t>    while principle &gt;= 0:</a:t>
            </a:r>
          </a:p>
          <a:p>
            <a:pPr lvl="2">
              <a:buNone/>
            </a:pPr>
            <a:r>
              <a:rPr lang="en-US" sz="1600" dirty="0" smtClean="0"/>
              <a:t>        print </a:t>
            </a:r>
            <a:r>
              <a:rPr lang="en-US" sz="1600" dirty="0" err="1" smtClean="0"/>
              <a:t>m</a:t>
            </a:r>
            <a:r>
              <a:rPr lang="en-US" sz="1600" dirty="0" smtClean="0"/>
              <a:t>, principle</a:t>
            </a:r>
          </a:p>
          <a:p>
            <a:pPr lvl="2">
              <a:buNone/>
            </a:pPr>
            <a:r>
              <a:rPr lang="en-US" sz="1600" dirty="0" smtClean="0"/>
              <a:t>        principle = principle + </a:t>
            </a:r>
            <a:r>
              <a:rPr lang="en-US" sz="1600" dirty="0" err="1" smtClean="0"/>
              <a:t>monthly_rate</a:t>
            </a:r>
            <a:r>
              <a:rPr lang="en-US" sz="1600" dirty="0" smtClean="0"/>
              <a:t> * principle - </a:t>
            </a:r>
            <a:r>
              <a:rPr lang="en-US" sz="1600" dirty="0" err="1" smtClean="0"/>
              <a:t>monthly_payment</a:t>
            </a:r>
            <a:endParaRPr lang="en-US" sz="1600" dirty="0" smtClean="0"/>
          </a:p>
          <a:p>
            <a:pPr lvl="2">
              <a:buNone/>
            </a:pPr>
            <a:r>
              <a:rPr lang="en-US" sz="1600" dirty="0" smtClean="0"/>
              <a:t>        </a:t>
            </a:r>
            <a:r>
              <a:rPr lang="en-US" sz="1600" dirty="0" err="1" smtClean="0"/>
              <a:t>m</a:t>
            </a:r>
            <a:r>
              <a:rPr lang="en-US" sz="1600" dirty="0" smtClean="0"/>
              <a:t> = </a:t>
            </a:r>
            <a:r>
              <a:rPr lang="en-US" sz="1600" dirty="0" err="1" smtClean="0"/>
              <a:t>m</a:t>
            </a:r>
            <a:r>
              <a:rPr lang="en-US" sz="1600" dirty="0" smtClean="0"/>
              <a:t> + 1</a:t>
            </a:r>
          </a:p>
          <a:p>
            <a:pPr lvl="2"/>
            <a:endParaRPr lang="en-US" dirty="0" smtClean="0"/>
          </a:p>
        </p:txBody>
      </p:sp>
      <p:sp>
        <p:nvSpPr>
          <p:cNvPr id="4" name="Slide Number Placeholder 3"/>
          <p:cNvSpPr>
            <a:spLocks noGrp="1"/>
          </p:cNvSpPr>
          <p:nvPr>
            <p:ph type="sldNum" sz="quarter" idx="10"/>
          </p:nvPr>
        </p:nvSpPr>
        <p:spPr/>
        <p:txBody>
          <a:bodyPr/>
          <a:lstStyle/>
          <a:p>
            <a:fld id="{9D21D21C-CDD5-F643-9360-8369729F4A11}"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Files</a:t>
            </a:r>
            <a:endParaRPr lang="en-US" dirty="0"/>
          </a:p>
        </p:txBody>
      </p:sp>
      <p:sp>
        <p:nvSpPr>
          <p:cNvPr id="3" name="Content Placeholder 2"/>
          <p:cNvSpPr>
            <a:spLocks noGrp="1"/>
          </p:cNvSpPr>
          <p:nvPr>
            <p:ph idx="1"/>
          </p:nvPr>
        </p:nvSpPr>
        <p:spPr/>
        <p:txBody>
          <a:bodyPr>
            <a:normAutofit lnSpcReduction="10000"/>
          </a:bodyPr>
          <a:lstStyle/>
          <a:p>
            <a:r>
              <a:rPr lang="en-US" dirty="0" smtClean="0"/>
              <a:t>Files can contain ...</a:t>
            </a:r>
          </a:p>
          <a:p>
            <a:pPr lvl="1"/>
            <a:r>
              <a:rPr lang="en-US" dirty="0" smtClean="0"/>
              <a:t>Text</a:t>
            </a:r>
          </a:p>
          <a:p>
            <a:pPr lvl="2"/>
            <a:r>
              <a:rPr lang="en-US" dirty="0" smtClean="0"/>
              <a:t>Natural Language</a:t>
            </a:r>
          </a:p>
          <a:p>
            <a:pPr lvl="3">
              <a:buNone/>
            </a:pPr>
            <a:endParaRPr lang="en-US" dirty="0" smtClean="0"/>
          </a:p>
          <a:p>
            <a:pPr lvl="3">
              <a:buNone/>
            </a:pPr>
            <a:r>
              <a:rPr lang="en-US" dirty="0" smtClean="0"/>
              <a:t>    It </a:t>
            </a:r>
            <a:r>
              <a:rPr lang="en-US" dirty="0" smtClean="0"/>
              <a:t>was the best of times, it was the worst of times, it was the age of wisdom, it was the age of foolishness, it was the epoch of belief, it was the epoch of incredulity, it was the season of Light, it was the season of Darkness, it was the spring of hope, it was the winter of despair, we had everything before us, we had nothing before us, we were all going direct to Heaven, we were all going direct the other way--in short, the period was so far like the present period, that some of its noisiest authorities insisted on its being received, for good or for evil, in the superlative degree of comparison only. </a:t>
            </a:r>
          </a:p>
          <a:p>
            <a:pPr lvl="3"/>
            <a:endParaRPr lang="en-US" dirty="0" smtClean="0"/>
          </a:p>
        </p:txBody>
      </p:sp>
      <p:sp>
        <p:nvSpPr>
          <p:cNvPr id="4" name="Slide Number Placeholder 3"/>
          <p:cNvSpPr>
            <a:spLocks noGrp="1"/>
          </p:cNvSpPr>
          <p:nvPr>
            <p:ph type="sldNum" sz="quarter" idx="10"/>
          </p:nvPr>
        </p:nvSpPr>
        <p:spPr/>
        <p:txBody>
          <a:bodyPr/>
          <a:lstStyle/>
          <a:p>
            <a:fld id="{9D21D21C-CDD5-F643-9360-8369729F4A11}"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Files</a:t>
            </a:r>
            <a:endParaRPr lang="en-US" dirty="0"/>
          </a:p>
        </p:txBody>
      </p:sp>
      <p:sp>
        <p:nvSpPr>
          <p:cNvPr id="3" name="Content Placeholder 2"/>
          <p:cNvSpPr>
            <a:spLocks noGrp="1"/>
          </p:cNvSpPr>
          <p:nvPr>
            <p:ph idx="1"/>
          </p:nvPr>
        </p:nvSpPr>
        <p:spPr/>
        <p:txBody>
          <a:bodyPr/>
          <a:lstStyle/>
          <a:p>
            <a:r>
              <a:rPr lang="en-US" dirty="0" smtClean="0"/>
              <a:t>Files can contain ...</a:t>
            </a:r>
          </a:p>
          <a:p>
            <a:pPr lvl="1"/>
            <a:r>
              <a:rPr lang="en-US" dirty="0" smtClean="0"/>
              <a:t>Text</a:t>
            </a:r>
          </a:p>
          <a:p>
            <a:pPr lvl="2"/>
            <a:r>
              <a:rPr lang="en-US" dirty="0" smtClean="0"/>
              <a:t>Web pages</a:t>
            </a:r>
          </a:p>
          <a:p>
            <a:pPr lvl="3"/>
            <a:endParaRPr lang="en-US" dirty="0" smtClean="0"/>
          </a:p>
        </p:txBody>
      </p:sp>
      <p:sp>
        <p:nvSpPr>
          <p:cNvPr id="4" name="Slide Number Placeholder 3"/>
          <p:cNvSpPr>
            <a:spLocks noGrp="1"/>
          </p:cNvSpPr>
          <p:nvPr>
            <p:ph type="sldNum" sz="quarter" idx="10"/>
          </p:nvPr>
        </p:nvSpPr>
        <p:spPr/>
        <p:txBody>
          <a:bodyPr/>
          <a:lstStyle/>
          <a:p>
            <a:fld id="{9D21D21C-CDD5-F643-9360-8369729F4A11}" type="slidenum">
              <a:rPr lang="en-US" smtClean="0"/>
              <a:pPr/>
              <a:t>5</a:t>
            </a:fld>
            <a:endParaRPr lang="en-US"/>
          </a:p>
        </p:txBody>
      </p:sp>
      <p:pic>
        <p:nvPicPr>
          <p:cNvPr id="5" name="Picture 4" descr="http___www.cs.rochester.edu_u_kautz_.pdf"/>
          <p:cNvPicPr>
            <a:picLocks noChangeAspect="1"/>
          </p:cNvPicPr>
          <p:nvPr/>
        </p:nvPicPr>
        <mc:AlternateContent>
          <mc:Choice xmlns:ma="http://schemas.microsoft.com/office/mac/drawingml/2008/main" Requires="ma">
            <p:blipFill>
              <a:blip r:embed="rId2"/>
              <a:srcRect b="25000"/>
              <a:stretch>
                <a:fillRect/>
              </a:stretch>
            </p:blipFill>
          </mc:Choice>
          <mc:Fallback>
            <p:blipFill>
              <a:blip r:embed="rId3"/>
              <a:srcRect b="25000"/>
              <a:stretch>
                <a:fillRect/>
              </a:stretch>
            </p:blipFill>
          </mc:Fallback>
        </mc:AlternateContent>
        <p:spPr>
          <a:xfrm>
            <a:off x="3072986" y="2061506"/>
            <a:ext cx="5518565" cy="3882095"/>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Files</a:t>
            </a:r>
            <a:endParaRPr lang="en-US" dirty="0"/>
          </a:p>
        </p:txBody>
      </p:sp>
      <p:sp>
        <p:nvSpPr>
          <p:cNvPr id="3" name="Content Placeholder 2"/>
          <p:cNvSpPr>
            <a:spLocks noGrp="1"/>
          </p:cNvSpPr>
          <p:nvPr>
            <p:ph idx="1"/>
          </p:nvPr>
        </p:nvSpPr>
        <p:spPr/>
        <p:txBody>
          <a:bodyPr>
            <a:normAutofit/>
          </a:bodyPr>
          <a:lstStyle/>
          <a:p>
            <a:r>
              <a:rPr lang="en-US" dirty="0" smtClean="0"/>
              <a:t>Files can contain ...</a:t>
            </a:r>
          </a:p>
          <a:p>
            <a:pPr lvl="1"/>
            <a:r>
              <a:rPr lang="en-US" dirty="0" smtClean="0"/>
              <a:t>Text</a:t>
            </a:r>
          </a:p>
          <a:p>
            <a:pPr lvl="2"/>
            <a:r>
              <a:rPr lang="en-US" dirty="0" smtClean="0"/>
              <a:t>Some kinds of data, e.g.: "CSV" (comma separated value) spreadsheet files</a:t>
            </a:r>
          </a:p>
          <a:p>
            <a:pPr lvl="3">
              <a:buNone/>
            </a:pPr>
            <a:endParaRPr lang="en-US" dirty="0" smtClean="0"/>
          </a:p>
          <a:p>
            <a:pPr lvl="3">
              <a:buNone/>
            </a:pPr>
            <a:r>
              <a:rPr lang="en-US" dirty="0" smtClean="0"/>
              <a:t>     </a:t>
            </a:r>
            <a:r>
              <a:rPr lang="en-US" dirty="0" err="1" smtClean="0"/>
              <a:t>year,brand,model,options,price</a:t>
            </a:r>
            <a:r>
              <a:rPr lang="en-US" dirty="0" smtClean="0"/>
              <a:t>   </a:t>
            </a:r>
          </a:p>
          <a:p>
            <a:pPr lvl="3">
              <a:buNone/>
            </a:pPr>
            <a:r>
              <a:rPr lang="en-US" dirty="0" smtClean="0"/>
              <a:t>    1997</a:t>
            </a:r>
            <a:r>
              <a:rPr lang="en-US" dirty="0" smtClean="0"/>
              <a:t>,Ford,E350,"ac, abs, moon",3000.00 1999,Chevy,"Venture </a:t>
            </a:r>
            <a:r>
              <a:rPr lang="en-US" dirty="0" smtClean="0"/>
              <a:t>"Extended Edition"</a:t>
            </a:r>
            <a:r>
              <a:rPr lang="en-US" dirty="0" smtClean="0"/>
              <a:t>,4900.00 1996,Jeep,Grand </a:t>
            </a:r>
            <a:r>
              <a:rPr lang="en-US" dirty="0" err="1" smtClean="0"/>
              <a:t>Cherokee,</a:t>
            </a:r>
            <a:r>
              <a:rPr lang="en-US" dirty="0" err="1" smtClean="0"/>
              <a:t>"air</a:t>
            </a:r>
            <a:r>
              <a:rPr lang="en-US" dirty="0" smtClean="0"/>
              <a:t>, moon roof, loaded",4799.00 </a:t>
            </a:r>
            <a:endParaRPr lang="en-US" dirty="0" smtClean="0"/>
          </a:p>
        </p:txBody>
      </p:sp>
      <p:sp>
        <p:nvSpPr>
          <p:cNvPr id="4" name="Slide Number Placeholder 3"/>
          <p:cNvSpPr>
            <a:spLocks noGrp="1"/>
          </p:cNvSpPr>
          <p:nvPr>
            <p:ph type="sldNum" sz="quarter" idx="10"/>
          </p:nvPr>
        </p:nvSpPr>
        <p:spPr/>
        <p:txBody>
          <a:bodyPr/>
          <a:lstStyle/>
          <a:p>
            <a:fld id="{9D21D21C-CDD5-F643-9360-8369729F4A11}"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Files</a:t>
            </a:r>
            <a:endParaRPr lang="en-US" dirty="0"/>
          </a:p>
        </p:txBody>
      </p:sp>
      <p:sp>
        <p:nvSpPr>
          <p:cNvPr id="3" name="Content Placeholder 2"/>
          <p:cNvSpPr>
            <a:spLocks noGrp="1"/>
          </p:cNvSpPr>
          <p:nvPr>
            <p:ph idx="1"/>
          </p:nvPr>
        </p:nvSpPr>
        <p:spPr/>
        <p:txBody>
          <a:bodyPr>
            <a:normAutofit/>
          </a:bodyPr>
          <a:lstStyle/>
          <a:p>
            <a:r>
              <a:rPr lang="en-US" dirty="0" smtClean="0"/>
              <a:t>Files can contain ...</a:t>
            </a:r>
          </a:p>
          <a:p>
            <a:pPr lvl="1"/>
            <a:r>
              <a:rPr lang="en-US" dirty="0" smtClean="0"/>
              <a:t>Binary Numbers</a:t>
            </a:r>
          </a:p>
          <a:p>
            <a:pPr lvl="2"/>
            <a:r>
              <a:rPr lang="en-US" dirty="0" smtClean="0"/>
              <a:t>Compiled programs</a:t>
            </a:r>
          </a:p>
          <a:p>
            <a:pPr lvl="2"/>
            <a:r>
              <a:rPr lang="en-US" dirty="0" smtClean="0"/>
              <a:t>Compressed files (.zip)</a:t>
            </a:r>
          </a:p>
          <a:p>
            <a:pPr lvl="2"/>
            <a:r>
              <a:rPr lang="en-US" dirty="0" smtClean="0"/>
              <a:t>Binary data files (e.g. .</a:t>
            </a:r>
            <a:r>
              <a:rPr lang="en-US" dirty="0" err="1" smtClean="0"/>
              <a:t>xls</a:t>
            </a:r>
            <a:r>
              <a:rPr lang="en-US" dirty="0" smtClean="0"/>
              <a:t>)</a:t>
            </a:r>
          </a:p>
          <a:p>
            <a:pPr lvl="2"/>
            <a:r>
              <a:rPr lang="en-US" dirty="0" smtClean="0"/>
              <a:t>Sounds (e.g. .mp3)</a:t>
            </a:r>
          </a:p>
          <a:p>
            <a:pPr lvl="2"/>
            <a:r>
              <a:rPr lang="en-US" dirty="0" smtClean="0"/>
              <a:t>Images (e.g. .jpeg)</a:t>
            </a:r>
          </a:p>
        </p:txBody>
      </p:sp>
      <p:sp>
        <p:nvSpPr>
          <p:cNvPr id="4" name="Slide Number Placeholder 3"/>
          <p:cNvSpPr>
            <a:spLocks noGrp="1"/>
          </p:cNvSpPr>
          <p:nvPr>
            <p:ph type="sldNum" sz="quarter" idx="10"/>
          </p:nvPr>
        </p:nvSpPr>
        <p:spPr/>
        <p:txBody>
          <a:bodyPr/>
          <a:lstStyle/>
          <a:p>
            <a:fld id="{9D21D21C-CDD5-F643-9360-8369729F4A11}"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I/O with Text Files</a:t>
            </a:r>
            <a:endParaRPr lang="en-US" dirty="0"/>
          </a:p>
        </p:txBody>
      </p:sp>
      <p:sp>
        <p:nvSpPr>
          <p:cNvPr id="3" name="Content Placeholder 2"/>
          <p:cNvSpPr>
            <a:spLocks noGrp="1"/>
          </p:cNvSpPr>
          <p:nvPr>
            <p:ph idx="1"/>
          </p:nvPr>
        </p:nvSpPr>
        <p:spPr/>
        <p:txBody>
          <a:bodyPr/>
          <a:lstStyle/>
          <a:p>
            <a:r>
              <a:rPr lang="en-US" dirty="0" smtClean="0"/>
              <a:t>Today we will learn how to perform I/O with text files</a:t>
            </a:r>
          </a:p>
          <a:p>
            <a:pPr lvl="1"/>
            <a:r>
              <a:rPr lang="en-US" dirty="0" smtClean="0"/>
              <a:t>I/O = "Input / Output"</a:t>
            </a:r>
          </a:p>
          <a:p>
            <a:r>
              <a:rPr lang="en-US" dirty="0" smtClean="0"/>
              <a:t>In Python, text = strings</a:t>
            </a:r>
          </a:p>
          <a:p>
            <a:pPr lvl="1"/>
            <a:r>
              <a:rPr lang="en-US" dirty="0" smtClean="0"/>
              <a:t>Reading strings from files</a:t>
            </a:r>
          </a:p>
          <a:p>
            <a:pPr lvl="1"/>
            <a:r>
              <a:rPr lang="en-US" dirty="0" smtClean="0"/>
              <a:t>Formatting strings</a:t>
            </a:r>
          </a:p>
          <a:p>
            <a:pPr lvl="1"/>
            <a:r>
              <a:rPr lang="en-US" dirty="0" smtClean="0"/>
              <a:t>Writing strings to files</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9D21D21C-CDD5-F643-9360-8369729F4A11}" type="slidenum">
              <a:rPr lang="en-US" smtClean="0"/>
              <a:pPr/>
              <a:t>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 Input</a:t>
            </a:r>
            <a:endParaRPr lang="en-US" dirty="0"/>
          </a:p>
        </p:txBody>
      </p:sp>
      <p:sp>
        <p:nvSpPr>
          <p:cNvPr id="3" name="Content Placeholder 2"/>
          <p:cNvSpPr>
            <a:spLocks noGrp="1"/>
          </p:cNvSpPr>
          <p:nvPr>
            <p:ph idx="1"/>
          </p:nvPr>
        </p:nvSpPr>
        <p:spPr/>
        <p:txBody>
          <a:bodyPr/>
          <a:lstStyle/>
          <a:p>
            <a:r>
              <a:rPr lang="en-US" dirty="0" smtClean="0"/>
              <a:t>From the terminal:</a:t>
            </a:r>
          </a:p>
          <a:p>
            <a:pPr lvl="1"/>
            <a:r>
              <a:rPr lang="en-US" dirty="0" smtClean="0"/>
              <a:t>story = </a:t>
            </a:r>
            <a:r>
              <a:rPr lang="en-US" dirty="0" err="1" smtClean="0"/>
              <a:t>raw_input('Enter</a:t>
            </a:r>
            <a:r>
              <a:rPr lang="en-US" dirty="0" smtClean="0"/>
              <a:t> your story: ')</a:t>
            </a:r>
          </a:p>
          <a:p>
            <a:r>
              <a:rPr lang="en-US" dirty="0" smtClean="0"/>
              <a:t>From a file:</a:t>
            </a:r>
          </a:p>
          <a:p>
            <a:pPr lvl="1"/>
            <a:r>
              <a:rPr lang="en-US" dirty="0" smtClean="0"/>
              <a:t>Associate a </a:t>
            </a:r>
            <a:r>
              <a:rPr lang="en-US" dirty="0" smtClean="0">
                <a:solidFill>
                  <a:srgbClr val="FF0000"/>
                </a:solidFill>
              </a:rPr>
              <a:t>file object </a:t>
            </a:r>
            <a:r>
              <a:rPr lang="en-US" dirty="0" smtClean="0"/>
              <a:t>with the given </a:t>
            </a:r>
            <a:r>
              <a:rPr lang="en-US" dirty="0" smtClean="0">
                <a:solidFill>
                  <a:srgbClr val="FF0000"/>
                </a:solidFill>
              </a:rPr>
              <a:t>file name</a:t>
            </a:r>
          </a:p>
          <a:p>
            <a:pPr lvl="1"/>
            <a:r>
              <a:rPr lang="en-US" dirty="0" smtClean="0">
                <a:solidFill>
                  <a:srgbClr val="FF0000"/>
                </a:solidFill>
              </a:rPr>
              <a:t>Read </a:t>
            </a:r>
            <a:r>
              <a:rPr lang="en-US" dirty="0" smtClean="0"/>
              <a:t>from the </a:t>
            </a:r>
            <a:r>
              <a:rPr lang="en-US" dirty="0" smtClean="0">
                <a:solidFill>
                  <a:srgbClr val="FF0000"/>
                </a:solidFill>
              </a:rPr>
              <a:t>file object </a:t>
            </a:r>
            <a:r>
              <a:rPr lang="en-US" dirty="0" smtClean="0"/>
              <a:t>one or more times</a:t>
            </a:r>
          </a:p>
          <a:p>
            <a:pPr lvl="1"/>
            <a:r>
              <a:rPr lang="en-US" dirty="0" smtClean="0"/>
              <a:t>Try:</a:t>
            </a:r>
          </a:p>
          <a:p>
            <a:pPr lvl="2">
              <a:buNone/>
            </a:pPr>
            <a:r>
              <a:rPr lang="en-US" dirty="0" smtClean="0"/>
              <a:t>dickens = </a:t>
            </a:r>
            <a:r>
              <a:rPr lang="en-US" dirty="0" err="1" smtClean="0"/>
              <a:t>open('two-cities.txt</a:t>
            </a:r>
            <a:r>
              <a:rPr lang="en-US" dirty="0" smtClean="0"/>
              <a:t>', '</a:t>
            </a:r>
            <a:r>
              <a:rPr lang="en-US" dirty="0" err="1" smtClean="0"/>
              <a:t>r</a:t>
            </a:r>
            <a:r>
              <a:rPr lang="en-US" dirty="0" smtClean="0"/>
              <a:t>')</a:t>
            </a:r>
          </a:p>
          <a:p>
            <a:pPr lvl="2">
              <a:buNone/>
            </a:pPr>
            <a:r>
              <a:rPr lang="en-US" dirty="0" err="1" smtClean="0"/>
              <a:t>dickens.readline</a:t>
            </a:r>
            <a:r>
              <a:rPr lang="en-US" dirty="0" smtClean="0"/>
              <a:t>()</a:t>
            </a:r>
          </a:p>
          <a:p>
            <a:pPr lvl="2">
              <a:buNone/>
            </a:pPr>
            <a:r>
              <a:rPr lang="en-US" dirty="0" err="1" smtClean="0"/>
              <a:t>dickens.read</a:t>
            </a:r>
            <a:r>
              <a:rPr lang="en-US" dirty="0" smtClean="0"/>
              <a:t>()</a:t>
            </a:r>
          </a:p>
        </p:txBody>
      </p:sp>
      <p:sp>
        <p:nvSpPr>
          <p:cNvPr id="4" name="Slide Number Placeholder 3"/>
          <p:cNvSpPr>
            <a:spLocks noGrp="1"/>
          </p:cNvSpPr>
          <p:nvPr>
            <p:ph type="sldNum" sz="quarter" idx="10"/>
          </p:nvPr>
        </p:nvSpPr>
        <p:spPr/>
        <p:txBody>
          <a:bodyPr/>
          <a:lstStyle/>
          <a:p>
            <a:fld id="{9D21D21C-CDD5-F643-9360-8369729F4A11}" type="slidenum">
              <a:rPr lang="en-US" smtClean="0"/>
              <a:pPr/>
              <a:t>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majorFont>
      <a:minorFont>
        <a:latin typeface="News Gothic MT"/>
        <a:ea typeface=""/>
        <a:cs typeface=""/>
        <a:font script="Jpan" typeface="ＭＳ Ｐゴシック"/>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1950</TotalTime>
  <Words>1070</Words>
  <Application>Microsoft Macintosh PowerPoint</Application>
  <PresentationFormat>On-screen Show (4:3)</PresentationFormat>
  <Paragraphs>150</Paragraphs>
  <Slides>16</Slides>
  <Notes>0</Notes>
  <HiddenSlides>0</HiddenSlides>
  <MMClips>0</MMClips>
  <ScaleCrop>false</ScaleCrop>
  <HeadingPairs>
    <vt:vector size="4" baseType="variant">
      <vt:variant>
        <vt:lpstr>Design Template</vt:lpstr>
      </vt:variant>
      <vt:variant>
        <vt:i4>1</vt:i4>
      </vt:variant>
      <vt:variant>
        <vt:lpstr>Slide Titles</vt:lpstr>
      </vt:variant>
      <vt:variant>
        <vt:i4>16</vt:i4>
      </vt:variant>
    </vt:vector>
  </HeadingPairs>
  <TitlesOfParts>
    <vt:vector size="17" baseType="lpstr">
      <vt:lpstr>Breeze</vt:lpstr>
      <vt:lpstr>Files and Dictionaries </vt:lpstr>
      <vt:lpstr>Today</vt:lpstr>
      <vt:lpstr>Files</vt:lpstr>
      <vt:lpstr>Files</vt:lpstr>
      <vt:lpstr>Files</vt:lpstr>
      <vt:lpstr>Files</vt:lpstr>
      <vt:lpstr>Files</vt:lpstr>
      <vt:lpstr>I/O with Text Files</vt:lpstr>
      <vt:lpstr>Text Input</vt:lpstr>
      <vt:lpstr>Text Input</vt:lpstr>
      <vt:lpstr>Text Input</vt:lpstr>
      <vt:lpstr>Text Input</vt:lpstr>
      <vt:lpstr>Text Output</vt:lpstr>
      <vt:lpstr>Text Output</vt:lpstr>
      <vt:lpstr>Dictionaries</vt:lpstr>
      <vt:lpstr>Course Status</vt:lpstr>
    </vt:vector>
  </TitlesOfParts>
  <Company>University of Rochester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Study Computer Science using Python?</dc:title>
  <dc:creator>Henry Kautz</dc:creator>
  <cp:lastModifiedBy>Henry Kautz</cp:lastModifiedBy>
  <cp:revision>86</cp:revision>
  <dcterms:created xsi:type="dcterms:W3CDTF">2009-09-23T19:00:02Z</dcterms:created>
  <dcterms:modified xsi:type="dcterms:W3CDTF">2009-09-23T20:44:14Z</dcterms:modified>
</cp:coreProperties>
</file>