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91" r:id="rId4"/>
    <p:sldId id="290" r:id="rId5"/>
    <p:sldId id="292" r:id="rId6"/>
    <p:sldId id="293" r:id="rId7"/>
    <p:sldId id="294" r:id="rId8"/>
    <p:sldId id="295" r:id="rId9"/>
    <p:sldId id="297" r:id="rId10"/>
    <p:sldId id="298" r:id="rId11"/>
    <p:sldId id="300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287" r:id="rId21"/>
    <p:sldId id="288" r:id="rId22"/>
    <p:sldId id="28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955" autoAdjust="0"/>
  </p:normalViewPr>
  <p:slideViewPr>
    <p:cSldViewPr snapToGrid="0" snapToObjects="1">
      <p:cViewPr varScale="1">
        <p:scale>
          <a:sx n="108" d="100"/>
          <a:sy n="108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commentAuthors" Target="commentAuthor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printerSettings" Target="printerSettings/printerSettings1.bin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9/28/09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9/28/09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686444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Top-Down Design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067911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9/16/2009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5: Find Sub-Tasks that Need to be Broken Down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Get initial number of marbles N.</a:t>
            </a:r>
          </a:p>
          <a:p>
            <a:r>
              <a:rPr lang="en-US" dirty="0" smtClean="0"/>
              <a:t>While game is not over:</a:t>
            </a:r>
          </a:p>
          <a:p>
            <a:pPr lvl="1"/>
            <a:r>
              <a:rPr lang="en-US" dirty="0" smtClean="0"/>
              <a:t>Input a 1, 2, or 3 from Human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pPr lvl="1"/>
            <a:r>
              <a:rPr lang="en-US" dirty="0" smtClean="0"/>
              <a:t>If game is not over: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Compute how many marbles to take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If 1 marble left, then take it</a:t>
            </a:r>
            <a:endParaRPr lang="en-US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Else if </a:t>
            </a:r>
            <a:r>
              <a:rPr lang="en-US" dirty="0" smtClean="0">
                <a:solidFill>
                  <a:srgbClr val="FF0000"/>
                </a:solidFill>
              </a:rPr>
              <a:t>2 to 4 marbles are left:</a:t>
            </a:r>
          </a:p>
          <a:p>
            <a:pPr lvl="4"/>
            <a:r>
              <a:rPr lang="en-US" dirty="0" smtClean="0">
                <a:solidFill>
                  <a:srgbClr val="FF0000"/>
                </a:solidFill>
              </a:rPr>
              <a:t>Compute number needed for Computer to win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Else: </a:t>
            </a:r>
          </a:p>
          <a:p>
            <a:pPr lvl="4"/>
            <a:r>
              <a:rPr lang="en-US" dirty="0" smtClean="0">
                <a:solidFill>
                  <a:srgbClr val="FF0000"/>
                </a:solidFill>
              </a:rPr>
              <a:t>Compute a random number from 1 to</a:t>
            </a:r>
            <a:r>
              <a:rPr lang="en-US" dirty="0" smtClean="0">
                <a:solidFill>
                  <a:srgbClr val="FF0000"/>
                </a:solidFill>
              </a:rPr>
              <a:t> 3</a:t>
            </a:r>
          </a:p>
          <a:p>
            <a:pPr lvl="2"/>
            <a:r>
              <a:rPr lang="en-US" dirty="0" smtClean="0"/>
              <a:t>Deduct that many marbles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6: Turn </a:t>
            </a:r>
            <a:r>
              <a:rPr lang="en-US" dirty="0" smtClean="0"/>
              <a:t>into </a:t>
            </a:r>
            <a:r>
              <a:rPr lang="en-US" dirty="0" smtClean="0"/>
              <a:t>Python in Top-Down Fashion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Get initial number of marbles N.</a:t>
            </a:r>
          </a:p>
          <a:p>
            <a:r>
              <a:rPr lang="en-US" dirty="0" smtClean="0"/>
              <a:t>While game is not over:</a:t>
            </a:r>
          </a:p>
          <a:p>
            <a:pPr lvl="1"/>
            <a:r>
              <a:rPr lang="en-US" dirty="0" smtClean="0"/>
              <a:t>Input a 1, 2, or 3 from Human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pPr lvl="1"/>
            <a:r>
              <a:rPr lang="en-US" dirty="0" smtClean="0"/>
              <a:t>If game is not over:</a:t>
            </a:r>
          </a:p>
          <a:p>
            <a:pPr lvl="2"/>
            <a:r>
              <a:rPr lang="en-US" dirty="0" smtClean="0"/>
              <a:t>If 1 marble left, then take it.</a:t>
            </a:r>
            <a:endParaRPr lang="en-US" dirty="0" smtClean="0"/>
          </a:p>
          <a:p>
            <a:pPr lvl="2"/>
            <a:r>
              <a:rPr lang="en-US" dirty="0" smtClean="0"/>
              <a:t>Else if 2 </a:t>
            </a:r>
            <a:r>
              <a:rPr lang="en-US" dirty="0" smtClean="0"/>
              <a:t>to 4 marbles are left:</a:t>
            </a:r>
          </a:p>
          <a:p>
            <a:pPr lvl="3"/>
            <a:r>
              <a:rPr lang="en-US" dirty="0" smtClean="0"/>
              <a:t>Compute number needed for Computer to win</a:t>
            </a:r>
          </a:p>
          <a:p>
            <a:pPr lvl="2"/>
            <a:r>
              <a:rPr lang="en-US" dirty="0" smtClean="0"/>
              <a:t>Else: </a:t>
            </a:r>
          </a:p>
          <a:p>
            <a:pPr lvl="3"/>
            <a:r>
              <a:rPr lang="en-US" dirty="0" smtClean="0"/>
              <a:t>Compute a random number from 1 to</a:t>
            </a:r>
            <a:r>
              <a:rPr lang="en-US" dirty="0" smtClean="0"/>
              <a:t> 3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6: Turn in Python in Top-Down Fashion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 = </a:t>
            </a:r>
            <a:r>
              <a:rPr lang="en-US" dirty="0" err="1" smtClean="0">
                <a:solidFill>
                  <a:srgbClr val="FF0000"/>
                </a:solidFill>
              </a:rPr>
              <a:t>input('How</a:t>
            </a:r>
            <a:r>
              <a:rPr lang="en-US" dirty="0" smtClean="0">
                <a:solidFill>
                  <a:srgbClr val="FF0000"/>
                </a:solidFill>
              </a:rPr>
              <a:t> many marbles? ')</a:t>
            </a:r>
          </a:p>
          <a:p>
            <a:r>
              <a:rPr lang="en-US" dirty="0" smtClean="0"/>
              <a:t>While game is not over:</a:t>
            </a:r>
          </a:p>
          <a:p>
            <a:pPr lvl="1"/>
            <a:r>
              <a:rPr lang="en-US" dirty="0" smtClean="0"/>
              <a:t>Input a 1, 2, or 3 from Human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pPr lvl="1"/>
            <a:r>
              <a:rPr lang="en-US" dirty="0" smtClean="0"/>
              <a:t>If game is not over:</a:t>
            </a:r>
            <a:endParaRPr lang="en-US" dirty="0" smtClean="0"/>
          </a:p>
          <a:p>
            <a:pPr lvl="2"/>
            <a:r>
              <a:rPr lang="en-US" dirty="0" smtClean="0"/>
              <a:t>If 1 marble left, then take it.</a:t>
            </a:r>
            <a:endParaRPr lang="en-US" dirty="0" smtClean="0"/>
          </a:p>
          <a:p>
            <a:pPr lvl="2"/>
            <a:r>
              <a:rPr lang="en-US" dirty="0" smtClean="0"/>
              <a:t>Else if 2 </a:t>
            </a:r>
            <a:r>
              <a:rPr lang="en-US" dirty="0" smtClean="0"/>
              <a:t>to 4 marbles are left:</a:t>
            </a:r>
          </a:p>
          <a:p>
            <a:pPr lvl="3"/>
            <a:r>
              <a:rPr lang="en-US" dirty="0" smtClean="0"/>
              <a:t>Compute number needed for Computer to win</a:t>
            </a:r>
          </a:p>
          <a:p>
            <a:pPr lvl="2"/>
            <a:r>
              <a:rPr lang="en-US" dirty="0" smtClean="0"/>
              <a:t>Else: </a:t>
            </a:r>
          </a:p>
          <a:p>
            <a:pPr lvl="3"/>
            <a:r>
              <a:rPr lang="en-US" dirty="0" smtClean="0"/>
              <a:t>Compute a random number from 1 to</a:t>
            </a:r>
            <a:r>
              <a:rPr lang="en-US" dirty="0" smtClean="0"/>
              <a:t> 3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6: Turn in Python in Top-Down Fashion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 = </a:t>
            </a:r>
            <a:r>
              <a:rPr lang="en-US" dirty="0" err="1" smtClean="0"/>
              <a:t>input('How</a:t>
            </a:r>
            <a:r>
              <a:rPr lang="en-US" dirty="0" smtClean="0"/>
              <a:t> many marbles to start? ')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while (N &gt; 0):</a:t>
            </a:r>
          </a:p>
          <a:p>
            <a:pPr lvl="1"/>
            <a:r>
              <a:rPr lang="en-US" dirty="0" smtClean="0"/>
              <a:t>Input a 1, 2, or 3 from Human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pPr lvl="1"/>
            <a:r>
              <a:rPr lang="en-US" dirty="0" smtClean="0"/>
              <a:t>If game is not over:</a:t>
            </a:r>
            <a:endParaRPr lang="en-US" dirty="0" smtClean="0"/>
          </a:p>
          <a:p>
            <a:pPr lvl="2"/>
            <a:r>
              <a:rPr lang="en-US" dirty="0" smtClean="0"/>
              <a:t>If 1 marble left, then take it.</a:t>
            </a:r>
            <a:endParaRPr lang="en-US" dirty="0" smtClean="0"/>
          </a:p>
          <a:p>
            <a:pPr lvl="2"/>
            <a:r>
              <a:rPr lang="en-US" dirty="0" smtClean="0"/>
              <a:t>Else if 2 </a:t>
            </a:r>
            <a:r>
              <a:rPr lang="en-US" dirty="0" smtClean="0"/>
              <a:t>to 4 marbles are left:</a:t>
            </a:r>
          </a:p>
          <a:p>
            <a:pPr lvl="3"/>
            <a:r>
              <a:rPr lang="en-US" dirty="0" smtClean="0"/>
              <a:t>Compute number needed for Computer to win</a:t>
            </a:r>
          </a:p>
          <a:p>
            <a:pPr lvl="2"/>
            <a:r>
              <a:rPr lang="en-US" dirty="0" smtClean="0"/>
              <a:t>Else: </a:t>
            </a:r>
          </a:p>
          <a:p>
            <a:pPr lvl="3"/>
            <a:r>
              <a:rPr lang="en-US" dirty="0" smtClean="0"/>
              <a:t>Compute a random number from 1 to</a:t>
            </a:r>
            <a:r>
              <a:rPr lang="en-US" dirty="0" smtClean="0"/>
              <a:t> 3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6: Turn in Python in Top-Down Fashion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 = </a:t>
            </a:r>
            <a:r>
              <a:rPr lang="en-US" dirty="0" err="1" smtClean="0"/>
              <a:t>input('How</a:t>
            </a:r>
            <a:r>
              <a:rPr lang="en-US" dirty="0" smtClean="0"/>
              <a:t> many marbles to start? ')</a:t>
            </a:r>
          </a:p>
          <a:p>
            <a:r>
              <a:rPr lang="en-US" dirty="0" smtClean="0"/>
              <a:t>while (N &gt; 0):</a:t>
            </a:r>
          </a:p>
          <a:p>
            <a:pPr lvl="1"/>
            <a:r>
              <a:rPr lang="en-US" dirty="0" smtClean="0"/>
              <a:t>Input a 1, 2, or 3 from Human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pPr lvl="1"/>
            <a:r>
              <a:rPr lang="en-US" dirty="0" smtClean="0"/>
              <a:t>If game is not over:</a:t>
            </a:r>
          </a:p>
          <a:p>
            <a:pPr lvl="2"/>
            <a:r>
              <a:rPr lang="en-US" dirty="0" smtClean="0"/>
              <a:t>If 1 marble left, take it</a:t>
            </a:r>
          </a:p>
          <a:p>
            <a:pPr lvl="2"/>
            <a:r>
              <a:rPr lang="en-US" dirty="0" smtClean="0"/>
              <a:t>Else if 2 to 4 marbles are left:</a:t>
            </a:r>
          </a:p>
          <a:p>
            <a:pPr lvl="3"/>
            <a:r>
              <a:rPr lang="en-US" dirty="0" smtClean="0"/>
              <a:t>Compute number needed for Computer to win</a:t>
            </a:r>
          </a:p>
          <a:p>
            <a:pPr lvl="2"/>
            <a:r>
              <a:rPr lang="en-US" dirty="0" smtClean="0"/>
              <a:t>Else: </a:t>
            </a:r>
          </a:p>
          <a:p>
            <a:pPr lvl="3"/>
            <a:r>
              <a:rPr lang="en-US" dirty="0" smtClean="0"/>
              <a:t>Compute a random number from 1 to</a:t>
            </a:r>
            <a:r>
              <a:rPr lang="en-US" dirty="0" smtClean="0"/>
              <a:t> 3</a:t>
            </a:r>
          </a:p>
          <a:p>
            <a:pPr lvl="1"/>
            <a:r>
              <a:rPr lang="en-US" dirty="0" smtClean="0"/>
              <a:t>Deduct that many marbles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Output winner.  </a:t>
            </a:r>
            <a:r>
              <a:rPr lang="en-US" dirty="0" smtClean="0">
                <a:solidFill>
                  <a:srgbClr val="0000FF"/>
                </a:solidFill>
              </a:rPr>
              <a:t>How will we know this?</a:t>
            </a:r>
          </a:p>
          <a:p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Need to Introduce a New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400"/>
              </a:spcBef>
            </a:pPr>
            <a:r>
              <a:rPr lang="en-US" dirty="0" smtClean="0"/>
              <a:t>N = </a:t>
            </a:r>
            <a:r>
              <a:rPr lang="en-US" dirty="0" err="1" smtClean="0"/>
              <a:t>input('How</a:t>
            </a:r>
            <a:r>
              <a:rPr lang="en-US" dirty="0" smtClean="0"/>
              <a:t> many marbles to start? ')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while (N &gt; 0):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Input a 1, 2, or 3 from Human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Deduct that many marbles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If game is not over: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If 1 marble left: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Number to take is 1</a:t>
            </a:r>
            <a:endParaRPr lang="en-US" dirty="0" smtClean="0"/>
          </a:p>
          <a:p>
            <a:pPr lvl="2">
              <a:spcBef>
                <a:spcPts val="400"/>
              </a:spcBef>
            </a:pPr>
            <a:r>
              <a:rPr lang="en-US" dirty="0" smtClean="0"/>
              <a:t>Else if 2 </a:t>
            </a:r>
            <a:r>
              <a:rPr lang="en-US" dirty="0" smtClean="0"/>
              <a:t>to 4 marbles are left: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Compute number needed for Computer to win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Else: 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Compute a random number from 1 to</a:t>
            </a:r>
            <a:r>
              <a:rPr lang="en-US" dirty="0" smtClean="0"/>
              <a:t> 3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Deduct that many marbles</a:t>
            </a:r>
          </a:p>
          <a:p>
            <a:pPr>
              <a:spcBef>
                <a:spcPts val="400"/>
              </a:spcBef>
            </a:pPr>
            <a:r>
              <a:rPr lang="en-US" dirty="0" smtClean="0">
                <a:solidFill>
                  <a:schemeClr val="accent6"/>
                </a:solidFill>
              </a:rPr>
              <a:t>if </a:t>
            </a:r>
            <a:r>
              <a:rPr lang="en-US" dirty="0" err="1" smtClean="0">
                <a:solidFill>
                  <a:schemeClr val="accent6"/>
                </a:solidFill>
              </a:rPr>
              <a:t>HumanWins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accent6"/>
                </a:solidFill>
              </a:rPr>
              <a:t>Print "You win!"</a:t>
            </a:r>
          </a:p>
          <a:p>
            <a:pPr>
              <a:spcBef>
                <a:spcPts val="400"/>
              </a:spcBef>
            </a:pPr>
            <a:r>
              <a:rPr lang="en-US" dirty="0" smtClean="0">
                <a:solidFill>
                  <a:schemeClr val="accent6"/>
                </a:solidFill>
              </a:rPr>
              <a:t>else: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accent6"/>
                </a:solidFill>
              </a:rPr>
              <a:t>Print "You lose!"</a:t>
            </a:r>
          </a:p>
          <a:p>
            <a:pPr>
              <a:spcBef>
                <a:spcPts val="400"/>
              </a:spcBef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Initialize &amp; Set New Variable Appropriately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12127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</a:pPr>
            <a:r>
              <a:rPr lang="en-US" dirty="0" smtClean="0"/>
              <a:t>N = </a:t>
            </a:r>
            <a:r>
              <a:rPr lang="en-US" dirty="0" err="1" smtClean="0"/>
              <a:t>input('How</a:t>
            </a:r>
            <a:r>
              <a:rPr lang="en-US" dirty="0" smtClean="0"/>
              <a:t> many marbles to start? ')</a:t>
            </a:r>
          </a:p>
          <a:p>
            <a:pPr>
              <a:spcBef>
                <a:spcPts val="400"/>
              </a:spcBef>
            </a:pPr>
            <a:r>
              <a:rPr lang="en-US" dirty="0" err="1" smtClean="0">
                <a:solidFill>
                  <a:srgbClr val="C00000"/>
                </a:solidFill>
              </a:rPr>
              <a:t>HumanWins</a:t>
            </a:r>
            <a:r>
              <a:rPr lang="en-US" dirty="0" smtClean="0">
                <a:solidFill>
                  <a:srgbClr val="C00000"/>
                </a:solidFill>
              </a:rPr>
              <a:t> = False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while (N &gt; 0):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Input a 1, 2, or 3 from Human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Deduct that many marbles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If game is not over: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If 1 marble left: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Number to take is 1</a:t>
            </a:r>
          </a:p>
          <a:p>
            <a:pPr lvl="3">
              <a:spcBef>
                <a:spcPts val="400"/>
              </a:spcBef>
            </a:pPr>
            <a:r>
              <a:rPr lang="en-US" dirty="0" err="1" smtClean="0">
                <a:solidFill>
                  <a:srgbClr val="C00000"/>
                </a:solidFill>
              </a:rPr>
              <a:t>HumanWins</a:t>
            </a:r>
            <a:r>
              <a:rPr lang="en-US" dirty="0" smtClean="0">
                <a:solidFill>
                  <a:srgbClr val="C00000"/>
                </a:solidFill>
              </a:rPr>
              <a:t> = </a:t>
            </a:r>
            <a:r>
              <a:rPr lang="en-US" dirty="0" smtClean="0">
                <a:solidFill>
                  <a:srgbClr val="C00000"/>
                </a:solidFill>
              </a:rPr>
              <a:t>True</a:t>
            </a:r>
            <a:endParaRPr lang="en-US" dirty="0" smtClean="0"/>
          </a:p>
          <a:p>
            <a:pPr lvl="2">
              <a:spcBef>
                <a:spcPts val="400"/>
              </a:spcBef>
            </a:pPr>
            <a:r>
              <a:rPr lang="en-US" dirty="0" smtClean="0"/>
              <a:t>E</a:t>
            </a:r>
            <a:r>
              <a:rPr lang="en-US" dirty="0" smtClean="0"/>
              <a:t>lse if 2 </a:t>
            </a:r>
            <a:r>
              <a:rPr lang="en-US" dirty="0" smtClean="0"/>
              <a:t>to 4 marbles are left: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Compute number needed for Computer to win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Else: 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Compute a random number from 1 to</a:t>
            </a:r>
            <a:r>
              <a:rPr lang="en-US" dirty="0" smtClean="0"/>
              <a:t> 3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Deduct that many marbles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dirty="0" err="1" smtClean="0"/>
              <a:t>HumanWins</a:t>
            </a:r>
            <a:r>
              <a:rPr lang="en-US" dirty="0" smtClean="0"/>
              <a:t>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Print "You win!"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else: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Print "You lose!"</a:t>
            </a:r>
          </a:p>
          <a:p>
            <a:pPr>
              <a:spcBef>
                <a:spcPts val="400"/>
              </a:spcBef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 </a:t>
            </a:r>
            <a:r>
              <a:rPr lang="en-US" dirty="0" smtClean="0"/>
              <a:t>Turning into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12127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</a:pPr>
            <a:r>
              <a:rPr lang="en-US" dirty="0" smtClean="0"/>
              <a:t>N = </a:t>
            </a:r>
            <a:r>
              <a:rPr lang="en-US" dirty="0" err="1" smtClean="0"/>
              <a:t>input('How</a:t>
            </a:r>
            <a:r>
              <a:rPr lang="en-US" dirty="0" smtClean="0"/>
              <a:t> many marbles to start? ')</a:t>
            </a:r>
          </a:p>
          <a:p>
            <a:pPr>
              <a:spcBef>
                <a:spcPts val="400"/>
              </a:spcBef>
            </a:pPr>
            <a:r>
              <a:rPr lang="en-US" dirty="0" err="1" smtClean="0"/>
              <a:t>HumanWins</a:t>
            </a:r>
            <a:r>
              <a:rPr lang="en-US" dirty="0" smtClean="0"/>
              <a:t> = False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while (N &gt; 0):</a:t>
            </a:r>
            <a:endParaRPr lang="en-US" dirty="0" smtClean="0"/>
          </a:p>
          <a:p>
            <a:pPr lvl="1">
              <a:spcBef>
                <a:spcPts val="400"/>
              </a:spcBef>
            </a:pPr>
            <a:r>
              <a:rPr lang="en-US" dirty="0" smtClean="0"/>
              <a:t>H = </a:t>
            </a:r>
            <a:r>
              <a:rPr lang="en-US" dirty="0" err="1" smtClean="0"/>
              <a:t>input('How</a:t>
            </a:r>
            <a:r>
              <a:rPr lang="en-US" dirty="0" smtClean="0"/>
              <a:t> </a:t>
            </a:r>
            <a:r>
              <a:rPr lang="en-US" dirty="0" smtClean="0"/>
              <a:t>many marbles do you want to take?')</a:t>
            </a:r>
            <a:endParaRPr lang="en-US" dirty="0" smtClean="0"/>
          </a:p>
          <a:p>
            <a:pPr lvl="1">
              <a:spcBef>
                <a:spcPts val="400"/>
              </a:spcBef>
            </a:pPr>
            <a:r>
              <a:rPr lang="en-US" dirty="0" smtClean="0"/>
              <a:t>N = N – H 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if (N &gt; 0)</a:t>
            </a:r>
            <a:r>
              <a:rPr lang="en-US" dirty="0" smtClean="0"/>
              <a:t>: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if (N == 1)</a:t>
            </a:r>
            <a:r>
              <a:rPr lang="en-US" dirty="0" smtClean="0"/>
              <a:t>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 = 1</a:t>
            </a:r>
          </a:p>
          <a:p>
            <a:pPr lvl="3">
              <a:spcBef>
                <a:spcPts val="400"/>
              </a:spcBef>
            </a:pPr>
            <a:r>
              <a:rPr lang="en-US" dirty="0" err="1" smtClean="0"/>
              <a:t>HumanWins</a:t>
            </a:r>
            <a:r>
              <a:rPr lang="en-US" dirty="0" smtClean="0"/>
              <a:t> = </a:t>
            </a:r>
            <a:r>
              <a:rPr lang="en-US" dirty="0" smtClean="0"/>
              <a:t>True</a:t>
            </a:r>
          </a:p>
          <a:p>
            <a:pPr lvl="2">
              <a:spcBef>
                <a:spcPts val="400"/>
              </a:spcBef>
            </a:pPr>
            <a:r>
              <a:rPr lang="en-US" dirty="0" err="1" smtClean="0">
                <a:solidFill>
                  <a:schemeClr val="accent6"/>
                </a:solidFill>
              </a:rPr>
              <a:t>elif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N &gt;= 2 and N &lt;=4: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 = N – 1 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e</a:t>
            </a:r>
            <a:r>
              <a:rPr lang="en-US" dirty="0" smtClean="0"/>
              <a:t>lse</a:t>
            </a:r>
            <a:r>
              <a:rPr lang="en-US" dirty="0" smtClean="0"/>
              <a:t>: </a:t>
            </a:r>
            <a:endParaRPr lang="en-US" dirty="0" smtClean="0"/>
          </a:p>
          <a:p>
            <a:pPr lvl="3">
              <a:spcBef>
                <a:spcPts val="400"/>
              </a:spcBef>
            </a:pPr>
            <a:r>
              <a:rPr lang="en-US" dirty="0" smtClean="0"/>
              <a:t>C = random.randint(1,3)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N = N – C 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dirty="0" err="1" smtClean="0"/>
              <a:t>HumanWins</a:t>
            </a:r>
            <a:r>
              <a:rPr lang="en-US" dirty="0" smtClean="0"/>
              <a:t>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Print "You win!"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else: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Print "You lose!"</a:t>
            </a:r>
          </a:p>
          <a:p>
            <a:pPr>
              <a:spcBef>
                <a:spcPts val="4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7: Review for Correctness and 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should tell player  how many marbles are left</a:t>
            </a:r>
          </a:p>
          <a:p>
            <a:r>
              <a:rPr lang="en-US" dirty="0" smtClean="0"/>
              <a:t>Program should tell player how many marbles it is taking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8: Make Final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12127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400"/>
              </a:spcBef>
            </a:pPr>
            <a:r>
              <a:rPr lang="en-US" dirty="0" smtClean="0"/>
              <a:t>N = </a:t>
            </a:r>
            <a:r>
              <a:rPr lang="en-US" dirty="0" err="1" smtClean="0"/>
              <a:t>input('How</a:t>
            </a:r>
            <a:r>
              <a:rPr lang="en-US" dirty="0" smtClean="0"/>
              <a:t> many marbles to start? ')</a:t>
            </a:r>
          </a:p>
          <a:p>
            <a:pPr>
              <a:spcBef>
                <a:spcPts val="400"/>
              </a:spcBef>
            </a:pPr>
            <a:r>
              <a:rPr lang="en-US" dirty="0" err="1" smtClean="0"/>
              <a:t>HumanWins</a:t>
            </a:r>
            <a:r>
              <a:rPr lang="en-US" dirty="0" smtClean="0"/>
              <a:t> = False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while (N &gt; 0)</a:t>
            </a:r>
            <a:r>
              <a:rPr lang="en-US" dirty="0" smtClean="0"/>
              <a:t>: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rgbClr val="C00000"/>
                </a:solidFill>
              </a:rPr>
              <a:t>print 'Number of marbles left is ', N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spcBef>
                <a:spcPts val="400"/>
              </a:spcBef>
            </a:pPr>
            <a:r>
              <a:rPr lang="en-US" dirty="0" smtClean="0"/>
              <a:t>H = </a:t>
            </a:r>
            <a:r>
              <a:rPr lang="en-US" dirty="0" err="1" smtClean="0"/>
              <a:t>input('How</a:t>
            </a:r>
            <a:r>
              <a:rPr lang="en-US" dirty="0" smtClean="0"/>
              <a:t> </a:t>
            </a:r>
            <a:r>
              <a:rPr lang="en-US" dirty="0" smtClean="0"/>
              <a:t>many marbles do you want to take?')</a:t>
            </a:r>
            <a:endParaRPr lang="en-US" dirty="0" smtClean="0"/>
          </a:p>
          <a:p>
            <a:pPr lvl="1">
              <a:spcBef>
                <a:spcPts val="400"/>
              </a:spcBef>
            </a:pPr>
            <a:r>
              <a:rPr lang="en-US" dirty="0" smtClean="0"/>
              <a:t>N = N – H 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if (N &gt; 0)</a:t>
            </a:r>
            <a:r>
              <a:rPr lang="en-US" dirty="0" smtClean="0"/>
              <a:t>: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if (N == 1)</a:t>
            </a:r>
            <a:r>
              <a:rPr lang="en-US" dirty="0" smtClean="0"/>
              <a:t>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 = 1</a:t>
            </a:r>
          </a:p>
          <a:p>
            <a:pPr lvl="3">
              <a:spcBef>
                <a:spcPts val="400"/>
              </a:spcBef>
            </a:pPr>
            <a:r>
              <a:rPr lang="en-US" dirty="0" err="1" smtClean="0"/>
              <a:t>HumanWins</a:t>
            </a:r>
            <a:r>
              <a:rPr lang="en-US" dirty="0" smtClean="0"/>
              <a:t> = </a:t>
            </a:r>
            <a:r>
              <a:rPr lang="en-US" dirty="0" smtClean="0"/>
              <a:t>True</a:t>
            </a:r>
          </a:p>
          <a:p>
            <a:pPr lvl="2">
              <a:spcBef>
                <a:spcPts val="400"/>
              </a:spcBef>
            </a:pPr>
            <a:r>
              <a:rPr lang="en-US" dirty="0" err="1" smtClean="0">
                <a:solidFill>
                  <a:schemeClr val="accent6"/>
                </a:solidFill>
              </a:rPr>
              <a:t>elif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N &gt;= 2 and N &lt;=4:</a:t>
            </a:r>
          </a:p>
          <a:p>
            <a:pPr lvl="3">
              <a:spcBef>
                <a:spcPts val="400"/>
              </a:spcBef>
            </a:pPr>
            <a:r>
              <a:rPr lang="en-US" dirty="0" smtClean="0"/>
              <a:t>C = N – 1 </a:t>
            </a:r>
          </a:p>
          <a:p>
            <a:pPr lvl="2">
              <a:spcBef>
                <a:spcPts val="400"/>
              </a:spcBef>
            </a:pPr>
            <a:r>
              <a:rPr lang="en-US" dirty="0" smtClean="0"/>
              <a:t>e</a:t>
            </a:r>
            <a:r>
              <a:rPr lang="en-US" dirty="0" smtClean="0"/>
              <a:t>lse</a:t>
            </a:r>
            <a:r>
              <a:rPr lang="en-US" dirty="0" smtClean="0"/>
              <a:t>: </a:t>
            </a:r>
            <a:endParaRPr lang="en-US" dirty="0" smtClean="0"/>
          </a:p>
          <a:p>
            <a:pPr lvl="3">
              <a:spcBef>
                <a:spcPts val="400"/>
              </a:spcBef>
            </a:pPr>
            <a:r>
              <a:rPr lang="en-US" dirty="0" smtClean="0"/>
              <a:t>C = random.randint(1,3)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N = N – C 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rgbClr val="C00000"/>
                </a:solidFill>
              </a:rPr>
              <a:t>print "Computer takes ', C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dirty="0" err="1" smtClean="0"/>
              <a:t>HumanWins</a:t>
            </a:r>
            <a:r>
              <a:rPr lang="en-US" dirty="0" smtClean="0"/>
              <a:t>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Print "You win!"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else: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Print "You lose!"</a:t>
            </a:r>
          </a:p>
          <a:p>
            <a:pPr>
              <a:spcBef>
                <a:spcPts val="4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Today's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Don't panic!</a:t>
            </a:r>
          </a:p>
          <a:p>
            <a:r>
              <a:rPr lang="en-US" dirty="0" smtClean="0"/>
              <a:t>Top-down design</a:t>
            </a:r>
          </a:p>
          <a:p>
            <a:r>
              <a:rPr lang="en-US" dirty="0" smtClean="0"/>
              <a:t>Summary of the Elements of Python</a:t>
            </a:r>
          </a:p>
          <a:p>
            <a:r>
              <a:rPr lang="en-US" dirty="0" smtClean="0"/>
              <a:t>Don't panic!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key to learning any language is to become comfortable with a small, core vocabulary</a:t>
            </a:r>
          </a:p>
          <a:p>
            <a:r>
              <a:rPr lang="en-US" dirty="0" smtClean="0"/>
              <a:t>Basic data types: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Floating point numbers</a:t>
            </a:r>
          </a:p>
          <a:p>
            <a:pPr lvl="1"/>
            <a:r>
              <a:rPr lang="en-US" dirty="0" smtClean="0"/>
              <a:t>Truth-values (Booleans)</a:t>
            </a:r>
          </a:p>
          <a:p>
            <a:r>
              <a:rPr lang="en-US" dirty="0" smtClean="0"/>
              <a:t>Expressions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Collections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Sequence Operations (for Lists or Strings)</a:t>
            </a:r>
          </a:p>
          <a:p>
            <a:pPr lvl="1"/>
            <a:r>
              <a:rPr lang="en-US" dirty="0" smtClean="0"/>
              <a:t>String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Loops</a:t>
            </a:r>
          </a:p>
          <a:p>
            <a:pPr lvl="2"/>
            <a:r>
              <a:rPr lang="en-US" dirty="0" smtClean="0"/>
              <a:t>While</a:t>
            </a:r>
          </a:p>
          <a:p>
            <a:pPr lvl="2"/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If (conditional execution)</a:t>
            </a:r>
          </a:p>
          <a:p>
            <a:pPr lvl="1"/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User defined functions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player game.</a:t>
            </a:r>
          </a:p>
          <a:p>
            <a:r>
              <a:rPr lang="en-US" dirty="0" smtClean="0"/>
              <a:t>Start with a pile of N marbles.</a:t>
            </a:r>
          </a:p>
          <a:p>
            <a:r>
              <a:rPr lang="en-US" dirty="0" smtClean="0"/>
              <a:t>Take turns taking 1, 2, or 3 marbles from the pile.</a:t>
            </a:r>
          </a:p>
          <a:p>
            <a:r>
              <a:rPr lang="en-US" dirty="0" smtClean="0"/>
              <a:t>Player who is forced to take the last marble loses.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drnim01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504" y="4351064"/>
            <a:ext cx="2931391" cy="2005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 State the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a game of </a:t>
            </a:r>
            <a:r>
              <a:rPr lang="en-US" dirty="0" err="1" smtClean="0"/>
              <a:t>Nim</a:t>
            </a:r>
            <a:r>
              <a:rPr lang="en-US" dirty="0" smtClean="0"/>
              <a:t> against a human opponent, using the rules:</a:t>
            </a:r>
          </a:p>
          <a:p>
            <a:pPr lvl="1"/>
            <a:r>
              <a:rPr lang="en-US" dirty="0" smtClean="0"/>
              <a:t>Start with a pile of N marbles.</a:t>
            </a:r>
          </a:p>
          <a:p>
            <a:pPr lvl="1"/>
            <a:r>
              <a:rPr lang="en-US" dirty="0" smtClean="0"/>
              <a:t>Take turns taking 1, 2, or 3 marbles from the pile.</a:t>
            </a:r>
          </a:p>
          <a:p>
            <a:pPr lvl="1"/>
            <a:r>
              <a:rPr lang="en-US" dirty="0" smtClean="0"/>
              <a:t>Player who is forced to take the last marble loses.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 The Three Main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task has a beginning, middle, and end.</a:t>
            </a:r>
          </a:p>
          <a:p>
            <a:pPr lvl="1"/>
            <a:r>
              <a:rPr lang="en-US" dirty="0" smtClean="0"/>
              <a:t>Beginning: Initialize</a:t>
            </a:r>
          </a:p>
          <a:p>
            <a:pPr lvl="1"/>
            <a:r>
              <a:rPr lang="en-US" dirty="0" smtClean="0"/>
              <a:t>Middle: Perform some computing</a:t>
            </a:r>
          </a:p>
          <a:p>
            <a:pPr lvl="2"/>
            <a:r>
              <a:rPr lang="en-US" dirty="0" smtClean="0"/>
              <a:t>Often involves repeating sub-tasks</a:t>
            </a:r>
          </a:p>
          <a:p>
            <a:pPr lvl="1"/>
            <a:r>
              <a:rPr lang="en-US" dirty="0" smtClean="0"/>
              <a:t>End: Compute final results</a:t>
            </a:r>
          </a:p>
          <a:p>
            <a:r>
              <a:rPr lang="en-US" dirty="0" err="1" smtClean="0"/>
              <a:t>Nim</a:t>
            </a:r>
            <a:endParaRPr lang="en-US" dirty="0" smtClean="0"/>
          </a:p>
          <a:p>
            <a:pPr lvl="1"/>
            <a:r>
              <a:rPr lang="en-US" dirty="0" smtClean="0"/>
              <a:t>Start with a pile of N marbles.</a:t>
            </a:r>
          </a:p>
          <a:p>
            <a:pPr lvl="2"/>
            <a:r>
              <a:rPr lang="en-US" dirty="0" smtClean="0"/>
              <a:t>Get initial number of marbles N.</a:t>
            </a:r>
          </a:p>
          <a:p>
            <a:pPr lvl="1"/>
            <a:r>
              <a:rPr lang="en-US" dirty="0" smtClean="0"/>
              <a:t>Take turns taking 1, 2, or 3 marbles from the pile.</a:t>
            </a:r>
          </a:p>
          <a:p>
            <a:pPr lvl="1"/>
            <a:r>
              <a:rPr lang="en-US" dirty="0" smtClean="0"/>
              <a:t>Player who is forced to take the last marble loses.</a:t>
            </a:r>
          </a:p>
          <a:p>
            <a:pPr lvl="2"/>
            <a:r>
              <a:rPr lang="en-US" dirty="0" smtClean="0"/>
              <a:t>Output winner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3: Determine Stopping Condition for Middle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initial number of marbles 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Take turns taking 1, 2, or 3 marbles from the pile.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While game is not over: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First player takes a turn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If game is still not over, second player takes a turn</a:t>
            </a:r>
          </a:p>
          <a:p>
            <a:r>
              <a:rPr lang="en-US" dirty="0" smtClean="0"/>
              <a:t>Output winner.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Need to determine who is first and second player!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 Need to Add to Problem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initial number of marbles N.</a:t>
            </a:r>
          </a:p>
          <a:p>
            <a:r>
              <a:rPr lang="en-US" dirty="0" smtClean="0"/>
              <a:t>Take turns taking 1, 2, or 3 marbles from the pile.</a:t>
            </a:r>
          </a:p>
          <a:p>
            <a:pPr lvl="1"/>
            <a:r>
              <a:rPr lang="en-US" dirty="0" smtClean="0"/>
              <a:t>While game is not over: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Human player </a:t>
            </a:r>
            <a:r>
              <a:rPr lang="en-US" dirty="0" smtClean="0"/>
              <a:t>takes a turn</a:t>
            </a:r>
          </a:p>
          <a:p>
            <a:pPr lvl="2"/>
            <a:r>
              <a:rPr lang="en-US" dirty="0" smtClean="0"/>
              <a:t>If game is still not over, </a:t>
            </a:r>
            <a:r>
              <a:rPr lang="en-US" dirty="0" smtClean="0">
                <a:solidFill>
                  <a:srgbClr val="FF0000"/>
                </a:solidFill>
              </a:rPr>
              <a:t>Computer player </a:t>
            </a:r>
            <a:r>
              <a:rPr lang="en-US" dirty="0" smtClean="0"/>
              <a:t>takes a turn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4: Break Down the Sub-Tasks in the Main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initial number of marbles N.</a:t>
            </a:r>
          </a:p>
          <a:p>
            <a:r>
              <a:rPr lang="en-US" dirty="0" smtClean="0"/>
              <a:t>While game is not over:</a:t>
            </a:r>
          </a:p>
          <a:p>
            <a:pPr lvl="1"/>
            <a:r>
              <a:rPr lang="en-US" dirty="0" smtClean="0"/>
              <a:t>Human player takes a turn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Input a 1, 2, or 3 from Human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Deduct that many marbles</a:t>
            </a:r>
          </a:p>
          <a:p>
            <a:pPr lvl="1"/>
            <a:r>
              <a:rPr lang="en-US" dirty="0" smtClean="0"/>
              <a:t>If game is still not over, Computer player takes a turn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If game is not over: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Compute how many marbles to take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Deduct that many marbles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5: Find Sub-Tasks that Need to be Broken Down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initial number of marbles N.</a:t>
            </a:r>
          </a:p>
          <a:p>
            <a:r>
              <a:rPr lang="en-US" dirty="0" smtClean="0"/>
              <a:t>While game is not over:</a:t>
            </a:r>
          </a:p>
          <a:p>
            <a:pPr lvl="1"/>
            <a:r>
              <a:rPr lang="en-US" dirty="0" smtClean="0"/>
              <a:t>Human player takes a turn</a:t>
            </a:r>
          </a:p>
          <a:p>
            <a:pPr lvl="2"/>
            <a:r>
              <a:rPr lang="en-US" dirty="0" smtClean="0"/>
              <a:t>Input a 1, 2, or 3 from Human</a:t>
            </a:r>
          </a:p>
          <a:p>
            <a:pPr lvl="2"/>
            <a:r>
              <a:rPr lang="en-US" dirty="0" smtClean="0"/>
              <a:t>Deduct that many marbles</a:t>
            </a:r>
          </a:p>
          <a:p>
            <a:pPr lvl="1"/>
            <a:r>
              <a:rPr lang="en-US" dirty="0" smtClean="0"/>
              <a:t>If game is still not over, Computer player takes a turn</a:t>
            </a:r>
          </a:p>
          <a:p>
            <a:pPr lvl="2"/>
            <a:r>
              <a:rPr lang="en-US" dirty="0" smtClean="0"/>
              <a:t>If game is not over: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Compute how many marbles to take</a:t>
            </a:r>
          </a:p>
          <a:p>
            <a:pPr lvl="3"/>
            <a:r>
              <a:rPr lang="en-US" dirty="0" smtClean="0"/>
              <a:t>Deduct that many marbles</a:t>
            </a:r>
          </a:p>
          <a:p>
            <a:r>
              <a:rPr lang="en-US" dirty="0" smtClean="0"/>
              <a:t>Output winner.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2130</TotalTime>
  <Words>1516</Words>
  <Application>Microsoft Macintosh PowerPoint</Application>
  <PresentationFormat>On-screen Show (4:3)</PresentationFormat>
  <Paragraphs>263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Breeze</vt:lpstr>
      <vt:lpstr>Top-Down Design </vt:lpstr>
      <vt:lpstr>Today's Lesson</vt:lpstr>
      <vt:lpstr>Nim</vt:lpstr>
      <vt:lpstr>1: State the Task</vt:lpstr>
      <vt:lpstr>2: The Three Main Stages</vt:lpstr>
      <vt:lpstr>3: Determine Stopping Condition for Middle  </vt:lpstr>
      <vt:lpstr>Discovered Need to Add to Problem Specification</vt:lpstr>
      <vt:lpstr>4: Break Down the Sub-Tasks in the Main Loop</vt:lpstr>
      <vt:lpstr>5: Find Sub-Tasks that Need to be Broken Down Further</vt:lpstr>
      <vt:lpstr>5: Find Sub-Tasks that Need to be Broken Down Further</vt:lpstr>
      <vt:lpstr>6: Turn into Python in Top-Down Fashion</vt:lpstr>
      <vt:lpstr>6: Turn in Python in Top-Down Fashion</vt:lpstr>
      <vt:lpstr>6: Turn in Python in Top-Down Fashion</vt:lpstr>
      <vt:lpstr>6: Turn in Python in Top-Down Fashion</vt:lpstr>
      <vt:lpstr>Discovered Need to Introduce a New Variable</vt:lpstr>
      <vt:lpstr>Initialize &amp; Set New Variable Appropriately</vt:lpstr>
      <vt:lpstr>Finish Turning into Python</vt:lpstr>
      <vt:lpstr>7: Review for Correctness and Completeness</vt:lpstr>
      <vt:lpstr>8: Make Final Changes</vt:lpstr>
      <vt:lpstr>Elements of Python</vt:lpstr>
      <vt:lpstr>Elements of Python</vt:lpstr>
      <vt:lpstr>Elements of Python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90</cp:revision>
  <dcterms:created xsi:type="dcterms:W3CDTF">2009-09-28T23:49:53Z</dcterms:created>
  <dcterms:modified xsi:type="dcterms:W3CDTF">2009-09-29T00:13:20Z</dcterms:modified>
</cp:coreProperties>
</file>