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commentAuthors.xml" ContentType="application/vnd.openxmlformats-officedocument.presentationml.commentAuthors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tiff" ContentType="image/tiff"/>
  <Default Extension="png" ContentType="image/png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Default Extension="pdf" ContentType="application/pdf"/>
  <Override PartName="/ppt/slides/slide1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68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Henry Kautz" initials="HK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955" autoAdjust="0"/>
  </p:normalViewPr>
  <p:slideViewPr>
    <p:cSldViewPr snapToGrid="0" snapToObjects="1">
      <p:cViewPr varScale="1">
        <p:scale>
          <a:sx n="133" d="100"/>
          <a:sy n="133" d="100"/>
        </p:scale>
        <p:origin x="-6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commentAuthors" Target="commentAuthors.xml"/><Relationship Id="rId25" Type="http://schemas.openxmlformats.org/officeDocument/2006/relationships/presProps" Target="presProps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theme" Target="theme/theme1.xml"/><Relationship Id="rId14" Type="http://schemas.openxmlformats.org/officeDocument/2006/relationships/slide" Target="slides/slide13.xml"/><Relationship Id="rId23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28" Type="http://schemas.openxmlformats.org/officeDocument/2006/relationships/tableStyles" Target="tableStyles.xml"/><Relationship Id="rId26" Type="http://schemas.openxmlformats.org/officeDocument/2006/relationships/viewProps" Target="viewProps.xml"/><Relationship Id="rId11" Type="http://schemas.openxmlformats.org/officeDocument/2006/relationships/slide" Target="slides/slide10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handoutMaster" Target="handoutMasters/handoutMaster1.xml"/><Relationship Id="rId21" Type="http://schemas.openxmlformats.org/officeDocument/2006/relationships/notesMaster" Target="notesMasters/notes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264DB5-A206-9D47-95DA-5CD0D706BD05}" type="datetime1">
              <a:rPr lang="en-US" smtClean="0"/>
              <a:pPr/>
              <a:t>10/12/09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2430E2-E856-7042-ABF6-9ECE38EB68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419C1D-C253-4147-B0EB-6878BC36788E}" type="datetime1">
              <a:rPr lang="en-US" smtClean="0"/>
              <a:pPr/>
              <a:t>10/12/09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044217-DB22-4D42-8636-8E59A71008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1D21C-CDD5-F643-9360-8369729F4A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df"/><Relationship Id="rId3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3" Type="http://schemas.openxmlformats.org/officeDocument/2006/relationships/image" Target="../media/image5.tif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343" y="686444"/>
            <a:ext cx="7550573" cy="1724867"/>
          </a:xfrm>
        </p:spPr>
        <p:txBody>
          <a:bodyPr>
            <a:normAutofit/>
          </a:bodyPr>
          <a:lstStyle/>
          <a:p>
            <a:r>
              <a:rPr lang="en-US" dirty="0" smtClean="0"/>
              <a:t>Graphics</a:t>
            </a:r>
            <a:br>
              <a:rPr lang="en-US" dirty="0" smtClean="0"/>
            </a:br>
            <a:endParaRPr lang="en-US" sz="311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2067911"/>
            <a:ext cx="6498159" cy="91664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CSC 161: The Art of Programming</a:t>
            </a:r>
          </a:p>
          <a:p>
            <a:r>
              <a:rPr lang="en-US" dirty="0" smtClean="0"/>
              <a:t>Prof. Henry Kautz</a:t>
            </a:r>
          </a:p>
          <a:p>
            <a:r>
              <a:rPr lang="en-US" dirty="0" smtClean="0"/>
              <a:t>10/12/2009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Graphics.py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4" descr="frosty2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838" y="1593458"/>
            <a:ext cx="4253272" cy="5118142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>
                <a:solidFill>
                  <a:schemeClr val="tx1"/>
                </a:solidFill>
              </a:rPr>
              <a:t>circ.setFill("white</a:t>
            </a:r>
            <a:r>
              <a:rPr lang="en-US" dirty="0" smtClean="0">
                <a:solidFill>
                  <a:schemeClr val="tx1"/>
                </a:solidFill>
              </a:rPr>
              <a:t>")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Tell the circle stored in circ to set is fill (interior) color to white</a:t>
            </a:r>
          </a:p>
        </p:txBody>
      </p:sp>
      <p:sp>
        <p:nvSpPr>
          <p:cNvPr id="8" name="Left Arrow 7"/>
          <p:cNvSpPr/>
          <p:nvPr/>
        </p:nvSpPr>
        <p:spPr>
          <a:xfrm>
            <a:off x="2200958" y="2525500"/>
            <a:ext cx="792535" cy="391477"/>
          </a:xfrm>
          <a:prstGeom prst="leftArrow">
            <a:avLst/>
          </a:prstGeom>
          <a:gradFill flip="none" rotWithShape="1">
            <a:gsLst>
              <a:gs pos="0">
                <a:srgbClr val="FF6600"/>
              </a:gs>
              <a:gs pos="100000">
                <a:srgbClr val="FFFFFF"/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Graphics.py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4" descr="frosty2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838" y="1593458"/>
            <a:ext cx="4253272" cy="5118142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>
                <a:solidFill>
                  <a:schemeClr val="tx1"/>
                </a:solidFill>
              </a:rPr>
              <a:t>circ.draw(win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Tell the circle (stored in) circ that it will draw itself in the window (stored in) win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circle appears on the screen for the first time!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If it ever needs to redraw itself, it will do so automatically in the window win</a:t>
            </a:r>
          </a:p>
        </p:txBody>
      </p:sp>
      <p:sp>
        <p:nvSpPr>
          <p:cNvPr id="8" name="Left Arrow 7"/>
          <p:cNvSpPr/>
          <p:nvPr/>
        </p:nvSpPr>
        <p:spPr>
          <a:xfrm>
            <a:off x="1694881" y="2659175"/>
            <a:ext cx="792535" cy="391477"/>
          </a:xfrm>
          <a:prstGeom prst="leftArrow">
            <a:avLst/>
          </a:prstGeom>
          <a:gradFill flip="none" rotWithShape="1">
            <a:gsLst>
              <a:gs pos="0">
                <a:srgbClr val="FF6600"/>
              </a:gs>
              <a:gs pos="100000">
                <a:srgbClr val="FFFFFF"/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Graphics.py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Picture 4" descr="frosty2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838" y="1593458"/>
            <a:ext cx="4253272" cy="5118142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>
                <a:solidFill>
                  <a:schemeClr val="tx1"/>
                </a:solidFill>
              </a:rPr>
              <a:t>w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</a:rPr>
              <a:t>win.getMouse</a:t>
            </a:r>
            <a:r>
              <a:rPr lang="en-US" dirty="0" smtClean="0">
                <a:solidFill>
                  <a:schemeClr val="tx1"/>
                </a:solidFill>
              </a:rPr>
              <a:t>()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Wait until the user clicks the mouse in window win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Put a Point object where the user clicked into variable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Left Arrow 7"/>
          <p:cNvSpPr/>
          <p:nvPr/>
        </p:nvSpPr>
        <p:spPr>
          <a:xfrm>
            <a:off x="1780818" y="6079929"/>
            <a:ext cx="792535" cy="391477"/>
          </a:xfrm>
          <a:prstGeom prst="leftArrow">
            <a:avLst/>
          </a:prstGeom>
          <a:gradFill flip="none" rotWithShape="1">
            <a:gsLst>
              <a:gs pos="0">
                <a:srgbClr val="FF6600"/>
              </a:gs>
              <a:gs pos="100000">
                <a:srgbClr val="FFFFFF"/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Graphics.py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Picture 4" descr="frosty2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838" y="1593458"/>
            <a:ext cx="4253272" cy="5118142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>
                <a:solidFill>
                  <a:schemeClr val="tx1"/>
                </a:solidFill>
              </a:rPr>
              <a:t>win.close</a:t>
            </a:r>
            <a:r>
              <a:rPr lang="en-US" dirty="0" smtClean="0">
                <a:solidFill>
                  <a:schemeClr val="tx1"/>
                </a:solidFill>
              </a:rPr>
              <a:t>()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Tell the window win to disappear</a:t>
            </a:r>
          </a:p>
        </p:txBody>
      </p:sp>
      <p:sp>
        <p:nvSpPr>
          <p:cNvPr id="8" name="Left Arrow 7"/>
          <p:cNvSpPr/>
          <p:nvPr/>
        </p:nvSpPr>
        <p:spPr>
          <a:xfrm>
            <a:off x="1427519" y="6249316"/>
            <a:ext cx="792535" cy="391477"/>
          </a:xfrm>
          <a:prstGeom prst="leftArrow">
            <a:avLst/>
          </a:prstGeom>
          <a:gradFill flip="none" rotWithShape="1">
            <a:gsLst>
              <a:gs pos="0">
                <a:srgbClr val="FF6600"/>
              </a:gs>
              <a:gs pos="100000">
                <a:srgbClr val="FFFFFF"/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Graphical Objects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introduction to object-oriented programming</a:t>
            </a:r>
          </a:p>
          <a:p>
            <a:r>
              <a:rPr lang="en-US" dirty="0" smtClean="0"/>
              <a:t>Objects combine </a:t>
            </a:r>
            <a:r>
              <a:rPr lang="en-US" dirty="0" smtClean="0">
                <a:solidFill>
                  <a:schemeClr val="accent6"/>
                </a:solidFill>
              </a:rPr>
              <a:t>data </a:t>
            </a:r>
            <a:r>
              <a:rPr lang="en-US" dirty="0" smtClean="0"/>
              <a:t>with </a:t>
            </a:r>
            <a:r>
              <a:rPr lang="en-US" dirty="0" smtClean="0">
                <a:solidFill>
                  <a:srgbClr val="C00000"/>
                </a:solidFill>
              </a:rPr>
              <a:t>methods </a:t>
            </a:r>
            <a:r>
              <a:rPr lang="en-US" dirty="0" smtClean="0"/>
              <a:t>for computing with that data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Classes </a:t>
            </a:r>
            <a:r>
              <a:rPr lang="en-US" dirty="0" smtClean="0"/>
              <a:t>define kinds of objects</a:t>
            </a:r>
          </a:p>
          <a:p>
            <a:pPr lvl="1"/>
            <a:r>
              <a:rPr lang="en-US" dirty="0" smtClean="0"/>
              <a:t>What kind of data they contain</a:t>
            </a:r>
          </a:p>
          <a:p>
            <a:pPr lvl="1"/>
            <a:r>
              <a:rPr lang="en-US" dirty="0" smtClean="0"/>
              <a:t>What kinds of methods they understand</a:t>
            </a:r>
          </a:p>
          <a:p>
            <a:r>
              <a:rPr lang="en-US" dirty="0" smtClean="0"/>
              <a:t>We can create many </a:t>
            </a:r>
            <a:r>
              <a:rPr lang="en-US" dirty="0" smtClean="0">
                <a:solidFill>
                  <a:srgbClr val="C00000"/>
                </a:solidFill>
              </a:rPr>
              <a:t>instances </a:t>
            </a:r>
            <a:r>
              <a:rPr lang="en-US" dirty="0" smtClean="0"/>
              <a:t>of the same </a:t>
            </a:r>
            <a:r>
              <a:rPr lang="en-US" dirty="0" smtClean="0">
                <a:solidFill>
                  <a:srgbClr val="C00000"/>
                </a:solidFill>
              </a:rPr>
              <a:t>class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6C34BC-94F8-9849-90BA-D19ECD17709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Constructors create instances of a class</a:t>
            </a:r>
          </a:p>
          <a:p>
            <a:pPr lvl="1"/>
            <a:r>
              <a:rPr lang="en-US" dirty="0" smtClean="0"/>
              <a:t>&lt;class-name&gt;( &lt;param1&gt;, &lt;param2&gt;, ... )</a:t>
            </a:r>
          </a:p>
          <a:p>
            <a:r>
              <a:rPr lang="en-US" dirty="0" err="1" smtClean="0"/>
              <a:t>p</a:t>
            </a:r>
            <a:r>
              <a:rPr lang="en-US" dirty="0" smtClean="0"/>
              <a:t> = Point(50, 60)</a:t>
            </a:r>
          </a:p>
          <a:p>
            <a:r>
              <a:rPr lang="en-US" dirty="0" smtClean="0"/>
              <a:t>circ = </a:t>
            </a:r>
            <a:r>
              <a:rPr lang="en-US" dirty="0" err="1" smtClean="0"/>
              <a:t>Circle(p</a:t>
            </a:r>
            <a:r>
              <a:rPr lang="en-US" dirty="0" smtClean="0"/>
              <a:t>, 40)</a:t>
            </a:r>
          </a:p>
          <a:p>
            <a:r>
              <a:rPr lang="en-US" dirty="0" smtClean="0"/>
              <a:t>win = </a:t>
            </a:r>
            <a:r>
              <a:rPr lang="en-US" dirty="0" err="1" smtClean="0"/>
              <a:t>GraphWin('Frosty</a:t>
            </a:r>
            <a:r>
              <a:rPr lang="en-US" dirty="0" smtClean="0"/>
              <a:t>')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Performing Operations on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operations an object knows how to perform are its methods</a:t>
            </a:r>
          </a:p>
          <a:p>
            <a:r>
              <a:rPr lang="en-US" dirty="0" smtClean="0"/>
              <a:t>You tell an object to perform a method by sending a message of the form:</a:t>
            </a:r>
          </a:p>
          <a:p>
            <a:pPr lvl="1"/>
            <a:r>
              <a:rPr lang="en-US" dirty="0" smtClean="0"/>
              <a:t>&lt;object&gt;.&lt;method-name&gt;(&lt;param1&gt;, &lt;param2&gt;,... )</a:t>
            </a:r>
          </a:p>
          <a:p>
            <a:r>
              <a:rPr lang="en-US" dirty="0" err="1" smtClean="0"/>
              <a:t>circ.setFill('white</a:t>
            </a:r>
            <a:r>
              <a:rPr lang="en-US" dirty="0" smtClean="0"/>
              <a:t>')</a:t>
            </a:r>
          </a:p>
          <a:p>
            <a:r>
              <a:rPr lang="en-US" dirty="0" err="1" smtClean="0"/>
              <a:t>circ.draw(win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win.getMouse</a:t>
            </a:r>
            <a:r>
              <a:rPr lang="en-US" dirty="0" smtClean="0"/>
              <a:t>()</a:t>
            </a:r>
          </a:p>
          <a:p>
            <a:r>
              <a:rPr lang="en-US" dirty="0" err="1" smtClean="0"/>
              <a:t>win.close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Interactions</a:t>
            </a:r>
            <a:endParaRPr lang="en-US" dirty="0"/>
          </a:p>
        </p:txBody>
      </p:sp>
      <p:pic>
        <p:nvPicPr>
          <p:cNvPr id="5" name="Content Placeholder 4" descr="2009_10_12_15_32_45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34617" r="-34617"/>
              <a:stretch>
                <a:fillRect/>
              </a:stretch>
            </p:blipFill>
          </mc:Choice>
          <mc:Fallback>
            <p:blipFill>
              <a:blip r:embed="rId3"/>
              <a:srcRect l="-34617" r="-34617"/>
              <a:stretch>
                <a:fillRect/>
              </a:stretch>
            </p:blipFill>
          </mc:Fallback>
        </mc:AlternateContent>
        <p:spPr>
          <a:xfrm>
            <a:off x="644524" y="2173094"/>
            <a:ext cx="8042276" cy="43434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Graphics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computer mouse was invented in by Douglas </a:t>
            </a:r>
            <a:r>
              <a:rPr lang="en-US" dirty="0" err="1" smtClean="0"/>
              <a:t>Englebart</a:t>
            </a:r>
            <a:r>
              <a:rPr lang="en-US" dirty="0" smtClean="0"/>
              <a:t> in 1968 as a tool for interacting with computer graphics</a:t>
            </a:r>
          </a:p>
          <a:p>
            <a:r>
              <a:rPr lang="en-US" dirty="0" err="1" smtClean="0"/>
              <a:t>p</a:t>
            </a:r>
            <a:r>
              <a:rPr lang="en-US" dirty="0" smtClean="0"/>
              <a:t> = </a:t>
            </a:r>
            <a:r>
              <a:rPr lang="en-US" dirty="0" err="1" smtClean="0"/>
              <a:t>win.getMouse</a:t>
            </a:r>
            <a:r>
              <a:rPr lang="en-US" dirty="0" smtClean="0"/>
              <a:t>()</a:t>
            </a:r>
          </a:p>
          <a:p>
            <a:r>
              <a:rPr lang="en-US" dirty="0" smtClean="0"/>
              <a:t>Let's write a simple interactive graphical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Coming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Don't miss workshop this week!</a:t>
            </a:r>
          </a:p>
          <a:p>
            <a:pPr lvl="1"/>
            <a:r>
              <a:rPr lang="en-US" dirty="0" smtClean="0"/>
              <a:t>Crucial material for graphics </a:t>
            </a:r>
          </a:p>
          <a:p>
            <a:pPr lvl="1"/>
            <a:r>
              <a:rPr lang="en-US" dirty="0" smtClean="0"/>
              <a:t>Quiz returned</a:t>
            </a:r>
          </a:p>
          <a:p>
            <a:pPr lvl="1"/>
            <a:r>
              <a:rPr lang="en-US" dirty="0" smtClean="0"/>
              <a:t>Rules for correcting your quiz and having it re</a:t>
            </a:r>
            <a:r>
              <a:rPr lang="en-US" smtClean="0"/>
              <a:t>-graded</a:t>
            </a:r>
          </a:p>
          <a:p>
            <a:r>
              <a:rPr lang="en-US" dirty="0" smtClean="0"/>
              <a:t>New programming assignment coming out Tuesday</a:t>
            </a:r>
          </a:p>
          <a:p>
            <a:pPr lvl="1"/>
            <a:r>
              <a:rPr lang="en-US" dirty="0" smtClean="0"/>
              <a:t>Will be done with new partners assigned by lab TA's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a Computer Display Images?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969407"/>
            <a:ext cx="8042276" cy="438694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Video RAM</a:t>
            </a:r>
            <a:r>
              <a:rPr lang="en-US" dirty="0" smtClean="0"/>
              <a:t>: area of memory dedicated to video output</a:t>
            </a:r>
          </a:p>
          <a:p>
            <a:r>
              <a:rPr lang="en-US" dirty="0" smtClean="0"/>
              <a:t>Each </a:t>
            </a:r>
            <a:r>
              <a:rPr lang="en-US" dirty="0" smtClean="0">
                <a:solidFill>
                  <a:srgbClr val="C00000"/>
                </a:solidFill>
              </a:rPr>
              <a:t>word of video RAM </a:t>
            </a:r>
            <a:r>
              <a:rPr lang="en-US" dirty="0" smtClean="0"/>
              <a:t>corresponds to </a:t>
            </a:r>
            <a:r>
              <a:rPr lang="en-US" dirty="0" smtClean="0">
                <a:solidFill>
                  <a:srgbClr val="C00000"/>
                </a:solidFill>
              </a:rPr>
              <a:t>1 pixel </a:t>
            </a:r>
            <a:r>
              <a:rPr lang="en-US" dirty="0" smtClean="0"/>
              <a:t>of the display</a:t>
            </a:r>
          </a:p>
          <a:p>
            <a:pPr lvl="1"/>
            <a:r>
              <a:rPr lang="en-US" dirty="0" smtClean="0"/>
              <a:t>Example: For a 1024 </a:t>
            </a:r>
            <a:r>
              <a:rPr lang="en-US" dirty="0" err="1" smtClean="0"/>
              <a:t>x</a:t>
            </a:r>
            <a:r>
              <a:rPr lang="en-US" dirty="0" smtClean="0"/>
              <a:t> 768 pixel display, the pixel at coordinates (200,300) corresponds to video RAM address </a:t>
            </a:r>
            <a:br>
              <a:rPr lang="en-US" dirty="0" smtClean="0"/>
            </a:br>
            <a:r>
              <a:rPr lang="en-US" dirty="0" smtClean="0"/>
              <a:t>200 + 300*1024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Value </a:t>
            </a:r>
            <a:r>
              <a:rPr lang="en-US" dirty="0" smtClean="0"/>
              <a:t>in the word corresponds to </a:t>
            </a:r>
            <a:r>
              <a:rPr lang="en-US" dirty="0" smtClean="0">
                <a:solidFill>
                  <a:srgbClr val="C00000"/>
                </a:solidFill>
              </a:rPr>
              <a:t>colors</a:t>
            </a:r>
          </a:p>
          <a:p>
            <a:pPr lvl="1"/>
            <a:r>
              <a:rPr lang="en-US" dirty="0" smtClean="0"/>
              <a:t>Video RAM word: 3 bytes for Red, Blue, &amp; Green</a:t>
            </a:r>
          </a:p>
          <a:p>
            <a:pPr lvl="1"/>
            <a:r>
              <a:rPr lang="en-US" dirty="0" smtClean="0"/>
              <a:t>Each holds an integer 0 to 255</a:t>
            </a:r>
          </a:p>
          <a:p>
            <a:pPr lvl="1"/>
            <a:r>
              <a:rPr lang="en-US" dirty="0" smtClean="0"/>
              <a:t>Red=255, Green=0, Blue=0 gives </a:t>
            </a:r>
            <a:r>
              <a:rPr lang="en-US" dirty="0" smtClean="0">
                <a:solidFill>
                  <a:srgbClr val="FF0000"/>
                </a:solidFill>
              </a:rPr>
              <a:t>RED</a:t>
            </a:r>
          </a:p>
          <a:p>
            <a:pPr lvl="1"/>
            <a:r>
              <a:rPr lang="en-US" dirty="0" smtClean="0"/>
              <a:t>Red=255, Green=128, Blue=64 gives </a:t>
            </a:r>
            <a:r>
              <a:rPr lang="en-US" dirty="0" smtClean="0">
                <a:solidFill>
                  <a:srgbClr val="800000"/>
                </a:solidFill>
              </a:rPr>
              <a:t>BROWN</a:t>
            </a:r>
          </a:p>
          <a:p>
            <a:r>
              <a:rPr lang="en-US" dirty="0" smtClean="0"/>
              <a:t>Program directs the CPU to write values to video RAM, video card processor reads video RAM and sends signals to CRT or LCD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 descr="DVR___Kodicom8800__200fps_Real_Time___KMC8800___Video_Card.jpg"/>
          <p:cNvPicPr>
            <a:picLocks noChangeAspect="1"/>
          </p:cNvPicPr>
          <p:nvPr/>
        </p:nvPicPr>
        <p:blipFill>
          <a:blip r:embed="rId2"/>
          <a:srcRect l="6000" t="16000" r="4000" b="16000"/>
          <a:stretch>
            <a:fillRect/>
          </a:stretch>
        </p:blipFill>
        <p:spPr>
          <a:xfrm>
            <a:off x="6850242" y="3502267"/>
            <a:ext cx="2293758" cy="17330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Program Graphics?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Old days: your program has to explicitly </a:t>
            </a:r>
            <a:br>
              <a:rPr lang="en-US" dirty="0" smtClean="0"/>
            </a:br>
            <a:r>
              <a:rPr lang="en-US" dirty="0" smtClean="0"/>
              <a:t>write to each pixel (video RAM address)</a:t>
            </a:r>
          </a:p>
          <a:p>
            <a:r>
              <a:rPr lang="en-US" dirty="0" smtClean="0"/>
              <a:t>You want to display shapes, lines, </a:t>
            </a:r>
            <a:br>
              <a:rPr lang="en-US" dirty="0" smtClean="0"/>
            </a:br>
            <a:r>
              <a:rPr lang="en-US" dirty="0" smtClean="0"/>
              <a:t>or pictures of objects?  </a:t>
            </a:r>
          </a:p>
          <a:p>
            <a:pPr lvl="1"/>
            <a:r>
              <a:rPr lang="en-US" dirty="0" smtClean="0"/>
              <a:t>Program them yourself!</a:t>
            </a:r>
          </a:p>
          <a:p>
            <a:r>
              <a:rPr lang="en-US" dirty="0" smtClean="0"/>
              <a:t>You want a shape to move across the screen?</a:t>
            </a:r>
          </a:p>
          <a:p>
            <a:pPr lvl="1"/>
            <a:r>
              <a:rPr lang="en-US" dirty="0" smtClean="0"/>
              <a:t>Draw it</a:t>
            </a:r>
          </a:p>
          <a:p>
            <a:pPr lvl="1"/>
            <a:r>
              <a:rPr lang="en-US" dirty="0" smtClean="0"/>
              <a:t>Erase it</a:t>
            </a:r>
          </a:p>
          <a:p>
            <a:pPr lvl="1"/>
            <a:r>
              <a:rPr lang="en-US" dirty="0" smtClean="0"/>
              <a:t>Draw it somewhere else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 descr="apple-1-2-stev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5129" y="1296314"/>
            <a:ext cx="1794159" cy="24762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Program Graphics?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92858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Today: program </a:t>
            </a:r>
            <a:r>
              <a:rPr lang="en-US" dirty="0" smtClean="0">
                <a:solidFill>
                  <a:srgbClr val="C00000"/>
                </a:solidFill>
              </a:rPr>
              <a:t>libraries </a:t>
            </a:r>
            <a:r>
              <a:rPr lang="en-US" dirty="0" smtClean="0"/>
              <a:t>do most of the low-level work for us</a:t>
            </a:r>
          </a:p>
          <a:p>
            <a:r>
              <a:rPr lang="en-US" dirty="0" smtClean="0"/>
              <a:t>Libraries include </a:t>
            </a:r>
            <a:r>
              <a:rPr lang="en-US" dirty="0" smtClean="0">
                <a:solidFill>
                  <a:srgbClr val="C00000"/>
                </a:solidFill>
              </a:rPr>
              <a:t>methods </a:t>
            </a:r>
            <a:r>
              <a:rPr lang="en-US" dirty="0" smtClean="0"/>
              <a:t>to </a:t>
            </a:r>
          </a:p>
          <a:p>
            <a:pPr lvl="1"/>
            <a:r>
              <a:rPr lang="en-US" dirty="0" smtClean="0"/>
              <a:t>create</a:t>
            </a:r>
          </a:p>
          <a:p>
            <a:pPr lvl="1"/>
            <a:r>
              <a:rPr lang="en-US" dirty="0" smtClean="0"/>
              <a:t>display</a:t>
            </a:r>
          </a:p>
          <a:p>
            <a:pPr lvl="1"/>
            <a:r>
              <a:rPr lang="en-US" dirty="0" smtClean="0"/>
              <a:t>move</a:t>
            </a:r>
          </a:p>
          <a:p>
            <a:pPr lvl="1">
              <a:buNone/>
            </a:pPr>
            <a:r>
              <a:rPr lang="en-US" dirty="0" smtClean="0">
                <a:solidFill>
                  <a:srgbClr val="C00000"/>
                </a:solidFill>
              </a:rPr>
              <a:t>graphical objects </a:t>
            </a:r>
            <a:r>
              <a:rPr lang="en-US" dirty="0" smtClean="0"/>
              <a:t>such </a:t>
            </a:r>
            <a:r>
              <a:rPr lang="en-US" dirty="0" smtClean="0"/>
              <a:t>as</a:t>
            </a:r>
          </a:p>
          <a:p>
            <a:pPr lvl="1"/>
            <a:r>
              <a:rPr lang="en-US" dirty="0" smtClean="0"/>
              <a:t>lines</a:t>
            </a:r>
          </a:p>
          <a:p>
            <a:pPr lvl="1"/>
            <a:r>
              <a:rPr lang="en-US" dirty="0" smtClean="0"/>
              <a:t>shapes</a:t>
            </a:r>
          </a:p>
          <a:p>
            <a:pPr lvl="1"/>
            <a:r>
              <a:rPr lang="en-US" dirty="0" smtClean="0"/>
              <a:t>images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Key idea: </a:t>
            </a:r>
            <a:r>
              <a:rPr lang="en-US" dirty="0" smtClean="0"/>
              <a:t>display = set of </a:t>
            </a:r>
            <a:r>
              <a:rPr lang="en-US" dirty="0" smtClean="0">
                <a:solidFill>
                  <a:srgbClr val="C00000"/>
                </a:solidFill>
              </a:rPr>
              <a:t>objects</a:t>
            </a:r>
            <a:r>
              <a:rPr lang="en-US" dirty="0" smtClean="0"/>
              <a:t>, each of which knows how to draw itself</a:t>
            </a:r>
          </a:p>
          <a:p>
            <a:pPr lvl="1"/>
            <a:r>
              <a:rPr lang="en-US" i="1" dirty="0" smtClean="0"/>
              <a:t>Contrast: display = set of pixels, each of which must be set explicitly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Graphics.py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" name="Content Placeholder 18" descr="frost2pic.tiff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1096" b="-1096"/>
          <a:stretch>
            <a:fillRect/>
          </a:stretch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 descr="frosty2.tif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838" y="1593458"/>
            <a:ext cx="4253272" cy="511814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Graphics.py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 descr="frosty2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838" y="1593458"/>
            <a:ext cx="4253272" cy="5118142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accent3"/>
                </a:solidFill>
              </a:rPr>
              <a:t>from </a:t>
            </a:r>
            <a:r>
              <a:rPr lang="en-US" dirty="0" smtClean="0">
                <a:solidFill>
                  <a:schemeClr val="tx1"/>
                </a:solidFill>
              </a:rPr>
              <a:t>graphics </a:t>
            </a:r>
            <a:r>
              <a:rPr lang="en-US" dirty="0" smtClean="0">
                <a:solidFill>
                  <a:srgbClr val="E2751D"/>
                </a:solidFill>
              </a:rPr>
              <a:t>import </a:t>
            </a:r>
            <a:r>
              <a:rPr lang="en-US" dirty="0" smtClean="0">
                <a:solidFill>
                  <a:schemeClr val="tx1"/>
                </a:solidFill>
              </a:rPr>
              <a:t>*</a:t>
            </a:r>
          </a:p>
          <a:p>
            <a:r>
              <a:rPr lang="en-US" dirty="0" smtClean="0"/>
              <a:t>Use </a:t>
            </a:r>
            <a:r>
              <a:rPr lang="en-US" dirty="0" err="1" smtClean="0"/>
              <a:t>Zelle's</a:t>
            </a:r>
            <a:r>
              <a:rPr lang="en-US" dirty="0" smtClean="0"/>
              <a:t> </a:t>
            </a:r>
            <a:r>
              <a:rPr lang="en-US" dirty="0" err="1" smtClean="0"/>
              <a:t>graphics.py</a:t>
            </a:r>
            <a:r>
              <a:rPr lang="en-US" dirty="0" smtClean="0"/>
              <a:t> library</a:t>
            </a:r>
          </a:p>
          <a:p>
            <a:r>
              <a:rPr lang="en-US" dirty="0" smtClean="0"/>
              <a:t>"from" notation – no need to prefix everything with "graphics."</a:t>
            </a:r>
          </a:p>
          <a:p>
            <a:r>
              <a:rPr lang="en-US" dirty="0" smtClean="0"/>
              <a:t>Built on top of many other lower-level graphics libraries</a:t>
            </a:r>
            <a:endParaRPr lang="en-US" dirty="0" smtClean="0"/>
          </a:p>
        </p:txBody>
      </p:sp>
      <p:sp>
        <p:nvSpPr>
          <p:cNvPr id="8" name="Left Arrow 7"/>
          <p:cNvSpPr/>
          <p:nvPr/>
        </p:nvSpPr>
        <p:spPr>
          <a:xfrm>
            <a:off x="2076826" y="1600201"/>
            <a:ext cx="792535" cy="391477"/>
          </a:xfrm>
          <a:prstGeom prst="leftArrow">
            <a:avLst/>
          </a:prstGeom>
          <a:gradFill flip="none" rotWithShape="1">
            <a:gsLst>
              <a:gs pos="0">
                <a:srgbClr val="FF6600"/>
              </a:gs>
              <a:gs pos="100000">
                <a:srgbClr val="FFFFFF"/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Graphics.py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4" descr="frosty2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838" y="1593458"/>
            <a:ext cx="4253272" cy="5118142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win = </a:t>
            </a:r>
            <a:r>
              <a:rPr lang="en-US" dirty="0" err="1" smtClean="0">
                <a:solidFill>
                  <a:schemeClr val="tx1"/>
                </a:solidFill>
              </a:rPr>
              <a:t>GraphWin(</a:t>
            </a:r>
            <a:r>
              <a:rPr lang="en-US" dirty="0" err="1" smtClean="0">
                <a:solidFill>
                  <a:schemeClr val="accent5"/>
                </a:solidFill>
              </a:rPr>
              <a:t>"frosty</a:t>
            </a:r>
            <a:r>
              <a:rPr lang="en-US" dirty="0" smtClean="0">
                <a:solidFill>
                  <a:schemeClr val="accent5"/>
                </a:solidFill>
              </a:rPr>
              <a:t>"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Create a window object with the string "frosty" on the title bar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Store that window object in the variable win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Left Arrow 7"/>
          <p:cNvSpPr/>
          <p:nvPr/>
        </p:nvSpPr>
        <p:spPr>
          <a:xfrm>
            <a:off x="2391929" y="1876222"/>
            <a:ext cx="792535" cy="391477"/>
          </a:xfrm>
          <a:prstGeom prst="leftArrow">
            <a:avLst/>
          </a:prstGeom>
          <a:gradFill flip="none" rotWithShape="1">
            <a:gsLst>
              <a:gs pos="0">
                <a:srgbClr val="FF6600"/>
              </a:gs>
              <a:gs pos="100000">
                <a:srgbClr val="FFFFFF"/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Graphics.py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 descr="frosty2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838" y="1593458"/>
            <a:ext cx="4253272" cy="5118142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center = Point(100, 180)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Create a Point object with the given coordinates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Coordinate (0,0) is the top left corner (not bottom left!)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 coordinate is positive going down (not negative!)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Store the point object in the variable "center"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Left Arrow 7"/>
          <p:cNvSpPr/>
          <p:nvPr/>
        </p:nvSpPr>
        <p:spPr>
          <a:xfrm>
            <a:off x="2344187" y="2267699"/>
            <a:ext cx="792535" cy="391477"/>
          </a:xfrm>
          <a:prstGeom prst="leftArrow">
            <a:avLst/>
          </a:prstGeom>
          <a:gradFill flip="none" rotWithShape="1">
            <a:gsLst>
              <a:gs pos="0">
                <a:srgbClr val="FF6600"/>
              </a:gs>
              <a:gs pos="100000">
                <a:srgbClr val="FFFFFF"/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Graphics.py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 descr="frosty2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838" y="1593458"/>
            <a:ext cx="4253272" cy="5118142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circ = </a:t>
            </a:r>
            <a:r>
              <a:rPr lang="en-US" dirty="0" err="1" smtClean="0">
                <a:solidFill>
                  <a:schemeClr val="tx1"/>
                </a:solidFill>
              </a:rPr>
              <a:t>Circle(center</a:t>
            </a:r>
            <a:r>
              <a:rPr lang="en-US" dirty="0" smtClean="0">
                <a:solidFill>
                  <a:schemeClr val="tx1"/>
                </a:solidFill>
              </a:rPr>
              <a:t>, 40)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Create a Circle object centered at center with radius 40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Store the object in the variable "circ"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Left Arrow 7"/>
          <p:cNvSpPr/>
          <p:nvPr/>
        </p:nvSpPr>
        <p:spPr>
          <a:xfrm>
            <a:off x="2344187" y="2401373"/>
            <a:ext cx="792535" cy="391477"/>
          </a:xfrm>
          <a:prstGeom prst="leftArrow">
            <a:avLst/>
          </a:prstGeom>
          <a:gradFill flip="none" rotWithShape="1">
            <a:gsLst>
              <a:gs pos="0">
                <a:srgbClr val="FF6600"/>
              </a:gs>
              <a:gs pos="100000">
                <a:srgbClr val="FFFFFF"/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2355</TotalTime>
  <Words>854</Words>
  <Application>Microsoft Macintosh PowerPoint</Application>
  <PresentationFormat>On-screen Show (4:3)</PresentationFormat>
  <Paragraphs>120</Paragraphs>
  <Slides>19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Breeze</vt:lpstr>
      <vt:lpstr>Graphics </vt:lpstr>
      <vt:lpstr>How Does a Computer Display Images?</vt:lpstr>
      <vt:lpstr>How Do We Program Graphics?</vt:lpstr>
      <vt:lpstr>How Do We Program Graphics?</vt:lpstr>
      <vt:lpstr>Example: Graphics.py</vt:lpstr>
      <vt:lpstr>Example: Graphics.py</vt:lpstr>
      <vt:lpstr>Example: Graphics.py</vt:lpstr>
      <vt:lpstr>Example: Graphics.py</vt:lpstr>
      <vt:lpstr>Example: Graphics.py</vt:lpstr>
      <vt:lpstr>Example: Graphics.py</vt:lpstr>
      <vt:lpstr>Example: Graphics.py</vt:lpstr>
      <vt:lpstr>Example: Graphics.py</vt:lpstr>
      <vt:lpstr>Example: Graphics.py</vt:lpstr>
      <vt:lpstr>Graphical Objects</vt:lpstr>
      <vt:lpstr>Creating Objects</vt:lpstr>
      <vt:lpstr>Performing Operations on Objects</vt:lpstr>
      <vt:lpstr>Object Interactions</vt:lpstr>
      <vt:lpstr>Interactive Graphics</vt:lpstr>
      <vt:lpstr>Coming Up</vt:lpstr>
    </vt:vector>
  </TitlesOfParts>
  <Company>University of Rochester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Study Computer Science using Python?</dc:title>
  <dc:creator>Henry Kautz</dc:creator>
  <cp:lastModifiedBy>Henry Kautz</cp:lastModifiedBy>
  <cp:revision>109</cp:revision>
  <dcterms:created xsi:type="dcterms:W3CDTF">2009-10-12T18:41:38Z</dcterms:created>
  <dcterms:modified xsi:type="dcterms:W3CDTF">2009-10-12T19:39:11Z</dcterms:modified>
</cp:coreProperties>
</file>