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6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8" r:id="rId14"/>
    <p:sldId id="289" r:id="rId15"/>
    <p:sldId id="290" r:id="rId16"/>
    <p:sldId id="292" r:id="rId17"/>
    <p:sldId id="291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31" d="100"/>
          <a:sy n="131" d="100"/>
        </p:scale>
        <p:origin x="-9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10/14/09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10/14/09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00" y="1446025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Animation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170892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10/</a:t>
            </a:r>
            <a:r>
              <a:rPr lang="en-US" dirty="0" smtClean="0"/>
              <a:t>14/</a:t>
            </a:r>
            <a:r>
              <a:rPr lang="en-US" dirty="0" smtClean="0"/>
              <a:t>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Text( </a:t>
            </a:r>
            <a:r>
              <a:rPr lang="en-US" dirty="0" err="1" smtClean="0"/>
              <a:t>anchorpoint</a:t>
            </a:r>
            <a:r>
              <a:rPr lang="en-US" dirty="0" smtClean="0"/>
              <a:t>, string)</a:t>
            </a:r>
          </a:p>
          <a:p>
            <a:pPr lvl="1"/>
            <a:r>
              <a:rPr lang="en-US" dirty="0" smtClean="0"/>
              <a:t>Anchor is center of text</a:t>
            </a:r>
          </a:p>
          <a:p>
            <a:r>
              <a:rPr lang="en-US" dirty="0" err="1" smtClean="0"/>
              <a:t>setText</a:t>
            </a:r>
            <a:r>
              <a:rPr lang="en-US" dirty="0" smtClean="0"/>
              <a:t>( string )</a:t>
            </a:r>
          </a:p>
          <a:p>
            <a:pPr lvl="1"/>
            <a:r>
              <a:rPr lang="en-US" dirty="0" smtClean="0"/>
              <a:t>Change the text</a:t>
            </a:r>
          </a:p>
          <a:p>
            <a:r>
              <a:rPr lang="en-US" dirty="0" err="1" smtClean="0"/>
              <a:t>setSize</a:t>
            </a:r>
            <a:r>
              <a:rPr lang="en-US" dirty="0" smtClean="0"/>
              <a:t>( number )</a:t>
            </a:r>
          </a:p>
          <a:p>
            <a:pPr lvl="1"/>
            <a:r>
              <a:rPr lang="en-US" dirty="0" smtClean="0"/>
              <a:t>5 to 36</a:t>
            </a:r>
          </a:p>
          <a:p>
            <a:r>
              <a:rPr lang="en-US" dirty="0" err="1" smtClean="0"/>
              <a:t>setTextColor</a:t>
            </a:r>
            <a:r>
              <a:rPr lang="en-US" dirty="0" smtClean="0"/>
              <a:t>( string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Displaying data</a:t>
            </a:r>
          </a:p>
          <a:p>
            <a:pPr lvl="1"/>
            <a:r>
              <a:rPr lang="en-US" dirty="0" smtClean="0"/>
              <a:t>See example in textbook: creating a bar chart of the amount of an investment</a:t>
            </a:r>
          </a:p>
          <a:p>
            <a:r>
              <a:rPr lang="en-US" dirty="0" smtClean="0"/>
              <a:t>Games!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Duck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shoot a moving target 5 times</a:t>
            </a:r>
          </a:p>
          <a:p>
            <a:r>
              <a:rPr lang="en-US" dirty="0" smtClean="0"/>
              <a:t>Once the target it hit, it changes color from yellow to red</a:t>
            </a:r>
          </a:p>
          <a:p>
            <a:r>
              <a:rPr lang="en-US" dirty="0" smtClean="0"/>
              <a:t>You can shoot the target at most once until it reverses 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duck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788" y="4354259"/>
            <a:ext cx="3565127" cy="2002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from graphics import *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def main():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	</a:t>
            </a:r>
            <a:r>
              <a:rPr lang="en-US" sz="3200" dirty="0" err="1" smtClean="0"/>
              <a:t>w</a:t>
            </a:r>
            <a:r>
              <a:rPr lang="en-US" sz="3200" dirty="0" smtClean="0"/>
              <a:t> = </a:t>
            </a:r>
            <a:r>
              <a:rPr lang="en-US" sz="3200" dirty="0" err="1" smtClean="0"/>
              <a:t>GraphWin("duckhunt</a:t>
            </a:r>
            <a:r>
              <a:rPr lang="en-US" sz="3200" dirty="0" smtClean="0"/>
              <a:t>", 400,200)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>
                <a:solidFill>
                  <a:srgbClr val="C00000"/>
                </a:solidFill>
              </a:rPr>
              <a:t>   # THE PROGRAM </a:t>
            </a:r>
            <a:r>
              <a:rPr lang="en-US" sz="3200" dirty="0" smtClean="0"/>
              <a:t>	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	</a:t>
            </a:r>
            <a:r>
              <a:rPr lang="en-US" sz="3200" dirty="0" err="1" smtClean="0"/>
              <a:t>w.getMouse</a:t>
            </a:r>
            <a:r>
              <a:rPr lang="en-US" sz="3200" dirty="0" smtClean="0"/>
              <a:t>()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	</a:t>
            </a:r>
            <a:r>
              <a:rPr lang="en-US" sz="3200" dirty="0" err="1" smtClean="0"/>
              <a:t>w.close</a:t>
            </a:r>
            <a:r>
              <a:rPr lang="en-US" sz="3200" dirty="0" smtClean="0"/>
              <a:t>()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endParaRPr lang="en-US" sz="3200" dirty="0" smtClean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3200" dirty="0" smtClean="0"/>
              <a:t>main()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/>
              <a:t>w</a:t>
            </a:r>
            <a:r>
              <a:rPr lang="en-US" sz="2800" dirty="0" smtClean="0"/>
              <a:t> = </a:t>
            </a:r>
            <a:r>
              <a:rPr lang="en-US" sz="2800" dirty="0" err="1" smtClean="0"/>
              <a:t>GraphWin("duckhunt</a:t>
            </a:r>
            <a:r>
              <a:rPr lang="en-US" sz="2800" dirty="0" smtClean="0"/>
              <a:t>", 400,200)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	</a:t>
            </a:r>
            <a:r>
              <a:rPr lang="en-US" sz="2800" dirty="0" err="1" smtClean="0"/>
              <a:t>c</a:t>
            </a:r>
            <a:r>
              <a:rPr lang="en-US" sz="2800" dirty="0" smtClean="0"/>
              <a:t> = Circle(Point(100,100),20)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	</a:t>
            </a:r>
            <a:r>
              <a:rPr lang="en-US" sz="2800" dirty="0" err="1" smtClean="0"/>
              <a:t>c.setFill('yellow</a:t>
            </a:r>
            <a:r>
              <a:rPr lang="en-US" sz="28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	</a:t>
            </a:r>
            <a:r>
              <a:rPr lang="en-US" sz="2800" dirty="0" err="1" smtClean="0"/>
              <a:t>c.draw(w</a:t>
            </a:r>
            <a:r>
              <a:rPr lang="en-US" sz="2800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	</a:t>
            </a:r>
            <a:r>
              <a:rPr lang="en-US" sz="2800" dirty="0" err="1" smtClean="0"/>
              <a:t>d</a:t>
            </a:r>
            <a:r>
              <a:rPr lang="en-US" sz="2800" dirty="0" smtClean="0"/>
              <a:t> = 1       # direction -1 = left, 1 = right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	</a:t>
            </a:r>
            <a:r>
              <a:rPr lang="en-US" sz="2800" dirty="0" err="1" smtClean="0"/>
              <a:t>p</a:t>
            </a:r>
            <a:r>
              <a:rPr lang="en-US" sz="2800" dirty="0" smtClean="0"/>
              <a:t> = 0       # number of hits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	alive = True   # is duck alive right now?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	while </a:t>
            </a:r>
            <a:r>
              <a:rPr lang="en-US" dirty="0" err="1" smtClean="0"/>
              <a:t>p</a:t>
            </a:r>
            <a:r>
              <a:rPr lang="en-US" dirty="0" smtClean="0"/>
              <a:t>&lt;5: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		 </a:t>
            </a:r>
            <a:r>
              <a:rPr lang="en-US" dirty="0" err="1" smtClean="0"/>
              <a:t>m</a:t>
            </a:r>
            <a:r>
              <a:rPr lang="en-US" dirty="0" smtClean="0"/>
              <a:t> = </a:t>
            </a:r>
            <a:r>
              <a:rPr lang="en-US" dirty="0" err="1" smtClean="0"/>
              <a:t>w.checkMouse</a:t>
            </a:r>
            <a:r>
              <a:rPr lang="en-US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		if </a:t>
            </a:r>
            <a:r>
              <a:rPr lang="en-US" dirty="0" err="1" smtClean="0"/>
              <a:t>m</a:t>
            </a:r>
            <a:r>
              <a:rPr lang="en-US" dirty="0" smtClean="0"/>
              <a:t> != None and alive: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			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m.getX</a:t>
            </a:r>
            <a:r>
              <a:rPr lang="en-US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	  		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m.getY</a:t>
            </a:r>
            <a:r>
              <a:rPr lang="en-US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			</a:t>
            </a:r>
            <a:r>
              <a:rPr lang="en-US" dirty="0" err="1" smtClean="0"/>
              <a:t>xc</a:t>
            </a:r>
            <a:r>
              <a:rPr lang="en-US" dirty="0" smtClean="0"/>
              <a:t> = </a:t>
            </a:r>
            <a:r>
              <a:rPr lang="en-US" dirty="0" err="1" smtClean="0"/>
              <a:t>c.getCenter().getX</a:t>
            </a:r>
            <a:r>
              <a:rPr lang="en-US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			</a:t>
            </a:r>
            <a:r>
              <a:rPr lang="en-US" dirty="0" err="1" smtClean="0"/>
              <a:t>yc</a:t>
            </a:r>
            <a:r>
              <a:rPr lang="en-US" dirty="0" smtClean="0"/>
              <a:t> = </a:t>
            </a:r>
            <a:r>
              <a:rPr lang="en-US" dirty="0" err="1" smtClean="0"/>
              <a:t>c.getCenter().getY</a:t>
            </a:r>
            <a:r>
              <a:rPr lang="en-US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			if ((</a:t>
            </a:r>
            <a:r>
              <a:rPr lang="en-US" dirty="0" err="1" smtClean="0"/>
              <a:t>x-xc</a:t>
            </a:r>
            <a:r>
              <a:rPr lang="en-US" dirty="0" smtClean="0"/>
              <a:t>)**2 + (</a:t>
            </a:r>
            <a:r>
              <a:rPr lang="en-US" dirty="0" err="1" smtClean="0"/>
              <a:t>y-yc</a:t>
            </a:r>
            <a:r>
              <a:rPr lang="en-US" dirty="0" smtClean="0"/>
              <a:t>)**2) &lt; 400: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    				</a:t>
            </a:r>
            <a:r>
              <a:rPr lang="en-US" dirty="0" err="1" smtClean="0"/>
              <a:t>c.setFill('red</a:t>
            </a:r>
            <a:r>
              <a:rPr lang="en-US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    				</a:t>
            </a:r>
            <a:r>
              <a:rPr lang="en-US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p</a:t>
            </a:r>
            <a:r>
              <a:rPr lang="en-US" dirty="0" smtClean="0"/>
              <a:t> + 1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         				alive = False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dirty="0" smtClean="0"/>
              <a:t>       		 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		 	</a:t>
            </a:r>
            <a:r>
              <a:rPr lang="en-US" sz="2800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c.getCenter().getX</a:t>
            </a:r>
            <a:r>
              <a:rPr lang="en-US" sz="2800" dirty="0" smtClean="0"/>
              <a:t>() &gt;= 380: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			</a:t>
            </a:r>
            <a:r>
              <a:rPr lang="en-US" sz="2800" dirty="0" err="1" smtClean="0"/>
              <a:t>d</a:t>
            </a:r>
            <a:r>
              <a:rPr lang="en-US" sz="2800" dirty="0" smtClean="0"/>
              <a:t> = -1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 			</a:t>
            </a:r>
            <a:r>
              <a:rPr lang="en-US" sz="2800" dirty="0" err="1" smtClean="0"/>
              <a:t>c.setFill('yellow</a:t>
            </a:r>
            <a:r>
              <a:rPr lang="en-US" sz="28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		</a:t>
            </a:r>
            <a:r>
              <a:rPr lang="en-US" sz="2800" dirty="0" err="1" smtClean="0"/>
              <a:t>elif</a:t>
            </a:r>
            <a:r>
              <a:rPr lang="en-US" sz="2800" dirty="0" smtClean="0"/>
              <a:t> </a:t>
            </a:r>
            <a:r>
              <a:rPr lang="en-US" sz="2800" dirty="0" err="1" smtClean="0"/>
              <a:t>c.getCenter().getX</a:t>
            </a:r>
            <a:r>
              <a:rPr lang="en-US" sz="2800" dirty="0" smtClean="0"/>
              <a:t>() &lt;= 20: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			 </a:t>
            </a:r>
            <a:r>
              <a:rPr lang="en-US" sz="2800" dirty="0" err="1" smtClean="0"/>
              <a:t>d</a:t>
            </a:r>
            <a:r>
              <a:rPr lang="en-US" sz="2800" dirty="0" smtClean="0"/>
              <a:t> =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 			</a:t>
            </a:r>
            <a:r>
              <a:rPr lang="en-US" sz="2800" dirty="0" err="1" smtClean="0"/>
              <a:t>c.setFill('yellow</a:t>
            </a:r>
            <a:r>
              <a:rPr lang="en-US" sz="28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2800" dirty="0" smtClean="0"/>
              <a:t>        		</a:t>
            </a:r>
            <a:r>
              <a:rPr lang="en-US" sz="2800" dirty="0" err="1" smtClean="0"/>
              <a:t>c.move(d</a:t>
            </a:r>
            <a:r>
              <a:rPr lang="en-US" sz="2800" dirty="0" smtClean="0"/>
              <a:t>*4,0)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	while </a:t>
            </a:r>
            <a:r>
              <a:rPr lang="en-US" sz="1600" dirty="0" err="1" smtClean="0"/>
              <a:t>p</a:t>
            </a:r>
            <a:r>
              <a:rPr lang="en-US" sz="1600" dirty="0" smtClean="0"/>
              <a:t>&lt;5: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		 </a:t>
            </a:r>
            <a:r>
              <a:rPr lang="en-US" sz="1600" dirty="0" err="1" smtClean="0"/>
              <a:t>m</a:t>
            </a:r>
            <a:r>
              <a:rPr lang="en-US" sz="1600" dirty="0" smtClean="0"/>
              <a:t> = </a:t>
            </a:r>
            <a:r>
              <a:rPr lang="en-US" sz="1600" dirty="0" err="1" smtClean="0"/>
              <a:t>w.checkMouse</a:t>
            </a:r>
            <a:r>
              <a:rPr lang="en-US" sz="16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		if </a:t>
            </a:r>
            <a:r>
              <a:rPr lang="en-US" sz="1600" dirty="0" err="1" smtClean="0"/>
              <a:t>m</a:t>
            </a:r>
            <a:r>
              <a:rPr lang="en-US" sz="1600" dirty="0" smtClean="0"/>
              <a:t> != None and alive: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</a:t>
            </a:r>
            <a:r>
              <a:rPr lang="en-US" sz="1600" dirty="0" err="1" smtClean="0"/>
              <a:t>x</a:t>
            </a:r>
            <a:r>
              <a:rPr lang="en-US" sz="1600" dirty="0" smtClean="0"/>
              <a:t> = </a:t>
            </a:r>
            <a:r>
              <a:rPr lang="en-US" sz="1600" dirty="0" err="1" smtClean="0"/>
              <a:t>m.getX</a:t>
            </a:r>
            <a:r>
              <a:rPr lang="en-US" sz="16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	  		</a:t>
            </a:r>
            <a:r>
              <a:rPr lang="en-US" sz="1600" dirty="0" err="1" smtClean="0"/>
              <a:t>y</a:t>
            </a:r>
            <a:r>
              <a:rPr lang="en-US" sz="1600" dirty="0" smtClean="0"/>
              <a:t> = </a:t>
            </a:r>
            <a:r>
              <a:rPr lang="en-US" sz="1600" dirty="0" err="1" smtClean="0"/>
              <a:t>m.getY</a:t>
            </a:r>
            <a:r>
              <a:rPr lang="en-US" sz="16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</a:t>
            </a:r>
            <a:r>
              <a:rPr lang="en-US" sz="1600" dirty="0" err="1" smtClean="0"/>
              <a:t>xc</a:t>
            </a:r>
            <a:r>
              <a:rPr lang="en-US" sz="1600" dirty="0" smtClean="0"/>
              <a:t> = </a:t>
            </a:r>
            <a:r>
              <a:rPr lang="en-US" sz="1600" dirty="0" err="1" smtClean="0"/>
              <a:t>c.getCenter().getX</a:t>
            </a:r>
            <a:r>
              <a:rPr lang="en-US" sz="16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</a:t>
            </a:r>
            <a:r>
              <a:rPr lang="en-US" sz="1600" dirty="0" err="1" smtClean="0"/>
              <a:t>yc</a:t>
            </a:r>
            <a:r>
              <a:rPr lang="en-US" sz="1600" dirty="0" smtClean="0"/>
              <a:t> = </a:t>
            </a:r>
            <a:r>
              <a:rPr lang="en-US" sz="1600" dirty="0" err="1" smtClean="0"/>
              <a:t>c.getCenter().getY</a:t>
            </a:r>
            <a:r>
              <a:rPr lang="en-US" sz="16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			if ((</a:t>
            </a:r>
            <a:r>
              <a:rPr lang="en-US" sz="1600" dirty="0" err="1" smtClean="0"/>
              <a:t>x-xc</a:t>
            </a:r>
            <a:r>
              <a:rPr lang="en-US" sz="1600" dirty="0" smtClean="0"/>
              <a:t>)**2 + (</a:t>
            </a:r>
            <a:r>
              <a:rPr lang="en-US" sz="1600" dirty="0" err="1" smtClean="0"/>
              <a:t>y-yc</a:t>
            </a:r>
            <a:r>
              <a:rPr lang="en-US" sz="1600" dirty="0" smtClean="0"/>
              <a:t>)**2) &lt; 400: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    				</a:t>
            </a:r>
            <a:r>
              <a:rPr lang="en-US" sz="1600" dirty="0" err="1" smtClean="0"/>
              <a:t>c.setFill('red</a:t>
            </a:r>
            <a:r>
              <a:rPr lang="en-US" sz="16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    				</a:t>
            </a:r>
            <a:r>
              <a:rPr lang="en-US" sz="1600" dirty="0" err="1" smtClean="0"/>
              <a:t>p</a:t>
            </a:r>
            <a:r>
              <a:rPr lang="en-US" sz="1600" dirty="0" smtClean="0"/>
              <a:t> = </a:t>
            </a:r>
            <a:r>
              <a:rPr lang="en-US" sz="1600" dirty="0" err="1" smtClean="0"/>
              <a:t>p</a:t>
            </a:r>
            <a:r>
              <a:rPr lang="en-US" sz="1600" dirty="0" smtClean="0"/>
              <a:t> + 1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    				alive = False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		 	</a:t>
            </a:r>
            <a:r>
              <a:rPr lang="en-US" sz="1600" dirty="0" err="1" smtClean="0"/>
              <a:t>elif</a:t>
            </a:r>
            <a:r>
              <a:rPr lang="en-US" sz="1600" dirty="0" smtClean="0"/>
              <a:t> </a:t>
            </a:r>
            <a:r>
              <a:rPr lang="en-US" sz="1600" dirty="0" err="1" smtClean="0"/>
              <a:t>c.getCenter().getX</a:t>
            </a:r>
            <a:r>
              <a:rPr lang="en-US" sz="1600" dirty="0" smtClean="0"/>
              <a:t>() &gt;= 380: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			</a:t>
            </a:r>
            <a:r>
              <a:rPr lang="en-US" sz="1600" dirty="0" err="1" smtClean="0"/>
              <a:t>d</a:t>
            </a:r>
            <a:r>
              <a:rPr lang="en-US" sz="1600" dirty="0" smtClean="0"/>
              <a:t> = -1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</a:t>
            </a:r>
            <a:r>
              <a:rPr lang="en-US" sz="1600" dirty="0" err="1" smtClean="0"/>
              <a:t>c.setFill('yellow</a:t>
            </a:r>
            <a:r>
              <a:rPr lang="en-US" sz="16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		</a:t>
            </a:r>
            <a:r>
              <a:rPr lang="en-US" sz="1600" dirty="0" err="1" smtClean="0"/>
              <a:t>elif</a:t>
            </a:r>
            <a:r>
              <a:rPr lang="en-US" sz="1600" dirty="0" smtClean="0"/>
              <a:t> </a:t>
            </a:r>
            <a:r>
              <a:rPr lang="en-US" sz="1600" dirty="0" err="1" smtClean="0"/>
              <a:t>c.getCenter().getX</a:t>
            </a:r>
            <a:r>
              <a:rPr lang="en-US" sz="1600" dirty="0" smtClean="0"/>
              <a:t>() &lt;= 20: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			 </a:t>
            </a:r>
            <a:r>
              <a:rPr lang="en-US" sz="1600" dirty="0" err="1" smtClean="0"/>
              <a:t>d</a:t>
            </a:r>
            <a:r>
              <a:rPr lang="en-US" sz="1600" dirty="0" smtClean="0"/>
              <a:t> =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</a:t>
            </a:r>
            <a:r>
              <a:rPr lang="en-US" sz="1600" dirty="0" err="1" smtClean="0"/>
              <a:t>c.setFill('yellow</a:t>
            </a:r>
            <a:r>
              <a:rPr lang="en-US" sz="16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600" dirty="0" smtClean="0"/>
              <a:t>        		</a:t>
            </a:r>
            <a:r>
              <a:rPr lang="en-US" sz="1600" dirty="0" err="1" smtClean="0"/>
              <a:t>c.move(d</a:t>
            </a:r>
            <a:r>
              <a:rPr lang="en-US" sz="1600" dirty="0" smtClean="0"/>
              <a:t>*4,0)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13161"/>
            <a:ext cx="8042276" cy="64083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from graphics import *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def main():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w</a:t>
            </a:r>
            <a:r>
              <a:rPr lang="en-US" sz="1200" dirty="0" smtClean="0"/>
              <a:t> = </a:t>
            </a:r>
            <a:r>
              <a:rPr lang="en-US" sz="1200" dirty="0" err="1" smtClean="0"/>
              <a:t>GraphWin("duckhunt</a:t>
            </a:r>
            <a:r>
              <a:rPr lang="en-US" sz="1200" dirty="0" smtClean="0"/>
              <a:t>", 400,200)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	</a:t>
            </a:r>
            <a:r>
              <a:rPr lang="en-US" sz="1200" dirty="0" err="1" smtClean="0"/>
              <a:t>c</a:t>
            </a:r>
            <a:r>
              <a:rPr lang="en-US" sz="1200" dirty="0" smtClean="0"/>
              <a:t> = Circle(Point(100,100),20)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	</a:t>
            </a:r>
            <a:r>
              <a:rPr lang="en-US" sz="1200" dirty="0" err="1" smtClean="0"/>
              <a:t>c.setFill('yellow</a:t>
            </a:r>
            <a:r>
              <a:rPr lang="en-US" sz="12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	 </a:t>
            </a:r>
            <a:r>
              <a:rPr lang="en-US" sz="1200" dirty="0" err="1" smtClean="0"/>
              <a:t>c.draw(w</a:t>
            </a:r>
            <a:r>
              <a:rPr lang="en-US" sz="1200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	 </a:t>
            </a:r>
            <a:r>
              <a:rPr lang="en-US" sz="1200" dirty="0" err="1" smtClean="0"/>
              <a:t>d</a:t>
            </a:r>
            <a:r>
              <a:rPr lang="en-US" sz="1200" dirty="0" smtClean="0"/>
              <a:t> =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	 </a:t>
            </a:r>
            <a:r>
              <a:rPr lang="en-US" sz="1200" dirty="0" err="1" smtClean="0"/>
              <a:t>p</a:t>
            </a:r>
            <a:r>
              <a:rPr lang="en-US" sz="1200" dirty="0" smtClean="0"/>
              <a:t>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	while </a:t>
            </a:r>
            <a:r>
              <a:rPr lang="en-US" sz="1200" dirty="0" err="1" smtClean="0"/>
              <a:t>p</a:t>
            </a:r>
            <a:r>
              <a:rPr lang="en-US" sz="1200" dirty="0" smtClean="0"/>
              <a:t>&lt;5: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		 </a:t>
            </a:r>
            <a:r>
              <a:rPr lang="en-US" sz="1200" dirty="0" err="1" smtClean="0"/>
              <a:t>m</a:t>
            </a:r>
            <a:r>
              <a:rPr lang="en-US" sz="1200" dirty="0" smtClean="0"/>
              <a:t> = </a:t>
            </a:r>
            <a:r>
              <a:rPr lang="en-US" sz="1200" dirty="0" err="1" smtClean="0"/>
              <a:t>w.checkMouse</a:t>
            </a:r>
            <a:r>
              <a:rPr lang="en-US" sz="12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		if </a:t>
            </a:r>
            <a:r>
              <a:rPr lang="en-US" sz="1200" dirty="0" err="1" smtClean="0"/>
              <a:t>m</a:t>
            </a:r>
            <a:r>
              <a:rPr lang="en-US" sz="1200" dirty="0" smtClean="0"/>
              <a:t> != None and alive: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</a:t>
            </a:r>
            <a:r>
              <a:rPr lang="en-US" sz="1200" dirty="0" err="1" smtClean="0"/>
              <a:t>x</a:t>
            </a:r>
            <a:r>
              <a:rPr lang="en-US" sz="1200" dirty="0" smtClean="0"/>
              <a:t> = </a:t>
            </a:r>
            <a:r>
              <a:rPr lang="en-US" sz="1200" dirty="0" err="1" smtClean="0"/>
              <a:t>m.getX</a:t>
            </a:r>
            <a:r>
              <a:rPr lang="en-US" sz="12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	  	</a:t>
            </a:r>
            <a:r>
              <a:rPr lang="en-US" sz="1200" dirty="0" err="1" smtClean="0"/>
              <a:t>y</a:t>
            </a:r>
            <a:r>
              <a:rPr lang="en-US" sz="1200" dirty="0" smtClean="0"/>
              <a:t> = </a:t>
            </a:r>
            <a:r>
              <a:rPr lang="en-US" sz="1200" dirty="0" err="1" smtClean="0"/>
              <a:t>m.getY</a:t>
            </a:r>
            <a:r>
              <a:rPr lang="en-US" sz="12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</a:t>
            </a:r>
            <a:r>
              <a:rPr lang="en-US" sz="1200" dirty="0" err="1" smtClean="0"/>
              <a:t>xc</a:t>
            </a:r>
            <a:r>
              <a:rPr lang="en-US" sz="1200" dirty="0" smtClean="0"/>
              <a:t> = </a:t>
            </a:r>
            <a:r>
              <a:rPr lang="en-US" sz="1200" dirty="0" err="1" smtClean="0"/>
              <a:t>c.getCenter().getX</a:t>
            </a:r>
            <a:r>
              <a:rPr lang="en-US" sz="12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</a:t>
            </a:r>
            <a:r>
              <a:rPr lang="en-US" sz="1200" dirty="0" err="1" smtClean="0"/>
              <a:t>yc</a:t>
            </a:r>
            <a:r>
              <a:rPr lang="en-US" sz="1200" dirty="0" smtClean="0"/>
              <a:t> = </a:t>
            </a:r>
            <a:r>
              <a:rPr lang="en-US" sz="1200" dirty="0" err="1" smtClean="0"/>
              <a:t>c.getCenter().getY</a:t>
            </a:r>
            <a:r>
              <a:rPr lang="en-US" sz="1200" dirty="0" smtClean="0"/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		if ((</a:t>
            </a:r>
            <a:r>
              <a:rPr lang="en-US" sz="1200" dirty="0" err="1" smtClean="0"/>
              <a:t>x-xc</a:t>
            </a:r>
            <a:r>
              <a:rPr lang="en-US" sz="1200" dirty="0" smtClean="0"/>
              <a:t>)**2 + (</a:t>
            </a:r>
            <a:r>
              <a:rPr lang="en-US" sz="1200" dirty="0" err="1" smtClean="0"/>
              <a:t>y-yc</a:t>
            </a:r>
            <a:r>
              <a:rPr lang="en-US" sz="1200" dirty="0" smtClean="0"/>
              <a:t>)**2) &lt; 400: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    		</a:t>
            </a:r>
            <a:r>
              <a:rPr lang="en-US" sz="1200" dirty="0" err="1" smtClean="0"/>
              <a:t>c.setFill('red</a:t>
            </a:r>
            <a:r>
              <a:rPr lang="en-US" sz="12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    		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p</a:t>
            </a:r>
            <a:r>
              <a:rPr lang="en-US" sz="1200" dirty="0" smtClean="0"/>
              <a:t> + 1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    		alive = False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		 </a:t>
            </a:r>
            <a:r>
              <a:rPr lang="en-US" sz="1200" dirty="0" err="1" smtClean="0"/>
              <a:t>elif</a:t>
            </a:r>
            <a:r>
              <a:rPr lang="en-US" sz="1200" dirty="0" smtClean="0"/>
              <a:t> </a:t>
            </a:r>
            <a:r>
              <a:rPr lang="en-US" sz="1200" dirty="0" err="1" smtClean="0"/>
              <a:t>c.getCenter().getX</a:t>
            </a:r>
            <a:r>
              <a:rPr lang="en-US" sz="1200" dirty="0" smtClean="0"/>
              <a:t>() &gt;= 380: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			</a:t>
            </a:r>
            <a:r>
              <a:rPr lang="en-US" sz="1200" dirty="0" err="1" smtClean="0"/>
              <a:t>d</a:t>
            </a:r>
            <a:r>
              <a:rPr lang="en-US" sz="1200" dirty="0" smtClean="0"/>
              <a:t> = -1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	</a:t>
            </a:r>
            <a:r>
              <a:rPr lang="en-US" sz="1200" dirty="0" err="1" smtClean="0"/>
              <a:t>c.setFill('yellow</a:t>
            </a:r>
            <a:r>
              <a:rPr lang="en-US" sz="12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		</a:t>
            </a:r>
            <a:r>
              <a:rPr lang="en-US" sz="1200" dirty="0" err="1" smtClean="0"/>
              <a:t>elif</a:t>
            </a:r>
            <a:r>
              <a:rPr lang="en-US" sz="1200" dirty="0" smtClean="0"/>
              <a:t> </a:t>
            </a:r>
            <a:r>
              <a:rPr lang="en-US" sz="1200" dirty="0" err="1" smtClean="0"/>
              <a:t>c.getCenter().getX</a:t>
            </a:r>
            <a:r>
              <a:rPr lang="en-US" sz="1200" dirty="0" smtClean="0"/>
              <a:t>() &lt;= 20: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			 </a:t>
            </a:r>
            <a:r>
              <a:rPr lang="en-US" sz="1200" dirty="0" err="1" smtClean="0"/>
              <a:t>d</a:t>
            </a:r>
            <a:r>
              <a:rPr lang="en-US" sz="1200" dirty="0" smtClean="0"/>
              <a:t> =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	</a:t>
            </a:r>
            <a:r>
              <a:rPr lang="en-US" sz="1200" dirty="0" err="1" smtClean="0"/>
              <a:t>c.setFill('yellow</a:t>
            </a:r>
            <a:r>
              <a:rPr lang="en-US" sz="1200" dirty="0" smtClean="0"/>
              <a:t>')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    			alive = True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460375" algn="l"/>
                <a:tab pos="912813" algn="l"/>
                <a:tab pos="1374775" algn="l"/>
                <a:tab pos="1827213" algn="l"/>
              </a:tabLst>
            </a:pPr>
            <a:r>
              <a:rPr lang="en-US" sz="1200" dirty="0" smtClean="0"/>
              <a:t>        		</a:t>
            </a:r>
            <a:r>
              <a:rPr lang="en-US" sz="1200" dirty="0" err="1" smtClean="0"/>
              <a:t>c.move(d</a:t>
            </a:r>
            <a:r>
              <a:rPr lang="en-US" sz="1200" dirty="0" smtClean="0"/>
              <a:t>*4,0)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Programming assignment 6: Graphics</a:t>
            </a:r>
          </a:p>
          <a:p>
            <a:pPr lvl="1"/>
            <a:r>
              <a:rPr lang="en-US" dirty="0" smtClean="0"/>
              <a:t>Part I: Due 10:00am, </a:t>
            </a:r>
            <a:r>
              <a:rPr lang="en-US" dirty="0" smtClean="0"/>
              <a:t>Sat </a:t>
            </a:r>
            <a:r>
              <a:rPr lang="en-US" dirty="0" smtClean="0"/>
              <a:t>24 </a:t>
            </a:r>
            <a:r>
              <a:rPr lang="en-US" dirty="0" smtClean="0"/>
              <a:t>October</a:t>
            </a:r>
          </a:p>
          <a:p>
            <a:pPr lvl="1"/>
            <a:r>
              <a:rPr lang="en-US" dirty="0" smtClean="0"/>
              <a:t>Part II: Due 10:00am, </a:t>
            </a:r>
            <a:r>
              <a:rPr lang="en-US" dirty="0" smtClean="0"/>
              <a:t>Sat </a:t>
            </a:r>
            <a:r>
              <a:rPr lang="en-US" dirty="0" smtClean="0"/>
              <a:t>31 </a:t>
            </a:r>
            <a:r>
              <a:rPr lang="en-US" dirty="0" smtClean="0"/>
              <a:t>October</a:t>
            </a:r>
          </a:p>
          <a:p>
            <a:pPr lvl="1"/>
            <a:r>
              <a:rPr lang="en-US" dirty="0" smtClean="0"/>
              <a:t>To be </a:t>
            </a:r>
            <a:r>
              <a:rPr lang="en-US" dirty="0" smtClean="0"/>
              <a:t>completed in teams of </a:t>
            </a:r>
            <a:r>
              <a:rPr lang="en-US" dirty="0" smtClean="0"/>
              <a:t>two assigned by Lab TA</a:t>
            </a:r>
          </a:p>
          <a:p>
            <a:r>
              <a:rPr lang="en-US" dirty="0" smtClean="0"/>
              <a:t>Next workshop: telling a story through animation</a:t>
            </a:r>
          </a:p>
          <a:p>
            <a:r>
              <a:rPr lang="en-US" dirty="0" smtClean="0"/>
              <a:t>Homework: Read </a:t>
            </a:r>
            <a:r>
              <a:rPr lang="en-US" dirty="0" err="1" smtClean="0"/>
              <a:t>Zelle</a:t>
            </a:r>
            <a:r>
              <a:rPr lang="en-US" dirty="0" smtClean="0"/>
              <a:t> Chapter 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Monday: bring at least one written question about something in the chapter that was mysterious or puzzling!</a:t>
            </a:r>
          </a:p>
          <a:p>
            <a:r>
              <a:rPr lang="en-US" dirty="0" smtClean="0"/>
              <a:t>Monday: Final graphics, plus introduction to functions (Ch 6.1 - 6.3) </a:t>
            </a:r>
          </a:p>
          <a:p>
            <a:r>
              <a:rPr lang="en-US" dirty="0" smtClean="0"/>
              <a:t>Wednesday: In-class midterm exam on everything to date.  Bring:</a:t>
            </a:r>
          </a:p>
          <a:p>
            <a:pPr lvl="1"/>
            <a:r>
              <a:rPr lang="en-US" dirty="0" smtClean="0"/>
              <a:t>Pencils</a:t>
            </a:r>
          </a:p>
          <a:p>
            <a:pPr lvl="1"/>
            <a:r>
              <a:rPr lang="en-US" dirty="0" smtClean="0"/>
              <a:t>Calculator</a:t>
            </a:r>
          </a:p>
          <a:p>
            <a:pPr lvl="1"/>
            <a:r>
              <a:rPr lang="en-US" dirty="0" smtClean="0"/>
              <a:t>1 page of notes / crib sheet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using Graphics Library?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detailed instructions for both PC and Macintosh – follow Programming Help link on Blackboard course home page</a:t>
            </a:r>
          </a:p>
          <a:p>
            <a:r>
              <a:rPr lang="en-US" dirty="0" smtClean="0"/>
              <a:t>Solution to "module not found" problem</a:t>
            </a:r>
          </a:p>
          <a:p>
            <a:r>
              <a:rPr lang="en-US" dirty="0" smtClean="0"/>
              <a:t>Solution to "console window"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Were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from graphics import </a:t>
            </a: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smtClean="0"/>
              <a:t>def main():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GraphWin('Test</a:t>
            </a:r>
            <a:r>
              <a:rPr lang="en-US" dirty="0" smtClean="0"/>
              <a:t>', 300, 300)</a:t>
            </a:r>
          </a:p>
          <a:p>
            <a:pPr>
              <a:buNone/>
            </a:pPr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range(5):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w.getMouse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     label = </a:t>
            </a:r>
            <a:r>
              <a:rPr lang="en-US" dirty="0" err="1" smtClean="0"/>
              <a:t>Text(p</a:t>
            </a:r>
            <a:r>
              <a:rPr lang="en-US" dirty="0" smtClean="0"/>
              <a:t>, 'Ouch!')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label.draw(w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main()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w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4731" y="2203644"/>
            <a:ext cx="2571517" cy="2756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GraphWin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Graphwin(title</a:t>
            </a:r>
            <a:r>
              <a:rPr lang="en-US" dirty="0" smtClean="0"/>
              <a:t>, width, height)</a:t>
            </a:r>
          </a:p>
          <a:p>
            <a:pPr lvl="1"/>
            <a:r>
              <a:rPr lang="en-US" dirty="0" smtClean="0"/>
              <a:t>Constructor: creates and returns a window object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smtClean="0"/>
              <a:t> = </a:t>
            </a:r>
            <a:r>
              <a:rPr lang="en-US" dirty="0" err="1" smtClean="0"/>
              <a:t>GraphWin('hello</a:t>
            </a:r>
            <a:r>
              <a:rPr lang="en-US" dirty="0" smtClean="0"/>
              <a:t>', 300, 600)</a:t>
            </a:r>
          </a:p>
          <a:p>
            <a:r>
              <a:rPr lang="en-US" dirty="0" smtClean="0"/>
              <a:t>close()</a:t>
            </a:r>
          </a:p>
          <a:p>
            <a:r>
              <a:rPr lang="en-US" dirty="0" err="1" smtClean="0"/>
              <a:t>getMouse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Wait for click, return Point object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w.getMouse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checkMouse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Like </a:t>
            </a:r>
            <a:r>
              <a:rPr lang="en-US" dirty="0" err="1" smtClean="0"/>
              <a:t>getMouse</a:t>
            </a:r>
            <a:r>
              <a:rPr lang="en-US" dirty="0" smtClean="0"/>
              <a:t>, but don't wait: if user does not click, then return </a:t>
            </a:r>
            <a:r>
              <a:rPr lang="en-US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Point, Line, Circle, Oval, Rectangle, Polygon, Text</a:t>
            </a:r>
          </a:p>
          <a:p>
            <a:r>
              <a:rPr lang="en-US" dirty="0" smtClean="0"/>
              <a:t>All support</a:t>
            </a:r>
          </a:p>
          <a:p>
            <a:pPr lvl="1"/>
            <a:r>
              <a:rPr lang="en-US" dirty="0" err="1" smtClean="0"/>
              <a:t>setFill</a:t>
            </a:r>
            <a:r>
              <a:rPr lang="en-US" dirty="0" smtClean="0"/>
              <a:t>( &lt;color&gt; )</a:t>
            </a:r>
          </a:p>
          <a:p>
            <a:pPr lvl="1"/>
            <a:r>
              <a:rPr lang="en-US" dirty="0" err="1" smtClean="0"/>
              <a:t>setWidth</a:t>
            </a:r>
            <a:r>
              <a:rPr lang="en-US" dirty="0" smtClean="0"/>
              <a:t>( &lt;number of pixels&gt; )</a:t>
            </a:r>
          </a:p>
          <a:p>
            <a:pPr lvl="1"/>
            <a:r>
              <a:rPr lang="en-US" dirty="0" smtClean="0"/>
              <a:t>draw( &lt;</a:t>
            </a:r>
            <a:r>
              <a:rPr lang="en-US" dirty="0" err="1" smtClean="0"/>
              <a:t>GraphWin</a:t>
            </a:r>
            <a:r>
              <a:rPr lang="en-US" dirty="0" smtClean="0"/>
              <a:t>&gt; )</a:t>
            </a:r>
          </a:p>
          <a:p>
            <a:pPr lvl="1"/>
            <a:r>
              <a:rPr lang="en-US" dirty="0" err="1" smtClean="0"/>
              <a:t>undraw</a:t>
            </a:r>
            <a:r>
              <a:rPr lang="en-US" dirty="0" smtClean="0"/>
              <a:t>( &lt;</a:t>
            </a:r>
            <a:r>
              <a:rPr lang="en-US" dirty="0" err="1" smtClean="0"/>
              <a:t>GraphWin</a:t>
            </a:r>
            <a:r>
              <a:rPr lang="en-US" dirty="0" smtClean="0"/>
              <a:t>&gt; 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move( </a:t>
            </a:r>
            <a:r>
              <a:rPr lang="en-US" dirty="0" err="1" smtClean="0">
                <a:solidFill>
                  <a:srgbClr val="FF0000"/>
                </a:solidFill>
              </a:rPr>
              <a:t>dx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dy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clone()</a:t>
            </a:r>
          </a:p>
          <a:p>
            <a:pPr lvl="2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Return a </a:t>
            </a:r>
            <a:r>
              <a:rPr lang="en-US" dirty="0" smtClean="0">
                <a:solidFill>
                  <a:schemeClr val="accent6"/>
                </a:solidFill>
              </a:rPr>
              <a:t>copy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the object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Compare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versus 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y.clone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Point(x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Constructor</a:t>
            </a:r>
          </a:p>
          <a:p>
            <a:r>
              <a:rPr lang="en-US" dirty="0" err="1" smtClean="0"/>
              <a:t>getX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getY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dirty="0" err="1" smtClean="0"/>
              <a:t>p</a:t>
            </a:r>
            <a:r>
              <a:rPr lang="en-US" dirty="0" smtClean="0"/>
              <a:t> = Point(99, 21)</a:t>
            </a:r>
          </a:p>
          <a:p>
            <a:pPr lvl="1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p.getX</a:t>
            </a:r>
            <a:r>
              <a:rPr lang="en-US" dirty="0" smtClean="0"/>
              <a:t>() == 99):</a:t>
            </a:r>
          </a:p>
          <a:p>
            <a:pPr lvl="2">
              <a:buNone/>
            </a:pPr>
            <a:r>
              <a:rPr lang="en-US" dirty="0" smtClean="0"/>
              <a:t>print "yes"</a:t>
            </a:r>
          </a:p>
          <a:p>
            <a:pPr lvl="1">
              <a:buNone/>
            </a:pPr>
            <a:r>
              <a:rPr lang="en-US" dirty="0" smtClean="0"/>
              <a:t>p.move(10,10)</a:t>
            </a:r>
          </a:p>
          <a:p>
            <a:pPr lvl="1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p.getX</a:t>
            </a:r>
            <a:r>
              <a:rPr lang="en-US" dirty="0" smtClean="0"/>
              <a:t>() == 99):</a:t>
            </a:r>
          </a:p>
          <a:p>
            <a:pPr lvl="2">
              <a:buNone/>
            </a:pPr>
            <a:r>
              <a:rPr lang="en-US" dirty="0" smtClean="0"/>
              <a:t>print </a:t>
            </a:r>
            <a:r>
              <a:rPr lang="en-US" dirty="0" smtClean="0"/>
              <a:t>"no"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Line(point1, point2)</a:t>
            </a:r>
          </a:p>
          <a:p>
            <a:r>
              <a:rPr lang="en-US" dirty="0" smtClean="0"/>
              <a:t>getP1()</a:t>
            </a:r>
          </a:p>
          <a:p>
            <a:r>
              <a:rPr lang="en-US" dirty="0" smtClean="0"/>
              <a:t>getP2()</a:t>
            </a:r>
          </a:p>
          <a:p>
            <a:r>
              <a:rPr lang="en-US" dirty="0" smtClean="0"/>
              <a:t>Line from (10, 20) to (30, 40) is:</a:t>
            </a:r>
          </a:p>
          <a:p>
            <a:r>
              <a:rPr lang="en-US" dirty="0" smtClean="0"/>
              <a:t>L = Line(Point(10,20), Point(30,40))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2-Dimensional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Circle( </a:t>
            </a:r>
            <a:r>
              <a:rPr lang="en-US" dirty="0" err="1" smtClean="0"/>
              <a:t>centerPoint</a:t>
            </a:r>
            <a:r>
              <a:rPr lang="en-US" dirty="0" smtClean="0"/>
              <a:t>, radius )</a:t>
            </a:r>
          </a:p>
          <a:p>
            <a:pPr lvl="1"/>
            <a:r>
              <a:rPr lang="en-US" dirty="0" err="1" smtClean="0"/>
              <a:t>getCenter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getRadius</a:t>
            </a:r>
            <a:r>
              <a:rPr lang="en-US" dirty="0" smtClean="0"/>
              <a:t>()</a:t>
            </a:r>
          </a:p>
          <a:p>
            <a:r>
              <a:rPr lang="en-US" dirty="0" smtClean="0"/>
              <a:t>Rectangle( point1, point2 )</a:t>
            </a:r>
          </a:p>
          <a:p>
            <a:pPr lvl="1"/>
            <a:r>
              <a:rPr lang="en-US" dirty="0" smtClean="0"/>
              <a:t>Points at opposite corners of the rectangle</a:t>
            </a:r>
          </a:p>
          <a:p>
            <a:pPr lvl="1"/>
            <a:r>
              <a:rPr lang="en-US" dirty="0" smtClean="0"/>
              <a:t>getP1()</a:t>
            </a:r>
          </a:p>
          <a:p>
            <a:pPr lvl="1"/>
            <a:r>
              <a:rPr lang="en-US" dirty="0" smtClean="0"/>
              <a:t>getP2()</a:t>
            </a:r>
          </a:p>
          <a:p>
            <a:r>
              <a:rPr lang="en-US" dirty="0" smtClean="0"/>
              <a:t>Polygon( point1, point2, point3, ... )</a:t>
            </a:r>
          </a:p>
          <a:p>
            <a:pPr lvl="1"/>
            <a:r>
              <a:rPr lang="en-US" dirty="0" smtClean="0"/>
              <a:t>Arbitrary polygon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2465</TotalTime>
  <Words>1440</Words>
  <Application>Microsoft Macintosh PowerPoint</Application>
  <PresentationFormat>On-screen Show (4:3)</PresentationFormat>
  <Paragraphs>200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Breeze</vt:lpstr>
      <vt:lpstr>Animation </vt:lpstr>
      <vt:lpstr>Status</vt:lpstr>
      <vt:lpstr>Problems using Graphics Library? </vt:lpstr>
      <vt:lpstr>Where We Were</vt:lpstr>
      <vt:lpstr>GraphWin Objects</vt:lpstr>
      <vt:lpstr>Graphical Objects</vt:lpstr>
      <vt:lpstr>Points</vt:lpstr>
      <vt:lpstr>Lines</vt:lpstr>
      <vt:lpstr>2-Dimensional Shapes</vt:lpstr>
      <vt:lpstr>Text Objects</vt:lpstr>
      <vt:lpstr>Uses of Graphics</vt:lpstr>
      <vt:lpstr>Duck Shoot</vt:lpstr>
      <vt:lpstr>Slide 13</vt:lpstr>
      <vt:lpstr>Slide 14</vt:lpstr>
      <vt:lpstr>Slide 15</vt:lpstr>
      <vt:lpstr>Slide 16</vt:lpstr>
      <vt:lpstr>Slide 17</vt:lpstr>
      <vt:lpstr>Slide 18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122</cp:revision>
  <dcterms:created xsi:type="dcterms:W3CDTF">2009-10-14T18:54:45Z</dcterms:created>
  <dcterms:modified xsi:type="dcterms:W3CDTF">2009-10-14T20:45:19Z</dcterms:modified>
</cp:coreProperties>
</file>