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8" r:id="rId14"/>
    <p:sldId id="291" r:id="rId15"/>
    <p:sldId id="289" r:id="rId16"/>
    <p:sldId id="287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955" autoAdjust="0"/>
  </p:normalViewPr>
  <p:slideViewPr>
    <p:cSldViewPr snapToGrid="0" snapToObjects="1">
      <p:cViewPr varScale="1">
        <p:scale>
          <a:sx n="146" d="100"/>
          <a:sy n="146" d="100"/>
        </p:scale>
        <p:origin x="-1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10/19/09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10/19/09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600" y="1446025"/>
            <a:ext cx="7550573" cy="17248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Animation II: </a:t>
            </a:r>
            <a:br>
              <a:rPr lang="en-US" dirty="0" smtClean="0"/>
            </a:br>
            <a:r>
              <a:rPr lang="en-US" dirty="0" smtClean="0"/>
              <a:t>Revenge of the Clones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170892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10/16/2009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4775" lvl="1" indent="-1025525">
              <a:buNone/>
            </a:pPr>
            <a:r>
              <a:rPr lang="en-US" dirty="0" err="1" smtClean="0"/>
              <a:t>c</a:t>
            </a:r>
            <a:r>
              <a:rPr lang="en-US" dirty="0" smtClean="0"/>
              <a:t> = Circle(Point(20,200), 20) </a:t>
            </a:r>
          </a:p>
          <a:p>
            <a:pPr marL="1374775" lvl="1" indent="-1025525">
              <a:buNone/>
            </a:pPr>
            <a:r>
              <a:rPr lang="en-US" dirty="0" err="1" smtClean="0"/>
              <a:t>c.setFill(‘blue</a:t>
            </a:r>
            <a:r>
              <a:rPr lang="en-US" dirty="0" smtClean="0"/>
              <a:t>’) </a:t>
            </a:r>
          </a:p>
          <a:p>
            <a:pPr marL="1374775" lvl="1" indent="-1025525">
              <a:buNone/>
            </a:pPr>
            <a:r>
              <a:rPr lang="en-US" dirty="0" err="1" smtClean="0"/>
              <a:t>c.draw(w</a:t>
            </a:r>
            <a:r>
              <a:rPr lang="en-US" dirty="0" smtClean="0"/>
              <a:t>)    </a:t>
            </a:r>
          </a:p>
          <a:p>
            <a:pPr marL="1374775" lvl="1" indent="-1025525">
              <a:buNone/>
            </a:pPr>
            <a:r>
              <a:rPr lang="en-US" dirty="0" smtClean="0"/>
              <a:t>speed = 1.0 </a:t>
            </a:r>
          </a:p>
          <a:p>
            <a:pPr marL="1374775" lvl="1" indent="-1025525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x</a:t>
            </a:r>
            <a:r>
              <a:rPr lang="en-US" dirty="0" smtClean="0"/>
              <a:t> in range(200):</a:t>
            </a:r>
          </a:p>
          <a:p>
            <a:pPr marL="1374775" lvl="1" indent="-1025525">
              <a:buNone/>
            </a:pPr>
            <a:r>
              <a:rPr lang="en-US" dirty="0" smtClean="0"/>
              <a:t>	c.move(speed,0)</a:t>
            </a:r>
          </a:p>
          <a:p>
            <a:pPr marL="1374775" lvl="1" indent="-1025525">
              <a:buNone/>
            </a:pPr>
            <a:r>
              <a:rPr lang="en-US" dirty="0" smtClean="0"/>
              <a:t>speed = 2.0</a:t>
            </a:r>
          </a:p>
          <a:p>
            <a:pPr marL="1374775" lvl="1" indent="-1025525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x</a:t>
            </a:r>
            <a:r>
              <a:rPr lang="en-US" dirty="0" smtClean="0"/>
              <a:t> in range(200):</a:t>
            </a:r>
          </a:p>
          <a:p>
            <a:pPr marL="1374775" lvl="1" indent="-1025525">
              <a:buNone/>
            </a:pPr>
            <a:r>
              <a:rPr lang="en-US" dirty="0" smtClean="0"/>
              <a:t>	c.move(speed,0)</a:t>
            </a:r>
          </a:p>
          <a:p>
            <a:pPr marL="1374775" lvl="1" indent="-1025525">
              <a:buNone/>
            </a:pPr>
            <a:r>
              <a:rPr lang="en-US" dirty="0" smtClean="0"/>
              <a:t>speed = 0.5</a:t>
            </a:r>
          </a:p>
          <a:p>
            <a:pPr marL="1374775" lvl="1" indent="-1025525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x</a:t>
            </a:r>
            <a:r>
              <a:rPr lang="en-US" dirty="0" smtClean="0"/>
              <a:t> in range(200):</a:t>
            </a:r>
          </a:p>
          <a:p>
            <a:pPr marL="1374775" lvl="1" indent="-1025525">
              <a:buNone/>
            </a:pPr>
            <a:r>
              <a:rPr lang="en-US" dirty="0" smtClean="0"/>
              <a:t>	c.move(speed,0)</a:t>
            </a:r>
          </a:p>
          <a:p>
            <a:pPr marL="1374775" lvl="1" indent="-1025525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277183" y="2539909"/>
            <a:ext cx="2441682" cy="12699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Run</a:t>
            </a: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speed.py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Speed with Constant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4775" lvl="1" indent="-1025525">
              <a:buNone/>
            </a:pPr>
            <a:r>
              <a:rPr lang="en-US" dirty="0" err="1" smtClean="0"/>
              <a:t>c</a:t>
            </a:r>
            <a:r>
              <a:rPr lang="en-US" dirty="0" smtClean="0"/>
              <a:t> = Circle(Point(20,200), 20) </a:t>
            </a:r>
          </a:p>
          <a:p>
            <a:pPr marL="1374775" lvl="1" indent="-1025525">
              <a:buNone/>
            </a:pPr>
            <a:r>
              <a:rPr lang="en-US" dirty="0" err="1" smtClean="0"/>
              <a:t>c.setFill(‘blue</a:t>
            </a:r>
            <a:r>
              <a:rPr lang="en-US" dirty="0" smtClean="0"/>
              <a:t>’) </a:t>
            </a:r>
          </a:p>
          <a:p>
            <a:pPr marL="1374775" lvl="1" indent="-1025525">
              <a:buNone/>
            </a:pPr>
            <a:r>
              <a:rPr lang="en-US" dirty="0" err="1" smtClean="0"/>
              <a:t>c.draw(w</a:t>
            </a:r>
            <a:r>
              <a:rPr lang="en-US" dirty="0" smtClean="0"/>
              <a:t>)    </a:t>
            </a:r>
          </a:p>
          <a:p>
            <a:pPr marL="1374775" lvl="1" indent="-1025525">
              <a:buNone/>
            </a:pPr>
            <a:r>
              <a:rPr lang="en-US" dirty="0" smtClean="0"/>
              <a:t>speed = 1.0 </a:t>
            </a:r>
          </a:p>
          <a:p>
            <a:pPr marL="1374775" lvl="1" indent="-1025525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x</a:t>
            </a:r>
            <a:r>
              <a:rPr lang="en-US" dirty="0" smtClean="0"/>
              <a:t> in range(</a:t>
            </a:r>
            <a:r>
              <a:rPr lang="en-US" dirty="0" smtClean="0">
                <a:solidFill>
                  <a:srgbClr val="C00000"/>
                </a:solidFill>
              </a:rPr>
              <a:t>int(200/speed)</a:t>
            </a:r>
            <a:r>
              <a:rPr lang="en-US" dirty="0" smtClean="0"/>
              <a:t>):</a:t>
            </a:r>
          </a:p>
          <a:p>
            <a:pPr marL="1374775" lvl="1" indent="-1025525">
              <a:buNone/>
            </a:pPr>
            <a:r>
              <a:rPr lang="en-US" dirty="0" smtClean="0"/>
              <a:t>	c.move(speed,0)</a:t>
            </a:r>
          </a:p>
          <a:p>
            <a:pPr marL="1374775" lvl="1" indent="-1025525">
              <a:buNone/>
            </a:pPr>
            <a:r>
              <a:rPr lang="en-US" dirty="0" smtClean="0"/>
              <a:t>speed = 2.0</a:t>
            </a:r>
          </a:p>
          <a:p>
            <a:pPr marL="1374775" lvl="1" indent="-1025525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x</a:t>
            </a:r>
            <a:r>
              <a:rPr lang="en-US" dirty="0" smtClean="0"/>
              <a:t> in range(</a:t>
            </a:r>
            <a:r>
              <a:rPr lang="en-US" dirty="0" smtClean="0">
                <a:solidFill>
                  <a:srgbClr val="C00000"/>
                </a:solidFill>
              </a:rPr>
              <a:t>int(200/speed)</a:t>
            </a:r>
            <a:r>
              <a:rPr lang="en-US" dirty="0" smtClean="0"/>
              <a:t>):</a:t>
            </a:r>
          </a:p>
          <a:p>
            <a:pPr marL="1374775" lvl="1" indent="-1025525">
              <a:buNone/>
            </a:pPr>
            <a:r>
              <a:rPr lang="en-US" dirty="0" smtClean="0"/>
              <a:t>	c.move(speed,0)</a:t>
            </a:r>
          </a:p>
          <a:p>
            <a:pPr marL="1374775" lvl="1" indent="-1025525">
              <a:buNone/>
            </a:pPr>
            <a:r>
              <a:rPr lang="en-US" dirty="0" smtClean="0"/>
              <a:t>speed = 0.5</a:t>
            </a:r>
          </a:p>
          <a:p>
            <a:pPr marL="1374775" lvl="1" indent="-1025525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x</a:t>
            </a:r>
            <a:r>
              <a:rPr lang="en-US" dirty="0" smtClean="0"/>
              <a:t> in range(</a:t>
            </a:r>
            <a:r>
              <a:rPr lang="en-US" dirty="0" smtClean="0">
                <a:solidFill>
                  <a:srgbClr val="C00000"/>
                </a:solidFill>
              </a:rPr>
              <a:t>int(200/speed)</a:t>
            </a:r>
            <a:r>
              <a:rPr lang="en-US" dirty="0" smtClean="0"/>
              <a:t>):</a:t>
            </a:r>
          </a:p>
          <a:p>
            <a:pPr marL="1374775" lvl="1" indent="-1025525">
              <a:buNone/>
            </a:pPr>
            <a:r>
              <a:rPr lang="en-US" dirty="0" smtClean="0"/>
              <a:t>	c.move(speed,0)</a:t>
            </a:r>
          </a:p>
          <a:p>
            <a:pPr marL="1374775" lvl="1" indent="-1025525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277183" y="2539909"/>
            <a:ext cx="2441682" cy="12699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Run</a:t>
            </a: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distance.py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at an 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  <a:tabLst>
                <a:tab pos="912813" algn="l"/>
              </a:tabLst>
            </a:pPr>
            <a:r>
              <a:rPr lang="en-US" dirty="0" smtClean="0"/>
              <a:t>from math import *</a:t>
            </a:r>
          </a:p>
          <a:p>
            <a:pPr lvl="1">
              <a:buNone/>
              <a:tabLst>
                <a:tab pos="912813" algn="l"/>
              </a:tabLst>
            </a:pPr>
            <a:r>
              <a:rPr lang="en-US" dirty="0" smtClean="0"/>
              <a:t>D =</a:t>
            </a:r>
            <a:r>
              <a:rPr lang="en-US" dirty="0" smtClean="0"/>
              <a:t> 30</a:t>
            </a:r>
            <a:endParaRPr lang="en-US" dirty="0" smtClean="0"/>
          </a:p>
          <a:p>
            <a:pPr marL="1374775" lvl="1" indent="-1025525">
              <a:buNone/>
              <a:tabLst>
                <a:tab pos="912813" algn="l"/>
              </a:tabLst>
            </a:pPr>
            <a:r>
              <a:rPr lang="en-US" dirty="0" smtClean="0"/>
              <a:t>for </a:t>
            </a:r>
            <a:r>
              <a:rPr lang="en-US" dirty="0" err="1" smtClean="0"/>
              <a:t>x</a:t>
            </a:r>
            <a:r>
              <a:rPr lang="en-US" dirty="0" smtClean="0"/>
              <a:t> in range(int(200/speed)):</a:t>
            </a:r>
          </a:p>
          <a:p>
            <a:pPr marL="1374775" lvl="1" indent="-1025525">
              <a:buNone/>
              <a:tabLst>
                <a:tab pos="912813" algn="l"/>
              </a:tabLst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6"/>
                </a:solidFill>
              </a:rPr>
              <a:t>c.move(speed</a:t>
            </a:r>
            <a:r>
              <a:rPr lang="en-US" dirty="0" smtClean="0">
                <a:solidFill>
                  <a:schemeClr val="accent6"/>
                </a:solidFill>
              </a:rPr>
              <a:t>*</a:t>
            </a:r>
            <a:r>
              <a:rPr lang="en-US" dirty="0" err="1" smtClean="0">
                <a:solidFill>
                  <a:schemeClr val="accent6"/>
                </a:solidFill>
              </a:rPr>
              <a:t>cos(</a:t>
            </a:r>
            <a:r>
              <a:rPr lang="en-US" dirty="0" err="1" smtClean="0">
                <a:solidFill>
                  <a:schemeClr val="accent6"/>
                </a:solidFill>
              </a:rPr>
              <a:t>radians(D</a:t>
            </a:r>
            <a:r>
              <a:rPr lang="en-US" dirty="0" smtClean="0">
                <a:solidFill>
                  <a:schemeClr val="accent6"/>
                </a:solidFill>
              </a:rPr>
              <a:t>)), \</a:t>
            </a:r>
          </a:p>
          <a:p>
            <a:pPr marL="1374775" lvl="1" indent="-1025525">
              <a:buNone/>
              <a:tabLst>
                <a:tab pos="912813" algn="l"/>
              </a:tabLst>
            </a:pPr>
            <a:r>
              <a:rPr lang="en-US" dirty="0" smtClean="0">
                <a:solidFill>
                  <a:schemeClr val="accent6"/>
                </a:solidFill>
              </a:rPr>
              <a:t>			 speed*</a:t>
            </a:r>
            <a:r>
              <a:rPr lang="en-US" dirty="0" err="1" smtClean="0">
                <a:solidFill>
                  <a:schemeClr val="accent6"/>
                </a:solidFill>
              </a:rPr>
              <a:t>sin(</a:t>
            </a:r>
            <a:r>
              <a:rPr lang="en-US" dirty="0" err="1" smtClean="0">
                <a:solidFill>
                  <a:schemeClr val="accent6"/>
                </a:solidFill>
              </a:rPr>
              <a:t>radians(D</a:t>
            </a:r>
            <a:r>
              <a:rPr lang="en-US" dirty="0" smtClean="0">
                <a:solidFill>
                  <a:schemeClr val="accent6"/>
                </a:solidFill>
              </a:rPr>
              <a:t>)))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85212" y="3952063"/>
            <a:ext cx="2404288" cy="2404288"/>
          </a:xfrm>
          <a:prstGeom prst="ellipse">
            <a:avLst/>
          </a:prstGeom>
          <a:noFill/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10800000" flipV="1">
            <a:off x="4981192" y="5154207"/>
            <a:ext cx="1572008" cy="239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4970263" y="4116481"/>
            <a:ext cx="1072629" cy="1050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7"/>
          </p:cNvCxnSpPr>
          <p:nvPr/>
        </p:nvCxnSpPr>
        <p:spPr>
          <a:xfrm rot="16200000" flipH="1">
            <a:off x="5412378" y="4729185"/>
            <a:ext cx="850044" cy="158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981190" y="5154207"/>
            <a:ext cx="855416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32809" y="4561995"/>
            <a:ext cx="954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sine(R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32561" y="5215431"/>
            <a:ext cx="1199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cosine(R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89500" y="4377329"/>
            <a:ext cx="34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49275" y="4377329"/>
            <a:ext cx="2441682" cy="12699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Run</a:t>
            </a: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diagonal.py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Display &amp;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614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Entry class is like Text, but user can edit</a:t>
            </a:r>
          </a:p>
          <a:p>
            <a:r>
              <a:rPr lang="en-US" dirty="0" smtClean="0"/>
              <a:t>Method </a:t>
            </a:r>
            <a:r>
              <a:rPr lang="en-US" dirty="0" err="1" smtClean="0"/>
              <a:t>getText</a:t>
            </a:r>
            <a:r>
              <a:rPr lang="en-US" dirty="0" smtClean="0"/>
              <a:t>() returns what (if anything) user has typed in the box</a:t>
            </a:r>
          </a:p>
          <a:p>
            <a:r>
              <a:rPr lang="en-US" dirty="0" smtClean="0"/>
              <a:t>Need to know when to invoke </a:t>
            </a:r>
            <a:r>
              <a:rPr lang="en-US" dirty="0" err="1" smtClean="0"/>
              <a:t>getText</a:t>
            </a:r>
            <a:r>
              <a:rPr lang="en-US" dirty="0" smtClean="0"/>
              <a:t>(), e.g. after mouse click: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label = Text(Point(200,300), 'Name:')</a:t>
            </a:r>
          </a:p>
          <a:p>
            <a:pPr lvl="1">
              <a:buNone/>
            </a:pPr>
            <a:r>
              <a:rPr lang="en-US" dirty="0" smtClean="0"/>
              <a:t>label.setSize(24)</a:t>
            </a:r>
          </a:p>
          <a:p>
            <a:pPr lvl="1">
              <a:buNone/>
            </a:pPr>
            <a:r>
              <a:rPr lang="en-US" dirty="0" err="1" smtClean="0"/>
              <a:t>label.draw(w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field = Entry(Point(200,200), 10)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field.setSize(24)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field.draw(w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w.getMouse</a:t>
            </a:r>
            <a:r>
              <a:rPr lang="en-US" dirty="0" smtClean="0">
                <a:solidFill>
                  <a:srgbClr val="0000FF"/>
                </a:solidFill>
              </a:rPr>
              <a:t>()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field.getText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</a:p>
          <a:p>
            <a:pPr lvl="1">
              <a:buNone/>
            </a:pPr>
            <a:r>
              <a:rPr lang="en-US" dirty="0" err="1" smtClean="0"/>
              <a:t>label.setText('You</a:t>
            </a:r>
            <a:r>
              <a:rPr lang="en-US" dirty="0" smtClean="0"/>
              <a:t> entered:' + </a:t>
            </a:r>
            <a:r>
              <a:rPr lang="en-US" dirty="0" err="1" smtClean="0"/>
              <a:t>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658183" y="4363357"/>
            <a:ext cx="2441682" cy="12699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Run</a:t>
            </a: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entry.py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Pause the program:</a:t>
            </a:r>
          </a:p>
          <a:p>
            <a:pPr lvl="1">
              <a:buNone/>
            </a:pPr>
            <a:r>
              <a:rPr lang="en-US" dirty="0" smtClean="0"/>
              <a:t>import time</a:t>
            </a:r>
          </a:p>
          <a:p>
            <a:pPr lvl="1">
              <a:buNone/>
            </a:pPr>
            <a:r>
              <a:rPr lang="en-US" dirty="0" err="1" smtClean="0"/>
              <a:t>pauseDuration</a:t>
            </a:r>
            <a:r>
              <a:rPr lang="en-US" dirty="0" smtClean="0"/>
              <a:t> = 2</a:t>
            </a:r>
          </a:p>
          <a:p>
            <a:pPr lvl="1">
              <a:buNone/>
            </a:pPr>
            <a:r>
              <a:rPr lang="en-US" dirty="0" err="1" smtClean="0"/>
              <a:t>time.sleep(pauseDuration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Displaying dialog:</a:t>
            </a:r>
          </a:p>
          <a:p>
            <a:pPr lvl="1">
              <a:buNone/>
            </a:pPr>
            <a:r>
              <a:rPr lang="en-US" dirty="0" smtClean="0"/>
              <a:t>dialog = Text(Point(200,200), ‘To be or not to be?’)</a:t>
            </a:r>
          </a:p>
          <a:p>
            <a:pPr lvl="1">
              <a:buNone/>
            </a:pPr>
            <a:r>
              <a:rPr lang="en-US" dirty="0" err="1" smtClean="0"/>
              <a:t>dialog.draw(win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time.sleep(2)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Displaying Image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Displaying GIF images:</a:t>
            </a:r>
          </a:p>
          <a:p>
            <a:pPr lvl="1">
              <a:buNone/>
            </a:pPr>
            <a:r>
              <a:rPr lang="en-US" dirty="0" smtClean="0"/>
              <a:t>object = </a:t>
            </a:r>
            <a:r>
              <a:rPr lang="en-US" dirty="0" err="1" smtClean="0"/>
              <a:t>Image(centerpoint</a:t>
            </a:r>
            <a:r>
              <a:rPr lang="en-US" dirty="0" smtClean="0"/>
              <a:t>, filename)</a:t>
            </a:r>
          </a:p>
          <a:p>
            <a:r>
              <a:rPr lang="en-US" dirty="0" smtClean="0"/>
              <a:t>Example</a:t>
            </a:r>
          </a:p>
          <a:p>
            <a:pPr lvl="1">
              <a:buNone/>
            </a:pPr>
            <a:r>
              <a:rPr lang="en-US" dirty="0" err="1" smtClean="0"/>
              <a:t>b</a:t>
            </a:r>
            <a:r>
              <a:rPr lang="en-US" dirty="0" smtClean="0"/>
              <a:t> = Image(Point(200,200), '</a:t>
            </a:r>
            <a:r>
              <a:rPr lang="en-US" dirty="0" err="1" smtClean="0"/>
              <a:t>barak.gif</a:t>
            </a:r>
            <a:r>
              <a:rPr lang="en-US" dirty="0" smtClean="0"/>
              <a:t>')</a:t>
            </a:r>
          </a:p>
          <a:p>
            <a:pPr lvl="1">
              <a:buNone/>
            </a:pPr>
            <a:r>
              <a:rPr lang="en-US" dirty="0" err="1" smtClean="0"/>
              <a:t>b.draw(win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 descr="images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3363" y="3984625"/>
            <a:ext cx="13081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dirty="0" smtClean="0"/>
              <a:t>b1 = Image(Point(200,200), '</a:t>
            </a:r>
            <a:r>
              <a:rPr lang="en-US" dirty="0" err="1" smtClean="0"/>
              <a:t>barak.gif</a:t>
            </a:r>
            <a:r>
              <a:rPr lang="en-US" dirty="0" smtClean="0"/>
              <a:t>')</a:t>
            </a:r>
          </a:p>
          <a:p>
            <a:pPr lvl="1">
              <a:buNone/>
            </a:pPr>
            <a:r>
              <a:rPr lang="en-US" dirty="0" smtClean="0"/>
              <a:t>b1.draw(w)</a:t>
            </a:r>
          </a:p>
          <a:p>
            <a:pPr lvl="1">
              <a:buNone/>
            </a:pPr>
            <a:r>
              <a:rPr lang="en-US" dirty="0" smtClean="0"/>
              <a:t>time.sleep(0.5)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b2 = b1.clone()</a:t>
            </a:r>
          </a:p>
          <a:p>
            <a:pPr lvl="1">
              <a:buNone/>
            </a:pPr>
            <a:r>
              <a:rPr lang="en-US" dirty="0" smtClean="0"/>
              <a:t>b2.move(100,100)</a:t>
            </a:r>
          </a:p>
          <a:p>
            <a:pPr lvl="1">
              <a:buNone/>
            </a:pPr>
            <a:r>
              <a:rPr lang="en-US" dirty="0" smtClean="0"/>
              <a:t>b2.draw(w)</a:t>
            </a:r>
          </a:p>
          <a:p>
            <a:pPr lvl="1">
              <a:buNone/>
            </a:pPr>
            <a:r>
              <a:rPr lang="en-US" dirty="0" smtClean="0"/>
              <a:t>time.sleep(0.5)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b3 = b2.clone()</a:t>
            </a:r>
          </a:p>
          <a:p>
            <a:pPr lvl="1">
              <a:buNone/>
            </a:pPr>
            <a:r>
              <a:rPr lang="en-US" dirty="0" smtClean="0"/>
              <a:t>b3.move(100,100)</a:t>
            </a:r>
          </a:p>
          <a:p>
            <a:pPr lvl="1">
              <a:buNone/>
            </a:pPr>
            <a:r>
              <a:rPr lang="en-US" dirty="0" smtClean="0"/>
              <a:t>b3.draw(w)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828881" y="2893786"/>
            <a:ext cx="2441682" cy="12699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Run</a:t>
            </a: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clone.py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Heider</a:t>
            </a:r>
            <a:r>
              <a:rPr lang="en-US" dirty="0" smtClean="0"/>
              <a:t> &amp; </a:t>
            </a:r>
            <a:r>
              <a:rPr lang="en-US" dirty="0" err="1" smtClean="0"/>
              <a:t>Simmel</a:t>
            </a:r>
            <a:r>
              <a:rPr lang="en-US" dirty="0" smtClean="0"/>
              <a:t> (1944): An experimental study of apparent behavior. </a:t>
            </a:r>
            <a:r>
              <a:rPr lang="en-US" i="1" dirty="0" smtClean="0"/>
              <a:t>American Journal of Psychology</a:t>
            </a:r>
            <a:r>
              <a:rPr lang="en-US" dirty="0" smtClean="0"/>
              <a:t>, 57, 243–259. </a:t>
            </a:r>
          </a:p>
          <a:p>
            <a:r>
              <a:rPr lang="en-US" dirty="0" smtClean="0"/>
              <a:t>Chuck Jones (1965): The Dot and the Line</a:t>
            </a:r>
          </a:p>
          <a:p>
            <a:r>
              <a:rPr lang="en-US" dirty="0" smtClean="0"/>
              <a:t>Henry Kautz (2009): A Heartbreaking Work of Staggering Genius*</a:t>
            </a:r>
          </a:p>
          <a:p>
            <a:endParaRPr lang="en-US" dirty="0" smtClean="0"/>
          </a:p>
          <a:p>
            <a:pPr lvl="2">
              <a:buNone/>
            </a:pPr>
            <a:r>
              <a:rPr lang="en-US" dirty="0" smtClean="0"/>
              <a:t>* title stolen from a book by David Eggers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Programming assignment 6: Graphics</a:t>
            </a:r>
          </a:p>
          <a:p>
            <a:pPr lvl="1"/>
            <a:r>
              <a:rPr lang="en-US" dirty="0" smtClean="0"/>
              <a:t>Part I: Due 10:00am, Sat 24 October</a:t>
            </a:r>
          </a:p>
          <a:p>
            <a:pPr lvl="1"/>
            <a:r>
              <a:rPr lang="en-US" dirty="0" smtClean="0"/>
              <a:t>Part II: Due 10:00am, Sat 31 October</a:t>
            </a:r>
          </a:p>
          <a:p>
            <a:pPr lvl="1"/>
            <a:r>
              <a:rPr lang="en-US" dirty="0" smtClean="0"/>
              <a:t>To be completed in teams of two assigned by Lab TA</a:t>
            </a:r>
          </a:p>
          <a:p>
            <a:r>
              <a:rPr lang="en-US" dirty="0" smtClean="0"/>
              <a:t>Next class: Midterm Exam</a:t>
            </a:r>
          </a:p>
          <a:p>
            <a:pPr lvl="1"/>
            <a:r>
              <a:rPr lang="en-US" dirty="0" smtClean="0"/>
              <a:t>You may bring and consult your text book</a:t>
            </a:r>
          </a:p>
          <a:p>
            <a:pPr lvl="1"/>
            <a:r>
              <a:rPr lang="en-US" dirty="0" smtClean="0"/>
              <a:t>Also bring 1 page of written notes (good practice!)</a:t>
            </a:r>
          </a:p>
          <a:p>
            <a:pPr lvl="1"/>
            <a:r>
              <a:rPr lang="en-US" dirty="0" smtClean="0"/>
              <a:t>Study guide</a:t>
            </a:r>
          </a:p>
          <a:p>
            <a:pPr lvl="1"/>
            <a:r>
              <a:rPr lang="en-US" dirty="0" smtClean="0"/>
              <a:t>Be sure to bring pencil &amp; calculator</a:t>
            </a:r>
          </a:p>
          <a:p>
            <a:r>
              <a:rPr lang="en-US" dirty="0" smtClean="0"/>
              <a:t>For Monday Oct 26: pre-read Chapter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Graphics bits &amp; pieces</a:t>
            </a:r>
          </a:p>
          <a:p>
            <a:r>
              <a:rPr lang="en-US" dirty="0" smtClean="0"/>
              <a:t>Animation examples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Default </a:t>
            </a:r>
            <a:r>
              <a:rPr lang="en-US" dirty="0" err="1" smtClean="0"/>
              <a:t>GraphWin</a:t>
            </a:r>
            <a:r>
              <a:rPr lang="en-US" dirty="0" smtClean="0"/>
              <a:t> Coordinates</a:t>
            </a:r>
          </a:p>
          <a:p>
            <a:pPr lvl="1"/>
            <a:r>
              <a:rPr lang="en-US" dirty="0" smtClean="0"/>
              <a:t>One unit == one pixel</a:t>
            </a:r>
          </a:p>
          <a:p>
            <a:pPr lvl="1"/>
            <a:r>
              <a:rPr lang="en-US" dirty="0" smtClean="0"/>
              <a:t>(0,0) is upper left corner</a:t>
            </a:r>
          </a:p>
          <a:p>
            <a:r>
              <a:rPr lang="en-US" dirty="0" smtClean="0"/>
              <a:t>Drawbacks:</a:t>
            </a:r>
          </a:p>
          <a:p>
            <a:pPr lvl="1"/>
            <a:r>
              <a:rPr lang="en-US" dirty="0" smtClean="0"/>
              <a:t>Using a larger or smaller window requires program to be rewritten</a:t>
            </a:r>
          </a:p>
          <a:p>
            <a:pPr lvl="1"/>
            <a:r>
              <a:rPr lang="en-US" dirty="0" smtClean="0"/>
              <a:t>Familiar geometry notation has (0,0) in </a:t>
            </a:r>
            <a:r>
              <a:rPr lang="en-US" dirty="0" smtClean="0">
                <a:solidFill>
                  <a:srgbClr val="FF0000"/>
                </a:solidFill>
              </a:rPr>
              <a:t>lower left</a:t>
            </a:r>
          </a:p>
          <a:p>
            <a:r>
              <a:rPr lang="en-US" dirty="0" err="1" smtClean="0"/>
              <a:t>Graphwin</a:t>
            </a:r>
            <a:r>
              <a:rPr lang="en-US" dirty="0" smtClean="0"/>
              <a:t> method </a:t>
            </a:r>
            <a:r>
              <a:rPr lang="en-US" dirty="0" err="1" smtClean="0"/>
              <a:t>setCoord(xLL</a:t>
            </a:r>
            <a:r>
              <a:rPr lang="en-US" dirty="0" smtClean="0"/>
              <a:t>, </a:t>
            </a:r>
            <a:r>
              <a:rPr lang="en-US" dirty="0" err="1" smtClean="0"/>
              <a:t>yLL</a:t>
            </a:r>
            <a:r>
              <a:rPr lang="en-US" dirty="0" smtClean="0"/>
              <a:t>, </a:t>
            </a:r>
            <a:r>
              <a:rPr lang="en-US" dirty="0" err="1" smtClean="0"/>
              <a:t>xUR</a:t>
            </a:r>
            <a:r>
              <a:rPr lang="en-US" dirty="0" smtClean="0"/>
              <a:t>, </a:t>
            </a:r>
            <a:r>
              <a:rPr lang="en-US" dirty="0" err="1" smtClean="0"/>
              <a:t>yUR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Sets lower left corner to coordinate (</a:t>
            </a:r>
            <a:r>
              <a:rPr lang="en-US" dirty="0" err="1" smtClean="0"/>
              <a:t>xLL</a:t>
            </a:r>
            <a:r>
              <a:rPr lang="en-US" dirty="0" smtClean="0"/>
              <a:t>, </a:t>
            </a:r>
            <a:r>
              <a:rPr lang="en-US" dirty="0" err="1" smtClean="0"/>
              <a:t>yLL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Sets upper right corner to coordinate (</a:t>
            </a:r>
            <a:r>
              <a:rPr lang="en-US" dirty="0" err="1" smtClean="0"/>
              <a:t>xUR</a:t>
            </a:r>
            <a:r>
              <a:rPr lang="en-US" dirty="0" smtClean="0"/>
              <a:t>, </a:t>
            </a:r>
            <a:r>
              <a:rPr lang="en-US" dirty="0" err="1" smtClean="0"/>
              <a:t>yUR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All object coordinates are </a:t>
            </a:r>
            <a:r>
              <a:rPr lang="en-US" dirty="0" smtClean="0">
                <a:solidFill>
                  <a:srgbClr val="FF0000"/>
                </a:solidFill>
              </a:rPr>
              <a:t>automatically scaled </a:t>
            </a:r>
            <a:r>
              <a:rPr lang="en-US" dirty="0" smtClean="0"/>
              <a:t>to pixels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18631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4532"/>
            <a:ext cx="8375758" cy="2428764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GraphWin('test</a:t>
            </a:r>
            <a:r>
              <a:rPr lang="en-US" dirty="0" smtClean="0"/>
              <a:t>', 800, 400)</a:t>
            </a:r>
          </a:p>
          <a:p>
            <a:pPr lvl="1">
              <a:buNone/>
            </a:pPr>
            <a:r>
              <a:rPr lang="en-US" dirty="0" smtClean="0"/>
              <a:t>w.setCoords(0, 0, 8, 4)</a:t>
            </a:r>
          </a:p>
          <a:p>
            <a:pPr lvl="1">
              <a:buNone/>
            </a:pPr>
            <a:r>
              <a:rPr lang="en-US" dirty="0" err="1" smtClean="0"/>
              <a:t>c</a:t>
            </a:r>
            <a:r>
              <a:rPr lang="en-US" dirty="0" smtClean="0"/>
              <a:t> = Circle(Point(4,2), 1)</a:t>
            </a:r>
          </a:p>
          <a:p>
            <a:pPr lvl="1">
              <a:buNone/>
            </a:pPr>
            <a:r>
              <a:rPr lang="en-US" dirty="0" err="1" smtClean="0"/>
              <a:t>c.draw(w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i="1" dirty="0" smtClean="0"/>
              <a:t>Circle is rendered at pixel location (400,200) with radius 100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p1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567" y="3659461"/>
            <a:ext cx="6024717" cy="31985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2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566" y="3659461"/>
            <a:ext cx="6024717" cy="31985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18631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4532"/>
            <a:ext cx="8375758" cy="2428764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GraphWin('test</a:t>
            </a:r>
            <a:r>
              <a:rPr lang="en-US" dirty="0" smtClean="0"/>
              <a:t>', 800, 400)</a:t>
            </a:r>
          </a:p>
          <a:p>
            <a:pPr lvl="1">
              <a:buNone/>
            </a:pPr>
            <a:r>
              <a:rPr lang="en-US" dirty="0" smtClean="0"/>
              <a:t>w.setCoords(0, 0, 8, 4)</a:t>
            </a:r>
          </a:p>
          <a:p>
            <a:pPr lvl="1">
              <a:buNone/>
            </a:pPr>
            <a:r>
              <a:rPr lang="en-US" dirty="0" err="1" smtClean="0"/>
              <a:t>c</a:t>
            </a:r>
            <a:r>
              <a:rPr lang="en-US" dirty="0" smtClean="0"/>
              <a:t> = Circle(Point(6.5,2.5), 0.75)</a:t>
            </a:r>
          </a:p>
          <a:p>
            <a:pPr lvl="1">
              <a:buNone/>
            </a:pPr>
            <a:r>
              <a:rPr lang="en-US" dirty="0" err="1" smtClean="0"/>
              <a:t>c.draw(w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i="1" dirty="0" smtClean="0"/>
              <a:t>Circle is rendered at pixel location (650,250) with radius 75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18631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4532"/>
            <a:ext cx="8375758" cy="2428764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GraphWin('test</a:t>
            </a:r>
            <a:r>
              <a:rPr lang="en-US" dirty="0" smtClean="0"/>
              <a:t>', 801, 401)</a:t>
            </a:r>
          </a:p>
          <a:p>
            <a:pPr lvl="1">
              <a:buNone/>
            </a:pPr>
            <a:r>
              <a:rPr lang="en-US" dirty="0" smtClean="0"/>
              <a:t>w.setCoords(0, 0, 800, 400)</a:t>
            </a:r>
          </a:p>
          <a:p>
            <a:pPr lvl="1">
              <a:buNone/>
            </a:pPr>
            <a:r>
              <a:rPr lang="en-US" dirty="0" err="1" smtClean="0"/>
              <a:t>c</a:t>
            </a:r>
            <a:r>
              <a:rPr lang="en-US" dirty="0" smtClean="0"/>
              <a:t> = Circle(Point(400,200), 100)</a:t>
            </a:r>
          </a:p>
          <a:p>
            <a:pPr lvl="1">
              <a:buNone/>
            </a:pPr>
            <a:r>
              <a:rPr lang="en-US" dirty="0" err="1" smtClean="0"/>
              <a:t>c.draw(w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i="1" dirty="0" smtClean="0"/>
              <a:t>Change (0,0) to lower left with </a:t>
            </a:r>
            <a:r>
              <a:rPr lang="en-US" i="1" dirty="0" smtClean="0">
                <a:solidFill>
                  <a:srgbClr val="C00000"/>
                </a:solidFill>
              </a:rPr>
              <a:t>no rescaling </a:t>
            </a:r>
            <a:r>
              <a:rPr lang="en-US" i="1" dirty="0" smtClean="0"/>
              <a:t>of units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p1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567" y="3659461"/>
            <a:ext cx="6024717" cy="3198539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5947103" y="1256862"/>
            <a:ext cx="2644448" cy="1869966"/>
          </a:xfrm>
          <a:prstGeom prst="wedgeRoundRectCallout">
            <a:avLst>
              <a:gd name="adj1" fmla="val -99820"/>
              <a:gd name="adj2" fmla="val -1859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There are 801 units between 0 and 800, including 0 and 800!  (Similarly for height)</a:t>
            </a:r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3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566" y="3659461"/>
            <a:ext cx="6024717" cy="31985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18631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4532"/>
            <a:ext cx="8375758" cy="2428764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GraphWin('test</a:t>
            </a:r>
            <a:r>
              <a:rPr lang="en-US" dirty="0" smtClean="0"/>
              <a:t>', 800, 400)</a:t>
            </a:r>
          </a:p>
          <a:p>
            <a:pPr lvl="1">
              <a:buNone/>
            </a:pPr>
            <a:r>
              <a:rPr lang="en-US" dirty="0" smtClean="0"/>
              <a:t>w.setCoords(0, 0, 400, 400)</a:t>
            </a:r>
          </a:p>
          <a:p>
            <a:pPr lvl="1">
              <a:buNone/>
            </a:pPr>
            <a:r>
              <a:rPr lang="en-US" dirty="0" err="1" smtClean="0"/>
              <a:t>c</a:t>
            </a:r>
            <a:r>
              <a:rPr lang="en-US" dirty="0" smtClean="0"/>
              <a:t> = Circle(Point(200, 200), 100)</a:t>
            </a:r>
          </a:p>
          <a:p>
            <a:pPr lvl="1">
              <a:buNone/>
            </a:pPr>
            <a:r>
              <a:rPr lang="en-US" dirty="0" err="1" smtClean="0"/>
              <a:t>c.draw(w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i="1" dirty="0" smtClean="0"/>
              <a:t>Non-uniform scaling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workshop, you have/will gain experience with animation</a:t>
            </a:r>
          </a:p>
          <a:p>
            <a:r>
              <a:rPr lang="en-US" dirty="0" smtClean="0"/>
              <a:t>Animation = illusion of motion created by rapidly displaying still images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KokoFlipBo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808" y="3768078"/>
            <a:ext cx="3970392" cy="2953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2663</TotalTime>
  <Words>1007</Words>
  <Application>Microsoft Macintosh PowerPoint</Application>
  <PresentationFormat>On-screen Show (4:3)</PresentationFormat>
  <Paragraphs>167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Breeze</vt:lpstr>
      <vt:lpstr>Animation II:  Revenge of the Clones </vt:lpstr>
      <vt:lpstr>Status</vt:lpstr>
      <vt:lpstr>Today</vt:lpstr>
      <vt:lpstr>Coordinate Systems</vt:lpstr>
      <vt:lpstr>Examples</vt:lpstr>
      <vt:lpstr>Examples</vt:lpstr>
      <vt:lpstr>Examples</vt:lpstr>
      <vt:lpstr>Examples</vt:lpstr>
      <vt:lpstr>Animating Objects</vt:lpstr>
      <vt:lpstr>Example</vt:lpstr>
      <vt:lpstr>Changing Speed with Constant Distance</vt:lpstr>
      <vt:lpstr>Moving at an Angle</vt:lpstr>
      <vt:lpstr>Text Display &amp; Entry</vt:lpstr>
      <vt:lpstr>Pausing</vt:lpstr>
      <vt:lpstr>Displaying Image Files</vt:lpstr>
      <vt:lpstr>Cloning</vt:lpstr>
      <vt:lpstr>Animations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136</cp:revision>
  <dcterms:created xsi:type="dcterms:W3CDTF">2009-10-19T19:36:37Z</dcterms:created>
  <dcterms:modified xsi:type="dcterms:W3CDTF">2009-10-19T19:41:11Z</dcterms:modified>
</cp:coreProperties>
</file>