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Henry Kautz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955" autoAdjust="0"/>
  </p:normalViewPr>
  <p:slideViewPr>
    <p:cSldViewPr snapToGrid="0" snapToObjects="1">
      <p:cViewPr varScale="1">
        <p:scale>
          <a:sx n="98" d="100"/>
          <a:sy n="98" d="100"/>
        </p:scale>
        <p:origin x="-5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4DB5-A206-9D47-95DA-5CD0D706BD05}" type="datetime1">
              <a:rPr lang="en-US" smtClean="0"/>
              <a:pPr/>
              <a:t>11/2/09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430E2-E856-7042-ABF6-9ECE38EB6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19C1D-C253-4147-B0EB-6878BC36788E}" type="datetime1">
              <a:rPr lang="en-US" smtClean="0"/>
              <a:pPr/>
              <a:t>11/2/09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44217-DB22-4D42-8636-8E59A71008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0229" y="6275668"/>
            <a:ext cx="3048277" cy="365125"/>
          </a:xfrm>
          <a:prstGeom prst="rect">
            <a:avLst/>
          </a:prstGeom>
        </p:spPr>
        <p:txBody>
          <a:bodyPr/>
          <a:lstStyle/>
          <a:p>
            <a:fld id="{F96C34BC-94F8-9849-90BA-D19ECD177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1D21C-CDD5-F643-9360-8369729F4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343" y="686444"/>
            <a:ext cx="7550573" cy="1724867"/>
          </a:xfrm>
        </p:spPr>
        <p:txBody>
          <a:bodyPr>
            <a:normAutofit/>
          </a:bodyPr>
          <a:lstStyle/>
          <a:p>
            <a:r>
              <a:rPr lang="en-US" dirty="0" smtClean="0"/>
              <a:t>Data Collections: Lists</a:t>
            </a:r>
            <a:br>
              <a:rPr lang="en-US" dirty="0" smtClean="0"/>
            </a:br>
            <a:endParaRPr lang="en-US" sz="311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2067911"/>
            <a:ext cx="6498159" cy="916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CSC 161: The Art of Programming</a:t>
            </a:r>
          </a:p>
          <a:p>
            <a:r>
              <a:rPr lang="en-US" dirty="0" smtClean="0"/>
              <a:t>Prof. Henry Kautz</a:t>
            </a:r>
          </a:p>
          <a:p>
            <a:r>
              <a:rPr lang="en-US" dirty="0" smtClean="0"/>
              <a:t>11/2/2009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not modifying a list, don't worry about aliasing</a:t>
            </a:r>
          </a:p>
          <a:p>
            <a:r>
              <a:rPr lang="en-US" dirty="0" smtClean="0"/>
              <a:t>You can use the list( ) function to create a new copy of a list </a:t>
            </a:r>
          </a:p>
          <a:p>
            <a:pPr lvl="1">
              <a:buNone/>
            </a:pPr>
            <a:r>
              <a:rPr lang="en-US" dirty="0" smtClean="0"/>
              <a:t>&gt;&gt;&gt; Z = ['dog', 'cat', 'mouse', 'dog']</a:t>
            </a:r>
          </a:p>
          <a:p>
            <a:pPr lvl="1">
              <a:buNone/>
            </a:pPr>
            <a:r>
              <a:rPr lang="en-US" dirty="0" smtClean="0"/>
              <a:t>&gt;&gt;&gt; W = </a:t>
            </a:r>
            <a:r>
              <a:rPr lang="en-US" dirty="0" err="1" smtClean="0"/>
              <a:t>list(Z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&gt;&gt;&gt; Z[2] = 'horse'</a:t>
            </a:r>
          </a:p>
          <a:p>
            <a:pPr lvl="1">
              <a:buNone/>
            </a:pPr>
            <a:r>
              <a:rPr lang="en-US" dirty="0" smtClean="0"/>
              <a:t>&gt;&gt;&gt; W</a:t>
            </a:r>
          </a:p>
          <a:p>
            <a:pPr lvl="1">
              <a:buNone/>
            </a:pPr>
            <a:r>
              <a:rPr lang="en-US" dirty="0" smtClean="0"/>
              <a:t>['dog', 'cat', 'mouse', 'dog']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built-in operation for searching a list for an element</a:t>
            </a:r>
          </a:p>
          <a:p>
            <a:r>
              <a:rPr lang="en-US" dirty="0" smtClean="0">
                <a:solidFill>
                  <a:srgbClr val="E2751D"/>
                </a:solidFill>
              </a:rPr>
              <a:t>&lt;item&gt; in &lt;list&gt; </a:t>
            </a:r>
            <a:r>
              <a:rPr lang="en-US" dirty="0" smtClean="0"/>
              <a:t>is True if the item is in the list</a:t>
            </a:r>
          </a:p>
          <a:p>
            <a:pPr lvl="1">
              <a:buNone/>
            </a:pPr>
            <a:r>
              <a:rPr lang="en-US" dirty="0" smtClean="0"/>
              <a:t>&gt;&gt;&gt; 'cat' in ['dog', 'cat', 'mouse', 'dog']</a:t>
            </a:r>
          </a:p>
          <a:p>
            <a:pPr lvl="1">
              <a:buNone/>
            </a:pPr>
            <a:r>
              <a:rPr lang="en-US" dirty="0" smtClean="0"/>
              <a:t>True</a:t>
            </a:r>
          </a:p>
          <a:p>
            <a:pPr lvl="1">
              <a:buNone/>
            </a:pPr>
            <a:r>
              <a:rPr lang="en-US" dirty="0" smtClean="0"/>
              <a:t>&gt;&gt;&gt; 'horse' in ['dog', 'cat', 'mouse', 'dog']</a:t>
            </a:r>
          </a:p>
          <a:p>
            <a:pPr lvl="1">
              <a:buNone/>
            </a:pPr>
            <a:r>
              <a:rPr lang="en-US" dirty="0" smtClean="0"/>
              <a:t>False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Through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Combining </a:t>
            </a:r>
            <a:r>
              <a:rPr lang="en-US" dirty="0" smtClean="0">
                <a:solidFill>
                  <a:srgbClr val="E2751D"/>
                </a:solidFill>
              </a:rPr>
              <a:t>for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rgbClr val="E2751D"/>
                </a:solidFill>
              </a:rPr>
              <a:t>in </a:t>
            </a:r>
            <a:r>
              <a:rPr lang="en-US" dirty="0" smtClean="0"/>
              <a:t>lets up loop through a list</a:t>
            </a:r>
          </a:p>
          <a:p>
            <a:pPr lvl="1">
              <a:buNone/>
            </a:pPr>
            <a:r>
              <a:rPr lang="en-US" dirty="0" smtClean="0"/>
              <a:t>&gt;&gt;&gt; Z = ['dogs', 'cats', 'mice', 'snails']</a:t>
            </a:r>
          </a:p>
          <a:p>
            <a:pPr lvl="1">
              <a:buNone/>
            </a:pPr>
            <a:r>
              <a:rPr lang="en-US" dirty="0" smtClean="0"/>
              <a:t>&gt;&gt;&gt;for A in Z:</a:t>
            </a:r>
          </a:p>
          <a:p>
            <a:pPr lvl="1">
              <a:buNone/>
            </a:pPr>
            <a:r>
              <a:rPr lang="en-US" dirty="0" smtClean="0"/>
              <a:t>&gt;&gt;&gt;      print 'I like ' + A</a:t>
            </a:r>
          </a:p>
          <a:p>
            <a:pPr lvl="1">
              <a:buNone/>
            </a:pPr>
            <a:r>
              <a:rPr lang="en-US" dirty="0" smtClean="0"/>
              <a:t>I like dogs</a:t>
            </a:r>
          </a:p>
          <a:p>
            <a:pPr lvl="1">
              <a:buNone/>
            </a:pPr>
            <a:r>
              <a:rPr lang="en-US" dirty="0" smtClean="0"/>
              <a:t>I like cats</a:t>
            </a:r>
          </a:p>
          <a:p>
            <a:pPr lvl="1">
              <a:buNone/>
            </a:pPr>
            <a:r>
              <a:rPr lang="en-US" dirty="0" smtClean="0"/>
              <a:t>I like mice</a:t>
            </a:r>
          </a:p>
          <a:p>
            <a:pPr lvl="1">
              <a:buNone/>
            </a:pPr>
            <a:r>
              <a:rPr lang="en-US" dirty="0" smtClean="0"/>
              <a:t>I like snails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Through a Slice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loop through part of a list using slicing:</a:t>
            </a:r>
          </a:p>
          <a:p>
            <a:pPr lvl="1">
              <a:buNone/>
            </a:pPr>
            <a:r>
              <a:rPr lang="en-US" dirty="0" smtClean="0"/>
              <a:t>&gt;&gt;&gt; Z = ['dogs', 'cats', 'mice', 'snails']</a:t>
            </a:r>
          </a:p>
          <a:p>
            <a:pPr lvl="1">
              <a:buNone/>
            </a:pPr>
            <a:r>
              <a:rPr lang="en-US" dirty="0" smtClean="0"/>
              <a:t>&gt;&gt;&gt; S = 'I like ' + Z[0]</a:t>
            </a:r>
          </a:p>
          <a:p>
            <a:pPr lvl="1">
              <a:buNone/>
            </a:pPr>
            <a:r>
              <a:rPr lang="en-US" dirty="0" smtClean="0"/>
              <a:t>&gt;&gt;&gt; for A in </a:t>
            </a:r>
            <a:r>
              <a:rPr lang="en-US" dirty="0" smtClean="0">
                <a:solidFill>
                  <a:srgbClr val="E2751D"/>
                </a:solidFill>
              </a:rPr>
              <a:t>Z[1:]</a:t>
            </a:r>
          </a:p>
          <a:p>
            <a:pPr lvl="1">
              <a:buNone/>
            </a:pPr>
            <a:r>
              <a:rPr lang="en-US" dirty="0" smtClean="0"/>
              <a:t>&gt;&gt;&gt;      S = S + ' and ' + A</a:t>
            </a:r>
          </a:p>
          <a:p>
            <a:pPr lvl="1">
              <a:buNone/>
            </a:pPr>
            <a:r>
              <a:rPr lang="en-US" dirty="0" smtClean="0"/>
              <a:t>&gt;&gt;&gt; print S</a:t>
            </a:r>
          </a:p>
          <a:p>
            <a:pPr lvl="1">
              <a:buNone/>
            </a:pPr>
            <a:r>
              <a:rPr lang="en-US" dirty="0" smtClean="0"/>
              <a:t>I like dogs and cats and mice and snails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3" grpI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Surprise: Lists are actually a special kind of object</a:t>
            </a:r>
          </a:p>
          <a:p>
            <a:pPr lvl="1"/>
            <a:r>
              <a:rPr lang="en-US" dirty="0" smtClean="0"/>
              <a:t>There are built-in methods for lists</a:t>
            </a:r>
          </a:p>
          <a:p>
            <a:pPr lvl="1"/>
            <a:r>
              <a:rPr lang="en-US" dirty="0" smtClean="0"/>
              <a:t>These methods modify their list</a:t>
            </a:r>
          </a:p>
          <a:p>
            <a:r>
              <a:rPr lang="en-US" dirty="0" smtClean="0"/>
              <a:t>Here are some useful ones (see more on page 343)</a:t>
            </a:r>
          </a:p>
          <a:p>
            <a:pPr lvl="1">
              <a:buNone/>
            </a:pPr>
            <a:r>
              <a:rPr lang="en-US" dirty="0" smtClean="0"/>
              <a:t>&gt;&gt;&gt; X = ['dog', 'ant', 'cat']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>
                <a:solidFill>
                  <a:srgbClr val="E2751D"/>
                </a:solidFill>
              </a:rPr>
              <a:t>X.sort</a:t>
            </a:r>
            <a:r>
              <a:rPr lang="en-US" dirty="0" smtClean="0">
                <a:solidFill>
                  <a:srgbClr val="E2751D"/>
                </a:solidFill>
              </a:rPr>
              <a:t>()</a:t>
            </a:r>
          </a:p>
          <a:p>
            <a:pPr lvl="1">
              <a:buNone/>
            </a:pPr>
            <a:r>
              <a:rPr lang="en-US" dirty="0" smtClean="0"/>
              <a:t>&gt;&gt;&gt; X</a:t>
            </a:r>
          </a:p>
          <a:p>
            <a:pPr lvl="1">
              <a:buNone/>
            </a:pPr>
            <a:r>
              <a:rPr lang="en-US" dirty="0" smtClean="0"/>
              <a:t>['ant', 'cat', 'dog']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>
                <a:solidFill>
                  <a:srgbClr val="E2751D"/>
                </a:solidFill>
              </a:rPr>
              <a:t>X.reverse</a:t>
            </a:r>
            <a:r>
              <a:rPr lang="en-US" dirty="0" smtClean="0">
                <a:solidFill>
                  <a:srgbClr val="E2751D"/>
                </a:solidFill>
              </a:rPr>
              <a:t>()</a:t>
            </a:r>
          </a:p>
          <a:p>
            <a:pPr lvl="1">
              <a:buNone/>
            </a:pPr>
            <a:r>
              <a:rPr lang="en-US" dirty="0" smtClean="0"/>
              <a:t>&gt;&gt;&gt; X</a:t>
            </a:r>
          </a:p>
          <a:p>
            <a:pPr lvl="1">
              <a:buNone/>
            </a:pPr>
            <a:r>
              <a:rPr lang="en-US" dirty="0" smtClean="0"/>
              <a:t>['dog', 'cat', 'ant']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Functions on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you write your own function that works on a list, you can choose to use </a:t>
            </a:r>
            <a:r>
              <a:rPr lang="en-US" dirty="0" smtClean="0">
                <a:solidFill>
                  <a:srgbClr val="E2751D"/>
                </a:solidFill>
              </a:rPr>
              <a:t>iteration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E2751D"/>
                </a:solidFill>
              </a:rPr>
              <a:t>recursion</a:t>
            </a:r>
          </a:p>
          <a:p>
            <a:r>
              <a:rPr lang="en-US" dirty="0" smtClean="0"/>
              <a:t>Example: adding up a list of numbers </a:t>
            </a:r>
            <a:r>
              <a:rPr lang="en-US" dirty="0" smtClean="0">
                <a:solidFill>
                  <a:srgbClr val="E2751D"/>
                </a:solidFill>
              </a:rPr>
              <a:t>iteratively</a:t>
            </a:r>
          </a:p>
          <a:p>
            <a:pPr lvl="1">
              <a:buNone/>
            </a:pPr>
            <a:r>
              <a:rPr lang="en-US" dirty="0" smtClean="0"/>
              <a:t>def </a:t>
            </a:r>
            <a:r>
              <a:rPr lang="en-US" dirty="0" err="1" smtClean="0"/>
              <a:t>AddUp(L</a:t>
            </a:r>
            <a:r>
              <a:rPr lang="en-US" dirty="0" smtClean="0"/>
              <a:t>):</a:t>
            </a:r>
          </a:p>
          <a:p>
            <a:pPr lvl="1">
              <a:buNone/>
            </a:pPr>
            <a:r>
              <a:rPr lang="en-US" dirty="0" smtClean="0"/>
              <a:t>    R = 0</a:t>
            </a:r>
          </a:p>
          <a:p>
            <a:pPr lvl="1">
              <a:buNone/>
            </a:pPr>
            <a:r>
              <a:rPr lang="en-US" dirty="0" smtClean="0"/>
              <a:t>    for N in L:</a:t>
            </a:r>
          </a:p>
          <a:p>
            <a:pPr lvl="1">
              <a:buNone/>
            </a:pPr>
            <a:r>
              <a:rPr lang="en-US" dirty="0" smtClean="0"/>
              <a:t>        R = R + N</a:t>
            </a:r>
          </a:p>
          <a:p>
            <a:pPr lvl="1">
              <a:buNone/>
            </a:pPr>
            <a:r>
              <a:rPr lang="en-US" dirty="0" smtClean="0"/>
              <a:t>    return 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adding up a list of numbers </a:t>
            </a:r>
            <a:r>
              <a:rPr lang="en-US" dirty="0" smtClean="0">
                <a:solidFill>
                  <a:srgbClr val="E2751D"/>
                </a:solidFill>
              </a:rPr>
              <a:t>recursively:</a:t>
            </a:r>
          </a:p>
          <a:p>
            <a:pPr lvl="1">
              <a:buNone/>
            </a:pPr>
            <a:r>
              <a:rPr lang="en-US" dirty="0" smtClean="0"/>
              <a:t>def </a:t>
            </a:r>
            <a:r>
              <a:rPr lang="en-US" dirty="0" err="1" smtClean="0"/>
              <a:t>AddUp(L</a:t>
            </a:r>
            <a:r>
              <a:rPr lang="en-US" dirty="0" smtClean="0"/>
              <a:t>):</a:t>
            </a:r>
          </a:p>
          <a:p>
            <a:pPr lvl="1">
              <a:buNone/>
            </a:pPr>
            <a:r>
              <a:rPr lang="en-US" dirty="0" smtClean="0"/>
              <a:t>    if </a:t>
            </a:r>
            <a:r>
              <a:rPr lang="en-US" dirty="0" err="1" smtClean="0"/>
              <a:t>len(L</a:t>
            </a:r>
            <a:r>
              <a:rPr lang="en-US" dirty="0" smtClean="0"/>
              <a:t>) == 0:</a:t>
            </a:r>
          </a:p>
          <a:p>
            <a:pPr lvl="1">
              <a:buNone/>
            </a:pPr>
            <a:r>
              <a:rPr lang="en-US" dirty="0" smtClean="0"/>
              <a:t>        return 0</a:t>
            </a:r>
          </a:p>
          <a:p>
            <a:pPr lvl="1">
              <a:buNone/>
            </a:pPr>
            <a:r>
              <a:rPr lang="en-US" dirty="0" smtClean="0"/>
              <a:t>    return L[0] + AddUp(L[1:])</a:t>
            </a:r>
          </a:p>
          <a:p>
            <a:r>
              <a:rPr lang="en-US" dirty="0" smtClean="0"/>
              <a:t>Why does this work?</a:t>
            </a:r>
          </a:p>
          <a:p>
            <a:pPr lvl="1"/>
            <a:r>
              <a:rPr lang="en-US" dirty="0" smtClean="0"/>
              <a:t>The empty list is the </a:t>
            </a:r>
            <a:r>
              <a:rPr lang="en-US" dirty="0" smtClean="0">
                <a:solidFill>
                  <a:srgbClr val="E2751D"/>
                </a:solidFill>
              </a:rPr>
              <a:t>base case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E2751D"/>
                </a:solidFill>
              </a:rPr>
              <a:t>slice L[1:] </a:t>
            </a:r>
            <a:r>
              <a:rPr lang="en-US" dirty="0" smtClean="0"/>
              <a:t>is everything after the first element in the list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</a:t>
            </a:r>
            <a:r>
              <a:rPr lang="en-US" dirty="0" err="1" smtClean="0"/>
              <a:t>Recurse</a:t>
            </a:r>
            <a:r>
              <a:rPr lang="en-US" dirty="0" smtClean="0"/>
              <a:t> Through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Recursing</a:t>
            </a:r>
            <a:r>
              <a:rPr lang="en-US" dirty="0" smtClean="0"/>
              <a:t> through a list one element at a time (e.g. slicing away the first element) is just like iteration</a:t>
            </a:r>
          </a:p>
          <a:p>
            <a:r>
              <a:rPr lang="en-US" dirty="0" smtClean="0"/>
              <a:t>There are other ways you might want to process a list</a:t>
            </a:r>
          </a:p>
          <a:p>
            <a:r>
              <a:rPr lang="en-US" dirty="0" smtClean="0"/>
              <a:t>For example: split the list in halves</a:t>
            </a:r>
          </a:p>
          <a:p>
            <a:pPr lvl="1"/>
            <a:r>
              <a:rPr lang="en-US" dirty="0" smtClean="0"/>
              <a:t>Recursively process the first half</a:t>
            </a:r>
          </a:p>
          <a:p>
            <a:pPr lvl="1"/>
            <a:r>
              <a:rPr lang="en-US" dirty="0" smtClean="0"/>
              <a:t>Recursively process the second half</a:t>
            </a:r>
          </a:p>
          <a:p>
            <a:r>
              <a:rPr lang="en-US" dirty="0" smtClean="0"/>
              <a:t>You'll do this (or have done this) in workshop this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Workshop solution</a:t>
            </a:r>
          </a:p>
          <a:p>
            <a:r>
              <a:rPr lang="en-US" dirty="0" smtClean="0"/>
              <a:t>One more data collection: Dictionaries</a:t>
            </a:r>
          </a:p>
          <a:p>
            <a:r>
              <a:rPr lang="en-US" dirty="0" smtClean="0"/>
              <a:t>How to implement word counting</a:t>
            </a:r>
          </a:p>
          <a:p>
            <a:pPr lvl="1"/>
            <a:r>
              <a:rPr lang="en-US" dirty="0" smtClean="0"/>
              <a:t>We give you this function for use in your next programming assignment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Today: Writing functions that work with lists</a:t>
            </a:r>
          </a:p>
          <a:p>
            <a:r>
              <a:rPr lang="en-US" dirty="0" smtClean="0"/>
              <a:t>Current workshop: Merge Sort</a:t>
            </a:r>
          </a:p>
          <a:p>
            <a:r>
              <a:rPr lang="en-US" dirty="0" smtClean="0"/>
              <a:t>Tuesday: Assignment 7: Literary Analysis</a:t>
            </a:r>
          </a:p>
          <a:p>
            <a:pPr lvl="1"/>
            <a:r>
              <a:rPr lang="en-US" dirty="0" smtClean="0"/>
              <a:t>Get new partners in lab</a:t>
            </a:r>
          </a:p>
          <a:p>
            <a:pPr lvl="1"/>
            <a:r>
              <a:rPr lang="en-US" dirty="0" smtClean="0"/>
              <a:t>11 days to complete</a:t>
            </a:r>
          </a:p>
          <a:p>
            <a:r>
              <a:rPr lang="en-US" dirty="0" smtClean="0"/>
              <a:t>Wednesday: another kind of data collection: dictionaries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Simple data types:</a:t>
            </a:r>
          </a:p>
          <a:p>
            <a:pPr lvl="1"/>
            <a:r>
              <a:rPr lang="en-US" dirty="0" smtClean="0"/>
              <a:t>Integers</a:t>
            </a:r>
          </a:p>
          <a:p>
            <a:pPr lvl="1"/>
            <a:r>
              <a:rPr lang="en-US" dirty="0" smtClean="0"/>
              <a:t>Floating point numbers</a:t>
            </a:r>
          </a:p>
          <a:p>
            <a:pPr lvl="1"/>
            <a:r>
              <a:rPr lang="en-US" dirty="0" smtClean="0"/>
              <a:t>Strings</a:t>
            </a:r>
          </a:p>
          <a:p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Combine data with methods</a:t>
            </a:r>
          </a:p>
          <a:p>
            <a:pPr lvl="1"/>
            <a:r>
              <a:rPr lang="en-US" dirty="0" smtClean="0"/>
              <a:t>We used in graphics assignment</a:t>
            </a:r>
          </a:p>
          <a:p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Sequence of data elements</a:t>
            </a:r>
          </a:p>
          <a:p>
            <a:pPr lvl="1"/>
            <a:r>
              <a:rPr lang="en-US" dirty="0" smtClean="0"/>
              <a:t>Elements can be of any type (simple, objects, lists)</a:t>
            </a:r>
          </a:p>
          <a:p>
            <a:pPr lvl="1"/>
            <a:r>
              <a:rPr lang="en-US" dirty="0" smtClean="0"/>
              <a:t>Called "arrays" in some language</a:t>
            </a:r>
          </a:p>
          <a:p>
            <a:pPr lvl="1"/>
            <a:r>
              <a:rPr lang="en-US" dirty="0" smtClean="0"/>
              <a:t>The length and contents can vary dynamically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Writing lists explicitly:</a:t>
            </a:r>
          </a:p>
          <a:p>
            <a:pPr lvl="1">
              <a:buNone/>
            </a:pPr>
            <a:r>
              <a:rPr lang="en-US" dirty="0" smtClean="0"/>
              <a:t>&gt;&gt;&gt; [1, 2, 3]</a:t>
            </a:r>
          </a:p>
          <a:p>
            <a:pPr lvl="1">
              <a:buNone/>
            </a:pPr>
            <a:r>
              <a:rPr lang="en-US" dirty="0" smtClean="0"/>
              <a:t>&gt;&gt;&gt;  ['Henry', 'Kautz', 708]</a:t>
            </a:r>
          </a:p>
          <a:p>
            <a:r>
              <a:rPr lang="en-US" dirty="0" smtClean="0"/>
              <a:t>Creating a list using variables:</a:t>
            </a:r>
          </a:p>
          <a:p>
            <a:pPr lvl="1">
              <a:buNone/>
            </a:pPr>
            <a:r>
              <a:rPr lang="en-US" dirty="0" smtClean="0"/>
              <a:t>&gt;&gt;&gt;  </a:t>
            </a:r>
            <a:r>
              <a:rPr lang="en-US" dirty="0" err="1" smtClean="0"/>
              <a:t>FirstName</a:t>
            </a:r>
            <a:r>
              <a:rPr lang="en-US" dirty="0" smtClean="0"/>
              <a:t> = 'Henry'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LastName</a:t>
            </a:r>
            <a:r>
              <a:rPr lang="en-US" dirty="0" smtClean="0"/>
              <a:t> = 'Kautz'</a:t>
            </a:r>
          </a:p>
          <a:p>
            <a:pPr lvl="1">
              <a:buNone/>
            </a:pPr>
            <a:r>
              <a:rPr lang="en-US" dirty="0" smtClean="0"/>
              <a:t>&gt;&gt;&gt; Room = 708</a:t>
            </a:r>
          </a:p>
          <a:p>
            <a:pPr lvl="1">
              <a:buNone/>
            </a:pPr>
            <a:r>
              <a:rPr lang="en-US" dirty="0" smtClean="0"/>
              <a:t>&gt;&gt;&gt; Data = [</a:t>
            </a:r>
            <a:r>
              <a:rPr lang="en-US" dirty="0" err="1" smtClean="0"/>
              <a:t>FirstName</a:t>
            </a:r>
            <a:r>
              <a:rPr lang="en-US" dirty="0" smtClean="0"/>
              <a:t>, </a:t>
            </a:r>
            <a:r>
              <a:rPr lang="en-US" dirty="0" err="1" smtClean="0"/>
              <a:t>LastName</a:t>
            </a:r>
            <a:r>
              <a:rPr lang="en-US" dirty="0" smtClean="0"/>
              <a:t>, Room]</a:t>
            </a:r>
          </a:p>
          <a:p>
            <a:pPr lvl="1">
              <a:buNone/>
            </a:pPr>
            <a:r>
              <a:rPr lang="en-US" dirty="0" smtClean="0"/>
              <a:t>Data</a:t>
            </a:r>
          </a:p>
          <a:p>
            <a:pPr lvl="1">
              <a:buNone/>
            </a:pPr>
            <a:r>
              <a:rPr lang="en-US" dirty="0" smtClean="0"/>
              <a:t>['Henry', 'Kautz', 708]</a:t>
            </a:r>
          </a:p>
          <a:p>
            <a:pPr lvl="1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FirstName</a:t>
            </a:r>
            <a:r>
              <a:rPr lang="en-US" dirty="0" smtClean="0"/>
              <a:t> = 'Sam'</a:t>
            </a:r>
          </a:p>
          <a:p>
            <a:pPr lvl="1">
              <a:buNone/>
            </a:pPr>
            <a:r>
              <a:rPr lang="en-US" dirty="0" smtClean="0"/>
              <a:t>&gt;&gt;&gt; Data</a:t>
            </a:r>
          </a:p>
          <a:p>
            <a:pPr lvl="1">
              <a:buNone/>
            </a:pPr>
            <a:r>
              <a:rPr lang="en-US" dirty="0" smtClean="0"/>
              <a:t>['Henry', 'Kautz', 708]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ounded Rectangular Callout 4"/>
          <p:cNvSpPr/>
          <p:nvPr/>
        </p:nvSpPr>
        <p:spPr>
          <a:xfrm>
            <a:off x="5640551" y="4446971"/>
            <a:ext cx="2618827" cy="1909379"/>
          </a:xfrm>
          <a:prstGeom prst="wedgeRoundRectCallout">
            <a:avLst>
              <a:gd name="adj1" fmla="val -163454"/>
              <a:gd name="adj2" fmla="val -5309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The list does not contain the variables, it contains the values the variables have at that moment!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Lists using Functions &amp;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range(start</a:t>
            </a:r>
            <a:r>
              <a:rPr lang="en-US" dirty="0" smtClean="0"/>
              <a:t>, end, increment): list of integers</a:t>
            </a:r>
          </a:p>
          <a:p>
            <a:pPr lvl="1">
              <a:buNone/>
            </a:pPr>
            <a:r>
              <a:rPr lang="en-US" dirty="0" smtClean="0"/>
              <a:t>&gt;&gt;&gt; range(2,12,2)</a:t>
            </a:r>
          </a:p>
          <a:p>
            <a:pPr lvl="1">
              <a:buNone/>
            </a:pPr>
            <a:r>
              <a:rPr lang="en-US" dirty="0" smtClean="0"/>
              <a:t>[2, 4, 6, 8, 10]</a:t>
            </a:r>
          </a:p>
          <a:p>
            <a:r>
              <a:rPr lang="en-US" dirty="0" smtClean="0"/>
              <a:t>Concatenation +: creates a </a:t>
            </a:r>
            <a:r>
              <a:rPr lang="en-US" dirty="0" smtClean="0">
                <a:solidFill>
                  <a:schemeClr val="accent3"/>
                </a:solidFill>
              </a:rPr>
              <a:t>new </a:t>
            </a:r>
            <a:r>
              <a:rPr lang="en-US" dirty="0" smtClean="0"/>
              <a:t>list </a:t>
            </a:r>
          </a:p>
          <a:p>
            <a:pPr lvl="1">
              <a:buNone/>
            </a:pPr>
            <a:r>
              <a:rPr lang="en-US" dirty="0" smtClean="0"/>
              <a:t>&gt;&gt;&gt; X = ['dog', 'cat'] </a:t>
            </a:r>
          </a:p>
          <a:p>
            <a:pPr lvl="1">
              <a:buNone/>
            </a:pPr>
            <a:r>
              <a:rPr lang="en-US" dirty="0" smtClean="0"/>
              <a:t>&gt;&gt;&gt; Y = ['mouse', 'dog']</a:t>
            </a:r>
          </a:p>
          <a:p>
            <a:pPr lvl="1">
              <a:buNone/>
            </a:pPr>
            <a:r>
              <a:rPr lang="en-US" dirty="0" smtClean="0"/>
              <a:t>&gt;&gt;&gt; Z = X + Y</a:t>
            </a:r>
          </a:p>
          <a:p>
            <a:pPr lvl="1">
              <a:buNone/>
            </a:pPr>
            <a:r>
              <a:rPr lang="en-US" dirty="0" smtClean="0"/>
              <a:t>&gt;&gt;&gt; Z</a:t>
            </a:r>
          </a:p>
          <a:p>
            <a:pPr lvl="1">
              <a:buNone/>
            </a:pPr>
            <a:r>
              <a:rPr lang="en-US" dirty="0" smtClean="0"/>
              <a:t>['dog', 'cat', 'mouse', 'dog']</a:t>
            </a:r>
          </a:p>
          <a:p>
            <a:pPr lvl="1">
              <a:buNone/>
            </a:pPr>
            <a:r>
              <a:rPr lang="en-US" dirty="0" smtClean="0"/>
              <a:t>&gt;&gt;&gt; X</a:t>
            </a:r>
          </a:p>
          <a:p>
            <a:pPr lvl="1">
              <a:buNone/>
            </a:pPr>
            <a:r>
              <a:rPr lang="en-US" dirty="0" smtClean="0"/>
              <a:t>['dog', 'cat']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Elements of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Indexing</a:t>
            </a:r>
          </a:p>
          <a:p>
            <a:pPr lvl="1">
              <a:buNone/>
            </a:pPr>
            <a:r>
              <a:rPr lang="en-US" dirty="0" smtClean="0"/>
              <a:t>&gt;&gt;&gt; Z = ['dog', 'cat', 'mouse', 'dog']</a:t>
            </a:r>
          </a:p>
          <a:p>
            <a:pPr lvl="1">
              <a:buNone/>
            </a:pPr>
            <a:r>
              <a:rPr lang="en-US" dirty="0" smtClean="0"/>
              <a:t>&gt;&gt;&gt; Z[0]</a:t>
            </a:r>
          </a:p>
          <a:p>
            <a:pPr lvl="1">
              <a:buNone/>
            </a:pPr>
            <a:r>
              <a:rPr lang="en-US" dirty="0" smtClean="0"/>
              <a:t>'dog'</a:t>
            </a:r>
          </a:p>
          <a:p>
            <a:r>
              <a:rPr lang="en-US" dirty="0" smtClean="0"/>
              <a:t>Slicing</a:t>
            </a:r>
          </a:p>
          <a:p>
            <a:pPr lvl="1">
              <a:buNone/>
            </a:pPr>
            <a:r>
              <a:rPr lang="en-US" dirty="0" smtClean="0"/>
              <a:t>&gt;&gt;&gt; Z[</a:t>
            </a:r>
            <a:r>
              <a:rPr lang="en-US" smtClean="0"/>
              <a:t>1</a:t>
            </a:r>
            <a:r>
              <a:rPr lang="en-US" smtClean="0"/>
              <a:t>:3]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['cat', 'mouse']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Contents of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Lists in Python are "mutable": you can change elements inside a list without creating a new one</a:t>
            </a:r>
          </a:p>
          <a:p>
            <a:pPr lvl="1">
              <a:buNone/>
            </a:pPr>
            <a:r>
              <a:rPr lang="en-US" dirty="0" smtClean="0"/>
              <a:t>&gt;&gt;&gt; Z = ['dog', 'cat', 'mouse', 'dog']</a:t>
            </a:r>
          </a:p>
          <a:p>
            <a:pPr lvl="1">
              <a:buNone/>
            </a:pPr>
            <a:r>
              <a:rPr lang="en-US" dirty="0" smtClean="0"/>
              <a:t>&gt;&gt;&gt; Z[2] = 'horse'</a:t>
            </a:r>
          </a:p>
          <a:p>
            <a:pPr lvl="1">
              <a:buNone/>
            </a:pPr>
            <a:r>
              <a:rPr lang="en-US" dirty="0" smtClean="0"/>
              <a:t>&gt;&gt;&gt; Z</a:t>
            </a:r>
          </a:p>
          <a:p>
            <a:pPr lvl="1">
              <a:buNone/>
            </a:pPr>
            <a:r>
              <a:rPr lang="en-US" dirty="0" smtClean="0"/>
              <a:t>['dog', 'cat', 'horse', 'dog']</a:t>
            </a:r>
          </a:p>
          <a:p>
            <a:r>
              <a:rPr lang="en-US" dirty="0" smtClean="0"/>
              <a:t>Strings are </a:t>
            </a:r>
            <a:r>
              <a:rPr lang="en-US" dirty="0" smtClean="0">
                <a:solidFill>
                  <a:srgbClr val="E2751D"/>
                </a:solidFill>
              </a:rPr>
              <a:t>not </a:t>
            </a:r>
            <a:r>
              <a:rPr lang="en-US" dirty="0" smtClean="0"/>
              <a:t>mutable!</a:t>
            </a:r>
          </a:p>
          <a:p>
            <a:pPr lvl="1">
              <a:buNone/>
            </a:pPr>
            <a:r>
              <a:rPr lang="en-US" dirty="0" smtClean="0"/>
              <a:t>&gt;&gt;&gt; S = 'Henry'</a:t>
            </a:r>
          </a:p>
          <a:p>
            <a:pPr lvl="1">
              <a:buNone/>
            </a:pPr>
            <a:r>
              <a:rPr lang="en-US" dirty="0" smtClean="0"/>
              <a:t>&gt;&gt;&gt; S[0]</a:t>
            </a:r>
          </a:p>
          <a:p>
            <a:pPr lvl="1">
              <a:buNone/>
            </a:pPr>
            <a:r>
              <a:rPr lang="en-US" dirty="0" smtClean="0"/>
              <a:t>'H'</a:t>
            </a:r>
          </a:p>
          <a:p>
            <a:pPr lvl="1">
              <a:buNone/>
            </a:pPr>
            <a:r>
              <a:rPr lang="en-US" dirty="0" smtClean="0"/>
              <a:t>&gt;&gt;&gt; S[0] = 'B'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ERROR!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and 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variables might refer to the </a:t>
            </a:r>
            <a:r>
              <a:rPr lang="en-US" dirty="0" smtClean="0">
                <a:solidFill>
                  <a:schemeClr val="accent3"/>
                </a:solidFill>
              </a:rPr>
              <a:t>same </a:t>
            </a:r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This is an example of </a:t>
            </a:r>
            <a:r>
              <a:rPr lang="en-US" dirty="0" smtClean="0">
                <a:solidFill>
                  <a:srgbClr val="E2751D"/>
                </a:solidFill>
              </a:rPr>
              <a:t>aliasing</a:t>
            </a:r>
          </a:p>
          <a:p>
            <a:pPr lvl="1">
              <a:buNone/>
            </a:pPr>
            <a:r>
              <a:rPr lang="en-US" dirty="0" smtClean="0"/>
              <a:t>&gt;&gt;&gt; Z = ['dog', 'cat', 'mouse', 'dog']</a:t>
            </a:r>
          </a:p>
          <a:p>
            <a:pPr lvl="1">
              <a:buNone/>
            </a:pPr>
            <a:r>
              <a:rPr lang="en-US" dirty="0" smtClean="0"/>
              <a:t>&gt;&gt;&gt; W = Z</a:t>
            </a:r>
          </a:p>
          <a:p>
            <a:pPr lvl="1">
              <a:buNone/>
            </a:pPr>
            <a:r>
              <a:rPr lang="en-US" dirty="0" smtClean="0"/>
              <a:t>&gt;&gt;&gt; Z[2] = 'horse'</a:t>
            </a:r>
          </a:p>
          <a:p>
            <a:pPr lvl="1">
              <a:buNone/>
            </a:pPr>
            <a:r>
              <a:rPr lang="en-US" dirty="0" smtClean="0"/>
              <a:t>&gt;&gt;&gt; W</a:t>
            </a:r>
          </a:p>
          <a:p>
            <a:pPr lvl="1">
              <a:buNone/>
            </a:pPr>
            <a:r>
              <a:rPr lang="en-US" dirty="0" smtClean="0"/>
              <a:t>['dog', 'cat', 'horse', 'dog']</a:t>
            </a:r>
          </a:p>
          <a:p>
            <a:r>
              <a:rPr lang="en-US" dirty="0" smtClean="0"/>
              <a:t>Why does this happen?</a:t>
            </a:r>
          </a:p>
          <a:p>
            <a:pPr lvl="1"/>
            <a:r>
              <a:rPr lang="en-US" dirty="0" smtClean="0"/>
              <a:t>Because an assignment statement puts a </a:t>
            </a:r>
            <a:r>
              <a:rPr lang="en-US" dirty="0" smtClean="0">
                <a:solidFill>
                  <a:srgbClr val="E2751D"/>
                </a:solidFill>
              </a:rPr>
              <a:t>pointer </a:t>
            </a:r>
            <a:r>
              <a:rPr lang="en-US" dirty="0" smtClean="0"/>
              <a:t>to the list into the variable</a:t>
            </a:r>
          </a:p>
          <a:p>
            <a:pPr lvl="1"/>
            <a:endParaRPr lang="en-US" dirty="0" smtClean="0">
              <a:solidFill>
                <a:srgbClr val="E2751D"/>
              </a:solidFill>
            </a:endParaRPr>
          </a:p>
          <a:p>
            <a:pPr lvl="1"/>
            <a:endParaRPr lang="en-US" dirty="0">
              <a:solidFill>
                <a:srgbClr val="E275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Aliasing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6440104" cy="1929523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dirty="0" smtClean="0"/>
              <a:t>&gt;&gt;&gt; Z = ['dog', 'cat', 'mouse', 'dog']</a:t>
            </a:r>
          </a:p>
          <a:p>
            <a:pPr lvl="1">
              <a:buNone/>
            </a:pPr>
            <a:r>
              <a:rPr lang="en-US" dirty="0" smtClean="0"/>
              <a:t>&gt;&gt;&gt; W = Z</a:t>
            </a:r>
          </a:p>
          <a:p>
            <a:pPr lvl="1">
              <a:buNone/>
            </a:pPr>
            <a:r>
              <a:rPr lang="en-US" dirty="0" smtClean="0"/>
              <a:t>&gt;&gt;&gt; Z[2] = 'horse'</a:t>
            </a:r>
          </a:p>
          <a:p>
            <a:pPr lvl="1">
              <a:buNone/>
            </a:pPr>
            <a:r>
              <a:rPr lang="en-US" dirty="0" smtClean="0"/>
              <a:t>&gt;&gt;&gt; W</a:t>
            </a:r>
          </a:p>
          <a:p>
            <a:pPr lvl="1">
              <a:buNone/>
            </a:pPr>
            <a:r>
              <a:rPr lang="en-US" dirty="0" smtClean="0"/>
              <a:t>['dog', 'cat', 'horse', 'dog']</a:t>
            </a:r>
            <a:endParaRPr lang="en-US" dirty="0" smtClean="0">
              <a:solidFill>
                <a:srgbClr val="E2751D"/>
              </a:solidFill>
            </a:endParaRPr>
          </a:p>
          <a:p>
            <a:pPr lvl="1"/>
            <a:endParaRPr lang="en-US" dirty="0">
              <a:solidFill>
                <a:srgbClr val="E275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1D21C-CDD5-F643-9360-8369729F4A1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35330" y="3582275"/>
            <a:ext cx="1065048" cy="578069"/>
          </a:xfrm>
          <a:prstGeom prst="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E2751D"/>
                </a:solidFill>
              </a:rPr>
              <a:t>'mouse'</a:t>
            </a:r>
            <a:endParaRPr lang="en-US" dirty="0">
              <a:solidFill>
                <a:srgbClr val="E2751D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00378" y="3582275"/>
            <a:ext cx="1065048" cy="578069"/>
          </a:xfrm>
          <a:prstGeom prst="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E2751D"/>
                </a:solidFill>
              </a:rPr>
              <a:t>'dog'</a:t>
            </a:r>
            <a:endParaRPr lang="en-US" dirty="0">
              <a:solidFill>
                <a:srgbClr val="E2751D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0282" y="3582275"/>
            <a:ext cx="1065048" cy="578069"/>
          </a:xfrm>
          <a:prstGeom prst="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E2751D"/>
                </a:solidFill>
              </a:rPr>
              <a:t>'cat'</a:t>
            </a:r>
            <a:endParaRPr lang="en-US" dirty="0">
              <a:solidFill>
                <a:srgbClr val="E2751D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05234" y="3582275"/>
            <a:ext cx="1065048" cy="578069"/>
          </a:xfrm>
          <a:prstGeom prst="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E2751D"/>
                </a:solidFill>
              </a:rPr>
              <a:t>'dog'</a:t>
            </a:r>
            <a:endParaRPr lang="en-US" dirty="0">
              <a:solidFill>
                <a:srgbClr val="E2751D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59221" y="3582275"/>
            <a:ext cx="1065048" cy="578069"/>
          </a:xfrm>
          <a:prstGeom prst="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2751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3448" y="3582274"/>
            <a:ext cx="495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Z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1459221" y="4790965"/>
            <a:ext cx="1065048" cy="578069"/>
          </a:xfrm>
          <a:prstGeom prst="rect">
            <a:avLst/>
          </a:prstGeom>
          <a:noFill/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2751D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3448" y="4790965"/>
            <a:ext cx="495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endCxn id="11" idx="1"/>
          </p:cNvCxnSpPr>
          <p:nvPr/>
        </p:nvCxnSpPr>
        <p:spPr>
          <a:xfrm>
            <a:off x="1961931" y="3853793"/>
            <a:ext cx="1543303" cy="17517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961931" y="4160344"/>
            <a:ext cx="1543303" cy="95469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638827" y="3582275"/>
            <a:ext cx="1065048" cy="578069"/>
          </a:xfrm>
          <a:prstGeom prst="rect">
            <a:avLst/>
          </a:prstGeom>
          <a:solidFill>
            <a:schemeClr val="bg1"/>
          </a:solidFill>
          <a:ln w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E2751D"/>
                </a:solidFill>
              </a:rPr>
              <a:t>'horse'</a:t>
            </a:r>
            <a:endParaRPr lang="en-US" dirty="0">
              <a:solidFill>
                <a:srgbClr val="E2751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3" grpId="2" uiExpand="1" build="p"/>
      <p:bldP spid="3" grpId="3" build="p"/>
      <p:bldP spid="7" grpId="0" animBg="1"/>
      <p:bldP spid="9" grpId="0" animBg="1"/>
      <p:bldP spid="10" grpId="0" animBg="1"/>
      <p:bldP spid="11" grpId="0" animBg="1"/>
      <p:bldP spid="21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>
        <a:noFill/>
        <a:ln w="25400"/>
      </a:spPr>
      <a:bodyPr rtlCol="0" anchor="ctr"/>
      <a:lstStyle>
        <a:defPPr algn="ctr">
          <a:defRPr dirty="0" smtClean="0">
            <a:solidFill>
              <a:srgbClr val="E2751D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mpd="sng"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2097</TotalTime>
  <Words>1371</Words>
  <Application>Microsoft Macintosh PowerPoint</Application>
  <PresentationFormat>On-screen Show (4:3)</PresentationFormat>
  <Paragraphs>184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Breeze</vt:lpstr>
      <vt:lpstr>Data Collections: Lists </vt:lpstr>
      <vt:lpstr>Status</vt:lpstr>
      <vt:lpstr>Data Types in Python</vt:lpstr>
      <vt:lpstr>Creating Lists</vt:lpstr>
      <vt:lpstr>Creating Lists using Functions &amp; Operations</vt:lpstr>
      <vt:lpstr>Accessing Elements of Lists</vt:lpstr>
      <vt:lpstr>Changing Contents of Lists</vt:lpstr>
      <vt:lpstr>Lists and Aliasing</vt:lpstr>
      <vt:lpstr>Aliasing Example</vt:lpstr>
      <vt:lpstr>Avoiding Aliasing</vt:lpstr>
      <vt:lpstr>Searching Lists</vt:lpstr>
      <vt:lpstr>Looping Through a List</vt:lpstr>
      <vt:lpstr>Looping Through a Slice</vt:lpstr>
      <vt:lpstr>List Methods</vt:lpstr>
      <vt:lpstr>Writing Functions on Lists</vt:lpstr>
      <vt:lpstr>Recursive Algorithm</vt:lpstr>
      <vt:lpstr>Ways to Recurse Through Lists</vt:lpstr>
      <vt:lpstr>Next Class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Study Computer Science using Python?</dc:title>
  <dc:creator>Henry Kautz</dc:creator>
  <cp:lastModifiedBy>Henry Kautz</cp:lastModifiedBy>
  <cp:revision>102</cp:revision>
  <cp:lastPrinted>2009-11-02T20:38:32Z</cp:lastPrinted>
  <dcterms:created xsi:type="dcterms:W3CDTF">2009-11-02T21:55:06Z</dcterms:created>
  <dcterms:modified xsi:type="dcterms:W3CDTF">2009-11-02T22:33:07Z</dcterms:modified>
</cp:coreProperties>
</file>