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5" r:id="rId3"/>
    <p:sldId id="276" r:id="rId4"/>
    <p:sldId id="259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Henry Kautz" initials="H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955" autoAdjust="0"/>
  </p:normalViewPr>
  <p:slideViewPr>
    <p:cSldViewPr snapToGrid="0" snapToObjects="1">
      <p:cViewPr varScale="1">
        <p:scale>
          <a:sx n="98" d="100"/>
          <a:sy n="98" d="100"/>
        </p:scale>
        <p:origin x="-53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commentAuthors" Target="commentAuthors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64DB5-A206-9D47-95DA-5CD0D706BD05}" type="datetime1">
              <a:rPr lang="en-US" smtClean="0"/>
              <a:pPr/>
              <a:t>11/4/09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430E2-E856-7042-ABF6-9ECE38EB68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19C1D-C253-4147-B0EB-6878BC36788E}" type="datetime1">
              <a:rPr lang="en-US" smtClean="0"/>
              <a:pPr/>
              <a:t>11/4/09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44217-DB22-4D42-8636-8E59A71008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44217-DB22-4D42-8636-8E59A710083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1D21C-CDD5-F643-9360-8369729F4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tif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sorting%5Cmergesort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343" y="686444"/>
            <a:ext cx="7550573" cy="17248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Data Collections: Dictionaries</a:t>
            </a:r>
            <a:br>
              <a:rPr lang="en-US" dirty="0" smtClean="0"/>
            </a:br>
            <a:endParaRPr lang="en-US" sz="311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2067911"/>
            <a:ext cx="6498159" cy="91664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CSC 161: The Art of Programming</a:t>
            </a:r>
          </a:p>
          <a:p>
            <a:r>
              <a:rPr lang="en-US" dirty="0" smtClean="0"/>
              <a:t>Prof. Henry Kautz</a:t>
            </a:r>
          </a:p>
          <a:p>
            <a:r>
              <a:rPr lang="en-US" dirty="0" smtClean="0"/>
              <a:t>11/4/2009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on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512127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Test if a key has been entered in a dictionary</a:t>
            </a:r>
          </a:p>
          <a:p>
            <a:pPr lvl="1">
              <a:buNone/>
            </a:pPr>
            <a:r>
              <a:rPr lang="en-US" dirty="0" smtClean="0"/>
              <a:t>&gt;&gt;&gt; '</a:t>
            </a:r>
            <a:r>
              <a:rPr lang="en-US" dirty="0" err="1" smtClean="0"/>
              <a:t>henry</a:t>
            </a:r>
            <a:r>
              <a:rPr lang="en-US" dirty="0" smtClean="0"/>
              <a:t>' in passwords</a:t>
            </a:r>
          </a:p>
          <a:p>
            <a:pPr lvl="1">
              <a:buNone/>
            </a:pPr>
            <a:r>
              <a:rPr lang="en-US" dirty="0" smtClean="0"/>
              <a:t>True</a:t>
            </a:r>
          </a:p>
          <a:p>
            <a:pPr lvl="1">
              <a:buNone/>
            </a:pPr>
            <a:r>
              <a:rPr lang="en-US" dirty="0" smtClean="0"/>
              <a:t>&gt;&gt;&gt; '</a:t>
            </a:r>
            <a:r>
              <a:rPr lang="en-US" dirty="0" err="1" smtClean="0"/>
              <a:t>sam</a:t>
            </a:r>
            <a:r>
              <a:rPr lang="en-US" dirty="0" smtClean="0"/>
              <a:t>' in passwords</a:t>
            </a:r>
          </a:p>
          <a:p>
            <a:pPr lvl="1">
              <a:buNone/>
            </a:pPr>
            <a:r>
              <a:rPr lang="en-US" dirty="0" smtClean="0"/>
              <a:t>False</a:t>
            </a:r>
          </a:p>
          <a:p>
            <a:r>
              <a:rPr lang="en-US" dirty="0" smtClean="0">
                <a:solidFill>
                  <a:srgbClr val="2C7C9F"/>
                </a:solidFill>
              </a:rPr>
              <a:t>Return a list of all the (key, value) pairs (</a:t>
            </a:r>
            <a:r>
              <a:rPr lang="en-US" dirty="0" err="1" smtClean="0">
                <a:solidFill>
                  <a:srgbClr val="2C7C9F"/>
                </a:solidFill>
              </a:rPr>
              <a:t>tuples</a:t>
            </a:r>
            <a:r>
              <a:rPr lang="en-US" dirty="0" smtClean="0">
                <a:solidFill>
                  <a:srgbClr val="2C7C9F"/>
                </a:solidFill>
              </a:rPr>
              <a:t>)</a:t>
            </a:r>
          </a:p>
          <a:p>
            <a:pPr lvl="1">
              <a:buNone/>
            </a:pPr>
            <a:r>
              <a:rPr lang="en-US" dirty="0" smtClean="0"/>
              <a:t>&gt;&gt;&gt; </a:t>
            </a:r>
            <a:r>
              <a:rPr lang="en-US" dirty="0" err="1" smtClean="0"/>
              <a:t>passwords.values</a:t>
            </a:r>
            <a:r>
              <a:rPr lang="en-US" dirty="0" smtClean="0"/>
              <a:t>()</a:t>
            </a:r>
          </a:p>
          <a:p>
            <a:pPr lvl="1">
              <a:buNone/>
            </a:pPr>
            <a:r>
              <a:rPr lang="en-US" dirty="0" smtClean="0"/>
              <a:t>{'</a:t>
            </a:r>
            <a:r>
              <a:rPr lang="en-US" dirty="0" err="1" smtClean="0"/>
              <a:t>bill':'monopoly</a:t>
            </a:r>
            <a:r>
              <a:rPr lang="en-US" dirty="0" smtClean="0"/>
              <a:t>, '</a:t>
            </a:r>
            <a:r>
              <a:rPr lang="en-US" dirty="0" err="1" smtClean="0"/>
              <a:t>henry':'jeepers</a:t>
            </a:r>
            <a:r>
              <a:rPr lang="en-US" dirty="0" smtClean="0"/>
              <a:t>'}</a:t>
            </a:r>
          </a:p>
          <a:p>
            <a:r>
              <a:rPr lang="en-US" dirty="0" smtClean="0">
                <a:solidFill>
                  <a:srgbClr val="2C7C9F"/>
                </a:solidFill>
              </a:rPr>
              <a:t>If dictionary has key, return its value, otherwise return some default value</a:t>
            </a:r>
          </a:p>
          <a:p>
            <a:pPr lvl="1">
              <a:buNone/>
            </a:pPr>
            <a:r>
              <a:rPr lang="en-US" dirty="0" smtClean="0"/>
              <a:t>&gt;&gt;&gt; </a:t>
            </a:r>
            <a:r>
              <a:rPr lang="en-US" dirty="0" err="1" smtClean="0"/>
              <a:t>passwords.get('sam</a:t>
            </a:r>
            <a:r>
              <a:rPr lang="en-US" dirty="0" smtClean="0"/>
              <a:t>', 'not yet set')</a:t>
            </a:r>
          </a:p>
          <a:p>
            <a:pPr lvl="1">
              <a:buNone/>
            </a:pPr>
            <a:r>
              <a:rPr lang="en-US" dirty="0" smtClean="0"/>
              <a:t>'not yet set'</a:t>
            </a:r>
          </a:p>
          <a:p>
            <a:pPr lvl="1">
              <a:buNone/>
            </a:pPr>
            <a:r>
              <a:rPr lang="en-US" dirty="0" smtClean="0"/>
              <a:t>&gt;&gt;&gt; </a:t>
            </a:r>
            <a:r>
              <a:rPr lang="en-US" dirty="0" err="1" smtClean="0"/>
              <a:t>passwords.get('henry</a:t>
            </a:r>
            <a:r>
              <a:rPr lang="en-US" dirty="0" smtClean="0"/>
              <a:t>', 'not yet set')</a:t>
            </a:r>
          </a:p>
          <a:p>
            <a:pPr lvl="1">
              <a:buNone/>
            </a:pPr>
            <a:r>
              <a:rPr lang="en-US" dirty="0" smtClean="0"/>
              <a:t>'jeepers'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Frequencies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Task: given a file, determine how many times each word occurs</a:t>
            </a:r>
          </a:p>
          <a:p>
            <a:r>
              <a:rPr lang="en-US" dirty="0" smtClean="0"/>
              <a:t>Applications: machine translation, natural language understanding, literary analysis, linguistics, ...</a:t>
            </a:r>
          </a:p>
          <a:p>
            <a:r>
              <a:rPr lang="en-US" dirty="0" smtClean="0"/>
              <a:t>Key data structure: dictionary </a:t>
            </a:r>
            <a:r>
              <a:rPr lang="en-US" dirty="0" smtClean="0">
                <a:solidFill>
                  <a:schemeClr val="accent6"/>
                </a:solidFill>
              </a:rPr>
              <a:t>counts</a:t>
            </a:r>
          </a:p>
          <a:p>
            <a:pPr lvl="1"/>
            <a:r>
              <a:rPr lang="en-US" dirty="0" err="1" smtClean="0"/>
              <a:t>counts[word</a:t>
            </a:r>
            <a:r>
              <a:rPr lang="en-US" dirty="0" smtClean="0"/>
              <a:t>] == number of time word has been seen</a:t>
            </a:r>
          </a:p>
          <a:p>
            <a:r>
              <a:rPr lang="en-US" dirty="0" smtClean="0"/>
              <a:t>Other requirements</a:t>
            </a:r>
          </a:p>
          <a:p>
            <a:pPr lvl="1"/>
            <a:r>
              <a:rPr lang="en-US" dirty="0" smtClean="0"/>
              <a:t>Ignore capitalization and punctuation</a:t>
            </a:r>
          </a:p>
          <a:p>
            <a:pPr lvl="1"/>
            <a:r>
              <a:rPr lang="en-US" dirty="0" smtClean="0"/>
              <a:t>Sort results by frequency, high to 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Down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dirty="0" smtClean="0"/>
              <a:t>Initialize empty dictionary count</a:t>
            </a:r>
          </a:p>
          <a:p>
            <a:pPr marL="457200" indent="-457200"/>
            <a:r>
              <a:rPr lang="en-US" dirty="0" smtClean="0"/>
              <a:t>Read in file</a:t>
            </a:r>
          </a:p>
          <a:p>
            <a:pPr marL="457200" indent="-457200"/>
            <a:r>
              <a:rPr lang="en-US" dirty="0" smtClean="0"/>
              <a:t>Make lowercase &amp; throw out punctuation</a:t>
            </a:r>
          </a:p>
          <a:p>
            <a:pPr marL="457200" indent="-457200"/>
            <a:r>
              <a:rPr lang="en-US" dirty="0" smtClean="0"/>
              <a:t>Split into words</a:t>
            </a:r>
          </a:p>
          <a:p>
            <a:pPr marL="457200" indent="-457200"/>
            <a:r>
              <a:rPr lang="en-US" dirty="0" smtClean="0"/>
              <a:t>For each word, increment </a:t>
            </a:r>
            <a:r>
              <a:rPr lang="en-US" dirty="0" err="1" smtClean="0"/>
              <a:t>count[word</a:t>
            </a:r>
            <a:r>
              <a:rPr lang="en-US" dirty="0" smtClean="0"/>
              <a:t>]</a:t>
            </a:r>
          </a:p>
          <a:p>
            <a:pPr marL="457200" indent="-457200"/>
            <a:r>
              <a:rPr lang="en-US" dirty="0" smtClean="0"/>
              <a:t>Convert dictionary to list</a:t>
            </a:r>
          </a:p>
          <a:p>
            <a:pPr marL="457200" indent="-457200"/>
            <a:r>
              <a:rPr lang="en-US" dirty="0" smtClean="0"/>
              <a:t>Sort result by counts, high to low</a:t>
            </a:r>
          </a:p>
          <a:p>
            <a:pPr marL="457200" indent="-45720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Picture 6" descr="t2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658" y="598767"/>
            <a:ext cx="7950201" cy="56769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096000" y="6275388"/>
            <a:ext cx="3048000" cy="365125"/>
          </a:xfrm>
        </p:spPr>
        <p:txBody>
          <a:bodyPr/>
          <a:lstStyle/>
          <a:p>
            <a:fld id="{F96C34BC-94F8-9849-90BA-D19ECD17709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Today: </a:t>
            </a:r>
          </a:p>
          <a:p>
            <a:pPr lvl="1"/>
            <a:r>
              <a:rPr lang="en-US" dirty="0" err="1" smtClean="0"/>
              <a:t>Mergesort</a:t>
            </a:r>
            <a:endParaRPr lang="en-US" dirty="0" smtClean="0"/>
          </a:p>
          <a:p>
            <a:pPr lvl="1"/>
            <a:r>
              <a:rPr lang="en-US" dirty="0" smtClean="0"/>
              <a:t>Writing functions that work with dictionaries and lists</a:t>
            </a:r>
          </a:p>
          <a:p>
            <a:r>
              <a:rPr lang="en-US" dirty="0" smtClean="0"/>
              <a:t>Assignment 7: Literary Analysis</a:t>
            </a:r>
          </a:p>
          <a:p>
            <a:pPr lvl="1"/>
            <a:r>
              <a:rPr lang="en-US" dirty="0" smtClean="0"/>
              <a:t>All parts now posted, including test examples</a:t>
            </a:r>
          </a:p>
          <a:p>
            <a:pPr lvl="1"/>
            <a:r>
              <a:rPr lang="en-US" dirty="0" smtClean="0"/>
              <a:t>Extra credit portion – turn in all parts at once</a:t>
            </a:r>
          </a:p>
          <a:p>
            <a:r>
              <a:rPr lang="en-US" dirty="0" smtClean="0"/>
              <a:t>Next workshop: Computers &amp; Literature</a:t>
            </a:r>
          </a:p>
          <a:p>
            <a:r>
              <a:rPr lang="en-US" dirty="0" smtClean="0"/>
              <a:t>Next week: Files and Audio Processing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Mergesort</a:t>
            </a:r>
            <a:endParaRPr lang="en-US" dirty="0"/>
          </a:p>
        </p:txBody>
      </p:sp>
      <p:pic>
        <p:nvPicPr>
          <p:cNvPr id="5" name="Content Placeholder 4" descr="t.tiff"/>
          <p:cNvPicPr>
            <a:picLocks noGrp="1" noChangeAspect="1"/>
          </p:cNvPicPr>
          <p:nvPr>
            <p:ph idx="1"/>
          </p:nvPr>
        </p:nvPicPr>
        <p:blipFill>
          <a:blip r:embed="rId2"/>
          <a:srcRect l="-21770" r="-21770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Mergesort</a:t>
            </a:r>
            <a:r>
              <a:rPr lang="en-US" dirty="0" smtClean="0"/>
              <a:t> Visualization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8850" y="2976347"/>
            <a:ext cx="3786467" cy="13761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hlinkClick r:id="rId2" action="ppaction://hlinkfile"/>
              </a:rPr>
              <a:t>CLICK HERE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Lists</a:t>
            </a:r>
          </a:p>
          <a:p>
            <a:pPr lvl="1"/>
            <a:r>
              <a:rPr lang="en-US" dirty="0" smtClean="0"/>
              <a:t>Sequence of data elements</a:t>
            </a:r>
          </a:p>
          <a:p>
            <a:pPr lvl="1"/>
            <a:r>
              <a:rPr lang="en-US" dirty="0" smtClean="0"/>
              <a:t>Elements can be of any type (simple, objects, lists)</a:t>
            </a:r>
          </a:p>
          <a:p>
            <a:pPr lvl="1"/>
            <a:r>
              <a:rPr lang="en-US" dirty="0" smtClean="0"/>
              <a:t>The length and contents can vary dynamically</a:t>
            </a:r>
          </a:p>
          <a:p>
            <a:r>
              <a:rPr lang="en-US" dirty="0" err="1" smtClean="0"/>
              <a:t>Tuples</a:t>
            </a:r>
            <a:r>
              <a:rPr lang="en-US" dirty="0" smtClean="0"/>
              <a:t>: just like lists, except</a:t>
            </a:r>
          </a:p>
          <a:p>
            <a:pPr lvl="1"/>
            <a:r>
              <a:rPr lang="en-US" dirty="0" smtClean="0"/>
              <a:t>Cannot be changed once created</a:t>
            </a:r>
          </a:p>
          <a:p>
            <a:pPr lvl="1"/>
            <a:r>
              <a:rPr lang="en-US" dirty="0" smtClean="0"/>
              <a:t>Notation: (1, 2, 3) instead of [1, 2, 3]</a:t>
            </a:r>
          </a:p>
          <a:p>
            <a:pPr lvl="2">
              <a:buNone/>
            </a:pPr>
            <a:r>
              <a:rPr lang="en-US" dirty="0" smtClean="0"/>
              <a:t>&gt;&gt;&gt; A = ('cat', 'mouse', 'dog')</a:t>
            </a:r>
          </a:p>
          <a:p>
            <a:pPr lvl="2">
              <a:buNone/>
            </a:pPr>
            <a:r>
              <a:rPr lang="en-US" dirty="0" smtClean="0"/>
              <a:t>&gt;&gt;&gt; A[0] </a:t>
            </a:r>
          </a:p>
          <a:p>
            <a:pPr lvl="2">
              <a:buNone/>
            </a:pPr>
            <a:r>
              <a:rPr lang="en-US" dirty="0" smtClean="0"/>
              <a:t>'cat'</a:t>
            </a:r>
          </a:p>
          <a:p>
            <a:pPr lvl="2">
              <a:buNone/>
            </a:pPr>
            <a:r>
              <a:rPr lang="en-US" dirty="0" smtClean="0"/>
              <a:t>&gt;&gt;&gt; A[0] = 'bird'</a:t>
            </a:r>
          </a:p>
          <a:p>
            <a:pPr lvl="2">
              <a:buNone/>
            </a:pPr>
            <a:r>
              <a:rPr lang="en-US" dirty="0" smtClean="0">
                <a:solidFill>
                  <a:srgbClr val="FF0000"/>
                </a:solidFill>
              </a:rPr>
              <a:t>ERROR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Bother with </a:t>
            </a:r>
            <a:r>
              <a:rPr lang="en-US" dirty="0" err="1" smtClean="0"/>
              <a:t>Tuples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confuse students</a:t>
            </a:r>
          </a:p>
          <a:p>
            <a:r>
              <a:rPr lang="en-US" dirty="0" smtClean="0"/>
              <a:t>Used in lots of "hidden" ways in Python</a:t>
            </a:r>
          </a:p>
          <a:p>
            <a:r>
              <a:rPr lang="en-US" dirty="0" smtClean="0"/>
              <a:t>Example: returning multiple values from a function</a:t>
            </a:r>
          </a:p>
          <a:p>
            <a:pPr lvl="1">
              <a:buNone/>
            </a:pPr>
            <a:r>
              <a:rPr lang="en-US" dirty="0" smtClean="0"/>
              <a:t>&gt;&gt;&gt; def </a:t>
            </a:r>
            <a:r>
              <a:rPr lang="en-US" dirty="0" err="1" smtClean="0"/>
              <a:t>bound(x</a:t>
            </a:r>
            <a:r>
              <a:rPr lang="en-US" dirty="0" smtClean="0"/>
              <a:t>):</a:t>
            </a:r>
          </a:p>
          <a:p>
            <a:pPr lvl="1">
              <a:buNone/>
            </a:pPr>
            <a:r>
              <a:rPr lang="en-US" dirty="0" smtClean="0"/>
              <a:t>&gt;&gt;&gt;      return </a:t>
            </a:r>
            <a:r>
              <a:rPr lang="en-US" dirty="0" smtClean="0">
                <a:solidFill>
                  <a:srgbClr val="FF0000"/>
                </a:solidFill>
              </a:rPr>
              <a:t>(x+1,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– 1)</a:t>
            </a:r>
          </a:p>
          <a:p>
            <a:pPr lvl="1">
              <a:buNone/>
            </a:pPr>
            <a:r>
              <a:rPr lang="en-US" dirty="0" smtClean="0"/>
              <a:t>&gt;&gt;&gt;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a,b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= bound(4)</a:t>
            </a:r>
          </a:p>
          <a:p>
            <a:pPr lvl="1">
              <a:buNone/>
            </a:pPr>
            <a:r>
              <a:rPr lang="en-US" dirty="0" smtClean="0"/>
              <a:t>&gt;&gt;&gt; a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5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&gt;&gt;&gt; </a:t>
            </a:r>
            <a:r>
              <a:rPr lang="en-US" dirty="0" err="1" smtClean="0"/>
              <a:t>b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3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Bother with </a:t>
            </a:r>
            <a:r>
              <a:rPr lang="en-US" dirty="0" err="1" smtClean="0"/>
              <a:t>Tuples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confuse students</a:t>
            </a:r>
          </a:p>
          <a:p>
            <a:r>
              <a:rPr lang="en-US" dirty="0" smtClean="0"/>
              <a:t>Used in lots of "hidden" ways in Python</a:t>
            </a:r>
          </a:p>
          <a:p>
            <a:r>
              <a:rPr lang="en-US" dirty="0" smtClean="0"/>
              <a:t>Example: returning multiple values from a function</a:t>
            </a:r>
          </a:p>
          <a:p>
            <a:pPr lvl="1">
              <a:buNone/>
            </a:pPr>
            <a:r>
              <a:rPr lang="en-US" dirty="0" smtClean="0"/>
              <a:t>&gt;&gt;&gt; def </a:t>
            </a:r>
            <a:r>
              <a:rPr lang="en-US" dirty="0" err="1" smtClean="0"/>
              <a:t>bound(x</a:t>
            </a:r>
            <a:r>
              <a:rPr lang="en-US" dirty="0" smtClean="0"/>
              <a:t>):</a:t>
            </a:r>
          </a:p>
          <a:p>
            <a:pPr lvl="1">
              <a:buNone/>
            </a:pPr>
            <a:r>
              <a:rPr lang="en-US" dirty="0" smtClean="0"/>
              <a:t>&gt;&gt;&gt;      return </a:t>
            </a:r>
            <a:r>
              <a:rPr lang="en-US" dirty="0" smtClean="0">
                <a:solidFill>
                  <a:srgbClr val="FF0000"/>
                </a:solidFill>
              </a:rPr>
              <a:t>x+1,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– 1</a:t>
            </a:r>
          </a:p>
          <a:p>
            <a:pPr lvl="1">
              <a:buNone/>
            </a:pPr>
            <a:r>
              <a:rPr lang="en-US" dirty="0" smtClean="0"/>
              <a:t>&gt;&gt;&gt; </a:t>
            </a:r>
            <a:r>
              <a:rPr lang="en-US" dirty="0" err="1" smtClean="0">
                <a:solidFill>
                  <a:srgbClr val="FF0000"/>
                </a:solidFill>
              </a:rPr>
              <a:t>a,b</a:t>
            </a:r>
            <a:r>
              <a:rPr lang="en-US" dirty="0" smtClean="0"/>
              <a:t>  = bound(4)</a:t>
            </a:r>
          </a:p>
          <a:p>
            <a:pPr lvl="1">
              <a:buNone/>
            </a:pPr>
            <a:r>
              <a:rPr lang="en-US" dirty="0" smtClean="0"/>
              <a:t>&gt;&gt;&gt; a</a:t>
            </a:r>
          </a:p>
          <a:p>
            <a:pPr lvl="1">
              <a:buNone/>
            </a:pPr>
            <a:r>
              <a:rPr lang="en-US" dirty="0" smtClean="0"/>
              <a:t>3</a:t>
            </a:r>
          </a:p>
          <a:p>
            <a:pPr lvl="1">
              <a:buNone/>
            </a:pPr>
            <a:r>
              <a:rPr lang="en-US" dirty="0" smtClean="0"/>
              <a:t>&gt;&gt;&gt; </a:t>
            </a:r>
            <a:r>
              <a:rPr lang="en-US" dirty="0" err="1" smtClean="0"/>
              <a:t>b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5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544094" y="3631144"/>
            <a:ext cx="2956639" cy="2093364"/>
          </a:xfrm>
          <a:prstGeom prst="roundRect">
            <a:avLst/>
          </a:prstGeom>
          <a:solidFill>
            <a:schemeClr val="bg2"/>
          </a:solidFill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E2751D"/>
                </a:solidFill>
              </a:rPr>
              <a:t>Python lets you leave out the ( )'</a:t>
            </a:r>
            <a:r>
              <a:rPr lang="en-US" sz="2000" dirty="0" err="1" smtClean="0">
                <a:solidFill>
                  <a:srgbClr val="E2751D"/>
                </a:solidFill>
              </a:rPr>
              <a:t>s</a:t>
            </a:r>
            <a:r>
              <a:rPr lang="en-US" sz="2000" dirty="0" smtClean="0">
                <a:solidFill>
                  <a:srgbClr val="E2751D"/>
                </a:solidFill>
              </a:rPr>
              <a:t> in this case, but they are implicitly there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Sometimes you want to go from numbers to strings...</a:t>
            </a:r>
          </a:p>
          <a:p>
            <a:pPr lvl="1"/>
            <a:r>
              <a:rPr lang="en-US" dirty="0" smtClean="0"/>
              <a:t>months = ['</a:t>
            </a:r>
            <a:r>
              <a:rPr lang="en-US" dirty="0" err="1" smtClean="0"/>
              <a:t>jan</a:t>
            </a:r>
            <a:r>
              <a:rPr lang="en-US" dirty="0" smtClean="0"/>
              <a:t>', '</a:t>
            </a:r>
            <a:r>
              <a:rPr lang="en-US" dirty="0" err="1" smtClean="0"/>
              <a:t>feb</a:t>
            </a:r>
            <a:r>
              <a:rPr lang="en-US" dirty="0" smtClean="0"/>
              <a:t>', 'mar', '</a:t>
            </a:r>
            <a:r>
              <a:rPr lang="en-US" dirty="0" err="1" smtClean="0"/>
              <a:t>apr</a:t>
            </a:r>
            <a:r>
              <a:rPr lang="en-US" dirty="0" smtClean="0"/>
              <a:t>', 'may', '</a:t>
            </a:r>
            <a:r>
              <a:rPr lang="en-US" dirty="0" err="1" smtClean="0"/>
              <a:t>jun</a:t>
            </a:r>
            <a:r>
              <a:rPr lang="en-US" dirty="0" smtClean="0"/>
              <a:t>', '</a:t>
            </a:r>
            <a:r>
              <a:rPr lang="en-US" dirty="0" err="1" smtClean="0"/>
              <a:t>jul</a:t>
            </a:r>
            <a:r>
              <a:rPr lang="en-US" dirty="0" smtClean="0"/>
              <a:t>', '</a:t>
            </a:r>
            <a:r>
              <a:rPr lang="en-US" dirty="0" err="1" smtClean="0"/>
              <a:t>aug</a:t>
            </a:r>
            <a:r>
              <a:rPr lang="en-US" dirty="0" smtClean="0"/>
              <a:t>', 'sep', '</a:t>
            </a:r>
            <a:r>
              <a:rPr lang="en-US" dirty="0" err="1" smtClean="0"/>
              <a:t>oct</a:t>
            </a:r>
            <a:r>
              <a:rPr lang="en-US" dirty="0" smtClean="0"/>
              <a:t>', '</a:t>
            </a:r>
            <a:r>
              <a:rPr lang="en-US" dirty="0" err="1" smtClean="0"/>
              <a:t>nov</a:t>
            </a:r>
            <a:r>
              <a:rPr lang="en-US" dirty="0" smtClean="0"/>
              <a:t>', '</a:t>
            </a:r>
            <a:r>
              <a:rPr lang="en-US" dirty="0" err="1" smtClean="0"/>
              <a:t>dec</a:t>
            </a:r>
            <a:r>
              <a:rPr lang="en-US" dirty="0" smtClean="0"/>
              <a:t>']</a:t>
            </a:r>
          </a:p>
          <a:p>
            <a:pPr lvl="1"/>
            <a:r>
              <a:rPr lang="en-US" dirty="0" smtClean="0"/>
              <a:t>months[ </a:t>
            </a:r>
            <a:r>
              <a:rPr lang="en-US" dirty="0" err="1" smtClean="0"/>
              <a:t>m</a:t>
            </a:r>
            <a:r>
              <a:rPr lang="en-US" dirty="0" smtClean="0"/>
              <a:t> –  1 ]</a:t>
            </a:r>
          </a:p>
          <a:p>
            <a:pPr lvl="1"/>
            <a:r>
              <a:rPr lang="en-US" dirty="0" smtClean="0"/>
              <a:t>students = ['Sam', 'Joe', 'Mary']</a:t>
            </a:r>
          </a:p>
          <a:p>
            <a:pPr lvl="1"/>
            <a:r>
              <a:rPr lang="en-US" dirty="0" smtClean="0"/>
              <a:t>students[ id ]</a:t>
            </a:r>
          </a:p>
          <a:p>
            <a:r>
              <a:rPr lang="en-US" dirty="0" smtClean="0"/>
              <a:t>But often you want to go from</a:t>
            </a:r>
          </a:p>
          <a:p>
            <a:pPr lvl="1"/>
            <a:r>
              <a:rPr lang="en-US" dirty="0" smtClean="0"/>
              <a:t>Strings to numbers</a:t>
            </a:r>
          </a:p>
          <a:p>
            <a:pPr lvl="2"/>
            <a:r>
              <a:rPr lang="en-US" dirty="0" err="1" smtClean="0">
                <a:solidFill>
                  <a:srgbClr val="FF0000"/>
                </a:solidFill>
              </a:rPr>
              <a:t>month_number['nov</a:t>
            </a:r>
            <a:r>
              <a:rPr lang="en-US" dirty="0" smtClean="0">
                <a:solidFill>
                  <a:srgbClr val="FF0000"/>
                </a:solidFill>
              </a:rPr>
              <a:t>']</a:t>
            </a:r>
          </a:p>
          <a:p>
            <a:pPr lvl="1"/>
            <a:r>
              <a:rPr lang="en-US" dirty="0" smtClean="0"/>
              <a:t>Numbers that are </a:t>
            </a:r>
            <a:r>
              <a:rPr lang="en-US" i="1" dirty="0" smtClean="0"/>
              <a:t>not </a:t>
            </a:r>
            <a:r>
              <a:rPr lang="en-US" dirty="0" smtClean="0"/>
              <a:t>a simple sequence to strings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students[ </a:t>
            </a:r>
            <a:r>
              <a:rPr lang="en-US" dirty="0" err="1" smtClean="0">
                <a:solidFill>
                  <a:srgbClr val="FF0000"/>
                </a:solidFill>
              </a:rPr>
              <a:t>social_security_number</a:t>
            </a:r>
            <a:r>
              <a:rPr lang="en-US" dirty="0" smtClean="0">
                <a:solidFill>
                  <a:srgbClr val="FF0000"/>
                </a:solidFill>
              </a:rPr>
              <a:t> ]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Dictionaries:</a:t>
            </a:r>
          </a:p>
          <a:p>
            <a:pPr lvl="1"/>
            <a:r>
              <a:rPr lang="en-US" dirty="0" smtClean="0"/>
              <a:t>Collections of items of any time</a:t>
            </a:r>
          </a:p>
          <a:p>
            <a:pPr lvl="1"/>
            <a:r>
              <a:rPr lang="en-US" dirty="0" smtClean="0"/>
              <a:t>Items are indexed by any type, not just integers</a:t>
            </a:r>
          </a:p>
          <a:p>
            <a:pPr lvl="1"/>
            <a:r>
              <a:rPr lang="en-US" dirty="0" smtClean="0"/>
              <a:t>The sequence of the items is not significant (cannot be controlled by the programmer)</a:t>
            </a:r>
          </a:p>
          <a:p>
            <a:r>
              <a:rPr lang="en-US" dirty="0" smtClean="0"/>
              <a:t>Syntax:</a:t>
            </a:r>
          </a:p>
          <a:p>
            <a:pPr lvl="1">
              <a:buNone/>
            </a:pPr>
            <a:r>
              <a:rPr lang="en-US" dirty="0" smtClean="0"/>
              <a:t>&gt;&gt;&gt; </a:t>
            </a:r>
            <a:r>
              <a:rPr lang="en-US" dirty="0" err="1" smtClean="0"/>
              <a:t>month_num</a:t>
            </a:r>
            <a:r>
              <a:rPr lang="en-US" dirty="0" smtClean="0"/>
              <a:t> = { 'dec':12, 'jan':1, 'nov':11, </a:t>
            </a:r>
            <a:r>
              <a:rPr lang="en-US" dirty="0" smtClean="0">
                <a:solidFill>
                  <a:srgbClr val="FF0000"/>
                </a:solidFill>
              </a:rPr>
              <a:t>...</a:t>
            </a:r>
            <a:r>
              <a:rPr lang="en-US" dirty="0" smtClean="0"/>
              <a:t>}</a:t>
            </a:r>
          </a:p>
          <a:p>
            <a:pPr lvl="1">
              <a:buNone/>
            </a:pPr>
            <a:r>
              <a:rPr lang="en-US" dirty="0" smtClean="0"/>
              <a:t>&gt;&gt;&gt; </a:t>
            </a:r>
            <a:r>
              <a:rPr lang="en-US" dirty="0" err="1" smtClean="0"/>
              <a:t>month_num['nov</a:t>
            </a:r>
            <a:r>
              <a:rPr lang="en-US" dirty="0" smtClean="0"/>
              <a:t>']</a:t>
            </a:r>
          </a:p>
          <a:p>
            <a:pPr lvl="1">
              <a:buNone/>
            </a:pPr>
            <a:r>
              <a:rPr lang="en-US" dirty="0" smtClean="0"/>
              <a:t>11</a:t>
            </a:r>
          </a:p>
          <a:p>
            <a:pPr lvl="1">
              <a:buNone/>
            </a:pPr>
            <a:r>
              <a:rPr lang="en-US" dirty="0" smtClean="0"/>
              <a:t>&gt;&gt;&gt; students = { 22598321:'Mary', 112323005:'John',</a:t>
            </a:r>
            <a:r>
              <a:rPr lang="en-US" dirty="0" smtClean="0">
                <a:solidFill>
                  <a:srgbClr val="FF0000"/>
                </a:solidFill>
              </a:rPr>
              <a:t> ...</a:t>
            </a:r>
            <a:r>
              <a:rPr lang="en-US" dirty="0" smtClean="0"/>
              <a:t>}</a:t>
            </a:r>
          </a:p>
          <a:p>
            <a:pPr lvl="1">
              <a:buNone/>
            </a:pPr>
            <a:r>
              <a:rPr lang="en-US" dirty="0" smtClean="0"/>
              <a:t>&gt;&gt;&gt; students[112323005]</a:t>
            </a:r>
          </a:p>
          <a:p>
            <a:pPr lvl="1">
              <a:buNone/>
            </a:pPr>
            <a:r>
              <a:rPr lang="en-US" dirty="0" smtClean="0"/>
              <a:t>'John'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&amp;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Setting and retrieving </a:t>
            </a:r>
            <a:r>
              <a:rPr lang="en-US" dirty="0" smtClean="0">
                <a:solidFill>
                  <a:srgbClr val="FF0000"/>
                </a:solidFill>
              </a:rPr>
              <a:t>values </a:t>
            </a:r>
            <a:r>
              <a:rPr lang="en-US" dirty="0" smtClean="0"/>
              <a:t>for individual </a:t>
            </a:r>
            <a:r>
              <a:rPr lang="en-US" dirty="0" smtClean="0">
                <a:solidFill>
                  <a:srgbClr val="FF0000"/>
                </a:solidFill>
              </a:rPr>
              <a:t>keys</a:t>
            </a:r>
          </a:p>
          <a:p>
            <a:pPr lvl="1">
              <a:buNone/>
            </a:pPr>
            <a:r>
              <a:rPr lang="en-US" dirty="0" smtClean="0"/>
              <a:t>&gt;&gt;&gt; passwords = { }</a:t>
            </a:r>
          </a:p>
          <a:p>
            <a:pPr lvl="1">
              <a:buNone/>
            </a:pPr>
            <a:r>
              <a:rPr lang="en-US" dirty="0" smtClean="0"/>
              <a:t>&gt;&gt;&gt; </a:t>
            </a:r>
            <a:r>
              <a:rPr lang="en-US" dirty="0" err="1" smtClean="0"/>
              <a:t>passwords['billg</a:t>
            </a:r>
            <a:r>
              <a:rPr lang="en-US" dirty="0" smtClean="0"/>
              <a:t>'] = 'monopoly'</a:t>
            </a:r>
          </a:p>
          <a:p>
            <a:pPr lvl="1">
              <a:buNone/>
            </a:pPr>
            <a:r>
              <a:rPr lang="en-US" dirty="0" smtClean="0"/>
              <a:t>&gt;&gt;&gt; print </a:t>
            </a:r>
            <a:r>
              <a:rPr lang="en-US" dirty="0" err="1" smtClean="0"/>
              <a:t>passwords['billg</a:t>
            </a:r>
            <a:r>
              <a:rPr lang="en-US" dirty="0" smtClean="0"/>
              <a:t>']</a:t>
            </a:r>
          </a:p>
          <a:p>
            <a:pPr lvl="1">
              <a:buNone/>
            </a:pPr>
            <a:r>
              <a:rPr lang="en-US" dirty="0" smtClean="0"/>
              <a:t>monopoly</a:t>
            </a:r>
          </a:p>
          <a:p>
            <a:pPr lvl="1">
              <a:buNone/>
            </a:pPr>
            <a:r>
              <a:rPr lang="en-US" dirty="0" smtClean="0"/>
              <a:t>&gt;&gt;&gt; print </a:t>
            </a:r>
            <a:r>
              <a:rPr lang="en-US" dirty="0" err="1" smtClean="0"/>
              <a:t>passwords['henry</a:t>
            </a:r>
            <a:r>
              <a:rPr lang="en-US" dirty="0" smtClean="0"/>
              <a:t>']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6"/>
                </a:solidFill>
              </a:rPr>
              <a:t>ERROR</a:t>
            </a:r>
          </a:p>
          <a:p>
            <a:pPr lvl="1">
              <a:buNone/>
            </a:pPr>
            <a:r>
              <a:rPr lang="en-US" dirty="0" smtClean="0"/>
              <a:t>&gt;&gt;&gt; </a:t>
            </a:r>
            <a:r>
              <a:rPr lang="en-US" dirty="0" err="1" smtClean="0"/>
              <a:t>passwords['henry</a:t>
            </a:r>
            <a:r>
              <a:rPr lang="en-US" dirty="0" smtClean="0"/>
              <a:t>'] = 'jeepers'</a:t>
            </a:r>
          </a:p>
          <a:p>
            <a:pPr lvl="1">
              <a:buNone/>
            </a:pPr>
            <a:r>
              <a:rPr lang="en-US" dirty="0" smtClean="0"/>
              <a:t>&gt;&gt;&gt; print </a:t>
            </a:r>
            <a:r>
              <a:rPr lang="en-US" dirty="0" err="1" smtClean="0"/>
              <a:t>passwords['henry</a:t>
            </a:r>
            <a:r>
              <a:rPr lang="en-US" dirty="0" smtClean="0"/>
              <a:t>']</a:t>
            </a:r>
          </a:p>
          <a:p>
            <a:pPr lvl="1">
              <a:buNone/>
            </a:pPr>
            <a:r>
              <a:rPr lang="en-US" dirty="0" smtClean="0"/>
              <a:t>jeepers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>
        <a:noFill/>
        <a:ln w="25400"/>
      </a:spPr>
      <a:bodyPr rtlCol="0" anchor="ctr"/>
      <a:lstStyle>
        <a:defPPr algn="ctr">
          <a:defRPr dirty="0" smtClean="0">
            <a:solidFill>
              <a:srgbClr val="E2751D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 cmpd="sng"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2268</TotalTime>
  <Words>869</Words>
  <Application>Microsoft Macintosh PowerPoint</Application>
  <PresentationFormat>On-screen Show (4:3)</PresentationFormat>
  <Paragraphs>132</Paragraphs>
  <Slides>15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Breeze</vt:lpstr>
      <vt:lpstr>Data Collections: Dictionaries </vt:lpstr>
      <vt:lpstr>Mergesort</vt:lpstr>
      <vt:lpstr>Mergesort Visualization</vt:lpstr>
      <vt:lpstr>Tuples</vt:lpstr>
      <vt:lpstr>Why Bother with Tuples?</vt:lpstr>
      <vt:lpstr>Why Bother with Tuples?</vt:lpstr>
      <vt:lpstr>Dictionaries</vt:lpstr>
      <vt:lpstr>Dictionaries</vt:lpstr>
      <vt:lpstr>Keys &amp; Values</vt:lpstr>
      <vt:lpstr>Methods on Dictionaries</vt:lpstr>
      <vt:lpstr>Word Frequencies</vt:lpstr>
      <vt:lpstr>Top Down Design</vt:lpstr>
      <vt:lpstr>Slide 13</vt:lpstr>
      <vt:lpstr>Demonstration</vt:lpstr>
      <vt:lpstr>Status</vt:lpstr>
    </vt:vector>
  </TitlesOfParts>
  <Company>University of Rochester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Study Computer Science using Python?</dc:title>
  <dc:creator>Henry Kautz</dc:creator>
  <cp:lastModifiedBy>Henry Kautz</cp:lastModifiedBy>
  <cp:revision>111</cp:revision>
  <cp:lastPrinted>2009-11-02T20:38:32Z</cp:lastPrinted>
  <dcterms:created xsi:type="dcterms:W3CDTF">2009-11-04T21:48:17Z</dcterms:created>
  <dcterms:modified xsi:type="dcterms:W3CDTF">2009-11-04T22:43:45Z</dcterms:modified>
</cp:coreProperties>
</file>