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Default Extension="pdf" ContentType="application/pdf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4" r:id="rId3"/>
    <p:sldId id="295" r:id="rId4"/>
    <p:sldId id="296" r:id="rId5"/>
    <p:sldId id="297" r:id="rId6"/>
    <p:sldId id="289" r:id="rId7"/>
    <p:sldId id="290" r:id="rId8"/>
    <p:sldId id="293" r:id="rId9"/>
    <p:sldId id="298" r:id="rId10"/>
    <p:sldId id="302" r:id="rId11"/>
    <p:sldId id="303" r:id="rId12"/>
    <p:sldId id="299" r:id="rId13"/>
    <p:sldId id="301" r:id="rId14"/>
    <p:sldId id="300" r:id="rId15"/>
    <p:sldId id="304" r:id="rId16"/>
    <p:sldId id="305" r:id="rId17"/>
    <p:sldId id="306" r:id="rId18"/>
    <p:sldId id="286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142" d="100"/>
          <a:sy n="142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11/9/09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11/9/09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tif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tif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tif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tif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2075065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Working </a:t>
            </a:r>
            <a:r>
              <a:rPr lang="en-US" smtClean="0"/>
              <a:t>with Files</a:t>
            </a:r>
            <a:br>
              <a:rPr lang="en-US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391624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11</a:t>
            </a:r>
            <a:r>
              <a:rPr lang="en-US" dirty="0" smtClean="0"/>
              <a:t>/9/</a:t>
            </a:r>
            <a:r>
              <a:rPr lang="en-US" dirty="0" smtClean="0"/>
              <a:t>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</a:t>
            </a:r>
            <a:r>
              <a:rPr lang="en-US" dirty="0" err="1" smtClean="0"/>
              <a:t>test.txt</a:t>
            </a:r>
            <a:endParaRPr lang="en-US" dirty="0"/>
          </a:p>
        </p:txBody>
      </p:sp>
      <p:pic>
        <p:nvPicPr>
          <p:cNvPr id="5" name="Content Placeholder 4" descr="a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19355" r="-19355"/>
          <a:stretch>
            <a:fillRect/>
          </a:stretch>
        </p:blipFill>
        <p:spPr>
          <a:xfrm>
            <a:off x="191520" y="1600201"/>
            <a:ext cx="9143320" cy="493804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</a:t>
            </a:r>
            <a:r>
              <a:rPr lang="en-US" dirty="0" err="1" smtClean="0"/>
              <a:t>result.txt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 descr="b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18589" r="-18589"/>
          <a:stretch>
            <a:fillRect/>
          </a:stretch>
        </p:blipFill>
        <p:spPr>
          <a:xfrm>
            <a:off x="0" y="1600201"/>
            <a:ext cx="8466157" cy="457232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Performing Mathematical Operations on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Task: Take the average of 1,000,000 numbers</a:t>
            </a:r>
          </a:p>
          <a:p>
            <a:pPr lvl="1"/>
            <a:r>
              <a:rPr lang="en-US" dirty="0" smtClean="0"/>
              <a:t>Scientific data is often this large or larger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Warning: Don't try this in Excel!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tt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689" y="3048001"/>
            <a:ext cx="5638801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5" name="Content Placeholder 4" descr="tttt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3894" b="-3894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Did the Data Come From?</a:t>
            </a:r>
            <a:endParaRPr lang="en-US" dirty="0"/>
          </a:p>
        </p:txBody>
      </p:sp>
      <p:pic>
        <p:nvPicPr>
          <p:cNvPr id="5" name="Content Placeholder 4" descr="tt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28556" b="-28556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Complex Pattern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Task: find telephone numbers in a file</a:t>
            </a:r>
          </a:p>
          <a:p>
            <a:pPr lvl="1"/>
            <a:r>
              <a:rPr lang="en-US" dirty="0" smtClean="0"/>
              <a:t>Example: 234-3208</a:t>
            </a:r>
          </a:p>
          <a:p>
            <a:r>
              <a:rPr lang="en-US" dirty="0" smtClean="0"/>
              <a:t>Pattern: three digits, a dash -, four digits</a:t>
            </a:r>
          </a:p>
          <a:p>
            <a:r>
              <a:rPr lang="en-US" dirty="0" smtClean="0"/>
              <a:t>Patterns like this can be written as what are called "regular expressions" in linguistics and computer science</a:t>
            </a:r>
          </a:p>
          <a:p>
            <a:pPr lvl="1"/>
            <a:r>
              <a:rPr lang="en-US" dirty="0" smtClean="0"/>
              <a:t>[0-9]{3}-[0-9]{4}</a:t>
            </a:r>
          </a:p>
          <a:p>
            <a:pPr lvl="1"/>
            <a:r>
              <a:rPr lang="en-US" dirty="0" smtClean="0"/>
              <a:t>[0-9]     Match any character from '0' to '9'</a:t>
            </a:r>
          </a:p>
          <a:p>
            <a:pPr lvl="1"/>
            <a:r>
              <a:rPr lang="en-US" dirty="0" smtClean="0"/>
              <a:t>{3}        Match previous part 3 times</a:t>
            </a:r>
          </a:p>
          <a:p>
            <a:pPr lvl="1"/>
            <a:r>
              <a:rPr lang="en-US" dirty="0" smtClean="0"/>
              <a:t>{4}        Match previous part 6 times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Matching Lines</a:t>
            </a:r>
            <a:endParaRPr lang="en-US" dirty="0"/>
          </a:p>
        </p:txBody>
      </p:sp>
      <p:pic>
        <p:nvPicPr>
          <p:cNvPr id="5" name="Content Placeholder 4" descr="c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27770" b="-27770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re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Almost any kind of text mangling can be easily programmed using the re module</a:t>
            </a:r>
          </a:p>
          <a:p>
            <a:r>
              <a:rPr lang="en-US" dirty="0" smtClean="0"/>
              <a:t>Can find complicated patterns, pull out pieces of the match, replace with other string...</a:t>
            </a:r>
          </a:p>
          <a:p>
            <a:r>
              <a:rPr lang="en-US" dirty="0" smtClean="0"/>
              <a:t>Many applications in both day to day data processing as well as linguistics, artificial intelligence, and (of course) literary analysis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Movies of the Day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096000" y="6275388"/>
            <a:ext cx="3048000" cy="365125"/>
          </a:xfrm>
        </p:spPr>
        <p:txBody>
          <a:bodyPr/>
          <a:lstStyle/>
          <a:p>
            <a:fld id="{F96C34BC-94F8-9849-90BA-D19ECD17709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Wednesday: </a:t>
            </a:r>
          </a:p>
          <a:p>
            <a:pPr lvl="1"/>
            <a:r>
              <a:rPr lang="en-US" dirty="0" smtClean="0"/>
              <a:t>Quiz on Functions, Lists, &amp; Dictionaries</a:t>
            </a:r>
          </a:p>
          <a:p>
            <a:pPr lvl="1"/>
            <a:r>
              <a:rPr lang="en-US" dirty="0" smtClean="0"/>
              <a:t>Lecture: Working with Audio</a:t>
            </a:r>
          </a:p>
          <a:p>
            <a:r>
              <a:rPr lang="en-US" dirty="0" smtClean="0"/>
              <a:t>Saturday:</a:t>
            </a:r>
          </a:p>
          <a:p>
            <a:pPr lvl="1"/>
            <a:r>
              <a:rPr lang="en-US" dirty="0" smtClean="0"/>
              <a:t>Assignment 7 due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"plain text" we mean one of the standard methods for encoding characters as numeric values</a:t>
            </a:r>
          </a:p>
          <a:p>
            <a:r>
              <a:rPr lang="en-US" dirty="0" smtClean="0"/>
              <a:t>ASCII</a:t>
            </a:r>
          </a:p>
          <a:p>
            <a:pPr lvl="1"/>
            <a:r>
              <a:rPr lang="en-US" dirty="0" smtClean="0"/>
              <a:t>Most common, uses 8-bits (one byte) per character</a:t>
            </a:r>
          </a:p>
          <a:p>
            <a:pPr lvl="1"/>
            <a:r>
              <a:rPr lang="en-US" dirty="0" smtClean="0"/>
              <a:t>Example: 'A' is </a:t>
            </a:r>
          </a:p>
          <a:p>
            <a:pPr lvl="2"/>
            <a:r>
              <a:rPr lang="en-US" dirty="0" smtClean="0"/>
              <a:t>01000001 in binary (base 2)</a:t>
            </a:r>
          </a:p>
          <a:p>
            <a:pPr lvl="2"/>
            <a:r>
              <a:rPr lang="en-US" dirty="0" smtClean="0"/>
              <a:t>101 in octal (base 8)</a:t>
            </a:r>
          </a:p>
          <a:p>
            <a:pPr lvl="2"/>
            <a:r>
              <a:rPr lang="en-US" dirty="0" smtClean="0"/>
              <a:t>65 in decimal (base 10)</a:t>
            </a:r>
          </a:p>
          <a:p>
            <a:pPr lvl="2"/>
            <a:r>
              <a:rPr lang="en-US" dirty="0" smtClean="0"/>
              <a:t>41 in hexadecimal (base 16)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asciiful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8380"/>
            <a:ext cx="9080500" cy="6197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Because ASCII uses an 8-bit code, there are 256 possible ASCII characters</a:t>
            </a:r>
          </a:p>
          <a:p>
            <a:r>
              <a:rPr lang="en-US" dirty="0" smtClean="0"/>
              <a:t>How to handles languages with larger character sets (e.g. Chinese)?  What if we want to mix languages on a page?</a:t>
            </a:r>
          </a:p>
          <a:p>
            <a:r>
              <a:rPr lang="en-US" dirty="0" smtClean="0"/>
              <a:t>Unicode: international standard using 16-bit or 32-bit characters</a:t>
            </a:r>
          </a:p>
          <a:p>
            <a:pPr lvl="1"/>
            <a:r>
              <a:rPr lang="en-US" dirty="0" smtClean="0"/>
              <a:t>16-bits = 64,000 different characters</a:t>
            </a:r>
          </a:p>
          <a:p>
            <a:pPr lvl="1"/>
            <a:r>
              <a:rPr lang="en-US" dirty="0" smtClean="0"/>
              <a:t>32-bits = 4 million different characters</a:t>
            </a:r>
          </a:p>
          <a:p>
            <a:pPr lvl="1"/>
            <a:r>
              <a:rPr lang="en-US" dirty="0" smtClean="0"/>
              <a:t>Unique code for every character of every human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Unicode Examples</a:t>
            </a:r>
            <a:endParaRPr lang="en-US" dirty="0"/>
          </a:p>
        </p:txBody>
      </p:sp>
      <p:pic>
        <p:nvPicPr>
          <p:cNvPr id="5" name="Content Placeholder 4" descr="balanes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22000" r="25882"/>
              <a:stretch>
                <a:fillRect/>
              </a:stretch>
            </p:blipFill>
          </mc:Choice>
          <mc:Fallback>
            <p:blipFill>
              <a:blip r:embed="rId3"/>
              <a:srcRect l="22000" r="25882"/>
              <a:stretch>
                <a:fillRect/>
              </a:stretch>
            </p:blipFill>
          </mc:Fallback>
        </mc:AlternateContent>
        <p:spPr>
          <a:xfrm>
            <a:off x="1480218" y="906400"/>
            <a:ext cx="2506253" cy="622321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cherok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3139597" y="1058664"/>
            <a:ext cx="4690938" cy="60709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Working with Text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open</a:t>
            </a:r>
            <a:r>
              <a:rPr lang="en-US" dirty="0" err="1" smtClean="0"/>
              <a:t>("My</a:t>
            </a:r>
            <a:r>
              <a:rPr lang="en-US" dirty="0" smtClean="0"/>
              <a:t> </a:t>
            </a:r>
            <a:r>
              <a:rPr lang="en-US" dirty="0" err="1" smtClean="0"/>
              <a:t>file.txt</a:t>
            </a:r>
            <a:r>
              <a:rPr lang="en-US" dirty="0" smtClean="0"/>
              <a:t>", "</a:t>
            </a:r>
            <a:r>
              <a:rPr lang="en-US" dirty="0" err="1" smtClean="0"/>
              <a:t>r</a:t>
            </a:r>
            <a:r>
              <a:rPr lang="en-US" dirty="0" smtClean="0"/>
              <a:t>")</a:t>
            </a:r>
          </a:p>
          <a:p>
            <a:pPr lvl="1"/>
            <a:r>
              <a:rPr lang="en-US" dirty="0" err="1" smtClean="0"/>
              <a:t>f</a:t>
            </a:r>
            <a:r>
              <a:rPr lang="en-US" dirty="0" smtClean="0"/>
              <a:t> gets a </a:t>
            </a:r>
            <a:r>
              <a:rPr lang="en-US" dirty="0" smtClean="0">
                <a:solidFill>
                  <a:schemeClr val="accent3"/>
                </a:solidFill>
              </a:rPr>
              <a:t>file object</a:t>
            </a:r>
          </a:p>
          <a:p>
            <a:pPr lvl="1"/>
            <a:r>
              <a:rPr lang="en-US" dirty="0" smtClean="0"/>
              <a:t>Mode is "</a:t>
            </a:r>
            <a:r>
              <a:rPr lang="en-US" dirty="0" err="1" smtClean="0"/>
              <a:t>r</a:t>
            </a:r>
            <a:r>
              <a:rPr lang="en-US" dirty="0" smtClean="0"/>
              <a:t>" for reading, "</a:t>
            </a:r>
            <a:r>
              <a:rPr lang="en-US" dirty="0" err="1" smtClean="0"/>
              <a:t>w</a:t>
            </a:r>
            <a:r>
              <a:rPr lang="en-US" dirty="0" smtClean="0"/>
              <a:t>" for writing an </a:t>
            </a:r>
            <a:r>
              <a:rPr lang="en-US" dirty="0" err="1" smtClean="0"/>
              <a:t>Ascii</a:t>
            </a:r>
            <a:r>
              <a:rPr lang="en-US" dirty="0" smtClean="0"/>
              <a:t> (8-bit) text file</a:t>
            </a:r>
            <a:endParaRPr lang="en-US" dirty="0" smtClean="0"/>
          </a:p>
          <a:p>
            <a:r>
              <a:rPr lang="en-US" dirty="0" smtClean="0"/>
              <a:t>contents = </a:t>
            </a:r>
            <a:r>
              <a:rPr lang="en-US" dirty="0" err="1" smtClean="0"/>
              <a:t>f.read</a:t>
            </a:r>
            <a:r>
              <a:rPr lang="en-US" dirty="0" smtClean="0"/>
              <a:t>() </a:t>
            </a:r>
          </a:p>
          <a:p>
            <a:pPr lvl="1"/>
            <a:r>
              <a:rPr lang="en-US" dirty="0" smtClean="0"/>
              <a:t>Reads entire file, returns </a:t>
            </a:r>
            <a:r>
              <a:rPr lang="en-US" i="1" dirty="0" smtClean="0"/>
              <a:t>entire </a:t>
            </a:r>
            <a:r>
              <a:rPr lang="en-US" dirty="0" smtClean="0"/>
              <a:t>text as one long string</a:t>
            </a:r>
          </a:p>
          <a:p>
            <a:pPr lvl="1"/>
            <a:r>
              <a:rPr lang="en-US" dirty="0" smtClean="0"/>
              <a:t>Special characters '\</a:t>
            </a:r>
            <a:r>
              <a:rPr lang="en-US" dirty="0" err="1" smtClean="0"/>
              <a:t>r</a:t>
            </a:r>
            <a:r>
              <a:rPr lang="en-US" dirty="0" smtClean="0"/>
              <a:t>' or '\</a:t>
            </a:r>
            <a:r>
              <a:rPr lang="en-US" dirty="0" err="1" smtClean="0"/>
              <a:t>n</a:t>
            </a:r>
            <a:r>
              <a:rPr lang="en-US" dirty="0" smtClean="0"/>
              <a:t>' (or both) separate </a:t>
            </a:r>
            <a:r>
              <a:rPr lang="en-US" dirty="0" smtClean="0"/>
              <a:t>lines</a:t>
            </a:r>
          </a:p>
          <a:p>
            <a:pPr lvl="1"/>
            <a:r>
              <a:rPr lang="en-US" dirty="0" smtClean="0"/>
              <a:t>Note: special characters are PRINTED as two characters, but are stored as one 8-bit character!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Reading a Text File Incrementally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6149"/>
          </a:xfrm>
        </p:spPr>
        <p:txBody>
          <a:bodyPr vert="horz">
            <a:normAutofit fontScale="92500" lnSpcReduction="10000"/>
          </a:bodyPr>
          <a:lstStyle/>
          <a:p>
            <a:r>
              <a:rPr lang="en-US" dirty="0" err="1" smtClean="0"/>
              <a:t>f.readline</a:t>
            </a:r>
            <a:r>
              <a:rPr lang="en-US" dirty="0" smtClean="0"/>
              <a:t>() </a:t>
            </a:r>
          </a:p>
          <a:p>
            <a:pPr lvl="2"/>
            <a:r>
              <a:rPr lang="en-US" dirty="0" smtClean="0"/>
              <a:t>Reads one line from the return, returns that line as a string</a:t>
            </a:r>
          </a:p>
          <a:p>
            <a:pPr lvl="2"/>
            <a:r>
              <a:rPr lang="en-US" dirty="0" smtClean="0"/>
              <a:t>Next call to </a:t>
            </a:r>
            <a:r>
              <a:rPr lang="en-US" dirty="0" err="1" smtClean="0"/>
              <a:t>readline</a:t>
            </a:r>
            <a:r>
              <a:rPr lang="en-US" dirty="0" smtClean="0"/>
              <a:t>() will return the </a:t>
            </a:r>
            <a:r>
              <a:rPr lang="en-US" i="1" dirty="0" smtClean="0"/>
              <a:t>next </a:t>
            </a:r>
            <a:r>
              <a:rPr lang="en-US" dirty="0" smtClean="0"/>
              <a:t>line of file</a:t>
            </a:r>
          </a:p>
          <a:p>
            <a:r>
              <a:rPr lang="en-US" dirty="0" smtClean="0"/>
              <a:t>Special </a:t>
            </a:r>
            <a:r>
              <a:rPr lang="en-US" dirty="0" smtClean="0"/>
              <a:t>Python </a:t>
            </a:r>
            <a:r>
              <a:rPr lang="en-US" dirty="0" smtClean="0"/>
              <a:t>shortcut:</a:t>
            </a:r>
          </a:p>
          <a:p>
            <a:pPr lvl="2">
              <a:buNone/>
            </a:pPr>
            <a:r>
              <a:rPr lang="en-US" dirty="0" smtClean="0"/>
              <a:t>for line in &lt;</a:t>
            </a:r>
            <a:r>
              <a:rPr lang="en-US" dirty="0" smtClean="0"/>
              <a:t>file object&gt;</a:t>
            </a:r>
            <a:r>
              <a:rPr lang="en-US" dirty="0" smtClean="0"/>
              <a:t>:</a:t>
            </a:r>
          </a:p>
          <a:p>
            <a:pPr lvl="2">
              <a:buNone/>
            </a:pPr>
            <a:r>
              <a:rPr lang="en-US" i="1" dirty="0" smtClean="0"/>
              <a:t>	do something with line</a:t>
            </a:r>
            <a:endParaRPr lang="en-US" i="1" dirty="0" smtClean="0"/>
          </a:p>
          <a:p>
            <a:r>
              <a:rPr lang="en-US" dirty="0" smtClean="0"/>
              <a:t>Example:</a:t>
            </a:r>
          </a:p>
          <a:p>
            <a:pPr lvl="2">
              <a:buNone/>
            </a:pPr>
            <a:r>
              <a:rPr lang="en-US" dirty="0" smtClean="0"/>
              <a:t>dickens = </a:t>
            </a:r>
            <a:r>
              <a:rPr lang="en-US" dirty="0" err="1" smtClean="0"/>
              <a:t>open('two-cities.txt','r</a:t>
            </a:r>
            <a:r>
              <a:rPr lang="en-US" dirty="0" smtClean="0"/>
              <a:t>')</a:t>
            </a:r>
          </a:p>
          <a:p>
            <a:pPr lvl="2">
              <a:buNone/>
            </a:pPr>
            <a:r>
              <a:rPr lang="en-US" dirty="0" smtClean="0"/>
              <a:t>count = 0</a:t>
            </a:r>
          </a:p>
          <a:p>
            <a:pPr lvl="2">
              <a:buNone/>
            </a:pPr>
            <a:r>
              <a:rPr lang="en-US" dirty="0" smtClean="0">
                <a:solidFill>
                  <a:srgbClr val="FF0000"/>
                </a:solidFill>
              </a:rPr>
              <a:t>for line in dickens: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dirty="0" smtClean="0"/>
              <a:t>count = count + 1</a:t>
            </a:r>
          </a:p>
          <a:p>
            <a:pPr lvl="2">
              <a:buNone/>
            </a:pPr>
            <a:r>
              <a:rPr lang="en-US" dirty="0" smtClean="0"/>
              <a:t>print "The number of lines is ", count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open</a:t>
            </a:r>
            <a:r>
              <a:rPr lang="en-US" dirty="0" err="1" smtClean="0"/>
              <a:t>("results.txt</a:t>
            </a:r>
            <a:r>
              <a:rPr lang="en-US" dirty="0" smtClean="0"/>
              <a:t>", "</a:t>
            </a:r>
            <a:r>
              <a:rPr lang="en-US" dirty="0" err="1" smtClean="0"/>
              <a:t>w</a:t>
            </a:r>
            <a:r>
              <a:rPr lang="en-US" dirty="0" smtClean="0"/>
              <a:t>")</a:t>
            </a:r>
          </a:p>
          <a:p>
            <a:pPr lvl="1"/>
            <a:r>
              <a:rPr lang="en-US" dirty="0" smtClean="0"/>
              <a:t>Mode is </a:t>
            </a:r>
            <a:r>
              <a:rPr lang="en-US" dirty="0" smtClean="0"/>
              <a:t>'</a:t>
            </a:r>
            <a:r>
              <a:rPr lang="en-US" dirty="0" err="1" smtClean="0"/>
              <a:t>w</a:t>
            </a:r>
            <a:r>
              <a:rPr lang="en-US" dirty="0" smtClean="0"/>
              <a:t>' for writing text files</a:t>
            </a:r>
          </a:p>
          <a:p>
            <a:pPr lvl="1"/>
            <a:r>
              <a:rPr lang="en-US" dirty="0" smtClean="0"/>
              <a:t>if</a:t>
            </a:r>
            <a:r>
              <a:rPr lang="en-US" dirty="0" smtClean="0"/>
              <a:t> file already </a:t>
            </a:r>
            <a:r>
              <a:rPr lang="en-US" dirty="0" smtClean="0"/>
              <a:t>exists, it is erased</a:t>
            </a:r>
            <a:endParaRPr lang="en-US" dirty="0" smtClean="0"/>
          </a:p>
          <a:p>
            <a:r>
              <a:rPr lang="en-US" dirty="0" err="1" smtClean="0"/>
              <a:t>f.write(data</a:t>
            </a:r>
            <a:r>
              <a:rPr lang="en-US" dirty="0" smtClean="0"/>
              <a:t>) </a:t>
            </a:r>
            <a:endParaRPr lang="en-US" dirty="0" smtClean="0"/>
          </a:p>
          <a:p>
            <a:pPr lvl="1"/>
            <a:r>
              <a:rPr lang="en-US" dirty="0" smtClean="0"/>
              <a:t>Writes</a:t>
            </a:r>
            <a:r>
              <a:rPr lang="en-US" dirty="0" smtClean="0"/>
              <a:t> data </a:t>
            </a:r>
            <a:r>
              <a:rPr lang="en-US" dirty="0" smtClean="0"/>
              <a:t>to (end of) file</a:t>
            </a:r>
            <a:endParaRPr lang="en-US" dirty="0" smtClean="0"/>
          </a:p>
          <a:p>
            <a:r>
              <a:rPr lang="en-US" dirty="0" err="1" smtClean="0"/>
              <a:t>f.close</a:t>
            </a:r>
            <a:r>
              <a:rPr lang="en-US" dirty="0" smtClean="0"/>
              <a:t>() </a:t>
            </a:r>
          </a:p>
          <a:p>
            <a:pPr lvl="1"/>
            <a:r>
              <a:rPr lang="en-US" dirty="0" smtClean="0"/>
              <a:t>Tells the computer you are done using</a:t>
            </a:r>
            <a:r>
              <a:rPr lang="en-US" dirty="0" smtClean="0"/>
              <a:t> </a:t>
            </a:r>
            <a:r>
              <a:rPr lang="en-US" dirty="0" smtClean="0"/>
              <a:t>file object </a:t>
            </a:r>
            <a:r>
              <a:rPr lang="en-US" dirty="0" err="1" smtClean="0"/>
              <a:t>f</a:t>
            </a:r>
            <a:endParaRPr lang="en-US" dirty="0" smtClean="0"/>
          </a:p>
          <a:p>
            <a:pPr lvl="1"/>
            <a:r>
              <a:rPr lang="en-US" dirty="0" smtClean="0"/>
              <a:t>If you leave it out, your file might not be</a:t>
            </a:r>
            <a:r>
              <a:rPr lang="en-US" dirty="0" smtClean="0"/>
              <a:t> properly stored on the computer's hard disk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String Operations on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Replacing a phrase in a file: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161" y="2462642"/>
            <a:ext cx="5969000" cy="21209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>
        <a:noFill/>
        <a:ln w="25400"/>
      </a:spPr>
      <a:bodyPr rtlCol="0" anchor="ctr"/>
      <a:lstStyle>
        <a:defPPr algn="ctr">
          <a:defRPr dirty="0" smtClean="0">
            <a:solidFill>
              <a:srgbClr val="E2751D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mpd="sng"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2376</TotalTime>
  <Words>692</Words>
  <Application>Microsoft Macintosh PowerPoint</Application>
  <PresentationFormat>On-screen Show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Breeze</vt:lpstr>
      <vt:lpstr>Working with Files </vt:lpstr>
      <vt:lpstr>What is Text?</vt:lpstr>
      <vt:lpstr>Slide 3</vt:lpstr>
      <vt:lpstr>Beyond ASCII</vt:lpstr>
      <vt:lpstr>Unicode Examples</vt:lpstr>
      <vt:lpstr>Review: Working with Text Files</vt:lpstr>
      <vt:lpstr>Reading a Text File Incrementally</vt:lpstr>
      <vt:lpstr>Text Output</vt:lpstr>
      <vt:lpstr>Performing String Operations on Files</vt:lpstr>
      <vt:lpstr>file-test.txt</vt:lpstr>
      <vt:lpstr>file-result.txt</vt:lpstr>
      <vt:lpstr>Performing Mathematical Operations on Files</vt:lpstr>
      <vt:lpstr>Result</vt:lpstr>
      <vt:lpstr>Where Did the Data Come From?</vt:lpstr>
      <vt:lpstr>More Complex Pattern Matching</vt:lpstr>
      <vt:lpstr>Print Matching Lines</vt:lpstr>
      <vt:lpstr>Python re Module</vt:lpstr>
      <vt:lpstr>Movies of the Day</vt:lpstr>
      <vt:lpstr>Status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122</cp:revision>
  <cp:lastPrinted>2009-11-02T20:38:32Z</cp:lastPrinted>
  <dcterms:created xsi:type="dcterms:W3CDTF">2009-11-09T19:53:50Z</dcterms:created>
  <dcterms:modified xsi:type="dcterms:W3CDTF">2009-11-09T21:42:26Z</dcterms:modified>
</cp:coreProperties>
</file>