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286" r:id="rId20"/>
    <p:sldId id="25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136" d="100"/>
          <a:sy n="136" d="100"/>
        </p:scale>
        <p:origin x="-1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commentAuthors" Target="commentAuthors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11/11/09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11/11/09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tif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tif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tif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tif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2075065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Working with</a:t>
            </a:r>
            <a:r>
              <a:rPr lang="en-US" dirty="0" smtClean="0"/>
              <a:t> Sound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391624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11</a:t>
            </a:r>
            <a:r>
              <a:rPr lang="en-US" dirty="0" smtClean="0"/>
              <a:t>/11/</a:t>
            </a:r>
            <a:r>
              <a:rPr lang="en-US" dirty="0" smtClean="0"/>
              <a:t>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of the approximation depends upon</a:t>
            </a:r>
          </a:p>
          <a:p>
            <a:pPr lvl="1"/>
            <a:r>
              <a:rPr lang="en-US" dirty="0" smtClean="0"/>
              <a:t>Sampling rate: higher == better (up to about 44kHz)</a:t>
            </a:r>
          </a:p>
          <a:p>
            <a:pPr lvl="2"/>
            <a:r>
              <a:rPr lang="en-US" dirty="0" smtClean="0"/>
              <a:t>Twice limit of human hearing</a:t>
            </a:r>
          </a:p>
          <a:p>
            <a:pPr lvl="1"/>
            <a:r>
              <a:rPr lang="en-US" dirty="0" smtClean="0"/>
              <a:t>Number of bits used to represent each sample</a:t>
            </a:r>
          </a:p>
          <a:p>
            <a:pPr lvl="2"/>
            <a:r>
              <a:rPr lang="en-US" dirty="0" smtClean="0"/>
              <a:t>8 bits = telephone quality</a:t>
            </a:r>
          </a:p>
          <a:p>
            <a:pPr lvl="2"/>
            <a:r>
              <a:rPr lang="en-US" dirty="0" smtClean="0"/>
              <a:t>12 bits = FM quality</a:t>
            </a:r>
          </a:p>
          <a:p>
            <a:pPr lvl="2"/>
            <a:r>
              <a:rPr lang="en-US" dirty="0" smtClean="0"/>
              <a:t>16 bits = "near CD" quality</a:t>
            </a:r>
          </a:p>
          <a:p>
            <a:pPr lvl="2"/>
            <a:r>
              <a:rPr lang="en-US" dirty="0" smtClean="0"/>
              <a:t>32 bits = CD quality</a:t>
            </a:r>
          </a:p>
          <a:p>
            <a:pPr lvl="2"/>
            <a:r>
              <a:rPr lang="en-US" dirty="0" smtClean="0"/>
              <a:t>64 bits = "golden ears"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header information</a:t>
            </a:r>
          </a:p>
          <a:p>
            <a:pPr lvl="1"/>
            <a:r>
              <a:rPr lang="en-US" dirty="0" smtClean="0"/>
              <a:t>Number of channels</a:t>
            </a:r>
          </a:p>
          <a:p>
            <a:pPr lvl="1"/>
            <a:r>
              <a:rPr lang="en-US" dirty="0" smtClean="0"/>
              <a:t>Sampling rate</a:t>
            </a:r>
          </a:p>
          <a:p>
            <a:pPr lvl="1"/>
            <a:r>
              <a:rPr lang="en-US" dirty="0" smtClean="0"/>
              <a:t>Sampling width</a:t>
            </a:r>
          </a:p>
          <a:p>
            <a:pPr lvl="1"/>
            <a:r>
              <a:rPr lang="en-US" dirty="0" smtClean="0"/>
              <a:t>Number of samples</a:t>
            </a:r>
          </a:p>
          <a:p>
            <a:pPr lvl="1"/>
            <a:r>
              <a:rPr lang="en-US" dirty="0" smtClean="0">
                <a:solidFill>
                  <a:srgbClr val="E2751D"/>
                </a:solidFill>
              </a:rPr>
              <a:t>Compression scheme (if any)</a:t>
            </a:r>
          </a:p>
          <a:p>
            <a:r>
              <a:rPr lang="en-US" dirty="0" smtClean="0"/>
              <a:t>Sequence of samples, called </a:t>
            </a:r>
            <a:r>
              <a:rPr lang="en-US" dirty="0" smtClean="0">
                <a:solidFill>
                  <a:srgbClr val="E2751D"/>
                </a:solidFill>
              </a:rPr>
              <a:t>frames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Compression: ways to store the samples in less space</a:t>
            </a:r>
          </a:p>
          <a:p>
            <a:r>
              <a:rPr lang="en-US" dirty="0" smtClean="0"/>
              <a:t>Common kinds of sound files:</a:t>
            </a:r>
          </a:p>
          <a:p>
            <a:pPr lvl="1"/>
            <a:r>
              <a:rPr lang="en-US" dirty="0" smtClean="0"/>
              <a:t>WAV: no compression</a:t>
            </a:r>
          </a:p>
          <a:p>
            <a:pPr lvl="1"/>
            <a:r>
              <a:rPr lang="en-US" dirty="0" smtClean="0"/>
              <a:t>Lossless: no information loss</a:t>
            </a:r>
          </a:p>
          <a:p>
            <a:pPr lvl="2"/>
            <a:r>
              <a:rPr lang="en-US" dirty="0" smtClean="0"/>
              <a:t>E.g.: represent 1000 zeros in a row by 0x1000</a:t>
            </a:r>
          </a:p>
          <a:p>
            <a:pPr lvl="2"/>
            <a:r>
              <a:rPr lang="en-US" dirty="0" smtClean="0"/>
              <a:t>CDs</a:t>
            </a:r>
          </a:p>
          <a:p>
            <a:pPr lvl="1"/>
            <a:r>
              <a:rPr lang="en-US" dirty="0" err="1" smtClean="0"/>
              <a:t>Lossy</a:t>
            </a:r>
            <a:r>
              <a:rPr lang="en-US" dirty="0" smtClean="0"/>
              <a:t>: throws out information carefully</a:t>
            </a:r>
          </a:p>
          <a:p>
            <a:pPr lvl="2"/>
            <a:r>
              <a:rPr lang="en-US" dirty="0" smtClean="0"/>
              <a:t>Huge compression possible before people notice</a:t>
            </a:r>
          </a:p>
          <a:p>
            <a:pPr lvl="2"/>
            <a:r>
              <a:rPr lang="en-US" dirty="0" smtClean="0"/>
              <a:t>MP3, AAC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Sound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Import one or more sound modules</a:t>
            </a:r>
          </a:p>
          <a:p>
            <a:r>
              <a:rPr lang="en-US" dirty="0" smtClean="0"/>
              <a:t>Open the input file</a:t>
            </a:r>
          </a:p>
          <a:p>
            <a:r>
              <a:rPr lang="en-US" dirty="0" smtClean="0"/>
              <a:t>Read the file header</a:t>
            </a:r>
          </a:p>
          <a:p>
            <a:r>
              <a:rPr lang="en-US" dirty="0" smtClean="0"/>
              <a:t>Read the frames (samples)</a:t>
            </a:r>
          </a:p>
          <a:p>
            <a:r>
              <a:rPr lang="en-US" dirty="0" smtClean="0"/>
              <a:t>Modify the frames in some way</a:t>
            </a:r>
          </a:p>
          <a:p>
            <a:r>
              <a:rPr lang="en-US" dirty="0" smtClean="0"/>
              <a:t>Open the output file</a:t>
            </a:r>
          </a:p>
          <a:p>
            <a:r>
              <a:rPr lang="en-US" dirty="0" smtClean="0"/>
              <a:t>Write the file header</a:t>
            </a:r>
          </a:p>
          <a:p>
            <a:r>
              <a:rPr lang="en-US" dirty="0" smtClean="0"/>
              <a:t>Write the frames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frame data could be stored in a list...</a:t>
            </a:r>
          </a:p>
          <a:p>
            <a:r>
              <a:rPr lang="en-US" dirty="0" smtClean="0"/>
              <a:t>But for efficiency, Python uses a special list-like object called an array</a:t>
            </a:r>
          </a:p>
          <a:p>
            <a:r>
              <a:rPr lang="en-US" dirty="0" smtClean="0"/>
              <a:t>All elements of an array are numbers represented using a fixed number of bits</a:t>
            </a:r>
          </a:p>
          <a:p>
            <a:pPr lvl="1"/>
            <a:r>
              <a:rPr lang="en-US" dirty="0" smtClean="0"/>
              <a:t>a=</a:t>
            </a:r>
            <a:r>
              <a:rPr lang="en-US" dirty="0" err="1" smtClean="0"/>
              <a:t>array.array('H</a:t>
            </a:r>
            <a:r>
              <a:rPr lang="en-US" dirty="0" smtClean="0"/>
              <a:t>'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argument 'H' means "16 bits"</a:t>
            </a:r>
          </a:p>
          <a:p>
            <a:pPr lvl="1"/>
            <a:r>
              <a:rPr lang="en-US" dirty="0" err="1" smtClean="0"/>
              <a:t>a.fromstring(d</a:t>
            </a:r>
            <a:r>
              <a:rPr lang="en-US" dirty="0" smtClean="0"/>
              <a:t>) – fill array a with numbers corresponding to </a:t>
            </a:r>
            <a:r>
              <a:rPr lang="en-US" dirty="0" err="1" smtClean="0"/>
              <a:t>d</a:t>
            </a:r>
            <a:r>
              <a:rPr lang="en-US" dirty="0" smtClean="0"/>
              <a:t>, a string containing the raw file contents</a:t>
            </a:r>
          </a:p>
          <a:p>
            <a:r>
              <a:rPr lang="en-US" dirty="0" smtClean="0"/>
              <a:t>Otherwise, they work pretty much like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in a WAV file</a:t>
            </a:r>
            <a:endParaRPr lang="en-US" dirty="0"/>
          </a:p>
        </p:txBody>
      </p:sp>
      <p:pic>
        <p:nvPicPr>
          <p:cNvPr id="5" name="Content Placeholder 4" descr="t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13525" b="-13525"/>
          <a:stretch>
            <a:fillRect/>
          </a:stretch>
        </p:blipFill>
        <p:spPr>
          <a:xfrm>
            <a:off x="549275" y="1824326"/>
            <a:ext cx="8042276" cy="4343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Do?</a:t>
            </a:r>
            <a:endParaRPr lang="en-US" dirty="0"/>
          </a:p>
        </p:txBody>
      </p:sp>
      <p:pic>
        <p:nvPicPr>
          <p:cNvPr id="5" name="Content Placeholder 4" descr="tt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23875" b="-23875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this part of the program to </a:t>
            </a:r>
            <a:r>
              <a:rPr lang="en-US" dirty="0" smtClean="0">
                <a:solidFill>
                  <a:srgbClr val="E2751D"/>
                </a:solidFill>
              </a:rPr>
              <a:t>slow down </a:t>
            </a:r>
            <a:r>
              <a:rPr lang="en-US" dirty="0" smtClean="0"/>
              <a:t>the sound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 descr="tt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645" y="3179825"/>
            <a:ext cx="6482133" cy="1153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this part of the program to </a:t>
            </a:r>
            <a:r>
              <a:rPr lang="en-US" dirty="0" smtClean="0">
                <a:solidFill>
                  <a:srgbClr val="E2751D"/>
                </a:solidFill>
              </a:rPr>
              <a:t>make quieter </a:t>
            </a:r>
            <a:r>
              <a:rPr lang="en-US" dirty="0" smtClean="0"/>
              <a:t>the sound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 descr="tt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645" y="3179825"/>
            <a:ext cx="6482133" cy="1153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Movie </a:t>
            </a:r>
            <a:r>
              <a:rPr lang="en-US" dirty="0" smtClean="0"/>
              <a:t>of the Day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096000" y="6275388"/>
            <a:ext cx="3048000" cy="365125"/>
          </a:xfrm>
        </p:spPr>
        <p:txBody>
          <a:bodyPr/>
          <a:lstStyle/>
          <a:p>
            <a:fld id="{F96C34BC-94F8-9849-90BA-D19ECD17709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</a:t>
            </a:r>
            <a:r>
              <a:rPr lang="en-US" dirty="0" smtClean="0"/>
              <a:t> Sound?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Sound is a travelling wave which is an oscillation of pressure transmitted through a solid, liquid, or gas, composed of frequencies within the range of hearing and of a level sufficiently strong to be heard, or the sensation stimulated in organs of hearing by such vibrations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475" y="4197893"/>
            <a:ext cx="5230586" cy="1745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Saturday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Assignment 7 </a:t>
            </a:r>
            <a:r>
              <a:rPr lang="en-US" dirty="0" smtClean="0"/>
              <a:t>due</a:t>
            </a:r>
          </a:p>
          <a:p>
            <a:r>
              <a:rPr lang="en-US" dirty="0" smtClean="0"/>
              <a:t>Sunday – Tuesday: Workshop</a:t>
            </a:r>
          </a:p>
          <a:p>
            <a:pPr lvl="1"/>
            <a:r>
              <a:rPr lang="en-US" dirty="0" err="1" smtClean="0"/>
              <a:t>MicroAmazon.com</a:t>
            </a:r>
            <a:r>
              <a:rPr lang="en-US" dirty="0" smtClean="0"/>
              <a:t> – </a:t>
            </a:r>
            <a:r>
              <a:rPr lang="en-US" dirty="0" smtClean="0"/>
              <a:t>using dictionaries &amp; lists</a:t>
            </a:r>
          </a:p>
          <a:p>
            <a:r>
              <a:rPr lang="en-US" dirty="0" smtClean="0"/>
              <a:t>Tuesday: Assignment 8</a:t>
            </a:r>
          </a:p>
          <a:p>
            <a:pPr lvl="1"/>
            <a:r>
              <a:rPr lang="en-US" dirty="0" smtClean="0"/>
              <a:t>Sound Laboratory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23686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frequency</a:t>
            </a:r>
            <a:r>
              <a:rPr lang="en-US" dirty="0" smtClean="0"/>
              <a:t>: the number of occurrences of a repeating event per unit time</a:t>
            </a:r>
          </a:p>
          <a:p>
            <a:r>
              <a:rPr lang="en-US" dirty="0" smtClean="0">
                <a:solidFill>
                  <a:srgbClr val="E2751D"/>
                </a:solidFill>
              </a:rPr>
              <a:t>wavelength</a:t>
            </a:r>
            <a:r>
              <a:rPr lang="en-US" dirty="0" smtClean="0"/>
              <a:t>: the distance over which the wave's shape repeats</a:t>
            </a:r>
            <a:endParaRPr lang="en-US" dirty="0" smtClean="0"/>
          </a:p>
          <a:p>
            <a:r>
              <a:rPr lang="en-US" dirty="0" smtClean="0">
                <a:solidFill>
                  <a:srgbClr val="E2751D"/>
                </a:solidFill>
              </a:rPr>
              <a:t>amplitude</a:t>
            </a:r>
            <a:r>
              <a:rPr lang="en-US" dirty="0" smtClean="0"/>
              <a:t>:</a:t>
            </a:r>
            <a:r>
              <a:rPr lang="en-US" dirty="0" smtClean="0"/>
              <a:t> the </a:t>
            </a:r>
            <a:r>
              <a:rPr lang="en-US" dirty="0" smtClean="0"/>
              <a:t>magnitude of change in the oscillating variable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426" y="3753209"/>
            <a:ext cx="4174124" cy="29682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&amp;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680" y="1563797"/>
            <a:ext cx="5623096" cy="46948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Combining sounds with same frequency &amp; </a:t>
            </a:r>
            <a:r>
              <a:rPr lang="en-US" dirty="0" smtClean="0">
                <a:solidFill>
                  <a:srgbClr val="E2751D"/>
                </a:solidFill>
              </a:rPr>
              <a:t>phase</a:t>
            </a:r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797" y="2341426"/>
            <a:ext cx="5803900" cy="3759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Combining sounds with same </a:t>
            </a:r>
            <a:r>
              <a:rPr lang="en-US" dirty="0" smtClean="0"/>
              <a:t>frequency &amp; amplitude, but </a:t>
            </a:r>
            <a:r>
              <a:rPr lang="en-US" dirty="0" smtClean="0">
                <a:solidFill>
                  <a:srgbClr val="E2751D"/>
                </a:solidFill>
              </a:rPr>
              <a:t>opposite phases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827" y="2717957"/>
            <a:ext cx="6870700" cy="3771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frequencies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671" y="2416990"/>
            <a:ext cx="6333019" cy="379981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Digitizing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61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Waves can be stored in an analog medium, such as an LP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Waves </a:t>
            </a:r>
            <a:r>
              <a:rPr lang="en-US" dirty="0" smtClean="0">
                <a:solidFill>
                  <a:srgbClr val="E2751D"/>
                </a:solidFill>
              </a:rPr>
              <a:t>can't</a:t>
            </a:r>
            <a:r>
              <a:rPr lang="en-US" dirty="0" smtClean="0"/>
              <a:t> be stored in a purely digital medium, such as computer file</a:t>
            </a:r>
          </a:p>
          <a:p>
            <a:pPr lvl="1"/>
            <a:r>
              <a:rPr lang="en-US" dirty="0" smtClean="0"/>
              <a:t>But: we can store a </a:t>
            </a:r>
            <a:r>
              <a:rPr lang="en-US" dirty="0" smtClean="0">
                <a:solidFill>
                  <a:srgbClr val="E2751D"/>
                </a:solidFill>
              </a:rPr>
              <a:t>good approximation </a:t>
            </a:r>
            <a:r>
              <a:rPr lang="en-US" dirty="0" smtClean="0"/>
              <a:t>to a wave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487" y="2203898"/>
            <a:ext cx="4925090" cy="2853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a Wave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Sampling rate: the number of samples per second (or per other unit) taken from a continuous signal to make a discrete </a:t>
            </a:r>
            <a:r>
              <a:rPr lang="en-US" dirty="0" smtClean="0"/>
              <a:t>signal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867" y="3637983"/>
            <a:ext cx="3162300" cy="1638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800" y="3637983"/>
            <a:ext cx="3098800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>
        <a:noFill/>
        <a:ln w="25400"/>
      </a:spPr>
      <a:bodyPr rtlCol="0" anchor="ctr"/>
      <a:lstStyle>
        <a:defPPr algn="ctr">
          <a:defRPr dirty="0" smtClean="0">
            <a:solidFill>
              <a:srgbClr val="E2751D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mpd="sng"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2426</TotalTime>
  <Words>563</Words>
  <Application>Microsoft Macintosh PowerPoint</Application>
  <PresentationFormat>On-screen Show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Breeze</vt:lpstr>
      <vt:lpstr>Working with Sound </vt:lpstr>
      <vt:lpstr>What is Sound?</vt:lpstr>
      <vt:lpstr>Properties of Waves</vt:lpstr>
      <vt:lpstr>Frequency &amp; Pitch</vt:lpstr>
      <vt:lpstr>Combining Sounds</vt:lpstr>
      <vt:lpstr>Combining Sounds</vt:lpstr>
      <vt:lpstr>Combining Sounds</vt:lpstr>
      <vt:lpstr>Digitizing Sound</vt:lpstr>
      <vt:lpstr>Sampling a Wave</vt:lpstr>
      <vt:lpstr>Sound Quality</vt:lpstr>
      <vt:lpstr>Sound Files</vt:lpstr>
      <vt:lpstr>Compression</vt:lpstr>
      <vt:lpstr>Working with Sound Files</vt:lpstr>
      <vt:lpstr>Arrays</vt:lpstr>
      <vt:lpstr>Reading in a WAV file</vt:lpstr>
      <vt:lpstr>What Does This Do?</vt:lpstr>
      <vt:lpstr>Challenge</vt:lpstr>
      <vt:lpstr>Challenge</vt:lpstr>
      <vt:lpstr>Movie of the Day</vt:lpstr>
      <vt:lpstr>Status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131</cp:revision>
  <cp:lastPrinted>2009-11-02T20:38:32Z</cp:lastPrinted>
  <dcterms:created xsi:type="dcterms:W3CDTF">2009-11-11T20:50:51Z</dcterms:created>
  <dcterms:modified xsi:type="dcterms:W3CDTF">2009-11-11T21:41:39Z</dcterms:modified>
</cp:coreProperties>
</file>