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308" r:id="rId3"/>
    <p:sldId id="311" r:id="rId4"/>
    <p:sldId id="312" r:id="rId5"/>
    <p:sldId id="314" r:id="rId6"/>
    <p:sldId id="313" r:id="rId7"/>
    <p:sldId id="315" r:id="rId8"/>
    <p:sldId id="316" r:id="rId9"/>
    <p:sldId id="327" r:id="rId10"/>
    <p:sldId id="317" r:id="rId11"/>
    <p:sldId id="318" r:id="rId12"/>
    <p:sldId id="319" r:id="rId13"/>
    <p:sldId id="320" r:id="rId14"/>
    <p:sldId id="321" r:id="rId15"/>
    <p:sldId id="322" r:id="rId16"/>
    <p:sldId id="323" r:id="rId17"/>
    <p:sldId id="295" r:id="rId18"/>
    <p:sldId id="324" r:id="rId19"/>
    <p:sldId id="325" r:id="rId20"/>
    <p:sldId id="326" r:id="rId21"/>
    <p:sldId id="328" r:id="rId22"/>
    <p:sldId id="329" r:id="rId23"/>
    <p:sldId id="2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enry Kautz" initials="HK"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955" autoAdjust="0"/>
  </p:normalViewPr>
  <p:slideViewPr>
    <p:cSldViewPr snapToGrid="0" snapToObjects="1">
      <p:cViewPr varScale="1">
        <p:scale>
          <a:sx n="98" d="100"/>
          <a:sy n="98" d="100"/>
        </p:scale>
        <p:origin x="-53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 Id="rId2" Type="http://schemas.openxmlformats.org/officeDocument/2006/relationships/image" Target="../media/image19.pict"/><Relationship Id="rId3" Type="http://schemas.openxmlformats.org/officeDocument/2006/relationships/image" Target="../media/image2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264DB5-A206-9D47-95DA-5CD0D706BD05}" type="datetime1">
              <a:rPr lang="en-US" smtClean="0"/>
              <a:pPr/>
              <a:t>11/16/09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2430E2-E856-7042-ABF6-9ECE38EB682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19C1D-C253-4147-B0EB-6878BC36788E}" type="datetime1">
              <a:rPr lang="en-US" smtClean="0"/>
              <a:pPr/>
              <a:t>11/16/09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44217-DB22-4D42-8636-8E59A710083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0"/>
          </p:nvPr>
        </p:nvSpPr>
        <p:spPr/>
        <p:txBody>
          <a:bodyPr/>
          <a:lstStyle/>
          <a:p>
            <a:fld id="{9D21D21C-CDD5-F643-9360-8369729F4A1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1D21C-CDD5-F643-9360-8369729F4A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timing>
    <p:tnLst>
      <p:par>
        <p:cTn id="1" dur="indefinite" restart="never" nodeType="tmRoot"/>
      </p:par>
    </p:tnLst>
  </p:timing>
  <p:hf hd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343" y="2075065"/>
            <a:ext cx="7550573" cy="1724867"/>
          </a:xfrm>
        </p:spPr>
        <p:txBody>
          <a:bodyPr>
            <a:normAutofit/>
          </a:bodyPr>
          <a:lstStyle/>
          <a:p>
            <a:r>
              <a:rPr lang="en-US" dirty="0" smtClean="0"/>
              <a:t>From Sound to Music</a:t>
            </a:r>
            <a:br>
              <a:rPr lang="en-US" dirty="0" smtClean="0"/>
            </a:br>
            <a:endParaRPr lang="en-US" sz="3111" dirty="0"/>
          </a:p>
        </p:txBody>
      </p:sp>
      <p:sp>
        <p:nvSpPr>
          <p:cNvPr id="3" name="Subtitle 2"/>
          <p:cNvSpPr>
            <a:spLocks noGrp="1"/>
          </p:cNvSpPr>
          <p:nvPr>
            <p:ph type="subTitle" idx="1"/>
          </p:nvPr>
        </p:nvSpPr>
        <p:spPr>
          <a:xfrm>
            <a:off x="1322921" y="4391624"/>
            <a:ext cx="6498159" cy="916641"/>
          </a:xfrm>
        </p:spPr>
        <p:txBody>
          <a:bodyPr>
            <a:normAutofit lnSpcReduction="10000"/>
          </a:bodyPr>
          <a:lstStyle/>
          <a:p>
            <a:r>
              <a:rPr lang="en-US" dirty="0" smtClean="0"/>
              <a:t>CSC 161: The Art of Programming</a:t>
            </a:r>
          </a:p>
          <a:p>
            <a:r>
              <a:rPr lang="en-US" dirty="0" smtClean="0"/>
              <a:t>Prof. Henry Kautz</a:t>
            </a:r>
          </a:p>
          <a:p>
            <a:r>
              <a:rPr lang="en-US" dirty="0" smtClean="0"/>
              <a:t>11/16/2009</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Roads to Computer Music</a:t>
            </a:r>
            <a:endParaRPr lang="en-US" dirty="0"/>
          </a:p>
        </p:txBody>
      </p:sp>
      <p:pic>
        <p:nvPicPr>
          <p:cNvPr id="5" name="Content Placeholder 4" descr="2roads.jpg"/>
          <p:cNvPicPr>
            <a:picLocks noGrp="1" noChangeAspect="1"/>
          </p:cNvPicPr>
          <p:nvPr>
            <p:ph idx="1"/>
          </p:nvPr>
        </p:nvPicPr>
        <p:blipFill>
          <a:blip r:embed="rId2"/>
          <a:srcRect l="-19435" r="-19435"/>
          <a:stretch>
            <a:fillRect/>
          </a:stretch>
        </p:blipFill>
        <p:spPr/>
      </p:pic>
      <p:sp>
        <p:nvSpPr>
          <p:cNvPr id="4" name="Slide Number Placeholder 3"/>
          <p:cNvSpPr>
            <a:spLocks noGrp="1"/>
          </p:cNvSpPr>
          <p:nvPr>
            <p:ph type="sldNum" sz="quarter" idx="10"/>
          </p:nvPr>
        </p:nvSpPr>
        <p:spPr/>
        <p:txBody>
          <a:bodyPr/>
          <a:lstStyle/>
          <a:p>
            <a:fld id="{9D21D21C-CDD5-F643-9360-8369729F4A1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&amp; Mixing</a:t>
            </a:r>
            <a:endParaRPr lang="en-US" dirty="0"/>
          </a:p>
        </p:txBody>
      </p:sp>
      <p:sp>
        <p:nvSpPr>
          <p:cNvPr id="3" name="Content Placeholder 2"/>
          <p:cNvSpPr>
            <a:spLocks noGrp="1"/>
          </p:cNvSpPr>
          <p:nvPr>
            <p:ph idx="1"/>
          </p:nvPr>
        </p:nvSpPr>
        <p:spPr>
          <a:xfrm>
            <a:off x="549275" y="1600200"/>
            <a:ext cx="8042276" cy="4756149"/>
          </a:xfrm>
        </p:spPr>
        <p:txBody>
          <a:bodyPr>
            <a:normAutofit fontScale="92500" lnSpcReduction="10000"/>
          </a:bodyPr>
          <a:lstStyle/>
          <a:p>
            <a:r>
              <a:rPr lang="en-US" dirty="0" smtClean="0"/>
              <a:t>The first electronic music sampled, altered, and mixed sounds by physically cutting and manipulating audio tape!</a:t>
            </a:r>
          </a:p>
          <a:p>
            <a:endParaRPr lang="en-US" dirty="0" smtClean="0"/>
          </a:p>
          <a:p>
            <a:endParaRPr lang="en-US" dirty="0" smtClean="0"/>
          </a:p>
          <a:p>
            <a:endParaRPr lang="en-US" dirty="0" smtClean="0"/>
          </a:p>
          <a:p>
            <a:endParaRPr lang="en-US" dirty="0" smtClean="0"/>
          </a:p>
          <a:p>
            <a:endParaRPr lang="en-US" dirty="0" smtClean="0"/>
          </a:p>
          <a:p>
            <a:r>
              <a:rPr lang="en-US" dirty="0" smtClean="0"/>
              <a:t>Scratching: manipulating sound samples by changing speed / reversing vinyl records</a:t>
            </a:r>
          </a:p>
        </p:txBody>
      </p:sp>
      <p:sp>
        <p:nvSpPr>
          <p:cNvPr id="4" name="Slide Number Placeholder 3"/>
          <p:cNvSpPr>
            <a:spLocks noGrp="1"/>
          </p:cNvSpPr>
          <p:nvPr>
            <p:ph type="sldNum" sz="quarter" idx="10"/>
          </p:nvPr>
        </p:nvSpPr>
        <p:spPr/>
        <p:txBody>
          <a:bodyPr/>
          <a:lstStyle/>
          <a:p>
            <a:fld id="{9D21D21C-CDD5-F643-9360-8369729F4A11}" type="slidenum">
              <a:rPr lang="en-US" smtClean="0"/>
              <a:pPr/>
              <a:t>11</a:t>
            </a:fld>
            <a:endParaRPr lang="en-US"/>
          </a:p>
        </p:txBody>
      </p:sp>
      <p:pic>
        <p:nvPicPr>
          <p:cNvPr id="5" name="Picture 4" descr="qaeditall.l.jpg"/>
          <p:cNvPicPr>
            <a:picLocks noChangeAspect="1"/>
          </p:cNvPicPr>
          <p:nvPr/>
        </p:nvPicPr>
        <p:blipFill>
          <a:blip r:embed="rId2"/>
          <a:stretch>
            <a:fillRect/>
          </a:stretch>
        </p:blipFill>
        <p:spPr>
          <a:xfrm>
            <a:off x="796535" y="3282370"/>
            <a:ext cx="2499962" cy="1724974"/>
          </a:xfrm>
          <a:prstGeom prst="rect">
            <a:avLst/>
          </a:prstGeom>
        </p:spPr>
      </p:pic>
      <p:pic>
        <p:nvPicPr>
          <p:cNvPr id="6" name="Picture 5" descr="636CD159-6656-4655-9E5E-0DBDF4A14695_2.jpg"/>
          <p:cNvPicPr>
            <a:picLocks noChangeAspect="1"/>
          </p:cNvPicPr>
          <p:nvPr/>
        </p:nvPicPr>
        <p:blipFill>
          <a:blip r:embed="rId3"/>
          <a:srcRect l="5333" t="14000" r="5333" b="12000"/>
          <a:stretch>
            <a:fillRect/>
          </a:stretch>
        </p:blipFill>
        <p:spPr>
          <a:xfrm>
            <a:off x="5038892" y="2855732"/>
            <a:ext cx="3896156" cy="2151612"/>
          </a:xfrm>
          <a:prstGeom prst="rect">
            <a:avLst/>
          </a:prstGeom>
        </p:spPr>
      </p:pic>
      <p:pic>
        <p:nvPicPr>
          <p:cNvPr id="7" name="Picture 6" descr="old_anechoic.jpg"/>
          <p:cNvPicPr>
            <a:picLocks noChangeAspect="1"/>
          </p:cNvPicPr>
          <p:nvPr/>
        </p:nvPicPr>
        <p:blipFill>
          <a:blip r:embed="rId4"/>
          <a:stretch>
            <a:fillRect/>
          </a:stretch>
        </p:blipFill>
        <p:spPr>
          <a:xfrm>
            <a:off x="2609515" y="2668943"/>
            <a:ext cx="2265548" cy="27111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Mix Artists</a:t>
            </a:r>
            <a:endParaRPr lang="en-US" dirty="0"/>
          </a:p>
        </p:txBody>
      </p:sp>
      <p:sp>
        <p:nvSpPr>
          <p:cNvPr id="3" name="Content Placeholder 2"/>
          <p:cNvSpPr>
            <a:spLocks noGrp="1"/>
          </p:cNvSpPr>
          <p:nvPr>
            <p:ph idx="1"/>
          </p:nvPr>
        </p:nvSpPr>
        <p:spPr/>
        <p:txBody>
          <a:bodyPr>
            <a:normAutofit lnSpcReduction="10000"/>
          </a:bodyPr>
          <a:lstStyle/>
          <a:p>
            <a:r>
              <a:rPr lang="en-US" dirty="0" smtClean="0"/>
              <a:t>Rap often mixes in clips of other songs</a:t>
            </a:r>
          </a:p>
          <a:p>
            <a:r>
              <a:rPr lang="en-US" dirty="0" smtClean="0"/>
              <a:t>In classical music, </a:t>
            </a:r>
            <a:r>
              <a:rPr lang="en-US" dirty="0" err="1" smtClean="0"/>
              <a:t>avant</a:t>
            </a:r>
            <a:r>
              <a:rPr lang="en-US" dirty="0" smtClean="0"/>
              <a:t> </a:t>
            </a:r>
            <a:r>
              <a:rPr lang="en-US" dirty="0" err="1" smtClean="0"/>
              <a:t>garde</a:t>
            </a:r>
            <a:r>
              <a:rPr lang="en-US" dirty="0" smtClean="0"/>
              <a:t> composers have long been fascinated with </a:t>
            </a:r>
            <a:r>
              <a:rPr lang="en-US" dirty="0" smtClean="0">
                <a:solidFill>
                  <a:schemeClr val="accent3"/>
                </a:solidFill>
              </a:rPr>
              <a:t>found sound</a:t>
            </a:r>
          </a:p>
          <a:p>
            <a:pPr lvl="1"/>
            <a:r>
              <a:rPr lang="en-US" dirty="0" smtClean="0"/>
              <a:t>John Cage</a:t>
            </a:r>
          </a:p>
          <a:p>
            <a:r>
              <a:rPr lang="en-US" dirty="0" smtClean="0"/>
              <a:t>Starting in the 1960’s, popular artists started to explore the possibilities of mixing arbitrary sound</a:t>
            </a:r>
          </a:p>
          <a:p>
            <a:pPr lvl="1"/>
            <a:r>
              <a:rPr lang="en-US" dirty="0" smtClean="0"/>
              <a:t>Frank Zappa</a:t>
            </a:r>
          </a:p>
          <a:p>
            <a:pPr lvl="1"/>
            <a:r>
              <a:rPr lang="en-US" dirty="0" smtClean="0"/>
              <a:t>Brian Wilson</a:t>
            </a:r>
          </a:p>
          <a:p>
            <a:pPr lvl="1"/>
            <a:r>
              <a:rPr lang="en-US" dirty="0" smtClean="0">
                <a:solidFill>
                  <a:srgbClr val="E2751D"/>
                </a:solidFill>
              </a:rPr>
              <a:t>The Beatles: Revolution 9</a:t>
            </a:r>
          </a:p>
          <a:p>
            <a:pPr lvl="1"/>
            <a:r>
              <a:rPr lang="en-US" dirty="0" err="1" smtClean="0"/>
              <a:t>Wilco</a:t>
            </a:r>
            <a:endParaRPr lang="en-US" dirty="0" smtClean="0"/>
          </a:p>
          <a:p>
            <a:endParaRPr lang="en-US" dirty="0"/>
          </a:p>
        </p:txBody>
      </p:sp>
      <p:sp>
        <p:nvSpPr>
          <p:cNvPr id="4" name="Slide Number Placeholder 3"/>
          <p:cNvSpPr>
            <a:spLocks noGrp="1"/>
          </p:cNvSpPr>
          <p:nvPr>
            <p:ph type="sldNum" sz="quarter" idx="10"/>
          </p:nvPr>
        </p:nvSpPr>
        <p:spPr/>
        <p:txBody>
          <a:bodyPr/>
          <a:lstStyle/>
          <a:p>
            <a:fld id="{9D21D21C-CDD5-F643-9360-8369729F4A11}" type="slidenum">
              <a:rPr lang="en-US" smtClean="0"/>
              <a:pPr/>
              <a:t>12</a:t>
            </a:fld>
            <a:endParaRPr lang="en-US"/>
          </a:p>
        </p:txBody>
      </p:sp>
      <p:pic>
        <p:nvPicPr>
          <p:cNvPr id="5" name="Picture 4" descr="1967f23z.jpg"/>
          <p:cNvPicPr>
            <a:picLocks noChangeAspect="1"/>
          </p:cNvPicPr>
          <p:nvPr/>
        </p:nvPicPr>
        <p:blipFill>
          <a:blip r:embed="rId2"/>
          <a:stretch>
            <a:fillRect/>
          </a:stretch>
        </p:blipFill>
        <p:spPr>
          <a:xfrm>
            <a:off x="2821214" y="5425395"/>
            <a:ext cx="1432605" cy="1432605"/>
          </a:xfrm>
          <a:prstGeom prst="rect">
            <a:avLst/>
          </a:prstGeom>
        </p:spPr>
      </p:pic>
      <p:pic>
        <p:nvPicPr>
          <p:cNvPr id="6" name="Picture 5" descr="good_vibrations_single_cover.jpg"/>
          <p:cNvPicPr>
            <a:picLocks noChangeAspect="1"/>
          </p:cNvPicPr>
          <p:nvPr/>
        </p:nvPicPr>
        <p:blipFill>
          <a:blip r:embed="rId3"/>
          <a:stretch>
            <a:fillRect/>
          </a:stretch>
        </p:blipFill>
        <p:spPr>
          <a:xfrm>
            <a:off x="4396352" y="5425395"/>
            <a:ext cx="1475921" cy="1475921"/>
          </a:xfrm>
          <a:prstGeom prst="rect">
            <a:avLst/>
          </a:prstGeom>
        </p:spPr>
      </p:pic>
      <p:pic>
        <p:nvPicPr>
          <p:cNvPr id="7" name="Picture 6" descr="wilco_yankee_hotel_foxtrot.jpg"/>
          <p:cNvPicPr>
            <a:picLocks noChangeAspect="1"/>
          </p:cNvPicPr>
          <p:nvPr/>
        </p:nvPicPr>
        <p:blipFill>
          <a:blip r:embed="rId4"/>
          <a:stretch>
            <a:fillRect/>
          </a:stretch>
        </p:blipFill>
        <p:spPr>
          <a:xfrm>
            <a:off x="7529059" y="5509759"/>
            <a:ext cx="1348241" cy="1348241"/>
          </a:xfrm>
          <a:prstGeom prst="rect">
            <a:avLst/>
          </a:prstGeom>
        </p:spPr>
      </p:pic>
      <p:pic>
        <p:nvPicPr>
          <p:cNvPr id="8" name="Picture 7" descr="beatles-white-album.jpg"/>
          <p:cNvPicPr>
            <a:picLocks noChangeAspect="1"/>
          </p:cNvPicPr>
          <p:nvPr/>
        </p:nvPicPr>
        <p:blipFill>
          <a:blip r:embed="rId5"/>
          <a:stretch>
            <a:fillRect/>
          </a:stretch>
        </p:blipFill>
        <p:spPr>
          <a:xfrm>
            <a:off x="5982041" y="5452609"/>
            <a:ext cx="1405391" cy="1405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25524"/>
            <a:ext cx="8042276" cy="1336956"/>
          </a:xfrm>
        </p:spPr>
        <p:txBody>
          <a:bodyPr/>
          <a:lstStyle/>
          <a:p>
            <a:r>
              <a:rPr lang="en-US" dirty="0" smtClean="0"/>
              <a:t>Revolution 9</a:t>
            </a:r>
            <a:endParaRPr lang="en-US" dirty="0"/>
          </a:p>
        </p:txBody>
      </p:sp>
      <p:sp>
        <p:nvSpPr>
          <p:cNvPr id="4" name="Slide Number Placeholder 3"/>
          <p:cNvSpPr>
            <a:spLocks noGrp="1"/>
          </p:cNvSpPr>
          <p:nvPr>
            <p:ph type="sldNum" sz="quarter" idx="12"/>
          </p:nvPr>
        </p:nvSpPr>
        <p:spPr/>
        <p:txBody>
          <a:bodyPr/>
          <a:lstStyle/>
          <a:p>
            <a:fld id="{9D21D21C-CDD5-F643-9360-8369729F4A1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Road: Synthesis</a:t>
            </a:r>
            <a:endParaRPr lang="en-US" dirty="0"/>
          </a:p>
        </p:txBody>
      </p:sp>
      <p:sp>
        <p:nvSpPr>
          <p:cNvPr id="3" name="Slide Number Placeholder 2"/>
          <p:cNvSpPr>
            <a:spLocks noGrp="1"/>
          </p:cNvSpPr>
          <p:nvPr>
            <p:ph type="sldNum" sz="quarter" idx="12"/>
          </p:nvPr>
        </p:nvSpPr>
        <p:spPr/>
        <p:txBody>
          <a:bodyPr/>
          <a:lstStyle/>
          <a:p>
            <a:fld id="{F96C34BC-94F8-9849-90BA-D19ECD177092}" type="slidenum">
              <a:rPr lang="en-US" smtClean="0"/>
              <a:pPr/>
              <a:t>14</a:t>
            </a:fld>
            <a:endParaRPr lang="en-US"/>
          </a:p>
        </p:txBody>
      </p:sp>
      <p:pic>
        <p:nvPicPr>
          <p:cNvPr id="4" name="Picture 3" descr="moogrc1.jpg"/>
          <p:cNvPicPr>
            <a:picLocks noChangeAspect="1"/>
          </p:cNvPicPr>
          <p:nvPr/>
        </p:nvPicPr>
        <p:blipFill>
          <a:blip r:embed="rId2"/>
          <a:stretch>
            <a:fillRect/>
          </a:stretch>
        </p:blipFill>
        <p:spPr>
          <a:xfrm>
            <a:off x="1695300" y="1910321"/>
            <a:ext cx="5712469" cy="40860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Wendy Carlos</a:t>
            </a:r>
            <a:endParaRPr lang="en-US" dirty="0"/>
          </a:p>
        </p:txBody>
      </p:sp>
      <p:sp>
        <p:nvSpPr>
          <p:cNvPr id="3" name="Slide Number Placeholder 2"/>
          <p:cNvSpPr>
            <a:spLocks noGrp="1"/>
          </p:cNvSpPr>
          <p:nvPr>
            <p:ph type="sldNum" sz="quarter" idx="12"/>
          </p:nvPr>
        </p:nvSpPr>
        <p:spPr/>
        <p:txBody>
          <a:bodyPr/>
          <a:lstStyle/>
          <a:p>
            <a:fld id="{F96C34BC-94F8-9849-90BA-D19ECD177092}" type="slidenum">
              <a:rPr lang="en-US" smtClean="0"/>
              <a:pPr/>
              <a:t>15</a:t>
            </a:fld>
            <a:endParaRPr lang="en-US"/>
          </a:p>
        </p:txBody>
      </p:sp>
      <p:pic>
        <p:nvPicPr>
          <p:cNvPr id="4" name="Picture 3" descr="61sJoS1No0L._SL290_.jpg"/>
          <p:cNvPicPr>
            <a:picLocks noChangeAspect="1"/>
          </p:cNvPicPr>
          <p:nvPr/>
        </p:nvPicPr>
        <p:blipFill>
          <a:blip r:embed="rId2"/>
          <a:stretch>
            <a:fillRect/>
          </a:stretch>
        </p:blipFill>
        <p:spPr>
          <a:xfrm>
            <a:off x="5398106" y="2294627"/>
            <a:ext cx="2806700" cy="3683000"/>
          </a:xfrm>
          <a:prstGeom prst="rect">
            <a:avLst/>
          </a:prstGeom>
        </p:spPr>
      </p:pic>
      <p:pic>
        <p:nvPicPr>
          <p:cNvPr id="5" name="Picture 4" descr="SOBNew.jpg"/>
          <p:cNvPicPr>
            <a:picLocks noChangeAspect="1"/>
          </p:cNvPicPr>
          <p:nvPr/>
        </p:nvPicPr>
        <p:blipFill>
          <a:blip r:embed="rId3"/>
          <a:stretch>
            <a:fillRect/>
          </a:stretch>
        </p:blipFill>
        <p:spPr>
          <a:xfrm>
            <a:off x="1043094" y="2329520"/>
            <a:ext cx="3679775" cy="364810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Synthesizing Sound</a:t>
            </a:r>
            <a:endParaRPr lang="en-US" dirty="0"/>
          </a:p>
        </p:txBody>
      </p:sp>
      <p:sp>
        <p:nvSpPr>
          <p:cNvPr id="5" name="Content Placeholder 4"/>
          <p:cNvSpPr>
            <a:spLocks noGrp="1"/>
          </p:cNvSpPr>
          <p:nvPr>
            <p:ph idx="1"/>
          </p:nvPr>
        </p:nvSpPr>
        <p:spPr/>
        <p:txBody>
          <a:bodyPr/>
          <a:lstStyle/>
          <a:p>
            <a:r>
              <a:rPr lang="en-US" dirty="0" smtClean="0"/>
              <a:t>How can we write a Python program to </a:t>
            </a:r>
            <a:r>
              <a:rPr lang="en-US" dirty="0" smtClean="0">
                <a:solidFill>
                  <a:srgbClr val="E2751D"/>
                </a:solidFill>
              </a:rPr>
              <a:t>synthesize </a:t>
            </a:r>
            <a:r>
              <a:rPr lang="en-US" dirty="0" smtClean="0"/>
              <a:t>sound?</a:t>
            </a:r>
          </a:p>
          <a:p>
            <a:r>
              <a:rPr lang="en-US" dirty="0" smtClean="0"/>
              <a:t>Let’s remember the </a:t>
            </a:r>
            <a:r>
              <a:rPr lang="en-US" dirty="0" smtClean="0">
                <a:solidFill>
                  <a:srgbClr val="E2751D"/>
                </a:solidFill>
              </a:rPr>
              <a:t>key concepts </a:t>
            </a:r>
            <a:r>
              <a:rPr lang="en-US" dirty="0" smtClean="0"/>
              <a:t>of digital sound waves</a:t>
            </a:r>
            <a:endParaRPr lang="en-US" dirty="0"/>
          </a:p>
        </p:txBody>
      </p:sp>
      <p:sp>
        <p:nvSpPr>
          <p:cNvPr id="3" name="Slide Number Placeholder 2"/>
          <p:cNvSpPr>
            <a:spLocks noGrp="1"/>
          </p:cNvSpPr>
          <p:nvPr>
            <p:ph type="sldNum" sz="quarter" idx="10"/>
          </p:nvPr>
        </p:nvSpPr>
        <p:spPr/>
        <p:txBody>
          <a:bodyPr/>
          <a:lstStyle/>
          <a:p>
            <a:fld id="{F96C34BC-94F8-9849-90BA-D19ECD177092}"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549275" y="1600201"/>
            <a:ext cx="8042276" cy="2368684"/>
          </a:xfrm>
        </p:spPr>
        <p:txBody>
          <a:bodyPr>
            <a:normAutofit/>
          </a:bodyPr>
          <a:lstStyle/>
          <a:p>
            <a:r>
              <a:rPr lang="en-US" dirty="0" smtClean="0">
                <a:solidFill>
                  <a:schemeClr val="accent3"/>
                </a:solidFill>
              </a:rPr>
              <a:t>frequency</a:t>
            </a:r>
            <a:r>
              <a:rPr lang="en-US" dirty="0" smtClean="0"/>
              <a:t>: the number of waves per second = pitch</a:t>
            </a:r>
          </a:p>
          <a:p>
            <a:r>
              <a:rPr lang="en-US" dirty="0" smtClean="0">
                <a:solidFill>
                  <a:srgbClr val="E2751D"/>
                </a:solidFill>
              </a:rPr>
              <a:t>amplitude</a:t>
            </a:r>
            <a:r>
              <a:rPr lang="en-US" dirty="0" smtClean="0"/>
              <a:t>: the height of each wave = loudness</a:t>
            </a:r>
          </a:p>
          <a:p>
            <a:r>
              <a:rPr lang="en-US" dirty="0" smtClean="0">
                <a:solidFill>
                  <a:srgbClr val="E2751D"/>
                </a:solidFill>
              </a:rPr>
              <a:t>sampling rate</a:t>
            </a:r>
            <a:r>
              <a:rPr lang="en-US" dirty="0" smtClean="0"/>
              <a:t>: the number of samples per second of the wave = quality</a:t>
            </a:r>
          </a:p>
          <a:p>
            <a:endParaRPr lang="en-US" dirty="0" smtClean="0"/>
          </a:p>
        </p:txBody>
      </p:sp>
      <p:sp>
        <p:nvSpPr>
          <p:cNvPr id="4" name="Slide Number Placeholder 3"/>
          <p:cNvSpPr>
            <a:spLocks noGrp="1"/>
          </p:cNvSpPr>
          <p:nvPr>
            <p:ph type="sldNum" sz="quarter" idx="10"/>
          </p:nvPr>
        </p:nvSpPr>
        <p:spPr/>
        <p:txBody>
          <a:bodyPr/>
          <a:lstStyle/>
          <a:p>
            <a:fld id="{9D21D21C-CDD5-F643-9360-8369729F4A11}" type="slidenum">
              <a:rPr lang="en-US" smtClean="0"/>
              <a:pPr/>
              <a:t>17</a:t>
            </a:fld>
            <a:endParaRPr lang="en-US"/>
          </a:p>
        </p:txBody>
      </p:sp>
      <p:pic>
        <p:nvPicPr>
          <p:cNvPr id="5" name="Picture 4"/>
          <p:cNvPicPr>
            <a:picLocks noChangeAspect="1"/>
          </p:cNvPicPr>
          <p:nvPr/>
        </p:nvPicPr>
        <p:blipFill>
          <a:blip r:embed="rId2"/>
          <a:stretch>
            <a:fillRect/>
          </a:stretch>
        </p:blipFill>
        <p:spPr>
          <a:xfrm>
            <a:off x="2379076" y="3889734"/>
            <a:ext cx="4174124" cy="29682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for Pure Tones</a:t>
            </a:r>
            <a:endParaRPr lang="en-US" dirty="0"/>
          </a:p>
        </p:txBody>
      </p:sp>
      <p:sp>
        <p:nvSpPr>
          <p:cNvPr id="4" name="Slide Number Placeholder 3"/>
          <p:cNvSpPr>
            <a:spLocks noGrp="1"/>
          </p:cNvSpPr>
          <p:nvPr>
            <p:ph type="sldNum" sz="quarter" idx="12"/>
          </p:nvPr>
        </p:nvSpPr>
        <p:spPr/>
        <p:txBody>
          <a:bodyPr/>
          <a:lstStyle/>
          <a:p>
            <a:fld id="{9D21D21C-CDD5-F643-9360-8369729F4A11}" type="slidenum">
              <a:rPr lang="en-US" smtClean="0"/>
              <a:pPr/>
              <a:t>18</a:t>
            </a:fld>
            <a:endParaRPr lang="en-US"/>
          </a:p>
        </p:txBody>
      </p:sp>
      <p:pic>
        <p:nvPicPr>
          <p:cNvPr id="5" name="Picture 4"/>
          <p:cNvPicPr>
            <a:picLocks noChangeAspect="1"/>
          </p:cNvPicPr>
          <p:nvPr/>
        </p:nvPicPr>
        <p:blipFill>
          <a:blip r:embed="rId3"/>
          <a:stretch>
            <a:fillRect/>
          </a:stretch>
        </p:blipFill>
        <p:spPr>
          <a:xfrm>
            <a:off x="0" y="3889734"/>
            <a:ext cx="4174124" cy="2968266"/>
          </a:xfrm>
          <a:prstGeom prst="rect">
            <a:avLst/>
          </a:prstGeom>
        </p:spPr>
      </p:pic>
      <p:graphicFrame>
        <p:nvGraphicFramePr>
          <p:cNvPr id="7" name="Object 6"/>
          <p:cNvGraphicFramePr>
            <a:graphicFrameLocks noChangeAspect="1"/>
          </p:cNvGraphicFramePr>
          <p:nvPr/>
        </p:nvGraphicFramePr>
        <p:xfrm>
          <a:off x="4521200" y="3340100"/>
          <a:ext cx="101600" cy="177800"/>
        </p:xfrm>
        <a:graphic>
          <a:graphicData uri="http://schemas.openxmlformats.org/presentationml/2006/ole">
            <p:oleObj spid="_x0000_s49154" name="Equation" r:id="rId4" imgW="101600" imgH="177800" progId="Equation.3">
              <p:embed/>
            </p:oleObj>
          </a:graphicData>
        </a:graphic>
      </p:graphicFrame>
      <p:graphicFrame>
        <p:nvGraphicFramePr>
          <p:cNvPr id="8" name="Object 7"/>
          <p:cNvGraphicFramePr>
            <a:graphicFrameLocks noChangeAspect="1"/>
          </p:cNvGraphicFramePr>
          <p:nvPr/>
        </p:nvGraphicFramePr>
        <p:xfrm>
          <a:off x="4521200" y="3889734"/>
          <a:ext cx="4190567" cy="2751059"/>
        </p:xfrm>
        <a:graphic>
          <a:graphicData uri="http://schemas.openxmlformats.org/presentationml/2006/ole">
            <p:oleObj spid="_x0000_s49155" name="Equation" r:id="rId5" imgW="1663700" imgH="1092200" progId="Equation.3">
              <p:embed/>
            </p:oleObj>
          </a:graphicData>
        </a:graphic>
      </p:graphicFrame>
      <p:graphicFrame>
        <p:nvGraphicFramePr>
          <p:cNvPr id="9" name="Object 8"/>
          <p:cNvGraphicFramePr>
            <a:graphicFrameLocks noChangeAspect="1"/>
          </p:cNvGraphicFramePr>
          <p:nvPr/>
        </p:nvGraphicFramePr>
        <p:xfrm>
          <a:off x="481013" y="1725613"/>
          <a:ext cx="8081962" cy="1362075"/>
        </p:xfrm>
        <a:graphic>
          <a:graphicData uri="http://schemas.openxmlformats.org/presentationml/2006/ole">
            <p:oleObj spid="_x0000_s49156" name="Equation" r:id="rId6" imgW="1206500" imgH="2032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Synth</a:t>
            </a:r>
            <a:endParaRPr lang="en-US" dirty="0"/>
          </a:p>
        </p:txBody>
      </p:sp>
      <p:sp>
        <p:nvSpPr>
          <p:cNvPr id="3" name="Slide Number Placeholder 2"/>
          <p:cNvSpPr>
            <a:spLocks noGrp="1"/>
          </p:cNvSpPr>
          <p:nvPr>
            <p:ph type="sldNum" sz="quarter" idx="12"/>
          </p:nvPr>
        </p:nvSpPr>
        <p:spPr/>
        <p:txBody>
          <a:bodyPr/>
          <a:lstStyle/>
          <a:p>
            <a:fld id="{F96C34BC-94F8-9849-90BA-D19ECD177092}" type="slidenum">
              <a:rPr lang="en-US" smtClean="0"/>
              <a:pPr/>
              <a:t>19</a:t>
            </a:fld>
            <a:endParaRPr lang="en-US"/>
          </a:p>
        </p:txBody>
      </p:sp>
      <p:pic>
        <p:nvPicPr>
          <p:cNvPr id="4" name="Picture 3" descr="synth.tiff"/>
          <p:cNvPicPr>
            <a:picLocks noChangeAspect="1"/>
          </p:cNvPicPr>
          <p:nvPr/>
        </p:nvPicPr>
        <p:blipFill>
          <a:blip r:embed="rId2"/>
          <a:stretch>
            <a:fillRect/>
          </a:stretch>
        </p:blipFill>
        <p:spPr>
          <a:xfrm>
            <a:off x="0" y="1805623"/>
            <a:ext cx="9144001" cy="41052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Class</a:t>
            </a:r>
            <a:endParaRPr lang="en-US" dirty="0"/>
          </a:p>
        </p:txBody>
      </p:sp>
      <p:sp>
        <p:nvSpPr>
          <p:cNvPr id="4" name="Slide Number Placeholder 3"/>
          <p:cNvSpPr>
            <a:spLocks noGrp="1"/>
          </p:cNvSpPr>
          <p:nvPr>
            <p:ph type="sldNum" sz="quarter" idx="10"/>
          </p:nvPr>
        </p:nvSpPr>
        <p:spPr/>
        <p:txBody>
          <a:bodyPr/>
          <a:lstStyle/>
          <a:p>
            <a:fld id="{9D21D21C-CDD5-F643-9360-8369729F4A11}" type="slidenum">
              <a:rPr lang="en-US" smtClean="0"/>
              <a:pPr/>
              <a:t>2</a:t>
            </a:fld>
            <a:endParaRPr lang="en-US"/>
          </a:p>
        </p:txBody>
      </p:sp>
      <p:sp>
        <p:nvSpPr>
          <p:cNvPr id="6" name="Content Placeholder 5"/>
          <p:cNvSpPr>
            <a:spLocks noGrp="1"/>
          </p:cNvSpPr>
          <p:nvPr>
            <p:ph idx="1"/>
          </p:nvPr>
        </p:nvSpPr>
        <p:spPr/>
        <p:txBody>
          <a:bodyPr/>
          <a:lstStyle/>
          <a:p>
            <a:r>
              <a:rPr lang="en-US" dirty="0" smtClean="0"/>
              <a:t>Working with sound files</a:t>
            </a:r>
          </a:p>
          <a:p>
            <a:r>
              <a:rPr lang="en-US" dirty="0" smtClean="0"/>
              <a:t>Example file </a:t>
            </a:r>
            <a:r>
              <a:rPr lang="en-US" b="1" dirty="0" err="1" smtClean="0"/>
              <a:t>sound.py</a:t>
            </a:r>
            <a:endParaRPr lang="en-US" b="1" dirty="0" smtClean="0"/>
          </a:p>
          <a:p>
            <a:pPr lvl="1"/>
            <a:r>
              <a:rPr lang="en-US" dirty="0" smtClean="0">
                <a:solidFill>
                  <a:schemeClr val="accent3"/>
                </a:solidFill>
              </a:rPr>
              <a:t>import </a:t>
            </a:r>
            <a:r>
              <a:rPr lang="en-US" dirty="0" smtClean="0"/>
              <a:t>wave</a:t>
            </a:r>
          </a:p>
          <a:p>
            <a:pPr lvl="1"/>
            <a:r>
              <a:rPr lang="en-US" dirty="0" smtClean="0">
                <a:solidFill>
                  <a:srgbClr val="E2751D"/>
                </a:solidFill>
              </a:rPr>
              <a:t>import </a:t>
            </a:r>
            <a:r>
              <a:rPr lang="en-US" dirty="0" smtClean="0"/>
              <a:t>array</a:t>
            </a:r>
          </a:p>
          <a:p>
            <a:pPr lvl="1"/>
            <a:r>
              <a:rPr lang="en-US" dirty="0" smtClean="0">
                <a:solidFill>
                  <a:srgbClr val="E2751D"/>
                </a:solidFill>
              </a:rPr>
              <a:t>from </a:t>
            </a:r>
            <a:r>
              <a:rPr lang="en-US" dirty="0" smtClean="0"/>
              <a:t>math </a:t>
            </a:r>
            <a:r>
              <a:rPr lang="en-US" dirty="0" smtClean="0">
                <a:solidFill>
                  <a:srgbClr val="E2751D"/>
                </a:solidFill>
              </a:rPr>
              <a:t>import </a:t>
            </a:r>
            <a:r>
              <a:rPr lang="en-US" dirty="0" smtClean="0"/>
              <a:t>sin, pi</a:t>
            </a:r>
          </a:p>
        </p:txBody>
      </p:sp>
      <p:pic>
        <p:nvPicPr>
          <p:cNvPr id="7" name="Picture 6"/>
          <p:cNvPicPr>
            <a:picLocks noChangeAspect="1"/>
          </p:cNvPicPr>
          <p:nvPr/>
        </p:nvPicPr>
        <p:blipFill>
          <a:blip r:embed="rId2"/>
          <a:stretch>
            <a:fillRect/>
          </a:stretch>
        </p:blipFill>
        <p:spPr>
          <a:xfrm>
            <a:off x="1979475" y="4197893"/>
            <a:ext cx="5230586" cy="1745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Part III (Optional, Extra Credit): Music Synthesizer</a:t>
            </a:r>
            <a:endParaRPr lang="en-US" dirty="0"/>
          </a:p>
        </p:txBody>
      </p:sp>
      <p:sp>
        <p:nvSpPr>
          <p:cNvPr id="5" name="Content Placeholder 4"/>
          <p:cNvSpPr>
            <a:spLocks noGrp="1"/>
          </p:cNvSpPr>
          <p:nvPr>
            <p:ph idx="1"/>
          </p:nvPr>
        </p:nvSpPr>
        <p:spPr/>
        <p:txBody>
          <a:bodyPr>
            <a:normAutofit/>
          </a:bodyPr>
          <a:lstStyle/>
          <a:p>
            <a:r>
              <a:rPr lang="en-US" dirty="0" smtClean="0"/>
              <a:t>Implement a program that </a:t>
            </a:r>
            <a:r>
              <a:rPr lang="en-US" dirty="0" smtClean="0">
                <a:solidFill>
                  <a:srgbClr val="E2751D"/>
                </a:solidFill>
              </a:rPr>
              <a:t>reads in a text file containing musical notation and creates a WAV file </a:t>
            </a:r>
            <a:r>
              <a:rPr lang="en-US" dirty="0" smtClean="0"/>
              <a:t>of the music.</a:t>
            </a:r>
          </a:p>
          <a:p>
            <a:r>
              <a:rPr lang="en-US" dirty="0" smtClean="0"/>
              <a:t>The musical notation: </a:t>
            </a:r>
          </a:p>
          <a:p>
            <a:pPr lvl="1"/>
            <a:r>
              <a:rPr lang="en-US" dirty="0" smtClean="0"/>
              <a:t>Each note is specified by two characters separated by white space. </a:t>
            </a:r>
          </a:p>
          <a:p>
            <a:pPr lvl="1"/>
            <a:r>
              <a:rPr lang="en-US" dirty="0" smtClean="0"/>
              <a:t>The first character is a letter specifying the pitch A, B, C, D, E, F, G, or the letter R to indicate a rest</a:t>
            </a:r>
          </a:p>
          <a:p>
            <a:pPr lvl="1"/>
            <a:r>
              <a:rPr lang="en-US" dirty="0" smtClean="0"/>
              <a:t>The second character is the duration specified a W, H, Q, E (whole, half, quarter, eighth). </a:t>
            </a:r>
            <a:endParaRPr lang="en-US" dirty="0"/>
          </a:p>
        </p:txBody>
      </p:sp>
      <p:sp>
        <p:nvSpPr>
          <p:cNvPr id="3" name="Slide Number Placeholder 2"/>
          <p:cNvSpPr>
            <a:spLocks noGrp="1"/>
          </p:cNvSpPr>
          <p:nvPr>
            <p:ph type="sldNum" sz="quarter" idx="10"/>
          </p:nvPr>
        </p:nvSpPr>
        <p:spPr/>
        <p:txBody>
          <a:bodyPr/>
          <a:lstStyle/>
          <a:p>
            <a:fld id="{F96C34BC-94F8-9849-90BA-D19ECD177092}"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2281186"/>
            <a:ext cx="8042276" cy="1336956"/>
          </a:xfrm>
        </p:spPr>
        <p:txBody>
          <a:bodyPr/>
          <a:lstStyle/>
          <a:p>
            <a:r>
              <a:rPr lang="en-US" sz="6600" dirty="0" smtClean="0">
                <a:latin typeface="Lucida Calligraphy"/>
                <a:cs typeface="Lucida Calligraphy"/>
              </a:rPr>
              <a:t>finally</a:t>
            </a:r>
            <a:endParaRPr lang="en-US" sz="6600" dirty="0">
              <a:latin typeface="Lucida Calligraphy"/>
              <a:cs typeface="Lucida Calligraphy"/>
            </a:endParaRPr>
          </a:p>
        </p:txBody>
      </p:sp>
      <p:sp>
        <p:nvSpPr>
          <p:cNvPr id="4" name="Slide Number Placeholder 3"/>
          <p:cNvSpPr>
            <a:spLocks noGrp="1"/>
          </p:cNvSpPr>
          <p:nvPr>
            <p:ph type="sldNum" sz="quarter" idx="12"/>
          </p:nvPr>
        </p:nvSpPr>
        <p:spPr/>
        <p:txBody>
          <a:bodyPr/>
          <a:lstStyle/>
          <a:p>
            <a:fld id="{9D21D21C-CDD5-F643-9360-8369729F4A1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Part IV (Optional, Extra Credit): Music Composition</a:t>
            </a:r>
            <a:endParaRPr lang="en-US" dirty="0"/>
          </a:p>
        </p:txBody>
      </p:sp>
      <p:sp>
        <p:nvSpPr>
          <p:cNvPr id="5" name="Content Placeholder 4"/>
          <p:cNvSpPr>
            <a:spLocks noGrp="1"/>
          </p:cNvSpPr>
          <p:nvPr>
            <p:ph idx="1"/>
          </p:nvPr>
        </p:nvSpPr>
        <p:spPr/>
        <p:txBody>
          <a:bodyPr>
            <a:normAutofit/>
          </a:bodyPr>
          <a:lstStyle/>
          <a:p>
            <a:r>
              <a:rPr lang="en-US" dirty="0" smtClean="0"/>
              <a:t>Create an </a:t>
            </a:r>
            <a:r>
              <a:rPr lang="en-US" dirty="0" smtClean="0">
                <a:solidFill>
                  <a:srgbClr val="E2751D"/>
                </a:solidFill>
              </a:rPr>
              <a:t>original musical composition </a:t>
            </a:r>
            <a:r>
              <a:rPr lang="en-US" dirty="0" smtClean="0"/>
              <a:t>using any or all of the functions you implemented</a:t>
            </a:r>
          </a:p>
          <a:p>
            <a:pPr lvl="1"/>
            <a:r>
              <a:rPr lang="en-US" dirty="0" smtClean="0"/>
              <a:t>You can create your own input WAV files using any programs you like. </a:t>
            </a:r>
          </a:p>
          <a:p>
            <a:pPr lvl="1"/>
            <a:r>
              <a:rPr lang="en-US" dirty="0" smtClean="0"/>
              <a:t>iTunes to rip samples from CDs</a:t>
            </a:r>
          </a:p>
          <a:p>
            <a:pPr lvl="1"/>
            <a:r>
              <a:rPr lang="en-US" dirty="0" smtClean="0"/>
              <a:t>Sound Recorder to record from a microphone</a:t>
            </a:r>
          </a:p>
          <a:p>
            <a:pPr lvl="1"/>
            <a:r>
              <a:rPr lang="en-US" dirty="0" smtClean="0"/>
              <a:t>You might run several different functions multiple times to create your final composition. </a:t>
            </a:r>
            <a:endParaRPr lang="en-US" dirty="0"/>
          </a:p>
        </p:txBody>
      </p:sp>
      <p:sp>
        <p:nvSpPr>
          <p:cNvPr id="3" name="Slide Number Placeholder 2"/>
          <p:cNvSpPr>
            <a:spLocks noGrp="1"/>
          </p:cNvSpPr>
          <p:nvPr>
            <p:ph type="sldNum" sz="quarter" idx="10"/>
          </p:nvPr>
        </p:nvSpPr>
        <p:spPr/>
        <p:txBody>
          <a:bodyPr/>
          <a:lstStyle/>
          <a:p>
            <a:fld id="{F96C34BC-94F8-9849-90BA-D19ECD177092}"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Movies </a:t>
            </a:r>
            <a:r>
              <a:rPr lang="en-US" dirty="0" smtClean="0"/>
              <a:t>of the Day</a:t>
            </a:r>
            <a:endParaRPr lang="en-US" dirty="0"/>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4294967295"/>
          </p:nvPr>
        </p:nvSpPr>
        <p:spPr>
          <a:xfrm>
            <a:off x="6096000" y="6275388"/>
            <a:ext cx="3048000" cy="365125"/>
          </a:xfrm>
        </p:spPr>
        <p:txBody>
          <a:bodyPr/>
          <a:lstStyle/>
          <a:p>
            <a:fld id="{F96C34BC-94F8-9849-90BA-D19ECD177092}"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D21D21C-CDD5-F643-9360-8369729F4A11}" type="slidenum">
              <a:rPr lang="en-US" smtClean="0"/>
              <a:pPr/>
              <a:t>3</a:t>
            </a:fld>
            <a:endParaRPr lang="en-US"/>
          </a:p>
        </p:txBody>
      </p:sp>
      <p:pic>
        <p:nvPicPr>
          <p:cNvPr id="5" name="Picture 4" descr="fast.tiff"/>
          <p:cNvPicPr>
            <a:picLocks noChangeAspect="1"/>
          </p:cNvPicPr>
          <p:nvPr/>
        </p:nvPicPr>
        <p:blipFill>
          <a:blip r:embed="rId2"/>
          <a:stretch>
            <a:fillRect/>
          </a:stretch>
        </p:blipFill>
        <p:spPr>
          <a:xfrm>
            <a:off x="392316" y="461723"/>
            <a:ext cx="8199235" cy="620597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D21D21C-CDD5-F643-9360-8369729F4A11}" type="slidenum">
              <a:rPr lang="en-US" smtClean="0"/>
              <a:pPr/>
              <a:t>4</a:t>
            </a:fld>
            <a:endParaRPr lang="en-US"/>
          </a:p>
        </p:txBody>
      </p:sp>
      <p:pic>
        <p:nvPicPr>
          <p:cNvPr id="5" name="Picture 4" descr="slow.tiff"/>
          <p:cNvPicPr>
            <a:picLocks noChangeAspect="1"/>
          </p:cNvPicPr>
          <p:nvPr/>
        </p:nvPicPr>
        <p:blipFill>
          <a:blip r:embed="rId2"/>
          <a:stretch>
            <a:fillRect/>
          </a:stretch>
        </p:blipFill>
        <p:spPr>
          <a:xfrm>
            <a:off x="549275" y="280277"/>
            <a:ext cx="8054975" cy="64411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E2751D"/>
                </a:solidFill>
              </a:rPr>
              <a:t>Sound</a:t>
            </a:r>
          </a:p>
          <a:p>
            <a:pPr lvl="1"/>
            <a:r>
              <a:rPr lang="en-US" dirty="0" smtClean="0"/>
              <a:t>Frequency</a:t>
            </a:r>
          </a:p>
          <a:p>
            <a:pPr lvl="1"/>
            <a:r>
              <a:rPr lang="en-US" dirty="0" smtClean="0"/>
              <a:t>Amplitude</a:t>
            </a:r>
          </a:p>
          <a:p>
            <a:pPr lvl="1"/>
            <a:r>
              <a:rPr lang="en-US" dirty="0" smtClean="0"/>
              <a:t>Sampling Rate</a:t>
            </a:r>
          </a:p>
          <a:p>
            <a:r>
              <a:rPr lang="en-US" dirty="0" smtClean="0">
                <a:solidFill>
                  <a:srgbClr val="E2751D"/>
                </a:solidFill>
              </a:rPr>
              <a:t>WAV file</a:t>
            </a:r>
          </a:p>
          <a:p>
            <a:pPr lvl="1"/>
            <a:r>
              <a:rPr lang="en-US" dirty="0" smtClean="0"/>
              <a:t>Header</a:t>
            </a:r>
          </a:p>
          <a:p>
            <a:pPr lvl="1"/>
            <a:r>
              <a:rPr lang="en-US" dirty="0" smtClean="0"/>
              <a:t>Frames</a:t>
            </a:r>
          </a:p>
          <a:p>
            <a:r>
              <a:rPr lang="en-US" dirty="0" smtClean="0">
                <a:solidFill>
                  <a:srgbClr val="E2751D"/>
                </a:solidFill>
              </a:rPr>
              <a:t>Sound data</a:t>
            </a:r>
          </a:p>
          <a:p>
            <a:pPr lvl="1"/>
            <a:r>
              <a:rPr lang="en-US" dirty="0" smtClean="0"/>
              <a:t>Raw file contents: string of bytes</a:t>
            </a:r>
          </a:p>
          <a:p>
            <a:pPr lvl="1"/>
            <a:r>
              <a:rPr lang="en-US" dirty="0" smtClean="0"/>
              <a:t>Array: sequence of 16 bit (or other size) numbers</a:t>
            </a:r>
          </a:p>
          <a:p>
            <a:endParaRPr lang="en-US" dirty="0"/>
          </a:p>
        </p:txBody>
      </p:sp>
      <p:sp>
        <p:nvSpPr>
          <p:cNvPr id="4" name="Slide Number Placeholder 3"/>
          <p:cNvSpPr>
            <a:spLocks noGrp="1"/>
          </p:cNvSpPr>
          <p:nvPr>
            <p:ph type="sldNum" sz="quarter" idx="10"/>
          </p:nvPr>
        </p:nvSpPr>
        <p:spPr/>
        <p:txBody>
          <a:bodyPr/>
          <a:lstStyle/>
          <a:p>
            <a:fld id="{9D21D21C-CDD5-F643-9360-8369729F4A11}"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Ways to Manipulate Sound Waves</a:t>
            </a:r>
            <a:endParaRPr lang="en-US" dirty="0"/>
          </a:p>
        </p:txBody>
      </p:sp>
      <p:sp>
        <p:nvSpPr>
          <p:cNvPr id="3" name="Content Placeholder 2"/>
          <p:cNvSpPr>
            <a:spLocks noGrp="1"/>
          </p:cNvSpPr>
          <p:nvPr>
            <p:ph idx="1"/>
          </p:nvPr>
        </p:nvSpPr>
        <p:spPr/>
        <p:txBody>
          <a:bodyPr>
            <a:normAutofit/>
          </a:bodyPr>
          <a:lstStyle/>
          <a:p>
            <a:r>
              <a:rPr lang="en-US" sz="2800" dirty="0" smtClean="0"/>
              <a:t>Speed up</a:t>
            </a:r>
          </a:p>
          <a:p>
            <a:r>
              <a:rPr lang="en-US" sz="2800" dirty="0" smtClean="0"/>
              <a:t>Slow down</a:t>
            </a:r>
          </a:p>
          <a:p>
            <a:r>
              <a:rPr lang="en-US" sz="2800" dirty="0" smtClean="0"/>
              <a:t>Combine</a:t>
            </a:r>
          </a:p>
          <a:p>
            <a:r>
              <a:rPr lang="en-US" sz="2800" dirty="0" smtClean="0"/>
              <a:t>Add echo</a:t>
            </a:r>
          </a:p>
          <a:p>
            <a:r>
              <a:rPr lang="en-US" sz="2800" dirty="0" smtClean="0"/>
              <a:t>Reverse ?!</a:t>
            </a:r>
            <a:endParaRPr lang="en-US" sz="2800" dirty="0"/>
          </a:p>
        </p:txBody>
      </p:sp>
      <p:sp>
        <p:nvSpPr>
          <p:cNvPr id="4" name="Slide Number Placeholder 3"/>
          <p:cNvSpPr>
            <a:spLocks noGrp="1"/>
          </p:cNvSpPr>
          <p:nvPr>
            <p:ph type="sldNum" sz="quarter" idx="10"/>
          </p:nvPr>
        </p:nvSpPr>
        <p:spPr/>
        <p:txBody>
          <a:bodyPr/>
          <a:lstStyle/>
          <a:p>
            <a:fld id="{9D21D21C-CDD5-F643-9360-8369729F4A11}" type="slidenum">
              <a:rPr lang="en-US" smtClean="0"/>
              <a:pPr/>
              <a:t>6</a:t>
            </a:fld>
            <a:endParaRPr lang="en-US"/>
          </a:p>
        </p:txBody>
      </p:sp>
      <p:pic>
        <p:nvPicPr>
          <p:cNvPr id="5" name="Picture 4" descr="oscilloscope.jpg"/>
          <p:cNvPicPr>
            <a:picLocks noChangeAspect="1"/>
          </p:cNvPicPr>
          <p:nvPr/>
        </p:nvPicPr>
        <p:blipFill>
          <a:blip r:embed="rId2"/>
          <a:stretch>
            <a:fillRect/>
          </a:stretch>
        </p:blipFill>
        <p:spPr>
          <a:xfrm>
            <a:off x="4312324" y="1840136"/>
            <a:ext cx="4831676" cy="3825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2298119"/>
            <a:ext cx="8042276" cy="1336956"/>
          </a:xfrm>
        </p:spPr>
        <p:txBody>
          <a:bodyPr/>
          <a:lstStyle/>
          <a:p>
            <a:r>
              <a:rPr lang="en-US" dirty="0" smtClean="0"/>
              <a:t>Secret Message</a:t>
            </a:r>
            <a:endParaRPr lang="en-US" dirty="0"/>
          </a:p>
        </p:txBody>
      </p:sp>
      <p:sp>
        <p:nvSpPr>
          <p:cNvPr id="4" name="Slide Number Placeholder 3"/>
          <p:cNvSpPr>
            <a:spLocks noGrp="1"/>
          </p:cNvSpPr>
          <p:nvPr>
            <p:ph type="sldNum" sz="quarter" idx="12"/>
          </p:nvPr>
        </p:nvSpPr>
        <p:spPr/>
        <p:txBody>
          <a:bodyPr/>
          <a:lstStyle/>
          <a:p>
            <a:fld id="{9D21D21C-CDD5-F643-9360-8369729F4A1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Assignment</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Add the following two functions to </a:t>
            </a:r>
            <a:r>
              <a:rPr lang="en-US" b="1" dirty="0" err="1" smtClean="0"/>
              <a:t>sound.py</a:t>
            </a:r>
            <a:r>
              <a:rPr lang="en-US" dirty="0" smtClean="0"/>
              <a:t>:</a:t>
            </a:r>
          </a:p>
          <a:p>
            <a:pPr lvl="1"/>
            <a:r>
              <a:rPr lang="en-US" dirty="0" smtClean="0">
                <a:solidFill>
                  <a:schemeClr val="accent3"/>
                </a:solidFill>
              </a:rPr>
              <a:t>backwards( ) </a:t>
            </a:r>
            <a:r>
              <a:rPr lang="en-US" dirty="0" smtClean="0"/>
              <a:t>should read the names of input and output WAV files, and create a backwards version of the input file in the output file.</a:t>
            </a:r>
          </a:p>
          <a:p>
            <a:pPr lvl="2"/>
            <a:r>
              <a:rPr lang="en-US" dirty="0" smtClean="0"/>
              <a:t>Apply backwards( ) to </a:t>
            </a:r>
            <a:r>
              <a:rPr lang="en-US" dirty="0" err="1" smtClean="0"/>
              <a:t>secretMessage.wav</a:t>
            </a:r>
            <a:endParaRPr lang="en-US" dirty="0" smtClean="0"/>
          </a:p>
          <a:p>
            <a:pPr lvl="1"/>
            <a:r>
              <a:rPr lang="en-US" dirty="0" smtClean="0">
                <a:solidFill>
                  <a:srgbClr val="E2751D"/>
                </a:solidFill>
              </a:rPr>
              <a:t>combine( ) </a:t>
            </a:r>
            <a:r>
              <a:rPr lang="en-US" dirty="0" smtClean="0"/>
              <a:t>should read the names of two input WAV files and one output file. </a:t>
            </a:r>
          </a:p>
          <a:p>
            <a:pPr lvl="2"/>
            <a:r>
              <a:rPr lang="en-US" dirty="0" smtClean="0"/>
              <a:t>The output file should have the length of the shorter of the two input files, and contain the combination of the two input files. </a:t>
            </a:r>
          </a:p>
          <a:p>
            <a:pPr lvl="2"/>
            <a:r>
              <a:rPr lang="en-US" dirty="0" smtClean="0"/>
              <a:t>Each sample in the output is the sum of the two corresponding samples in the inputs, divided by 2. </a:t>
            </a:r>
          </a:p>
          <a:p>
            <a:pPr lvl="2"/>
            <a:r>
              <a:rPr lang="en-US" dirty="0" smtClean="0"/>
              <a:t>Use combine( ) to combine </a:t>
            </a:r>
            <a:r>
              <a:rPr lang="en-US" dirty="0" err="1" smtClean="0"/>
              <a:t>declaration.wav</a:t>
            </a:r>
            <a:r>
              <a:rPr lang="en-US" dirty="0" smtClean="0"/>
              <a:t> and </a:t>
            </a:r>
            <a:r>
              <a:rPr lang="en-US" dirty="0" err="1" smtClean="0"/>
              <a:t>BornToRun.wav</a:t>
            </a:r>
            <a:endParaRPr lang="en-US" dirty="0"/>
          </a:p>
        </p:txBody>
      </p:sp>
      <p:sp>
        <p:nvSpPr>
          <p:cNvPr id="3" name="Slide Number Placeholder 2"/>
          <p:cNvSpPr>
            <a:spLocks noGrp="1"/>
          </p:cNvSpPr>
          <p:nvPr>
            <p:ph type="sldNum" sz="quarter" idx="10"/>
          </p:nvPr>
        </p:nvSpPr>
        <p:spPr/>
        <p:txBody>
          <a:bodyPr/>
          <a:lstStyle/>
          <a:p>
            <a:fld id="{F96C34BC-94F8-9849-90BA-D19ECD177092}"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II (Optional, Extra Credit)</a:t>
            </a:r>
            <a:endParaRPr lang="en-US" dirty="0"/>
          </a:p>
        </p:txBody>
      </p:sp>
      <p:sp>
        <p:nvSpPr>
          <p:cNvPr id="3" name="Content Placeholder 2"/>
          <p:cNvSpPr>
            <a:spLocks noGrp="1"/>
          </p:cNvSpPr>
          <p:nvPr>
            <p:ph idx="1"/>
          </p:nvPr>
        </p:nvSpPr>
        <p:spPr/>
        <p:txBody>
          <a:bodyPr>
            <a:normAutofit/>
          </a:bodyPr>
          <a:lstStyle/>
          <a:p>
            <a:r>
              <a:rPr lang="en-US" dirty="0" smtClean="0"/>
              <a:t>Implement the following functions:</a:t>
            </a:r>
          </a:p>
          <a:p>
            <a:pPr lvl="1"/>
            <a:r>
              <a:rPr lang="en-US" dirty="0" smtClean="0">
                <a:solidFill>
                  <a:schemeClr val="accent3"/>
                </a:solidFill>
              </a:rPr>
              <a:t>amplify( ): </a:t>
            </a:r>
            <a:r>
              <a:rPr lang="en-US" dirty="0" smtClean="0"/>
              <a:t>Scale the amplitude of the samples in a file so that the absolute value of the largest (loudest) samples is 32767. </a:t>
            </a:r>
          </a:p>
          <a:p>
            <a:pPr lvl="2"/>
            <a:r>
              <a:rPr lang="en-US" dirty="0" smtClean="0"/>
              <a:t>Note that samples may be positive or negative, and that your function will have to scan through all the frames first to discover the largest sample absolute value, in order to determine the scaling factor.</a:t>
            </a:r>
          </a:p>
          <a:p>
            <a:pPr lvl="1"/>
            <a:r>
              <a:rPr lang="en-US" dirty="0" smtClean="0">
                <a:solidFill>
                  <a:srgbClr val="E2751D"/>
                </a:solidFill>
              </a:rPr>
              <a:t>soften( ): </a:t>
            </a:r>
            <a:r>
              <a:rPr lang="en-US" dirty="0" smtClean="0"/>
              <a:t>Cut the maximum amplitude of a file in half.</a:t>
            </a:r>
          </a:p>
          <a:p>
            <a:pPr lvl="1"/>
            <a:r>
              <a:rPr lang="en-US" dirty="0" smtClean="0">
                <a:solidFill>
                  <a:srgbClr val="E2751D"/>
                </a:solidFill>
              </a:rPr>
              <a:t>echo( ): </a:t>
            </a:r>
            <a:r>
              <a:rPr lang="en-US" dirty="0" smtClean="0"/>
              <a:t>Add an echo effect to a file.</a:t>
            </a:r>
          </a:p>
          <a:p>
            <a:pPr lvl="2"/>
            <a:r>
              <a:rPr lang="en-US" dirty="0" smtClean="0"/>
              <a:t>This is done by merging in a softer version of the file with itself delayed by a half second or so</a:t>
            </a:r>
            <a:endParaRPr lang="en-US" dirty="0"/>
          </a:p>
        </p:txBody>
      </p:sp>
      <p:sp>
        <p:nvSpPr>
          <p:cNvPr id="4" name="Slide Number Placeholder 3"/>
          <p:cNvSpPr>
            <a:spLocks noGrp="1"/>
          </p:cNvSpPr>
          <p:nvPr>
            <p:ph type="sldNum" sz="quarter" idx="10"/>
          </p:nvPr>
        </p:nvSpPr>
        <p:spPr/>
        <p:txBody>
          <a:bodyPr/>
          <a:lstStyle/>
          <a:p>
            <a:fld id="{9D21D21C-CDD5-F643-9360-8369729F4A11}"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noFill/>
        <a:ln w="25400"/>
      </a:spPr>
      <a:bodyPr rtlCol="0" anchor="ctr"/>
      <a:lstStyle>
        <a:defPPr algn="ctr">
          <a:defRPr dirty="0" smtClean="0">
            <a:solidFill>
              <a:srgbClr val="E2751D"/>
            </a:solidFill>
          </a:defRPr>
        </a:defPPr>
      </a:lstStyle>
      <a:style>
        <a:lnRef idx="1">
          <a:schemeClr val="accent1"/>
        </a:lnRef>
        <a:fillRef idx="3">
          <a:schemeClr val="accent1"/>
        </a:fillRef>
        <a:effectRef idx="2">
          <a:schemeClr val="accent1"/>
        </a:effectRef>
        <a:fontRef idx="minor">
          <a:schemeClr val="lt1"/>
        </a:fontRef>
      </a:style>
    </a:spDef>
    <a:lnDef>
      <a:spPr>
        <a:ln w="38100" cmpd="sng">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2733</TotalTime>
  <Words>696</Words>
  <Application>Microsoft Macintosh PowerPoint</Application>
  <PresentationFormat>On-screen Show (4:3)</PresentationFormat>
  <Paragraphs>111</Paragraphs>
  <Slides>23</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Breeze</vt:lpstr>
      <vt:lpstr>Equation</vt:lpstr>
      <vt:lpstr>MathType 6.0 Equation</vt:lpstr>
      <vt:lpstr>From Sound to Music </vt:lpstr>
      <vt:lpstr>Last Class</vt:lpstr>
      <vt:lpstr>Fast</vt:lpstr>
      <vt:lpstr>Slow</vt:lpstr>
      <vt:lpstr>Concepts</vt:lpstr>
      <vt:lpstr>Common Ways to Manipulate Sound Waves</vt:lpstr>
      <vt:lpstr>Secret Message</vt:lpstr>
      <vt:lpstr>Programming Assignment</vt:lpstr>
      <vt:lpstr>Part II (Optional, Extra Credit)</vt:lpstr>
      <vt:lpstr>Two Roads to Computer Music</vt:lpstr>
      <vt:lpstr>Sampling &amp; Mixing</vt:lpstr>
      <vt:lpstr>Sound Mix Artists</vt:lpstr>
      <vt:lpstr>Revolution 9</vt:lpstr>
      <vt:lpstr>The Other Road: Synthesis</vt:lpstr>
      <vt:lpstr>Wendy Carlos</vt:lpstr>
      <vt:lpstr>Synthesizing Sound</vt:lpstr>
      <vt:lpstr>Key Concepts</vt:lpstr>
      <vt:lpstr>Formula for Pure Tones</vt:lpstr>
      <vt:lpstr>Synth</vt:lpstr>
      <vt:lpstr>Part III (Optional, Extra Credit): Music Synthesizer</vt:lpstr>
      <vt:lpstr>finally</vt:lpstr>
      <vt:lpstr>Part IV (Optional, Extra Credit): Music Composition</vt:lpstr>
      <vt:lpstr>Movies of the Day</vt:lpstr>
    </vt:vector>
  </TitlesOfParts>
  <Company>University of Rochester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Computer Science using Python?</dc:title>
  <dc:creator>Henry Kautz</dc:creator>
  <cp:lastModifiedBy>Henry Kautz</cp:lastModifiedBy>
  <cp:revision>154</cp:revision>
  <cp:lastPrinted>2009-11-02T20:38:32Z</cp:lastPrinted>
  <dcterms:created xsi:type="dcterms:W3CDTF">2009-11-16T21:53:25Z</dcterms:created>
  <dcterms:modified xsi:type="dcterms:W3CDTF">2009-11-16T22:36:25Z</dcterms:modified>
</cp:coreProperties>
</file>