
<file path=[Content_Types].xml><?xml version="1.0" encoding="utf-8"?>
<Types xmlns="http://schemas.openxmlformats.org/package/2006/content-types">
  <Default Extension="gif" ContentType="image/gif"/>
  <Default Extension="rels" ContentType="application/vnd.openxmlformats-package.relationships+xml"/>
  <Override PartName="/ppt/slides/slide14.xml" ContentType="application/vnd.openxmlformats-officedocument.presentationml.slide+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68.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61.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67.xml" ContentType="application/vnd.openxmlformats-officedocument.presentationml.slide+xml"/>
  <Override PartName="/ppt/slides/slide12.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66.xml" ContentType="application/vnd.openxmlformats-officedocument.presentationml.slide+xml"/>
  <Override PartName="/ppt/slides/slide11.xml" ContentType="application/vnd.openxmlformats-officedocument.presentationml.slide+xml"/>
  <Override PartName="/ppt/slides/slide49.xml" ContentType="application/vnd.openxmlformats-officedocument.presentationml.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65.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slides/slide41.xml" ContentType="application/vnd.openxmlformats-officedocument.presentationml.slide+xml"/>
  <Override PartName="/ppt/slides/slide57.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commentAuthors.xml" ContentType="application/vnd.openxmlformats-officedocument.presentationml.commentAuthors+xml"/>
  <Override PartName="/ppt/slides/slide64.xml" ContentType="application/vnd.openxmlformats-officedocument.presentationml.slide+xml"/>
  <Override PartName="/ppt/viewProps.xml" ContentType="application/vnd.openxmlformats-officedocument.presentationml.viewProps+xml"/>
  <Override PartName="/ppt/slides/slide47.xml" ContentType="application/vnd.openxmlformats-officedocument.presentationml.slide+xml"/>
  <Override PartName="/ppt/slides/slide40.xml" ContentType="application/vnd.openxmlformats-officedocument.presentationml.slide+xml"/>
  <Override PartName="/ppt/slides/slide56.xml" ContentType="application/vnd.openxmlformats-officedocument.presentationml.slide+xml"/>
  <Override PartName="/ppt/theme/theme2.xml" ContentType="application/vnd.openxmlformats-officedocument.theme+xml"/>
  <Override PartName="/ppt/slides/slide23.xml" ContentType="application/vnd.openxmlformats-officedocument.presentationml.slide+xml"/>
  <Override PartName="/ppt/slides/slide39.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60" r:id="rId1"/>
  </p:sldMasterIdLst>
  <p:notesMasterIdLst>
    <p:notesMasterId r:id="rId70"/>
  </p:notesMasterIdLst>
  <p:handoutMasterIdLst>
    <p:handoutMasterId r:id="rId71"/>
  </p:handoutMasterIdLst>
  <p:sldIdLst>
    <p:sldId id="287" r:id="rId2"/>
    <p:sldId id="288" r:id="rId3"/>
    <p:sldId id="290" r:id="rId4"/>
    <p:sldId id="291" r:id="rId5"/>
    <p:sldId id="292" r:id="rId6"/>
    <p:sldId id="293" r:id="rId7"/>
    <p:sldId id="294" r:id="rId8"/>
    <p:sldId id="295" r:id="rId9"/>
    <p:sldId id="296" r:id="rId10"/>
    <p:sldId id="297" r:id="rId11"/>
    <p:sldId id="301" r:id="rId12"/>
    <p:sldId id="302" r:id="rId13"/>
    <p:sldId id="303" r:id="rId14"/>
    <p:sldId id="306" r:id="rId15"/>
    <p:sldId id="308" r:id="rId16"/>
    <p:sldId id="309" r:id="rId17"/>
    <p:sldId id="310" r:id="rId18"/>
    <p:sldId id="312"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7"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61" r:id="rId65"/>
    <p:sldId id="362" r:id="rId66"/>
    <p:sldId id="363" r:id="rId67"/>
    <p:sldId id="364" r:id="rId68"/>
    <p:sldId id="286" r:id="rId6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Henry Kautz" initials="HK"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955" autoAdjust="0"/>
  </p:normalViewPr>
  <p:slideViewPr>
    <p:cSldViewPr snapToGrid="0" snapToObjects="1">
      <p:cViewPr varScale="1">
        <p:scale>
          <a:sx n="131" d="100"/>
          <a:sy n="131" d="100"/>
        </p:scale>
        <p:origin x="-120"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notesMaster" Target="notesMasters/notesMaster1.xml"/><Relationship Id="rId71" Type="http://schemas.openxmlformats.org/officeDocument/2006/relationships/handoutMaster" Target="handoutMasters/handoutMaster1.xml"/><Relationship Id="rId72" Type="http://schemas.openxmlformats.org/officeDocument/2006/relationships/printerSettings" Target="printerSettings/printerSettings1.bin"/><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commentAuthors" Target="commentAuthors.xml"/><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4264DB5-A206-9D47-95DA-5CD0D706BD05}" type="datetime1">
              <a:rPr lang="en-US" smtClean="0"/>
              <a:pPr/>
              <a:t>11/18/09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2430E2-E856-7042-ABF6-9ECE38EB682E}"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19C1D-C253-4147-B0EB-6878BC36788E}" type="datetime1">
              <a:rPr lang="en-US" smtClean="0"/>
              <a:pPr/>
              <a:t>11/18/09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044217-DB22-4D42-8636-8E59A710083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Python Programming, 1/e</a:t>
            </a:r>
          </a:p>
        </p:txBody>
      </p:sp>
      <p:sp>
        <p:nvSpPr>
          <p:cNvPr id="5" name="Rectangle 7"/>
          <p:cNvSpPr>
            <a:spLocks noGrp="1" noChangeArrowheads="1"/>
          </p:cNvSpPr>
          <p:nvPr>
            <p:ph type="sldNum" sz="quarter" idx="5"/>
          </p:nvPr>
        </p:nvSpPr>
        <p:spPr>
          <a:ln/>
        </p:spPr>
        <p:txBody>
          <a:bodyPr/>
          <a:lstStyle/>
          <a:p>
            <a:fld id="{36CC6083-FA38-F04A-943C-30D2AEFF0C75}" type="slidenum">
              <a:rPr lang="en-US"/>
              <a:pPr/>
              <a:t>7</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0"/>
          </p:nvPr>
        </p:nvSpPr>
        <p:spPr/>
        <p:txBody>
          <a:bodyPr/>
          <a:lstStyle/>
          <a:p>
            <a:fld id="{9D21D21C-CDD5-F643-9360-8369729F4A1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Slide Number Placeholder 6"/>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Slide Number Placeholder 8"/>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Slide Number Placeholder 4"/>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1D21C-CDD5-F643-9360-8369729F4A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1" r:id="rId10"/>
    <p:sldLayoutId id="2147483672" r:id="rId11"/>
  </p:sldLayoutIdLst>
  <p:timing>
    <p:tnLst>
      <p:par>
        <p:cTn id="1" dur="indefinite" restart="never" nodeType="tmRoot"/>
      </p:par>
    </p:tnLst>
  </p:timing>
  <p:hf hdr="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gi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16"/>
          <p:cNvSpPr>
            <a:spLocks noGrp="1" noChangeArrowheads="1"/>
          </p:cNvSpPr>
          <p:nvPr>
            <p:ph type="sldNum" sz="quarter" idx="4294967295"/>
          </p:nvPr>
        </p:nvSpPr>
        <p:spPr>
          <a:xfrm>
            <a:off x="6858000" y="6248400"/>
            <a:ext cx="1905000" cy="457200"/>
          </a:xfrm>
          <a:prstGeom prst="rect">
            <a:avLst/>
          </a:prstGeom>
        </p:spPr>
        <p:txBody>
          <a:bodyPr/>
          <a:lstStyle/>
          <a:p>
            <a:fld id="{9123E229-EFD9-284E-A24E-CEDE8B798172}" type="slidenum">
              <a:rPr lang="en-US"/>
              <a:pPr/>
              <a:t>1</a:t>
            </a:fld>
            <a:endParaRPr lang="en-US"/>
          </a:p>
        </p:txBody>
      </p:sp>
      <p:sp>
        <p:nvSpPr>
          <p:cNvPr id="95234" name="Rectangle 2"/>
          <p:cNvSpPr>
            <a:spLocks noGrp="1" noChangeArrowheads="1"/>
          </p:cNvSpPr>
          <p:nvPr>
            <p:ph type="ctrTitle"/>
          </p:nvPr>
        </p:nvSpPr>
        <p:spPr/>
        <p:txBody>
          <a:bodyPr/>
          <a:lstStyle/>
          <a:p>
            <a:r>
              <a:rPr lang="en-US" dirty="0" smtClean="0"/>
              <a:t>Simulation</a:t>
            </a:r>
            <a:endParaRPr lang="en-US" dirty="0"/>
          </a:p>
        </p:txBody>
      </p:sp>
      <p:sp>
        <p:nvSpPr>
          <p:cNvPr id="95235" name="Rectangle 3"/>
          <p:cNvSpPr>
            <a:spLocks noGrp="1" noChangeArrowheads="1"/>
          </p:cNvSpPr>
          <p:nvPr>
            <p:ph type="subTitle" idx="1"/>
          </p:nvPr>
        </p:nvSpPr>
        <p:spPr/>
        <p:txBody>
          <a:bodyPr>
            <a:normAutofit lnSpcReduction="10000"/>
          </a:bodyPr>
          <a:lstStyle/>
          <a:p>
            <a:r>
              <a:rPr lang="en-US" dirty="0" smtClean="0"/>
              <a:t>CSC 161: The Art of Programming</a:t>
            </a:r>
          </a:p>
          <a:p>
            <a:r>
              <a:rPr lang="en-US" dirty="0" smtClean="0"/>
              <a:t>Prof. Henry Kautz</a:t>
            </a:r>
          </a:p>
          <a:p>
            <a:r>
              <a:rPr lang="en-US" dirty="0" smtClean="0"/>
              <a:t>11/18/2009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2E47E160-D71B-3A44-8029-E4C1646AA66D}" type="slidenum">
              <a:rPr lang="en-US"/>
              <a:pPr/>
              <a:t>10</a:t>
            </a:fld>
            <a:endParaRPr lang="en-US"/>
          </a:p>
        </p:txBody>
      </p:sp>
      <p:sp>
        <p:nvSpPr>
          <p:cNvPr id="109570" name="Rectangle 2"/>
          <p:cNvSpPr>
            <a:spLocks noGrp="1" noChangeArrowheads="1"/>
          </p:cNvSpPr>
          <p:nvPr>
            <p:ph type="title"/>
          </p:nvPr>
        </p:nvSpPr>
        <p:spPr/>
        <p:txBody>
          <a:bodyPr/>
          <a:lstStyle/>
          <a:p>
            <a:r>
              <a:rPr lang="en-US"/>
              <a:t>Analysis and Specification</a:t>
            </a:r>
          </a:p>
        </p:txBody>
      </p:sp>
      <p:sp>
        <p:nvSpPr>
          <p:cNvPr id="109571" name="Rectangle 3"/>
          <p:cNvSpPr>
            <a:spLocks noGrp="1" noChangeArrowheads="1"/>
          </p:cNvSpPr>
          <p:nvPr>
            <p:ph type="body" idx="1"/>
          </p:nvPr>
        </p:nvSpPr>
        <p:spPr/>
        <p:txBody>
          <a:bodyPr/>
          <a:lstStyle/>
          <a:p>
            <a:r>
              <a:rPr lang="en-US" b="1" dirty="0"/>
              <a:t>Notes:</a:t>
            </a:r>
            <a:endParaRPr lang="en-US" dirty="0"/>
          </a:p>
          <a:p>
            <a:r>
              <a:rPr lang="en-US" dirty="0"/>
              <a:t>All inputs are assumed to be legal numeric values, no error or validity checking is required.</a:t>
            </a:r>
          </a:p>
          <a:p>
            <a:r>
              <a:rPr lang="en-US" dirty="0"/>
              <a:t>In each simulated game, player A serves first.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7AE53DBB-F416-B846-98F1-739AFCE6E2C9}" type="slidenum">
              <a:rPr lang="en-US"/>
              <a:pPr/>
              <a:t>11</a:t>
            </a:fld>
            <a:endParaRPr lang="en-US"/>
          </a:p>
        </p:txBody>
      </p:sp>
      <p:sp>
        <p:nvSpPr>
          <p:cNvPr id="113666" name="Rectangle 2"/>
          <p:cNvSpPr>
            <a:spLocks noGrp="1" noChangeArrowheads="1"/>
          </p:cNvSpPr>
          <p:nvPr>
            <p:ph type="title"/>
          </p:nvPr>
        </p:nvSpPr>
        <p:spPr/>
        <p:txBody>
          <a:bodyPr/>
          <a:lstStyle/>
          <a:p>
            <a:r>
              <a:rPr lang="en-US"/>
              <a:t>PseudoRandom Numbers</a:t>
            </a:r>
          </a:p>
        </p:txBody>
      </p:sp>
      <p:sp>
        <p:nvSpPr>
          <p:cNvPr id="113667" name="Rectangle 3"/>
          <p:cNvSpPr>
            <a:spLocks noGrp="1" noChangeArrowheads="1"/>
          </p:cNvSpPr>
          <p:nvPr>
            <p:ph type="body" idx="1"/>
          </p:nvPr>
        </p:nvSpPr>
        <p:spPr/>
        <p:txBody>
          <a:bodyPr/>
          <a:lstStyle/>
          <a:p>
            <a:r>
              <a:rPr lang="en-US" dirty="0"/>
              <a:t>This sequence of numbers appears to be random, but if you start the process over again with the same seed number, you’ll get the same sequence of “random” numbers.</a:t>
            </a:r>
          </a:p>
          <a:p>
            <a:r>
              <a:rPr lang="en-US" dirty="0"/>
              <a:t>Python provides a library module that contains a number of functions for working with pseudorandom numbers.</a:t>
            </a:r>
          </a:p>
        </p:txBody>
      </p:sp>
      <p:pic>
        <p:nvPicPr>
          <p:cNvPr id="6" name="Picture 5" descr="dice.jpg"/>
          <p:cNvPicPr>
            <a:picLocks noChangeAspect="1"/>
          </p:cNvPicPr>
          <p:nvPr/>
        </p:nvPicPr>
        <p:blipFill>
          <a:blip r:embed="rId2"/>
          <a:stretch>
            <a:fillRect/>
          </a:stretch>
        </p:blipFill>
        <p:spPr>
          <a:xfrm>
            <a:off x="5064910" y="4314276"/>
            <a:ext cx="2737115" cy="218969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55A723BE-807F-414A-9BAD-5071060FCF86}" type="slidenum">
              <a:rPr lang="en-US"/>
              <a:pPr/>
              <a:t>12</a:t>
            </a:fld>
            <a:endParaRPr lang="en-US"/>
          </a:p>
        </p:txBody>
      </p:sp>
      <p:sp>
        <p:nvSpPr>
          <p:cNvPr id="114690" name="Rectangle 2"/>
          <p:cNvSpPr>
            <a:spLocks noGrp="1" noChangeArrowheads="1"/>
          </p:cNvSpPr>
          <p:nvPr>
            <p:ph type="title"/>
          </p:nvPr>
        </p:nvSpPr>
        <p:spPr/>
        <p:txBody>
          <a:bodyPr/>
          <a:lstStyle/>
          <a:p>
            <a:r>
              <a:rPr lang="en-US"/>
              <a:t>PseudoRandom Numbers</a:t>
            </a:r>
          </a:p>
        </p:txBody>
      </p:sp>
      <p:sp>
        <p:nvSpPr>
          <p:cNvPr id="114691" name="Rectangle 3"/>
          <p:cNvSpPr>
            <a:spLocks noGrp="1" noChangeArrowheads="1"/>
          </p:cNvSpPr>
          <p:nvPr>
            <p:ph type="body" idx="1"/>
          </p:nvPr>
        </p:nvSpPr>
        <p:spPr/>
        <p:txBody>
          <a:bodyPr/>
          <a:lstStyle/>
          <a:p>
            <a:r>
              <a:rPr lang="en-US" dirty="0"/>
              <a:t>These functions derive an initial seed value from the computer’s date and time when the module is loaded, so each time a program is run a different sequence of random numbers is produced.</a:t>
            </a:r>
          </a:p>
          <a:p>
            <a:r>
              <a:rPr lang="en-US" dirty="0"/>
              <a:t>The two functions of greatest interest are </a:t>
            </a:r>
            <a:r>
              <a:rPr lang="en-US" dirty="0" err="1">
                <a:solidFill>
                  <a:srgbClr val="E2751D"/>
                </a:solidFill>
                <a:latin typeface="Courier New" charset="0"/>
              </a:rPr>
              <a:t>randrange</a:t>
            </a:r>
            <a:r>
              <a:rPr lang="en-US" dirty="0">
                <a:solidFill>
                  <a:srgbClr val="E2751D"/>
                </a:solidFill>
              </a:rPr>
              <a:t> </a:t>
            </a:r>
            <a:r>
              <a:rPr lang="en-US" dirty="0"/>
              <a:t>and </a:t>
            </a:r>
            <a:r>
              <a:rPr lang="en-US" dirty="0">
                <a:solidFill>
                  <a:srgbClr val="E2751D"/>
                </a:solidFill>
                <a:latin typeface="Courier New" charset="0"/>
              </a:rPr>
              <a:t>random</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6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E2508DA0-37DC-D544-AFC0-039F32020645}" type="slidenum">
              <a:rPr lang="en-US"/>
              <a:pPr/>
              <a:t>13</a:t>
            </a:fld>
            <a:endParaRPr lang="en-US"/>
          </a:p>
        </p:txBody>
      </p:sp>
      <p:sp>
        <p:nvSpPr>
          <p:cNvPr id="115714" name="Rectangle 2"/>
          <p:cNvSpPr>
            <a:spLocks noGrp="1" noChangeArrowheads="1"/>
          </p:cNvSpPr>
          <p:nvPr>
            <p:ph type="title"/>
          </p:nvPr>
        </p:nvSpPr>
        <p:spPr/>
        <p:txBody>
          <a:bodyPr/>
          <a:lstStyle/>
          <a:p>
            <a:r>
              <a:rPr lang="en-US"/>
              <a:t>PseudoRandom Numbers</a:t>
            </a:r>
          </a:p>
        </p:txBody>
      </p:sp>
      <p:sp>
        <p:nvSpPr>
          <p:cNvPr id="115715" name="Rectangle 3"/>
          <p:cNvSpPr>
            <a:spLocks noGrp="1" noChangeArrowheads="1"/>
          </p:cNvSpPr>
          <p:nvPr>
            <p:ph type="body" idx="1"/>
          </p:nvPr>
        </p:nvSpPr>
        <p:spPr/>
        <p:txBody>
          <a:bodyPr>
            <a:normAutofit lnSpcReduction="10000"/>
          </a:bodyPr>
          <a:lstStyle/>
          <a:p>
            <a:pPr>
              <a:lnSpc>
                <a:spcPct val="90000"/>
              </a:lnSpc>
            </a:pPr>
            <a:r>
              <a:rPr lang="en-US" sz="2800" dirty="0"/>
              <a:t>The </a:t>
            </a:r>
            <a:r>
              <a:rPr lang="en-US" sz="2800" dirty="0" err="1">
                <a:solidFill>
                  <a:srgbClr val="E2751D"/>
                </a:solidFill>
                <a:latin typeface="Courier New" charset="0"/>
              </a:rPr>
              <a:t>randrange</a:t>
            </a:r>
            <a:r>
              <a:rPr lang="en-US" sz="2800" dirty="0">
                <a:solidFill>
                  <a:srgbClr val="E2751D"/>
                </a:solidFill>
              </a:rPr>
              <a:t> </a:t>
            </a:r>
            <a:r>
              <a:rPr lang="en-US" sz="2800" dirty="0"/>
              <a:t>function is used to select a pseudorandom </a:t>
            </a:r>
            <a:r>
              <a:rPr lang="en-US" sz="2800" dirty="0" err="1"/>
              <a:t>int</a:t>
            </a:r>
            <a:r>
              <a:rPr lang="en-US" sz="2800" dirty="0"/>
              <a:t> from a given range.</a:t>
            </a:r>
          </a:p>
          <a:p>
            <a:pPr>
              <a:lnSpc>
                <a:spcPct val="90000"/>
              </a:lnSpc>
            </a:pPr>
            <a:r>
              <a:rPr lang="en-US" sz="2800" dirty="0"/>
              <a:t>The syntax is similar to that of the </a:t>
            </a:r>
            <a:r>
              <a:rPr lang="en-US" sz="2800" dirty="0">
                <a:latin typeface="Courier New" charset="0"/>
              </a:rPr>
              <a:t>range</a:t>
            </a:r>
            <a:r>
              <a:rPr lang="en-US" sz="2800" dirty="0"/>
              <a:t> command.</a:t>
            </a:r>
          </a:p>
          <a:p>
            <a:pPr>
              <a:lnSpc>
                <a:spcPct val="90000"/>
              </a:lnSpc>
            </a:pPr>
            <a:r>
              <a:rPr lang="en-US" sz="2800" dirty="0">
                <a:latin typeface="Courier New" charset="0"/>
              </a:rPr>
              <a:t>randrange(1,6)</a:t>
            </a:r>
            <a:r>
              <a:rPr lang="en-US" sz="2800" dirty="0"/>
              <a:t> returns some number from </a:t>
            </a:r>
            <a:r>
              <a:rPr lang="en-US" sz="2800" dirty="0">
                <a:latin typeface="Courier New" charset="0"/>
              </a:rPr>
              <a:t>[1,2,3,4,5]</a:t>
            </a:r>
            <a:r>
              <a:rPr lang="en-US" sz="2800" dirty="0"/>
              <a:t> and</a:t>
            </a:r>
            <a:r>
              <a:rPr lang="en-US" sz="2800" dirty="0" smtClean="0"/>
              <a:t> </a:t>
            </a:r>
            <a:br>
              <a:rPr lang="en-US" sz="2800" dirty="0" smtClean="0"/>
            </a:br>
            <a:r>
              <a:rPr lang="en-US" sz="2800" dirty="0" smtClean="0">
                <a:latin typeface="Courier New" charset="0"/>
              </a:rPr>
              <a:t>randrange(5,105,5</a:t>
            </a:r>
            <a:r>
              <a:rPr lang="en-US" sz="2800" dirty="0">
                <a:latin typeface="Courier New" charset="0"/>
              </a:rPr>
              <a:t>)</a:t>
            </a:r>
            <a:r>
              <a:rPr lang="en-US" sz="2800" dirty="0"/>
              <a:t> returns a multiple of 5 between 5 and 100, inclusive.</a:t>
            </a:r>
          </a:p>
          <a:p>
            <a:pPr>
              <a:lnSpc>
                <a:spcPct val="90000"/>
              </a:lnSpc>
            </a:pPr>
            <a:r>
              <a:rPr lang="en-US" sz="2800" dirty="0"/>
              <a:t>Ranges go up to, but don’t include, the stopping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3F955745-C031-FB44-B3CA-AAC0C984610C}" type="slidenum">
              <a:rPr lang="en-US"/>
              <a:pPr/>
              <a:t>14</a:t>
            </a:fld>
            <a:endParaRPr lang="en-US"/>
          </a:p>
        </p:txBody>
      </p:sp>
      <p:sp>
        <p:nvSpPr>
          <p:cNvPr id="118786" name="Rectangle 2"/>
          <p:cNvSpPr>
            <a:spLocks noGrp="1" noChangeArrowheads="1"/>
          </p:cNvSpPr>
          <p:nvPr>
            <p:ph type="title"/>
          </p:nvPr>
        </p:nvSpPr>
        <p:spPr/>
        <p:txBody>
          <a:bodyPr/>
          <a:lstStyle/>
          <a:p>
            <a:r>
              <a:rPr lang="en-US"/>
              <a:t>PseudoRandom Numbers</a:t>
            </a:r>
          </a:p>
        </p:txBody>
      </p:sp>
      <p:sp>
        <p:nvSpPr>
          <p:cNvPr id="118787" name="Rectangle 3"/>
          <p:cNvSpPr>
            <a:spLocks noGrp="1" noChangeArrowheads="1"/>
          </p:cNvSpPr>
          <p:nvPr>
            <p:ph type="body" idx="1"/>
          </p:nvPr>
        </p:nvSpPr>
        <p:spPr/>
        <p:txBody>
          <a:bodyPr/>
          <a:lstStyle/>
          <a:p>
            <a:r>
              <a:rPr lang="en-US" dirty="0"/>
              <a:t>The </a:t>
            </a:r>
            <a:r>
              <a:rPr lang="en-US" dirty="0">
                <a:solidFill>
                  <a:srgbClr val="E2751D"/>
                </a:solidFill>
                <a:latin typeface="Courier New" charset="0"/>
              </a:rPr>
              <a:t>random</a:t>
            </a:r>
            <a:r>
              <a:rPr lang="en-US" dirty="0">
                <a:solidFill>
                  <a:srgbClr val="E2751D"/>
                </a:solidFill>
              </a:rPr>
              <a:t> </a:t>
            </a:r>
            <a:r>
              <a:rPr lang="en-US" dirty="0"/>
              <a:t>function is used to generate pseudorandom floating point values.</a:t>
            </a:r>
          </a:p>
          <a:p>
            <a:r>
              <a:rPr lang="en-US" dirty="0"/>
              <a:t>It takes no parameters and returns values uniformly distributed between 0 and 1 (including 0 but excluding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DB6F784A-7B7A-444C-A821-26E2446473C2}" type="slidenum">
              <a:rPr lang="en-US"/>
              <a:pPr/>
              <a:t>15</a:t>
            </a:fld>
            <a:endParaRPr lang="en-US"/>
          </a:p>
        </p:txBody>
      </p:sp>
      <p:sp>
        <p:nvSpPr>
          <p:cNvPr id="120834" name="Rectangle 2"/>
          <p:cNvSpPr>
            <a:spLocks noGrp="1" noChangeArrowheads="1"/>
          </p:cNvSpPr>
          <p:nvPr>
            <p:ph type="title"/>
          </p:nvPr>
        </p:nvSpPr>
        <p:spPr/>
        <p:txBody>
          <a:bodyPr/>
          <a:lstStyle/>
          <a:p>
            <a:r>
              <a:rPr lang="en-US"/>
              <a:t>PseudoRandom Numbers</a:t>
            </a:r>
          </a:p>
        </p:txBody>
      </p:sp>
      <p:sp>
        <p:nvSpPr>
          <p:cNvPr id="120835" name="Rectangle 3"/>
          <p:cNvSpPr>
            <a:spLocks noGrp="1" noChangeArrowheads="1"/>
          </p:cNvSpPr>
          <p:nvPr>
            <p:ph type="body" idx="1"/>
          </p:nvPr>
        </p:nvSpPr>
        <p:spPr/>
        <p:txBody>
          <a:bodyPr/>
          <a:lstStyle/>
          <a:p>
            <a:pPr>
              <a:lnSpc>
                <a:spcPct val="90000"/>
              </a:lnSpc>
            </a:pPr>
            <a:r>
              <a:rPr lang="en-US" sz="2800" dirty="0"/>
              <a:t>The racquetball simulation makes use of the </a:t>
            </a:r>
            <a:r>
              <a:rPr lang="en-US" sz="2800" dirty="0">
                <a:solidFill>
                  <a:srgbClr val="E2751D"/>
                </a:solidFill>
                <a:latin typeface="Courier New" charset="0"/>
              </a:rPr>
              <a:t>random</a:t>
            </a:r>
            <a:r>
              <a:rPr lang="en-US" sz="2800" dirty="0">
                <a:solidFill>
                  <a:srgbClr val="E2751D"/>
                </a:solidFill>
              </a:rPr>
              <a:t> </a:t>
            </a:r>
            <a:r>
              <a:rPr lang="en-US" sz="2800" dirty="0"/>
              <a:t>function to determine if a player has won a serve.</a:t>
            </a:r>
          </a:p>
          <a:p>
            <a:pPr>
              <a:lnSpc>
                <a:spcPct val="90000"/>
              </a:lnSpc>
            </a:pPr>
            <a:r>
              <a:rPr lang="en-US" sz="2800" dirty="0"/>
              <a:t>Suppose a player’s service probability is 70%, or 0.70.</a:t>
            </a:r>
          </a:p>
          <a:p>
            <a:pPr>
              <a:lnSpc>
                <a:spcPct val="90000"/>
              </a:lnSpc>
            </a:pPr>
            <a:r>
              <a:rPr lang="en-US" sz="2800" dirty="0">
                <a:latin typeface="Courier New" charset="0"/>
              </a:rPr>
              <a:t>if &lt;player wins serve&gt;:</a:t>
            </a:r>
            <a:br>
              <a:rPr lang="en-US" sz="2800" dirty="0">
                <a:latin typeface="Courier New" charset="0"/>
              </a:rPr>
            </a:br>
            <a:r>
              <a:rPr lang="en-US" sz="2800" dirty="0">
                <a:latin typeface="Courier New" charset="0"/>
              </a:rPr>
              <a:t>   score = score + 1</a:t>
            </a:r>
            <a:endParaRPr lang="en-US" sz="2800" dirty="0"/>
          </a:p>
          <a:p>
            <a:pPr>
              <a:lnSpc>
                <a:spcPct val="90000"/>
              </a:lnSpc>
            </a:pPr>
            <a:r>
              <a:rPr lang="en-US" sz="2800" dirty="0"/>
              <a:t>We need to insert a probabilistic function that will succeed 70% of the time.</a:t>
            </a:r>
            <a:endParaRPr lang="en-US" sz="2800" dirty="0">
              <a:latin typeface="Courier Ne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8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8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8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32C31F4B-A8D7-7444-B9A3-F72A7603951F}" type="slidenum">
              <a:rPr lang="en-US"/>
              <a:pPr/>
              <a:t>16</a:t>
            </a:fld>
            <a:endParaRPr lang="en-US"/>
          </a:p>
        </p:txBody>
      </p:sp>
      <p:sp>
        <p:nvSpPr>
          <p:cNvPr id="121858" name="Rectangle 2"/>
          <p:cNvSpPr>
            <a:spLocks noGrp="1" noChangeArrowheads="1"/>
          </p:cNvSpPr>
          <p:nvPr>
            <p:ph type="title"/>
          </p:nvPr>
        </p:nvSpPr>
        <p:spPr/>
        <p:txBody>
          <a:bodyPr/>
          <a:lstStyle/>
          <a:p>
            <a:r>
              <a:rPr lang="en-US"/>
              <a:t>PseudoRandom Numbers</a:t>
            </a:r>
          </a:p>
        </p:txBody>
      </p:sp>
      <p:sp>
        <p:nvSpPr>
          <p:cNvPr id="121859" name="Rectangle 3"/>
          <p:cNvSpPr>
            <a:spLocks noGrp="1" noChangeArrowheads="1"/>
          </p:cNvSpPr>
          <p:nvPr>
            <p:ph type="body" idx="1"/>
          </p:nvPr>
        </p:nvSpPr>
        <p:spPr/>
        <p:txBody>
          <a:bodyPr/>
          <a:lstStyle/>
          <a:p>
            <a:r>
              <a:rPr lang="en-US" sz="2800" dirty="0"/>
              <a:t>Suppose we generate a random number between 0 and 1. Exactly 70% of the interval 0..1 is to the left of 0.7.</a:t>
            </a:r>
          </a:p>
          <a:p>
            <a:r>
              <a:rPr lang="en-US" sz="2800" dirty="0"/>
              <a:t>So 70% of the time the random number will be &lt; 0.7, and it will be </a:t>
            </a:r>
            <a:r>
              <a:rPr lang="en-US" sz="2800" dirty="0">
                <a:ea typeface="Tahoma" charset="0"/>
                <a:cs typeface="Tahoma" charset="0"/>
              </a:rPr>
              <a:t>≥ 0.7 the other 30% of the time. (The = goes on the upper end since the random number generator can produce a 0 but not a 1.)</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DC72690-D8DA-084E-8F0D-9DDF94E9F403}" type="slidenum">
              <a:rPr lang="en-US"/>
              <a:pPr/>
              <a:t>17</a:t>
            </a:fld>
            <a:endParaRPr lang="en-US"/>
          </a:p>
        </p:txBody>
      </p:sp>
      <p:sp>
        <p:nvSpPr>
          <p:cNvPr id="122882" name="Rectangle 2"/>
          <p:cNvSpPr>
            <a:spLocks noGrp="1" noChangeArrowheads="1"/>
          </p:cNvSpPr>
          <p:nvPr>
            <p:ph type="title"/>
          </p:nvPr>
        </p:nvSpPr>
        <p:spPr/>
        <p:txBody>
          <a:bodyPr/>
          <a:lstStyle/>
          <a:p>
            <a:r>
              <a:rPr lang="en-US"/>
              <a:t>PseudoRandom Numbers</a:t>
            </a:r>
          </a:p>
        </p:txBody>
      </p:sp>
      <p:sp>
        <p:nvSpPr>
          <p:cNvPr id="122883" name="Rectangle 3"/>
          <p:cNvSpPr>
            <a:spLocks noGrp="1" noChangeArrowheads="1"/>
          </p:cNvSpPr>
          <p:nvPr>
            <p:ph type="body" idx="1"/>
          </p:nvPr>
        </p:nvSpPr>
        <p:spPr/>
        <p:txBody>
          <a:bodyPr/>
          <a:lstStyle/>
          <a:p>
            <a:r>
              <a:rPr lang="en-US" dirty="0"/>
              <a:t>If </a:t>
            </a:r>
            <a:r>
              <a:rPr lang="en-US" dirty="0" err="1">
                <a:solidFill>
                  <a:srgbClr val="E2751D"/>
                </a:solidFill>
                <a:latin typeface="Courier New" charset="0"/>
              </a:rPr>
              <a:t>prob</a:t>
            </a:r>
            <a:r>
              <a:rPr lang="en-US" dirty="0">
                <a:solidFill>
                  <a:srgbClr val="E2751D"/>
                </a:solidFill>
              </a:rPr>
              <a:t> </a:t>
            </a:r>
            <a:r>
              <a:rPr lang="en-US" dirty="0"/>
              <a:t>represents the probability of winning the server, the condition </a:t>
            </a:r>
            <a:r>
              <a:rPr lang="en-US" dirty="0">
                <a:solidFill>
                  <a:srgbClr val="E2751D"/>
                </a:solidFill>
                <a:latin typeface="Courier New" charset="0"/>
              </a:rPr>
              <a:t>random() &lt; </a:t>
            </a:r>
            <a:r>
              <a:rPr lang="en-US" dirty="0" err="1">
                <a:solidFill>
                  <a:srgbClr val="E2751D"/>
                </a:solidFill>
                <a:latin typeface="Courier New" charset="0"/>
              </a:rPr>
              <a:t>prob</a:t>
            </a:r>
            <a:r>
              <a:rPr lang="en-US" dirty="0">
                <a:solidFill>
                  <a:srgbClr val="E2751D"/>
                </a:solidFill>
              </a:rPr>
              <a:t> </a:t>
            </a:r>
            <a:r>
              <a:rPr lang="en-US" dirty="0"/>
              <a:t>will succeed with the correct probability.</a:t>
            </a:r>
          </a:p>
          <a:p>
            <a:r>
              <a:rPr lang="en-US" dirty="0">
                <a:latin typeface="Courier New" charset="0"/>
              </a:rPr>
              <a:t>if random() &lt; </a:t>
            </a:r>
            <a:r>
              <a:rPr lang="en-US" dirty="0" err="1">
                <a:latin typeface="Courier New" charset="0"/>
              </a:rPr>
              <a:t>prob</a:t>
            </a:r>
            <a:r>
              <a:rPr lang="en-US" dirty="0">
                <a:latin typeface="Courier New" charset="0"/>
              </a:rPr>
              <a:t>:</a:t>
            </a:r>
            <a:br>
              <a:rPr lang="en-US" dirty="0">
                <a:latin typeface="Courier New" charset="0"/>
              </a:rPr>
            </a:br>
            <a:r>
              <a:rPr lang="en-US" dirty="0">
                <a:latin typeface="Courier New" charset="0"/>
              </a:rPr>
              <a:t>    score = score + 1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4FDFCFD6-D8FA-1C4F-9B78-02E1DD139A28}" type="slidenum">
              <a:rPr lang="en-US"/>
              <a:pPr/>
              <a:t>18</a:t>
            </a:fld>
            <a:endParaRPr lang="en-US"/>
          </a:p>
        </p:txBody>
      </p:sp>
      <p:sp>
        <p:nvSpPr>
          <p:cNvPr id="125954" name="Rectangle 2"/>
          <p:cNvSpPr>
            <a:spLocks noGrp="1" noChangeArrowheads="1"/>
          </p:cNvSpPr>
          <p:nvPr>
            <p:ph type="title"/>
          </p:nvPr>
        </p:nvSpPr>
        <p:spPr/>
        <p:txBody>
          <a:bodyPr/>
          <a:lstStyle/>
          <a:p>
            <a:r>
              <a:rPr lang="en-US"/>
              <a:t>Top-Level Design</a:t>
            </a:r>
          </a:p>
        </p:txBody>
      </p:sp>
      <p:sp>
        <p:nvSpPr>
          <p:cNvPr id="125955" name="Rectangle 3"/>
          <p:cNvSpPr>
            <a:spLocks noGrp="1" noChangeArrowheads="1"/>
          </p:cNvSpPr>
          <p:nvPr>
            <p:ph type="body" idx="1"/>
          </p:nvPr>
        </p:nvSpPr>
        <p:spPr/>
        <p:txBody>
          <a:bodyPr/>
          <a:lstStyle/>
          <a:p>
            <a:r>
              <a:rPr lang="en-US" dirty="0"/>
              <a:t>Typically a program uses the </a:t>
            </a:r>
            <a:r>
              <a:rPr lang="en-US" i="1" dirty="0"/>
              <a:t>input</a:t>
            </a:r>
            <a:r>
              <a:rPr lang="en-US" dirty="0"/>
              <a:t>, </a:t>
            </a:r>
            <a:r>
              <a:rPr lang="en-US" i="1" dirty="0"/>
              <a:t>process</a:t>
            </a:r>
            <a:r>
              <a:rPr lang="en-US" dirty="0"/>
              <a:t>, </a:t>
            </a:r>
            <a:r>
              <a:rPr lang="en-US" i="1" dirty="0"/>
              <a:t>output</a:t>
            </a:r>
            <a:r>
              <a:rPr lang="en-US" dirty="0"/>
              <a:t> pattern.</a:t>
            </a:r>
          </a:p>
          <a:p>
            <a:r>
              <a:rPr lang="en-US" dirty="0"/>
              <a:t>The algorithm for the racquetball simulation:</a:t>
            </a:r>
            <a:br>
              <a:rPr lang="en-US" dirty="0"/>
            </a:br>
            <a:r>
              <a:rPr lang="en-US" sz="1800" dirty="0">
                <a:latin typeface="Courier New" charset="0"/>
              </a:rPr>
              <a:t>Print an introduction</a:t>
            </a:r>
            <a:br>
              <a:rPr lang="en-US" sz="1800" dirty="0">
                <a:latin typeface="Courier New" charset="0"/>
              </a:rPr>
            </a:br>
            <a:r>
              <a:rPr lang="en-US" sz="1800" dirty="0">
                <a:latin typeface="Courier New" charset="0"/>
              </a:rPr>
              <a:t>Get the inputs: </a:t>
            </a:r>
            <a:r>
              <a:rPr lang="en-US" sz="1800" dirty="0" err="1">
                <a:latin typeface="Courier New" charset="0"/>
              </a:rPr>
              <a:t>probA</a:t>
            </a:r>
            <a:r>
              <a:rPr lang="en-US" sz="1800" dirty="0">
                <a:latin typeface="Courier New" charset="0"/>
              </a:rPr>
              <a:t>, </a:t>
            </a:r>
            <a:r>
              <a:rPr lang="en-US" sz="1800" dirty="0" err="1">
                <a:latin typeface="Courier New" charset="0"/>
              </a:rPr>
              <a:t>probB</a:t>
            </a:r>
            <a:r>
              <a:rPr lang="en-US" sz="1800" dirty="0">
                <a:latin typeface="Courier New" charset="0"/>
              </a:rPr>
              <a:t>, </a:t>
            </a:r>
            <a:r>
              <a:rPr lang="en-US" sz="1800" dirty="0" err="1">
                <a:latin typeface="Courier New" charset="0"/>
              </a:rPr>
              <a:t>n</a:t>
            </a:r>
            <a:r>
              <a:rPr lang="en-US" sz="1800" dirty="0">
                <a:latin typeface="Courier New" charset="0"/>
              </a:rPr>
              <a:t/>
            </a:r>
            <a:br>
              <a:rPr lang="en-US" sz="1800" dirty="0">
                <a:latin typeface="Courier New" charset="0"/>
              </a:rPr>
            </a:br>
            <a:r>
              <a:rPr lang="en-US" sz="1800" dirty="0">
                <a:latin typeface="Courier New" charset="0"/>
              </a:rPr>
              <a:t>Simulate </a:t>
            </a:r>
            <a:r>
              <a:rPr lang="en-US" sz="1800" dirty="0" err="1">
                <a:latin typeface="Courier New" charset="0"/>
              </a:rPr>
              <a:t>n</a:t>
            </a:r>
            <a:r>
              <a:rPr lang="en-US" sz="1800" dirty="0">
                <a:latin typeface="Courier New" charset="0"/>
              </a:rPr>
              <a:t> games of racquetball using </a:t>
            </a:r>
            <a:r>
              <a:rPr lang="en-US" sz="1800" dirty="0" err="1">
                <a:latin typeface="Courier New" charset="0"/>
              </a:rPr>
              <a:t>probA</a:t>
            </a:r>
            <a:r>
              <a:rPr lang="en-US" sz="1800" dirty="0">
                <a:latin typeface="Courier New" charset="0"/>
              </a:rPr>
              <a:t> and </a:t>
            </a:r>
            <a:r>
              <a:rPr lang="en-US" sz="1800" dirty="0" err="1">
                <a:latin typeface="Courier New" charset="0"/>
              </a:rPr>
              <a:t>probB</a:t>
            </a:r>
            <a:r>
              <a:rPr lang="en-US" sz="1800" dirty="0">
                <a:latin typeface="Courier New" charset="0"/>
              </a:rPr>
              <a:t/>
            </a:r>
            <a:br>
              <a:rPr lang="en-US" sz="1800" dirty="0">
                <a:latin typeface="Courier New" charset="0"/>
              </a:rPr>
            </a:br>
            <a:r>
              <a:rPr lang="en-US" sz="1800" dirty="0">
                <a:latin typeface="Courier New" charset="0"/>
              </a:rPr>
              <a:t>Print a report on the wins for </a:t>
            </a:r>
            <a:r>
              <a:rPr lang="en-US" sz="1800" dirty="0" err="1">
                <a:latin typeface="Courier New" charset="0"/>
              </a:rPr>
              <a:t>playerA</a:t>
            </a:r>
            <a:r>
              <a:rPr lang="en-US" sz="1800" dirty="0">
                <a:latin typeface="Courier New" charset="0"/>
              </a:rPr>
              <a:t> and </a:t>
            </a:r>
            <a:r>
              <a:rPr lang="en-US" sz="1800" dirty="0" err="1">
                <a:latin typeface="Courier New" charset="0"/>
              </a:rPr>
              <a:t>playerB</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9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1065FC53-0338-8B4E-B1FD-D392B0042E5F}" type="slidenum">
              <a:rPr lang="en-US"/>
              <a:pPr/>
              <a:t>19</a:t>
            </a:fld>
            <a:endParaRPr lang="en-US"/>
          </a:p>
        </p:txBody>
      </p:sp>
      <p:sp>
        <p:nvSpPr>
          <p:cNvPr id="128002" name="Rectangle 2"/>
          <p:cNvSpPr>
            <a:spLocks noGrp="1" noChangeArrowheads="1"/>
          </p:cNvSpPr>
          <p:nvPr>
            <p:ph type="title"/>
          </p:nvPr>
        </p:nvSpPr>
        <p:spPr/>
        <p:txBody>
          <a:bodyPr/>
          <a:lstStyle/>
          <a:p>
            <a:r>
              <a:rPr lang="en-US"/>
              <a:t>Top-Level Design</a:t>
            </a:r>
          </a:p>
        </p:txBody>
      </p:sp>
      <p:sp>
        <p:nvSpPr>
          <p:cNvPr id="128003" name="Rectangle 3"/>
          <p:cNvSpPr>
            <a:spLocks noGrp="1" noChangeArrowheads="1"/>
          </p:cNvSpPr>
          <p:nvPr>
            <p:ph type="body" idx="1"/>
          </p:nvPr>
        </p:nvSpPr>
        <p:spPr/>
        <p:txBody>
          <a:bodyPr/>
          <a:lstStyle/>
          <a:p>
            <a:r>
              <a:rPr lang="en-US" dirty="0"/>
              <a:t>First we print an introduction.</a:t>
            </a:r>
          </a:p>
          <a:p>
            <a:r>
              <a:rPr lang="en-US" dirty="0"/>
              <a:t>This is easy, and we don’t want to bother with it.</a:t>
            </a:r>
          </a:p>
          <a:p>
            <a:pPr lvl="1">
              <a:buNone/>
            </a:pPr>
            <a:r>
              <a:rPr lang="en-US" sz="2000" dirty="0">
                <a:latin typeface="Courier New" charset="0"/>
              </a:rPr>
              <a:t>def main():</a:t>
            </a:r>
            <a:br>
              <a:rPr lang="en-US" sz="2000" dirty="0">
                <a:latin typeface="Courier New" charset="0"/>
              </a:rPr>
            </a:br>
            <a:r>
              <a:rPr lang="en-US" sz="2000" dirty="0">
                <a:latin typeface="Courier New" charset="0"/>
              </a:rPr>
              <a:t>    </a:t>
            </a:r>
            <a:r>
              <a:rPr lang="en-US" sz="2000" dirty="0" err="1">
                <a:latin typeface="Courier New" charset="0"/>
              </a:rPr>
              <a:t>printIntro</a:t>
            </a:r>
            <a:r>
              <a:rPr lang="en-US" sz="2000" dirty="0">
                <a:latin typeface="Courier New" charset="0"/>
              </a:rPr>
              <a:t>()</a:t>
            </a:r>
          </a:p>
          <a:p>
            <a:r>
              <a:rPr lang="en-US" dirty="0"/>
              <a:t>We </a:t>
            </a:r>
            <a:r>
              <a:rPr lang="en-US" dirty="0" smtClean="0">
                <a:solidFill>
                  <a:schemeClr val="accent3"/>
                </a:solidFill>
              </a:rPr>
              <a:t>assume for now </a:t>
            </a:r>
            <a:r>
              <a:rPr lang="en-US" dirty="0"/>
              <a:t>that there’s a </a:t>
            </a:r>
            <a:r>
              <a:rPr lang="en-US" dirty="0" err="1"/>
              <a:t>printIntro</a:t>
            </a:r>
            <a:r>
              <a:rPr lang="en-US" dirty="0"/>
              <a:t> function that prints the instructions</a:t>
            </a:r>
            <a:r>
              <a:rPr lang="en-US" dirty="0" smtClean="0"/>
              <a:t>!</a:t>
            </a:r>
          </a:p>
          <a:p>
            <a:pPr lvl="1"/>
            <a:r>
              <a:rPr lang="en-US" dirty="0" smtClean="0">
                <a:solidFill>
                  <a:srgbClr val="E2751D"/>
                </a:solidFill>
              </a:rPr>
              <a:t>We'll write the function definition later!</a:t>
            </a:r>
            <a:endParaRPr lang="en-US" dirty="0">
              <a:solidFill>
                <a:srgbClr val="E2751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80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800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800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80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6ADC9FDF-D224-D643-90F7-74FABA1D734D}" type="slidenum">
              <a:rPr lang="en-US"/>
              <a:pPr/>
              <a:t>2</a:t>
            </a:fld>
            <a:endParaRPr lang="en-US"/>
          </a:p>
        </p:txBody>
      </p:sp>
      <p:sp>
        <p:nvSpPr>
          <p:cNvPr id="96258" name="Rectangle 2"/>
          <p:cNvSpPr>
            <a:spLocks noGrp="1" noChangeArrowheads="1"/>
          </p:cNvSpPr>
          <p:nvPr>
            <p:ph type="title"/>
          </p:nvPr>
        </p:nvSpPr>
        <p:spPr/>
        <p:txBody>
          <a:bodyPr/>
          <a:lstStyle/>
          <a:p>
            <a:r>
              <a:rPr lang="en-US" dirty="0"/>
              <a:t>Objectives</a:t>
            </a:r>
          </a:p>
        </p:txBody>
      </p:sp>
      <p:sp>
        <p:nvSpPr>
          <p:cNvPr id="96259" name="Rectangle 3"/>
          <p:cNvSpPr>
            <a:spLocks noGrp="1" noChangeArrowheads="1"/>
          </p:cNvSpPr>
          <p:nvPr>
            <p:ph type="body" idx="1"/>
          </p:nvPr>
        </p:nvSpPr>
        <p:spPr/>
        <p:txBody>
          <a:bodyPr/>
          <a:lstStyle/>
          <a:p>
            <a:r>
              <a:rPr lang="en-US" sz="2800" dirty="0"/>
              <a:t>To understand the potential applications of simulation as a way to solve real-world problems.</a:t>
            </a:r>
          </a:p>
          <a:p>
            <a:r>
              <a:rPr lang="en-US" sz="2800" dirty="0"/>
              <a:t>To understand pseudorandom numbers and their application in Monte Carlo simulations</a:t>
            </a:r>
            <a:r>
              <a:rPr lang="en-US" sz="2800" dirty="0" smtClean="0"/>
              <a:t>.</a:t>
            </a:r>
          </a:p>
          <a:p>
            <a:r>
              <a:rPr lang="en-US" sz="2800" dirty="0" smtClean="0"/>
              <a:t>To understand unit-testing and be able to apply this technique in the implementation and debugging of complex programming.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1EF2BA54-DEA7-9445-B793-BE1589DACB82}" type="slidenum">
              <a:rPr lang="en-US"/>
              <a:pPr/>
              <a:t>20</a:t>
            </a:fld>
            <a:endParaRPr lang="en-US"/>
          </a:p>
        </p:txBody>
      </p:sp>
      <p:sp>
        <p:nvSpPr>
          <p:cNvPr id="129026" name="Rectangle 2"/>
          <p:cNvSpPr>
            <a:spLocks noGrp="1" noChangeArrowheads="1"/>
          </p:cNvSpPr>
          <p:nvPr>
            <p:ph type="title"/>
          </p:nvPr>
        </p:nvSpPr>
        <p:spPr/>
        <p:txBody>
          <a:bodyPr/>
          <a:lstStyle/>
          <a:p>
            <a:r>
              <a:rPr lang="en-US"/>
              <a:t>Top-Level Design</a:t>
            </a:r>
          </a:p>
        </p:txBody>
      </p:sp>
      <p:sp>
        <p:nvSpPr>
          <p:cNvPr id="129027" name="Rectangle 3"/>
          <p:cNvSpPr>
            <a:spLocks noGrp="1" noChangeArrowheads="1"/>
          </p:cNvSpPr>
          <p:nvPr>
            <p:ph type="body" idx="1"/>
          </p:nvPr>
        </p:nvSpPr>
        <p:spPr/>
        <p:txBody>
          <a:bodyPr/>
          <a:lstStyle/>
          <a:p>
            <a:pPr>
              <a:lnSpc>
                <a:spcPct val="90000"/>
              </a:lnSpc>
            </a:pPr>
            <a:r>
              <a:rPr lang="en-US" dirty="0"/>
              <a:t>The next step is to get the inputs.</a:t>
            </a:r>
          </a:p>
          <a:p>
            <a:pPr>
              <a:lnSpc>
                <a:spcPct val="90000"/>
              </a:lnSpc>
            </a:pPr>
            <a:r>
              <a:rPr lang="en-US" dirty="0"/>
              <a:t>We know how to do that! Let’s assume there’s already a component that can do that called </a:t>
            </a:r>
            <a:r>
              <a:rPr lang="en-US" dirty="0" err="1">
                <a:solidFill>
                  <a:srgbClr val="E2751D"/>
                </a:solidFill>
              </a:rPr>
              <a:t>getInputs</a:t>
            </a:r>
            <a:r>
              <a:rPr lang="en-US" dirty="0"/>
              <a:t>.</a:t>
            </a:r>
          </a:p>
          <a:p>
            <a:pPr>
              <a:lnSpc>
                <a:spcPct val="90000"/>
              </a:lnSpc>
            </a:pPr>
            <a:r>
              <a:rPr lang="en-US" dirty="0" err="1">
                <a:solidFill>
                  <a:srgbClr val="E2751D"/>
                </a:solidFill>
              </a:rPr>
              <a:t>getInputs</a:t>
            </a:r>
            <a:r>
              <a:rPr lang="en-US" dirty="0">
                <a:solidFill>
                  <a:srgbClr val="E2751D"/>
                </a:solidFill>
              </a:rPr>
              <a:t> </a:t>
            </a:r>
            <a:r>
              <a:rPr lang="en-US" dirty="0"/>
              <a:t>gets the values for </a:t>
            </a:r>
            <a:r>
              <a:rPr lang="en-US" dirty="0" err="1">
                <a:solidFill>
                  <a:srgbClr val="E2751D"/>
                </a:solidFill>
                <a:latin typeface="Courier New" charset="0"/>
              </a:rPr>
              <a:t>probA</a:t>
            </a:r>
            <a:r>
              <a:rPr lang="en-US" dirty="0">
                <a:solidFill>
                  <a:srgbClr val="E2751D"/>
                </a:solidFill>
              </a:rPr>
              <a:t>, </a:t>
            </a:r>
            <a:r>
              <a:rPr lang="en-US" dirty="0" err="1">
                <a:solidFill>
                  <a:srgbClr val="E2751D"/>
                </a:solidFill>
                <a:latin typeface="Courier New" charset="0"/>
              </a:rPr>
              <a:t>probB</a:t>
            </a:r>
            <a:r>
              <a:rPr lang="en-US" dirty="0">
                <a:solidFill>
                  <a:srgbClr val="E2751D"/>
                </a:solidFill>
              </a:rPr>
              <a:t>, </a:t>
            </a:r>
            <a:r>
              <a:rPr lang="en-US" dirty="0"/>
              <a:t>and </a:t>
            </a:r>
            <a:r>
              <a:rPr lang="en-US" dirty="0" err="1">
                <a:solidFill>
                  <a:srgbClr val="E2751D"/>
                </a:solidFill>
                <a:latin typeface="Courier New" charset="0"/>
              </a:rPr>
              <a:t>n</a:t>
            </a:r>
            <a:r>
              <a:rPr lang="en-US" dirty="0">
                <a:solidFill>
                  <a:srgbClr val="E2751D"/>
                </a:solidFill>
              </a:rPr>
              <a:t>.</a:t>
            </a:r>
          </a:p>
          <a:p>
            <a:pPr>
              <a:lnSpc>
                <a:spcPct val="90000"/>
              </a:lnSpc>
            </a:pPr>
            <a:r>
              <a:rPr lang="en-US" sz="2000" dirty="0">
                <a:latin typeface="Courier New" charset="0"/>
              </a:rPr>
              <a:t>def main():</a:t>
            </a:r>
            <a:br>
              <a:rPr lang="en-US" sz="2000" dirty="0">
                <a:latin typeface="Courier New" charset="0"/>
              </a:rPr>
            </a:br>
            <a:r>
              <a:rPr lang="en-US" sz="2000" dirty="0">
                <a:latin typeface="Courier New" charset="0"/>
              </a:rPr>
              <a:t>    </a:t>
            </a:r>
            <a:r>
              <a:rPr lang="en-US" sz="2000" dirty="0" err="1">
                <a:latin typeface="Courier New" charset="0"/>
              </a:rPr>
              <a:t>printIntro</a:t>
            </a:r>
            <a:r>
              <a:rPr lang="en-US" sz="2000" dirty="0">
                <a:latin typeface="Courier New" charset="0"/>
              </a:rPr>
              <a:t>()</a:t>
            </a:r>
            <a:br>
              <a:rPr lang="en-US" sz="2000" dirty="0">
                <a:latin typeface="Courier New" charset="0"/>
              </a:rPr>
            </a:br>
            <a:r>
              <a:rPr lang="en-US" sz="2000" dirty="0">
                <a:latin typeface="Courier New" charset="0"/>
              </a:rPr>
              <a:t>    </a:t>
            </a:r>
            <a:r>
              <a:rPr lang="en-US" sz="2000" dirty="0" err="1">
                <a:latin typeface="Courier New" charset="0"/>
              </a:rPr>
              <a:t>probA</a:t>
            </a:r>
            <a:r>
              <a:rPr lang="en-US" sz="2000" dirty="0">
                <a:latin typeface="Courier New" charset="0"/>
              </a:rPr>
              <a:t>, </a:t>
            </a:r>
            <a:r>
              <a:rPr lang="en-US" sz="2000" dirty="0" err="1">
                <a:latin typeface="Courier New" charset="0"/>
              </a:rPr>
              <a:t>probB</a:t>
            </a:r>
            <a:r>
              <a:rPr lang="en-US" sz="2000" dirty="0">
                <a:latin typeface="Courier New" charset="0"/>
              </a:rPr>
              <a:t>, </a:t>
            </a:r>
            <a:r>
              <a:rPr lang="en-US" sz="2000" dirty="0" err="1">
                <a:latin typeface="Courier New" charset="0"/>
              </a:rPr>
              <a:t>n</a:t>
            </a:r>
            <a:r>
              <a:rPr lang="en-US" sz="2000" dirty="0">
                <a:latin typeface="Courier New" charset="0"/>
              </a:rPr>
              <a:t> = </a:t>
            </a:r>
            <a:r>
              <a:rPr lang="en-US" sz="2000" dirty="0" err="1">
                <a:latin typeface="Courier New" charset="0"/>
              </a:rPr>
              <a:t>getInputs</a:t>
            </a:r>
            <a:r>
              <a:rPr lang="en-US" sz="2000" dirty="0">
                <a:latin typeface="Courier Ne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90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90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9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BAEEC36A-0DC3-E045-AFFD-82BA58891D5C}" type="slidenum">
              <a:rPr lang="en-US"/>
              <a:pPr/>
              <a:t>21</a:t>
            </a:fld>
            <a:endParaRPr lang="en-US"/>
          </a:p>
        </p:txBody>
      </p:sp>
      <p:sp>
        <p:nvSpPr>
          <p:cNvPr id="130050" name="Rectangle 2"/>
          <p:cNvSpPr>
            <a:spLocks noGrp="1" noChangeArrowheads="1"/>
          </p:cNvSpPr>
          <p:nvPr>
            <p:ph type="title"/>
          </p:nvPr>
        </p:nvSpPr>
        <p:spPr/>
        <p:txBody>
          <a:bodyPr/>
          <a:lstStyle/>
          <a:p>
            <a:r>
              <a:rPr lang="en-US"/>
              <a:t>Top-Level Design</a:t>
            </a:r>
          </a:p>
        </p:txBody>
      </p:sp>
      <p:sp>
        <p:nvSpPr>
          <p:cNvPr id="130051" name="Rectangle 3"/>
          <p:cNvSpPr>
            <a:spLocks noGrp="1" noChangeArrowheads="1"/>
          </p:cNvSpPr>
          <p:nvPr>
            <p:ph type="body" idx="1"/>
          </p:nvPr>
        </p:nvSpPr>
        <p:spPr/>
        <p:txBody>
          <a:bodyPr/>
          <a:lstStyle/>
          <a:p>
            <a:r>
              <a:rPr lang="en-US" dirty="0"/>
              <a:t>Now we need to simulate </a:t>
            </a:r>
            <a:r>
              <a:rPr lang="en-US" i="1" dirty="0" err="1"/>
              <a:t>n</a:t>
            </a:r>
            <a:r>
              <a:rPr lang="en-US" dirty="0"/>
              <a:t> games of racquetball using the values of </a:t>
            </a:r>
            <a:r>
              <a:rPr lang="en-US" dirty="0" err="1">
                <a:solidFill>
                  <a:schemeClr val="accent3"/>
                </a:solidFill>
                <a:latin typeface="Courier New" charset="0"/>
              </a:rPr>
              <a:t>probA</a:t>
            </a:r>
            <a:r>
              <a:rPr lang="en-US" dirty="0">
                <a:solidFill>
                  <a:schemeClr val="accent3"/>
                </a:solidFill>
                <a:latin typeface="Courier New" charset="0"/>
              </a:rPr>
              <a:t> </a:t>
            </a:r>
            <a:r>
              <a:rPr lang="en-US" dirty="0"/>
              <a:t>and</a:t>
            </a:r>
            <a:r>
              <a:rPr lang="en-US" dirty="0">
                <a:latin typeface="Courier New" charset="0"/>
              </a:rPr>
              <a:t> </a:t>
            </a:r>
            <a:r>
              <a:rPr lang="en-US" dirty="0" err="1">
                <a:solidFill>
                  <a:srgbClr val="E2751D"/>
                </a:solidFill>
                <a:latin typeface="Courier New" charset="0"/>
              </a:rPr>
              <a:t>probB</a:t>
            </a:r>
            <a:r>
              <a:rPr lang="en-US" dirty="0"/>
              <a:t>.</a:t>
            </a:r>
          </a:p>
          <a:p>
            <a:r>
              <a:rPr lang="en-US" dirty="0"/>
              <a:t>How would we do that? We can put off writing this code by putting it into a function, </a:t>
            </a:r>
            <a:r>
              <a:rPr lang="en-US" dirty="0" err="1">
                <a:solidFill>
                  <a:srgbClr val="E2751D"/>
                </a:solidFill>
                <a:latin typeface="Courier New" charset="0"/>
              </a:rPr>
              <a:t>simNGames</a:t>
            </a:r>
            <a:r>
              <a:rPr lang="en-US" dirty="0"/>
              <a:t>, and add a call to this function in </a:t>
            </a:r>
            <a:r>
              <a:rPr lang="en-US" dirty="0">
                <a:solidFill>
                  <a:srgbClr val="E2751D"/>
                </a:solidFill>
                <a:latin typeface="Courier New" charset="0"/>
              </a:rPr>
              <a:t>main</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55649359-098A-B94F-8532-CA1483E6E3D2}" type="slidenum">
              <a:rPr lang="en-US"/>
              <a:pPr/>
              <a:t>22</a:t>
            </a:fld>
            <a:endParaRPr lang="en-US"/>
          </a:p>
        </p:txBody>
      </p:sp>
      <p:sp>
        <p:nvSpPr>
          <p:cNvPr id="131074" name="Rectangle 2"/>
          <p:cNvSpPr>
            <a:spLocks noGrp="1" noChangeArrowheads="1"/>
          </p:cNvSpPr>
          <p:nvPr>
            <p:ph type="title"/>
          </p:nvPr>
        </p:nvSpPr>
        <p:spPr/>
        <p:txBody>
          <a:bodyPr/>
          <a:lstStyle/>
          <a:p>
            <a:r>
              <a:rPr lang="en-US"/>
              <a:t>Top-Level Design</a:t>
            </a:r>
          </a:p>
        </p:txBody>
      </p:sp>
      <p:sp>
        <p:nvSpPr>
          <p:cNvPr id="131075" name="Rectangle 3"/>
          <p:cNvSpPr>
            <a:spLocks noGrp="1" noChangeArrowheads="1"/>
          </p:cNvSpPr>
          <p:nvPr>
            <p:ph type="body" idx="1"/>
          </p:nvPr>
        </p:nvSpPr>
        <p:spPr/>
        <p:txBody>
          <a:bodyPr>
            <a:normAutofit lnSpcReduction="10000"/>
          </a:bodyPr>
          <a:lstStyle/>
          <a:p>
            <a:pPr>
              <a:lnSpc>
                <a:spcPct val="90000"/>
              </a:lnSpc>
            </a:pPr>
            <a:r>
              <a:rPr lang="en-US" sz="2800" dirty="0"/>
              <a:t>If you were going to simulate the game by hand, what inputs would you need?</a:t>
            </a:r>
          </a:p>
          <a:p>
            <a:pPr lvl="1">
              <a:lnSpc>
                <a:spcPct val="90000"/>
              </a:lnSpc>
            </a:pPr>
            <a:r>
              <a:rPr lang="en-US" sz="2400" dirty="0" err="1">
                <a:solidFill>
                  <a:srgbClr val="E2751D"/>
                </a:solidFill>
                <a:latin typeface="Courier New" charset="0"/>
              </a:rPr>
              <a:t>probA</a:t>
            </a:r>
            <a:endParaRPr lang="en-US" sz="2400" dirty="0">
              <a:solidFill>
                <a:srgbClr val="E2751D"/>
              </a:solidFill>
              <a:latin typeface="Courier New" charset="0"/>
            </a:endParaRPr>
          </a:p>
          <a:p>
            <a:pPr lvl="1">
              <a:lnSpc>
                <a:spcPct val="90000"/>
              </a:lnSpc>
            </a:pPr>
            <a:r>
              <a:rPr lang="en-US" sz="2400" dirty="0" err="1">
                <a:solidFill>
                  <a:srgbClr val="E2751D"/>
                </a:solidFill>
                <a:latin typeface="Courier New" charset="0"/>
              </a:rPr>
              <a:t>probB</a:t>
            </a:r>
            <a:endParaRPr lang="en-US" sz="2400" dirty="0">
              <a:solidFill>
                <a:srgbClr val="E2751D"/>
              </a:solidFill>
              <a:latin typeface="Courier New" charset="0"/>
            </a:endParaRPr>
          </a:p>
          <a:p>
            <a:pPr lvl="1">
              <a:lnSpc>
                <a:spcPct val="90000"/>
              </a:lnSpc>
            </a:pPr>
            <a:r>
              <a:rPr lang="en-US" sz="2400" dirty="0" err="1">
                <a:solidFill>
                  <a:srgbClr val="E2751D"/>
                </a:solidFill>
                <a:latin typeface="Courier New" charset="0"/>
              </a:rPr>
              <a:t>n</a:t>
            </a:r>
            <a:endParaRPr lang="en-US" sz="2400" dirty="0">
              <a:solidFill>
                <a:srgbClr val="E2751D"/>
              </a:solidFill>
              <a:latin typeface="Courier New" charset="0"/>
            </a:endParaRPr>
          </a:p>
          <a:p>
            <a:pPr>
              <a:lnSpc>
                <a:spcPct val="90000"/>
              </a:lnSpc>
            </a:pPr>
            <a:r>
              <a:rPr lang="en-US" sz="2800" dirty="0"/>
              <a:t>What values would you need to get back?</a:t>
            </a:r>
          </a:p>
          <a:p>
            <a:pPr lvl="1">
              <a:lnSpc>
                <a:spcPct val="90000"/>
              </a:lnSpc>
            </a:pPr>
            <a:r>
              <a:rPr lang="en-US" sz="2400" dirty="0"/>
              <a:t>The number of games won by player A</a:t>
            </a:r>
          </a:p>
          <a:p>
            <a:pPr lvl="1">
              <a:lnSpc>
                <a:spcPct val="90000"/>
              </a:lnSpc>
            </a:pPr>
            <a:r>
              <a:rPr lang="en-US" sz="2400" dirty="0"/>
              <a:t>The number of games won by player B</a:t>
            </a:r>
          </a:p>
          <a:p>
            <a:pPr>
              <a:lnSpc>
                <a:spcPct val="90000"/>
              </a:lnSpc>
            </a:pPr>
            <a:r>
              <a:rPr lang="en-US" sz="2800" dirty="0"/>
              <a:t>These must be the outputs from the </a:t>
            </a:r>
            <a:r>
              <a:rPr lang="en-US" sz="2800" dirty="0" err="1">
                <a:solidFill>
                  <a:srgbClr val="E2751D"/>
                </a:solidFill>
                <a:latin typeface="Courier New" charset="0"/>
              </a:rPr>
              <a:t>simNGames</a:t>
            </a:r>
            <a:r>
              <a:rPr lang="en-US" sz="2800" dirty="0">
                <a:solidFill>
                  <a:srgbClr val="E2751D"/>
                </a:solidFill>
              </a:rPr>
              <a:t> </a:t>
            </a:r>
            <a:r>
              <a:rPr lang="en-US" sz="2800" dirty="0"/>
              <a:t>function.</a:t>
            </a:r>
            <a:endParaRPr lang="en-US" sz="2800" dirty="0">
              <a:latin typeface="Courier Ne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1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1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107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107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107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107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10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28199456-C38E-3F45-8D5B-E2CBC9B064C0}" type="slidenum">
              <a:rPr lang="en-US"/>
              <a:pPr/>
              <a:t>23</a:t>
            </a:fld>
            <a:endParaRPr lang="en-US"/>
          </a:p>
        </p:txBody>
      </p:sp>
      <p:sp>
        <p:nvSpPr>
          <p:cNvPr id="132098" name="Rectangle 2"/>
          <p:cNvSpPr>
            <a:spLocks noGrp="1" noChangeArrowheads="1"/>
          </p:cNvSpPr>
          <p:nvPr>
            <p:ph type="title"/>
          </p:nvPr>
        </p:nvSpPr>
        <p:spPr/>
        <p:txBody>
          <a:bodyPr/>
          <a:lstStyle/>
          <a:p>
            <a:r>
              <a:rPr lang="en-US"/>
              <a:t>Top-Level Design</a:t>
            </a:r>
          </a:p>
        </p:txBody>
      </p:sp>
      <p:sp>
        <p:nvSpPr>
          <p:cNvPr id="132099" name="Rectangle 3"/>
          <p:cNvSpPr>
            <a:spLocks noGrp="1" noChangeArrowheads="1"/>
          </p:cNvSpPr>
          <p:nvPr>
            <p:ph type="body" idx="1"/>
          </p:nvPr>
        </p:nvSpPr>
        <p:spPr/>
        <p:txBody>
          <a:bodyPr>
            <a:normAutofit lnSpcReduction="10000"/>
          </a:bodyPr>
          <a:lstStyle/>
          <a:p>
            <a:pPr>
              <a:lnSpc>
                <a:spcPct val="90000"/>
              </a:lnSpc>
            </a:pPr>
            <a:r>
              <a:rPr lang="en-US" sz="2800" dirty="0"/>
              <a:t>We now know that the main program must look like this:</a:t>
            </a:r>
            <a:br>
              <a:rPr lang="en-US" sz="2800" dirty="0"/>
            </a:br>
            <a:r>
              <a:rPr lang="en-US" sz="2000" dirty="0">
                <a:latin typeface="Courier New" charset="0"/>
              </a:rPr>
              <a:t>def main():</a:t>
            </a:r>
            <a:br>
              <a:rPr lang="en-US" sz="2000" dirty="0">
                <a:latin typeface="Courier New" charset="0"/>
              </a:rPr>
            </a:br>
            <a:r>
              <a:rPr lang="en-US" sz="2000" dirty="0">
                <a:latin typeface="Courier New" charset="0"/>
              </a:rPr>
              <a:t>   </a:t>
            </a:r>
            <a:r>
              <a:rPr lang="en-US" sz="2000" dirty="0" err="1">
                <a:latin typeface="Courier New" charset="0"/>
              </a:rPr>
              <a:t>printIntro</a:t>
            </a:r>
            <a:r>
              <a:rPr lang="en-US" sz="2000" dirty="0">
                <a:latin typeface="Courier New" charset="0"/>
              </a:rPr>
              <a:t>()</a:t>
            </a:r>
            <a:br>
              <a:rPr lang="en-US" sz="2000" dirty="0">
                <a:latin typeface="Courier New" charset="0"/>
              </a:rPr>
            </a:br>
            <a:r>
              <a:rPr lang="en-US" sz="2000" dirty="0">
                <a:latin typeface="Courier New" charset="0"/>
              </a:rPr>
              <a:t>   </a:t>
            </a:r>
            <a:r>
              <a:rPr lang="en-US" sz="2000" dirty="0" err="1">
                <a:latin typeface="Courier New" charset="0"/>
              </a:rPr>
              <a:t>probA</a:t>
            </a:r>
            <a:r>
              <a:rPr lang="en-US" sz="2000" dirty="0">
                <a:latin typeface="Courier New" charset="0"/>
              </a:rPr>
              <a:t>, </a:t>
            </a:r>
            <a:r>
              <a:rPr lang="en-US" sz="2000" dirty="0" err="1">
                <a:latin typeface="Courier New" charset="0"/>
              </a:rPr>
              <a:t>probB</a:t>
            </a:r>
            <a:r>
              <a:rPr lang="en-US" sz="2000" dirty="0">
                <a:latin typeface="Courier New" charset="0"/>
              </a:rPr>
              <a:t>, </a:t>
            </a:r>
            <a:r>
              <a:rPr lang="en-US" sz="2000" dirty="0" err="1">
                <a:latin typeface="Courier New" charset="0"/>
              </a:rPr>
              <a:t>n</a:t>
            </a:r>
            <a:r>
              <a:rPr lang="en-US" sz="2000" dirty="0">
                <a:latin typeface="Courier New" charset="0"/>
              </a:rPr>
              <a:t> = </a:t>
            </a:r>
            <a:r>
              <a:rPr lang="en-US" sz="2000" dirty="0" err="1">
                <a:latin typeface="Courier New" charset="0"/>
              </a:rPr>
              <a:t>getInputs</a:t>
            </a:r>
            <a:r>
              <a:rPr lang="en-US" sz="2000" dirty="0">
                <a:latin typeface="Courier New" charset="0"/>
              </a:rPr>
              <a:t>()</a:t>
            </a:r>
            <a:br>
              <a:rPr lang="en-US" sz="2000" dirty="0">
                <a:latin typeface="Courier New" charset="0"/>
              </a:rPr>
            </a:br>
            <a:r>
              <a:rPr lang="en-US" sz="2000" dirty="0">
                <a:latin typeface="Courier New" charset="0"/>
              </a:rPr>
              <a:t>   </a:t>
            </a:r>
            <a:r>
              <a:rPr lang="en-US" sz="2000" dirty="0" err="1">
                <a:latin typeface="Courier New" charset="0"/>
              </a:rPr>
              <a:t>winsA</a:t>
            </a:r>
            <a:r>
              <a:rPr lang="en-US" sz="2000" dirty="0">
                <a:latin typeface="Courier New" charset="0"/>
              </a:rPr>
              <a:t>, </a:t>
            </a:r>
            <a:r>
              <a:rPr lang="en-US" sz="2000" dirty="0" err="1">
                <a:latin typeface="Courier New" charset="0"/>
              </a:rPr>
              <a:t>winsB</a:t>
            </a:r>
            <a:r>
              <a:rPr lang="en-US" sz="2000" dirty="0">
                <a:latin typeface="Courier New" charset="0"/>
              </a:rPr>
              <a:t> = </a:t>
            </a:r>
            <a:r>
              <a:rPr lang="en-US" sz="2000" dirty="0" err="1">
                <a:latin typeface="Courier New" charset="0"/>
              </a:rPr>
              <a:t>simNGames(n</a:t>
            </a:r>
            <a:r>
              <a:rPr lang="en-US" sz="2000" dirty="0">
                <a:latin typeface="Courier New" charset="0"/>
              </a:rPr>
              <a:t>, </a:t>
            </a:r>
            <a:r>
              <a:rPr lang="en-US" sz="2000" dirty="0" err="1">
                <a:latin typeface="Courier New" charset="0"/>
              </a:rPr>
              <a:t>probA</a:t>
            </a:r>
            <a:r>
              <a:rPr lang="en-US" sz="2000" dirty="0">
                <a:latin typeface="Courier New" charset="0"/>
              </a:rPr>
              <a:t>, </a:t>
            </a:r>
            <a:r>
              <a:rPr lang="en-US" sz="2000" dirty="0" err="1">
                <a:latin typeface="Courier New" charset="0"/>
              </a:rPr>
              <a:t>probB</a:t>
            </a:r>
            <a:r>
              <a:rPr lang="en-US" sz="2000" dirty="0">
                <a:latin typeface="Courier New" charset="0"/>
              </a:rPr>
              <a:t>)</a:t>
            </a:r>
            <a:endParaRPr lang="en-US" sz="1600" dirty="0">
              <a:latin typeface="Courier New" charset="0"/>
            </a:endParaRPr>
          </a:p>
          <a:p>
            <a:pPr>
              <a:lnSpc>
                <a:spcPct val="90000"/>
              </a:lnSpc>
            </a:pPr>
            <a:r>
              <a:rPr lang="en-US" sz="2800" dirty="0"/>
              <a:t>What information would you need to be able to produce the output from the program?</a:t>
            </a:r>
          </a:p>
          <a:p>
            <a:pPr>
              <a:lnSpc>
                <a:spcPct val="90000"/>
              </a:lnSpc>
            </a:pPr>
            <a:r>
              <a:rPr lang="en-US" sz="2800" dirty="0"/>
              <a:t>You’d need to know how many wins there were for each player – these will be the inputs to the next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2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3984B5B-638D-CC44-8DE4-DC23945503B7}" type="slidenum">
              <a:rPr lang="en-US"/>
              <a:pPr/>
              <a:t>24</a:t>
            </a:fld>
            <a:endParaRPr lang="en-US"/>
          </a:p>
        </p:txBody>
      </p:sp>
      <p:sp>
        <p:nvSpPr>
          <p:cNvPr id="133122" name="Rectangle 2"/>
          <p:cNvSpPr>
            <a:spLocks noGrp="1" noChangeArrowheads="1"/>
          </p:cNvSpPr>
          <p:nvPr>
            <p:ph type="title"/>
          </p:nvPr>
        </p:nvSpPr>
        <p:spPr/>
        <p:txBody>
          <a:bodyPr/>
          <a:lstStyle/>
          <a:p>
            <a:r>
              <a:rPr lang="en-US"/>
              <a:t>Top-Level Design</a:t>
            </a:r>
          </a:p>
        </p:txBody>
      </p:sp>
      <p:sp>
        <p:nvSpPr>
          <p:cNvPr id="133123" name="Rectangle 3"/>
          <p:cNvSpPr>
            <a:spLocks noGrp="1" noChangeArrowheads="1"/>
          </p:cNvSpPr>
          <p:nvPr>
            <p:ph type="body" idx="1"/>
          </p:nvPr>
        </p:nvSpPr>
        <p:spPr/>
        <p:txBody>
          <a:bodyPr/>
          <a:lstStyle/>
          <a:p>
            <a:r>
              <a:rPr lang="en-US" dirty="0"/>
              <a:t>The complete main program:</a:t>
            </a:r>
            <a:br>
              <a:rPr lang="en-US" dirty="0"/>
            </a:br>
            <a:r>
              <a:rPr lang="en-US" sz="2000" dirty="0">
                <a:latin typeface="Courier New" charset="0"/>
              </a:rPr>
              <a:t>def main():</a:t>
            </a:r>
            <a:br>
              <a:rPr lang="en-US" sz="2000" dirty="0">
                <a:latin typeface="Courier New" charset="0"/>
              </a:rPr>
            </a:br>
            <a:r>
              <a:rPr lang="en-US" sz="2000" dirty="0">
                <a:latin typeface="Courier New" charset="0"/>
              </a:rPr>
              <a:t>   </a:t>
            </a:r>
            <a:r>
              <a:rPr lang="en-US" sz="2000" dirty="0" err="1">
                <a:latin typeface="Courier New" charset="0"/>
              </a:rPr>
              <a:t>printIntro</a:t>
            </a:r>
            <a:r>
              <a:rPr lang="en-US" sz="2000" dirty="0">
                <a:latin typeface="Courier New" charset="0"/>
              </a:rPr>
              <a:t>()</a:t>
            </a:r>
            <a:br>
              <a:rPr lang="en-US" sz="2000" dirty="0">
                <a:latin typeface="Courier New" charset="0"/>
              </a:rPr>
            </a:br>
            <a:r>
              <a:rPr lang="en-US" sz="2000" dirty="0">
                <a:latin typeface="Courier New" charset="0"/>
              </a:rPr>
              <a:t>   </a:t>
            </a:r>
            <a:r>
              <a:rPr lang="en-US" sz="2000" dirty="0" err="1">
                <a:latin typeface="Courier New" charset="0"/>
              </a:rPr>
              <a:t>probA</a:t>
            </a:r>
            <a:r>
              <a:rPr lang="en-US" sz="2000" dirty="0">
                <a:latin typeface="Courier New" charset="0"/>
              </a:rPr>
              <a:t>, </a:t>
            </a:r>
            <a:r>
              <a:rPr lang="en-US" sz="2000" dirty="0" err="1">
                <a:latin typeface="Courier New" charset="0"/>
              </a:rPr>
              <a:t>probB</a:t>
            </a:r>
            <a:r>
              <a:rPr lang="en-US" sz="2000" dirty="0">
                <a:latin typeface="Courier New" charset="0"/>
              </a:rPr>
              <a:t>, </a:t>
            </a:r>
            <a:r>
              <a:rPr lang="en-US" sz="2000" dirty="0" err="1">
                <a:latin typeface="Courier New" charset="0"/>
              </a:rPr>
              <a:t>n</a:t>
            </a:r>
            <a:r>
              <a:rPr lang="en-US" sz="2000" dirty="0">
                <a:latin typeface="Courier New" charset="0"/>
              </a:rPr>
              <a:t> = </a:t>
            </a:r>
            <a:r>
              <a:rPr lang="en-US" sz="2000" dirty="0" err="1">
                <a:latin typeface="Courier New" charset="0"/>
              </a:rPr>
              <a:t>getInputs</a:t>
            </a:r>
            <a:r>
              <a:rPr lang="en-US" sz="2000" dirty="0">
                <a:latin typeface="Courier New" charset="0"/>
              </a:rPr>
              <a:t>()</a:t>
            </a:r>
            <a:br>
              <a:rPr lang="en-US" sz="2000" dirty="0">
                <a:latin typeface="Courier New" charset="0"/>
              </a:rPr>
            </a:br>
            <a:r>
              <a:rPr lang="en-US" sz="2000" dirty="0">
                <a:latin typeface="Courier New" charset="0"/>
              </a:rPr>
              <a:t>   </a:t>
            </a:r>
            <a:r>
              <a:rPr lang="en-US" sz="2000" dirty="0" err="1">
                <a:latin typeface="Courier New" charset="0"/>
              </a:rPr>
              <a:t>winsA</a:t>
            </a:r>
            <a:r>
              <a:rPr lang="en-US" sz="2000" dirty="0">
                <a:latin typeface="Courier New" charset="0"/>
              </a:rPr>
              <a:t>, </a:t>
            </a:r>
            <a:r>
              <a:rPr lang="en-US" sz="2000" dirty="0" err="1">
                <a:latin typeface="Courier New" charset="0"/>
              </a:rPr>
              <a:t>winsB</a:t>
            </a:r>
            <a:r>
              <a:rPr lang="en-US" sz="2000" dirty="0">
                <a:latin typeface="Courier New" charset="0"/>
              </a:rPr>
              <a:t> = </a:t>
            </a:r>
            <a:r>
              <a:rPr lang="en-US" sz="2000" dirty="0" err="1">
                <a:latin typeface="Courier New" charset="0"/>
              </a:rPr>
              <a:t>simNGames(n</a:t>
            </a:r>
            <a:r>
              <a:rPr lang="en-US" sz="2000" dirty="0">
                <a:latin typeface="Courier New" charset="0"/>
              </a:rPr>
              <a:t>, </a:t>
            </a:r>
            <a:r>
              <a:rPr lang="en-US" sz="2000" dirty="0" err="1">
                <a:latin typeface="Courier New" charset="0"/>
              </a:rPr>
              <a:t>probA</a:t>
            </a:r>
            <a:r>
              <a:rPr lang="en-US" sz="2000" dirty="0">
                <a:latin typeface="Courier New" charset="0"/>
              </a:rPr>
              <a:t>, </a:t>
            </a:r>
            <a:r>
              <a:rPr lang="en-US" sz="2000" dirty="0" err="1">
                <a:latin typeface="Courier New" charset="0"/>
              </a:rPr>
              <a:t>probB</a:t>
            </a:r>
            <a:r>
              <a:rPr lang="en-US" sz="2000" dirty="0">
                <a:latin typeface="Courier New" charset="0"/>
              </a:rPr>
              <a:t>)</a:t>
            </a:r>
            <a:br>
              <a:rPr lang="en-US" sz="2000" dirty="0">
                <a:latin typeface="Courier New" charset="0"/>
              </a:rPr>
            </a:br>
            <a:r>
              <a:rPr lang="en-US" sz="2000" dirty="0">
                <a:latin typeface="Courier New" charset="0"/>
              </a:rPr>
              <a:t>   </a:t>
            </a:r>
            <a:r>
              <a:rPr lang="en-US" sz="2000" dirty="0" err="1">
                <a:latin typeface="Courier New" charset="0"/>
              </a:rPr>
              <a:t>printSummary(winsA</a:t>
            </a:r>
            <a:r>
              <a:rPr lang="en-US" sz="2000" dirty="0">
                <a:latin typeface="Courier New" charset="0"/>
              </a:rPr>
              <a:t>, </a:t>
            </a:r>
            <a:r>
              <a:rPr lang="en-US" sz="2000" dirty="0" err="1">
                <a:latin typeface="Courier New" charset="0"/>
              </a:rPr>
              <a:t>winsB</a:t>
            </a:r>
            <a:r>
              <a:rPr lang="en-US" sz="2000" dirty="0">
                <a:latin typeface="Courier New" charset="0"/>
              </a:rPr>
              <a:t>)</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33CD45DC-E06B-8341-A753-B1B914F48175}" type="slidenum">
              <a:rPr lang="en-US"/>
              <a:pPr/>
              <a:t>25</a:t>
            </a:fld>
            <a:endParaRPr lang="en-US"/>
          </a:p>
        </p:txBody>
      </p:sp>
      <p:sp>
        <p:nvSpPr>
          <p:cNvPr id="134146" name="Rectangle 2"/>
          <p:cNvSpPr>
            <a:spLocks noGrp="1" noChangeArrowheads="1"/>
          </p:cNvSpPr>
          <p:nvPr>
            <p:ph type="title"/>
          </p:nvPr>
        </p:nvSpPr>
        <p:spPr/>
        <p:txBody>
          <a:bodyPr/>
          <a:lstStyle/>
          <a:p>
            <a:r>
              <a:rPr lang="en-US"/>
              <a:t>Separation of Concerns</a:t>
            </a:r>
          </a:p>
        </p:txBody>
      </p:sp>
      <p:sp>
        <p:nvSpPr>
          <p:cNvPr id="134147" name="Rectangle 3"/>
          <p:cNvSpPr>
            <a:spLocks noGrp="1" noChangeArrowheads="1"/>
          </p:cNvSpPr>
          <p:nvPr>
            <p:ph type="body" idx="1"/>
          </p:nvPr>
        </p:nvSpPr>
        <p:spPr/>
        <p:txBody>
          <a:bodyPr/>
          <a:lstStyle/>
          <a:p>
            <a:pPr>
              <a:lnSpc>
                <a:spcPct val="90000"/>
              </a:lnSpc>
            </a:pPr>
            <a:r>
              <a:rPr lang="en-US" sz="2800" dirty="0"/>
              <a:t>The original problem has now been decomposed into four independent tasks:</a:t>
            </a:r>
          </a:p>
          <a:p>
            <a:pPr lvl="1">
              <a:lnSpc>
                <a:spcPct val="90000"/>
              </a:lnSpc>
            </a:pPr>
            <a:r>
              <a:rPr lang="en-US" sz="2400" dirty="0" err="1">
                <a:solidFill>
                  <a:srgbClr val="E2751D"/>
                </a:solidFill>
                <a:latin typeface="Courier New" charset="0"/>
              </a:rPr>
              <a:t>printIntro</a:t>
            </a:r>
            <a:endParaRPr lang="en-US" sz="2400" dirty="0">
              <a:solidFill>
                <a:srgbClr val="E2751D"/>
              </a:solidFill>
              <a:latin typeface="Courier New" charset="0"/>
            </a:endParaRPr>
          </a:p>
          <a:p>
            <a:pPr lvl="1">
              <a:lnSpc>
                <a:spcPct val="90000"/>
              </a:lnSpc>
            </a:pPr>
            <a:r>
              <a:rPr lang="en-US" sz="2400" dirty="0" err="1">
                <a:solidFill>
                  <a:srgbClr val="E2751D"/>
                </a:solidFill>
                <a:latin typeface="Courier New" charset="0"/>
              </a:rPr>
              <a:t>getInputs</a:t>
            </a:r>
            <a:endParaRPr lang="en-US" sz="2400" dirty="0">
              <a:solidFill>
                <a:srgbClr val="E2751D"/>
              </a:solidFill>
              <a:latin typeface="Courier New" charset="0"/>
            </a:endParaRPr>
          </a:p>
          <a:p>
            <a:pPr lvl="1">
              <a:lnSpc>
                <a:spcPct val="90000"/>
              </a:lnSpc>
            </a:pPr>
            <a:r>
              <a:rPr lang="en-US" sz="2400" dirty="0" err="1">
                <a:solidFill>
                  <a:srgbClr val="E2751D"/>
                </a:solidFill>
                <a:latin typeface="Courier New" charset="0"/>
              </a:rPr>
              <a:t>simNGames</a:t>
            </a:r>
            <a:endParaRPr lang="en-US" sz="2400" dirty="0">
              <a:solidFill>
                <a:srgbClr val="E2751D"/>
              </a:solidFill>
              <a:latin typeface="Courier New" charset="0"/>
            </a:endParaRPr>
          </a:p>
          <a:p>
            <a:pPr lvl="1">
              <a:lnSpc>
                <a:spcPct val="90000"/>
              </a:lnSpc>
            </a:pPr>
            <a:r>
              <a:rPr lang="en-US" sz="2400" dirty="0" err="1">
                <a:solidFill>
                  <a:srgbClr val="E2751D"/>
                </a:solidFill>
                <a:latin typeface="Courier New" charset="0"/>
              </a:rPr>
              <a:t>printSummary</a:t>
            </a:r>
            <a:endParaRPr lang="en-US" sz="2400" dirty="0">
              <a:solidFill>
                <a:srgbClr val="E2751D"/>
              </a:solidFill>
              <a:latin typeface="Courier New" charset="0"/>
            </a:endParaRPr>
          </a:p>
          <a:p>
            <a:pPr>
              <a:lnSpc>
                <a:spcPct val="90000"/>
              </a:lnSpc>
            </a:pPr>
            <a:r>
              <a:rPr lang="en-US" sz="2800" dirty="0"/>
              <a:t>The name, parameters, and expected return values of these functions have been specified. This information is known as the </a:t>
            </a:r>
            <a:r>
              <a:rPr lang="en-US" sz="2800" i="1" dirty="0"/>
              <a:t>interface</a:t>
            </a:r>
            <a:r>
              <a:rPr lang="en-US" sz="2800" dirty="0"/>
              <a:t> or </a:t>
            </a:r>
            <a:r>
              <a:rPr lang="en-US" sz="2800" i="1" dirty="0"/>
              <a:t>signature</a:t>
            </a:r>
            <a:r>
              <a:rPr lang="en-US" sz="2800" dirty="0"/>
              <a:t> of the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41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41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41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41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4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A3FE22D-1133-C14F-BC1D-35DA48352C9B}" type="slidenum">
              <a:rPr lang="en-US"/>
              <a:pPr/>
              <a:t>26</a:t>
            </a:fld>
            <a:endParaRPr lang="en-US"/>
          </a:p>
        </p:txBody>
      </p:sp>
      <p:sp>
        <p:nvSpPr>
          <p:cNvPr id="135170" name="Rectangle 2"/>
          <p:cNvSpPr>
            <a:spLocks noGrp="1" noChangeArrowheads="1"/>
          </p:cNvSpPr>
          <p:nvPr>
            <p:ph type="title"/>
          </p:nvPr>
        </p:nvSpPr>
        <p:spPr/>
        <p:txBody>
          <a:bodyPr/>
          <a:lstStyle/>
          <a:p>
            <a:r>
              <a:rPr lang="en-US"/>
              <a:t>Separation of Concerns</a:t>
            </a:r>
          </a:p>
        </p:txBody>
      </p:sp>
      <p:sp>
        <p:nvSpPr>
          <p:cNvPr id="135171" name="Rectangle 3"/>
          <p:cNvSpPr>
            <a:spLocks noGrp="1" noChangeArrowheads="1"/>
          </p:cNvSpPr>
          <p:nvPr>
            <p:ph type="body" idx="1"/>
          </p:nvPr>
        </p:nvSpPr>
        <p:spPr/>
        <p:txBody>
          <a:bodyPr/>
          <a:lstStyle/>
          <a:p>
            <a:r>
              <a:rPr lang="en-US" sz="2800" dirty="0"/>
              <a:t>Having this information (the </a:t>
            </a:r>
            <a:r>
              <a:rPr lang="en-US" sz="2800" i="1" dirty="0"/>
              <a:t>signatures</a:t>
            </a:r>
            <a:r>
              <a:rPr lang="en-US" sz="2800" dirty="0"/>
              <a:t>), allows us to work on each of these pieces </a:t>
            </a:r>
            <a:r>
              <a:rPr lang="en-US" sz="2800" dirty="0" err="1"/>
              <a:t>indepently</a:t>
            </a:r>
            <a:r>
              <a:rPr lang="en-US" sz="2800" dirty="0"/>
              <a:t>.</a:t>
            </a:r>
          </a:p>
          <a:p>
            <a:r>
              <a:rPr lang="en-US" sz="2800" dirty="0"/>
              <a:t>For example, as far as </a:t>
            </a:r>
            <a:r>
              <a:rPr lang="en-US" sz="2800" dirty="0">
                <a:latin typeface="Courier New" charset="0"/>
              </a:rPr>
              <a:t>main</a:t>
            </a:r>
            <a:r>
              <a:rPr lang="en-US" sz="2800" dirty="0"/>
              <a:t> is concerned, </a:t>
            </a:r>
            <a:r>
              <a:rPr lang="en-US" sz="2800" i="1" dirty="0"/>
              <a:t>how</a:t>
            </a:r>
            <a:r>
              <a:rPr lang="en-US" sz="2800" dirty="0"/>
              <a:t> </a:t>
            </a:r>
            <a:r>
              <a:rPr lang="en-US" sz="2800" dirty="0" err="1">
                <a:solidFill>
                  <a:srgbClr val="E2751D"/>
                </a:solidFill>
                <a:latin typeface="Courier New" charset="0"/>
              </a:rPr>
              <a:t>simNGames</a:t>
            </a:r>
            <a:r>
              <a:rPr lang="en-US" sz="2800" dirty="0">
                <a:solidFill>
                  <a:srgbClr val="E2751D"/>
                </a:solidFill>
              </a:rPr>
              <a:t> </a:t>
            </a:r>
            <a:r>
              <a:rPr lang="en-US" sz="2800" dirty="0"/>
              <a:t>works is not a concern as long as passing the number of games and player probabilities to </a:t>
            </a:r>
            <a:r>
              <a:rPr lang="en-US" sz="2800" dirty="0" err="1">
                <a:solidFill>
                  <a:srgbClr val="E2751D"/>
                </a:solidFill>
                <a:latin typeface="Courier New" charset="0"/>
              </a:rPr>
              <a:t>simNGames</a:t>
            </a:r>
            <a:r>
              <a:rPr lang="en-US" sz="2800" dirty="0">
                <a:solidFill>
                  <a:srgbClr val="E2751D"/>
                </a:solidFill>
              </a:rPr>
              <a:t> </a:t>
            </a:r>
            <a:r>
              <a:rPr lang="en-US" sz="2800" dirty="0"/>
              <a:t>causes it to return the correct number of wins for each player.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4E8A8C60-6277-5B47-AAC2-4DE3A2848FF3}" type="slidenum">
              <a:rPr lang="en-US"/>
              <a:pPr/>
              <a:t>27</a:t>
            </a:fld>
            <a:endParaRPr lang="en-US"/>
          </a:p>
        </p:txBody>
      </p:sp>
      <p:sp>
        <p:nvSpPr>
          <p:cNvPr id="136194" name="Rectangle 2"/>
          <p:cNvSpPr>
            <a:spLocks noGrp="1" noChangeArrowheads="1"/>
          </p:cNvSpPr>
          <p:nvPr>
            <p:ph type="title"/>
          </p:nvPr>
        </p:nvSpPr>
        <p:spPr/>
        <p:txBody>
          <a:bodyPr/>
          <a:lstStyle/>
          <a:p>
            <a:r>
              <a:rPr lang="en-US"/>
              <a:t>Separation of Concerns</a:t>
            </a:r>
          </a:p>
        </p:txBody>
      </p:sp>
      <p:sp>
        <p:nvSpPr>
          <p:cNvPr id="136195" name="Rectangle 3"/>
          <p:cNvSpPr>
            <a:spLocks noGrp="1" noChangeArrowheads="1"/>
          </p:cNvSpPr>
          <p:nvPr>
            <p:ph type="body" idx="1"/>
          </p:nvPr>
        </p:nvSpPr>
        <p:spPr/>
        <p:txBody>
          <a:bodyPr/>
          <a:lstStyle/>
          <a:p>
            <a:pPr>
              <a:lnSpc>
                <a:spcPct val="90000"/>
              </a:lnSpc>
            </a:pPr>
            <a:r>
              <a:rPr lang="en-US" dirty="0"/>
              <a:t>In a </a:t>
            </a:r>
            <a:r>
              <a:rPr lang="en-US" i="1" dirty="0"/>
              <a:t>structure chart</a:t>
            </a:r>
            <a:r>
              <a:rPr lang="en-US" dirty="0"/>
              <a:t> (or </a:t>
            </a:r>
            <a:r>
              <a:rPr lang="en-US" i="1" dirty="0"/>
              <a:t>module hierarchy</a:t>
            </a:r>
            <a:r>
              <a:rPr lang="en-US" dirty="0"/>
              <a:t>), each component in the design is a rectangle.</a:t>
            </a:r>
          </a:p>
          <a:p>
            <a:pPr>
              <a:lnSpc>
                <a:spcPct val="90000"/>
              </a:lnSpc>
            </a:pPr>
            <a:r>
              <a:rPr lang="en-US" dirty="0"/>
              <a:t>A line connecting two rectangles indicates that the one above uses the one below.</a:t>
            </a:r>
          </a:p>
          <a:p>
            <a:pPr>
              <a:lnSpc>
                <a:spcPct val="90000"/>
              </a:lnSpc>
            </a:pPr>
            <a:r>
              <a:rPr lang="en-US" dirty="0"/>
              <a:t>The arrows and annotations show the interfaces between the components.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6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A12E63C-397D-064F-B524-CB824D99DCFD}" type="slidenum">
              <a:rPr lang="en-US"/>
              <a:pPr/>
              <a:t>28</a:t>
            </a:fld>
            <a:endParaRPr lang="en-US"/>
          </a:p>
        </p:txBody>
      </p:sp>
      <p:sp>
        <p:nvSpPr>
          <p:cNvPr id="138242" name="Rectangle 2"/>
          <p:cNvSpPr>
            <a:spLocks noGrp="1" noChangeArrowheads="1"/>
          </p:cNvSpPr>
          <p:nvPr>
            <p:ph type="title"/>
          </p:nvPr>
        </p:nvSpPr>
        <p:spPr/>
        <p:txBody>
          <a:bodyPr/>
          <a:lstStyle/>
          <a:p>
            <a:r>
              <a:rPr lang="en-US"/>
              <a:t>Separation of Concerns</a:t>
            </a:r>
          </a:p>
        </p:txBody>
      </p:sp>
      <p:pic>
        <p:nvPicPr>
          <p:cNvPr id="138243" name="Picture 3" descr="C:\Documents and Settings\Terry\My Documents\Teaching\W04\CS 120\Textbook\Figures\rballlevel1.png"/>
          <p:cNvPicPr>
            <a:picLocks noChangeAspect="1" noChangeArrowheads="1"/>
          </p:cNvPicPr>
          <p:nvPr/>
        </p:nvPicPr>
        <p:blipFill>
          <a:blip r:embed="rId2"/>
          <a:srcRect/>
          <a:stretch>
            <a:fillRect/>
          </a:stretch>
        </p:blipFill>
        <p:spPr bwMode="auto">
          <a:xfrm>
            <a:off x="838200" y="2514600"/>
            <a:ext cx="7696200" cy="2935288"/>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DF480950-56D9-4B4A-B9AD-D54E72490F23}" type="slidenum">
              <a:rPr lang="en-US"/>
              <a:pPr/>
              <a:t>29</a:t>
            </a:fld>
            <a:endParaRPr lang="en-US"/>
          </a:p>
        </p:txBody>
      </p:sp>
      <p:sp>
        <p:nvSpPr>
          <p:cNvPr id="139266" name="Rectangle 2"/>
          <p:cNvSpPr>
            <a:spLocks noGrp="1" noChangeArrowheads="1"/>
          </p:cNvSpPr>
          <p:nvPr>
            <p:ph type="title"/>
          </p:nvPr>
        </p:nvSpPr>
        <p:spPr/>
        <p:txBody>
          <a:bodyPr/>
          <a:lstStyle/>
          <a:p>
            <a:r>
              <a:rPr lang="en-US"/>
              <a:t>Separation of Concerns</a:t>
            </a:r>
          </a:p>
        </p:txBody>
      </p:sp>
      <p:sp>
        <p:nvSpPr>
          <p:cNvPr id="139267" name="Rectangle 3"/>
          <p:cNvSpPr>
            <a:spLocks noGrp="1" noChangeArrowheads="1"/>
          </p:cNvSpPr>
          <p:nvPr>
            <p:ph type="body" idx="1"/>
          </p:nvPr>
        </p:nvSpPr>
        <p:spPr/>
        <p:txBody>
          <a:bodyPr>
            <a:normAutofit lnSpcReduction="10000"/>
          </a:bodyPr>
          <a:lstStyle/>
          <a:p>
            <a:pPr>
              <a:lnSpc>
                <a:spcPct val="90000"/>
              </a:lnSpc>
            </a:pPr>
            <a:r>
              <a:rPr lang="en-US" sz="3000" dirty="0"/>
              <a:t>At each level of design, the interface tells us which details of the lower level are important.</a:t>
            </a:r>
          </a:p>
          <a:p>
            <a:pPr>
              <a:lnSpc>
                <a:spcPct val="90000"/>
              </a:lnSpc>
            </a:pPr>
            <a:r>
              <a:rPr lang="en-US" sz="3000" dirty="0"/>
              <a:t>The general process of determining the important characteristics of something and ignoring other details is called </a:t>
            </a:r>
            <a:r>
              <a:rPr lang="en-US" sz="3000" i="1" dirty="0"/>
              <a:t>abstraction</a:t>
            </a:r>
            <a:r>
              <a:rPr lang="en-US" sz="3000" dirty="0"/>
              <a:t>.</a:t>
            </a:r>
          </a:p>
          <a:p>
            <a:pPr>
              <a:lnSpc>
                <a:spcPct val="90000"/>
              </a:lnSpc>
            </a:pPr>
            <a:r>
              <a:rPr lang="en-US" sz="3000" dirty="0"/>
              <a:t>The top-down design process is a systematic method for discovering useful abstractions.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9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9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7D502E56-C52D-6744-8B5E-8B5C5D6D04AF}" type="slidenum">
              <a:rPr lang="en-US"/>
              <a:pPr/>
              <a:t>3</a:t>
            </a:fld>
            <a:endParaRPr lang="en-US"/>
          </a:p>
        </p:txBody>
      </p:sp>
      <p:sp>
        <p:nvSpPr>
          <p:cNvPr id="99330" name="Rectangle 2"/>
          <p:cNvSpPr>
            <a:spLocks noGrp="1" noChangeArrowheads="1"/>
          </p:cNvSpPr>
          <p:nvPr>
            <p:ph type="title"/>
          </p:nvPr>
        </p:nvSpPr>
        <p:spPr/>
        <p:txBody>
          <a:bodyPr/>
          <a:lstStyle/>
          <a:p>
            <a:r>
              <a:rPr lang="en-US" dirty="0" smtClean="0"/>
              <a:t>Computer Simulation</a:t>
            </a:r>
            <a:endParaRPr lang="en-US" dirty="0"/>
          </a:p>
        </p:txBody>
      </p:sp>
      <p:sp>
        <p:nvSpPr>
          <p:cNvPr id="99331" name="Rectangle 3"/>
          <p:cNvSpPr>
            <a:spLocks noGrp="1" noChangeArrowheads="1"/>
          </p:cNvSpPr>
          <p:nvPr>
            <p:ph type="body" idx="1"/>
          </p:nvPr>
        </p:nvSpPr>
        <p:spPr/>
        <p:txBody>
          <a:bodyPr/>
          <a:lstStyle/>
          <a:p>
            <a:r>
              <a:rPr lang="en-US" i="1" dirty="0"/>
              <a:t>Simulation</a:t>
            </a:r>
            <a:r>
              <a:rPr lang="en-US" dirty="0"/>
              <a:t> can solve real-world problems by modeling real-world processes to provide otherwise unobtainable information.</a:t>
            </a:r>
          </a:p>
          <a:p>
            <a:r>
              <a:rPr lang="en-US" dirty="0"/>
              <a:t>Computer simulation is used to predict the weather, design aircraft,</a:t>
            </a:r>
            <a:r>
              <a:rPr lang="en-US" dirty="0" smtClean="0"/>
              <a:t> understand biological processes, </a:t>
            </a:r>
            <a:r>
              <a:rPr lang="en-US" i="1" dirty="0"/>
              <a:t>etc.</a:t>
            </a:r>
          </a:p>
        </p:txBody>
      </p:sp>
      <p:pic>
        <p:nvPicPr>
          <p:cNvPr id="6" name="Picture 5" descr="pg.38.jpg"/>
          <p:cNvPicPr>
            <a:picLocks noChangeAspect="1"/>
          </p:cNvPicPr>
          <p:nvPr/>
        </p:nvPicPr>
        <p:blipFill>
          <a:blip r:embed="rId2"/>
          <a:stretch>
            <a:fillRect/>
          </a:stretch>
        </p:blipFill>
        <p:spPr>
          <a:xfrm>
            <a:off x="1860169" y="4197935"/>
            <a:ext cx="2352478" cy="2378910"/>
          </a:xfrm>
          <a:prstGeom prst="rect">
            <a:avLst/>
          </a:prstGeom>
        </p:spPr>
      </p:pic>
      <p:pic>
        <p:nvPicPr>
          <p:cNvPr id="7" name="Picture 6" descr="0306viralcomputer_b.jpg"/>
          <p:cNvPicPr>
            <a:picLocks noChangeAspect="1"/>
          </p:cNvPicPr>
          <p:nvPr/>
        </p:nvPicPr>
        <p:blipFill>
          <a:blip r:embed="rId3"/>
          <a:stretch>
            <a:fillRect/>
          </a:stretch>
        </p:blipFill>
        <p:spPr>
          <a:xfrm>
            <a:off x="5003793" y="4343360"/>
            <a:ext cx="2339317" cy="23003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3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901277B-B732-3F46-82F9-AEEA0E30D4F9}" type="slidenum">
              <a:rPr lang="en-US"/>
              <a:pPr/>
              <a:t>30</a:t>
            </a:fld>
            <a:endParaRPr lang="en-US"/>
          </a:p>
        </p:txBody>
      </p:sp>
      <p:sp>
        <p:nvSpPr>
          <p:cNvPr id="140290" name="Rectangle 2"/>
          <p:cNvSpPr>
            <a:spLocks noGrp="1" noChangeArrowheads="1"/>
          </p:cNvSpPr>
          <p:nvPr>
            <p:ph type="title"/>
          </p:nvPr>
        </p:nvSpPr>
        <p:spPr/>
        <p:txBody>
          <a:bodyPr/>
          <a:lstStyle/>
          <a:p>
            <a:r>
              <a:rPr lang="en-US"/>
              <a:t>Second-Level Design</a:t>
            </a:r>
          </a:p>
        </p:txBody>
      </p:sp>
      <p:sp>
        <p:nvSpPr>
          <p:cNvPr id="140291" name="Rectangle 3"/>
          <p:cNvSpPr>
            <a:spLocks noGrp="1" noChangeArrowheads="1"/>
          </p:cNvSpPr>
          <p:nvPr>
            <p:ph type="body" idx="1"/>
          </p:nvPr>
        </p:nvSpPr>
        <p:spPr/>
        <p:txBody>
          <a:bodyPr/>
          <a:lstStyle/>
          <a:p>
            <a:r>
              <a:rPr lang="en-US" dirty="0"/>
              <a:t>The next step is to repeat the process for each of the modules defined in the previous step!</a:t>
            </a:r>
          </a:p>
          <a:p>
            <a:r>
              <a:rPr lang="en-US" dirty="0"/>
              <a:t>The </a:t>
            </a:r>
            <a:r>
              <a:rPr lang="en-US" dirty="0" err="1">
                <a:solidFill>
                  <a:srgbClr val="E2751D"/>
                </a:solidFill>
                <a:latin typeface="Courier New" charset="0"/>
              </a:rPr>
              <a:t>printIntro</a:t>
            </a:r>
            <a:r>
              <a:rPr lang="en-US" dirty="0">
                <a:solidFill>
                  <a:srgbClr val="E2751D"/>
                </a:solidFill>
              </a:rPr>
              <a:t> </a:t>
            </a:r>
            <a:r>
              <a:rPr lang="en-US" dirty="0"/>
              <a:t>function should print an introduction to the program. The code for this is straightforward.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2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ADD37CF-3382-D144-A25E-EF74ACE9EBC6}" type="slidenum">
              <a:rPr lang="en-US"/>
              <a:pPr/>
              <a:t>31</a:t>
            </a:fld>
            <a:endParaRPr lang="en-US"/>
          </a:p>
        </p:txBody>
      </p:sp>
      <p:sp>
        <p:nvSpPr>
          <p:cNvPr id="141314" name="Rectangle 2"/>
          <p:cNvSpPr>
            <a:spLocks noGrp="1" noChangeArrowheads="1"/>
          </p:cNvSpPr>
          <p:nvPr>
            <p:ph type="title"/>
          </p:nvPr>
        </p:nvSpPr>
        <p:spPr/>
        <p:txBody>
          <a:bodyPr/>
          <a:lstStyle/>
          <a:p>
            <a:r>
              <a:rPr lang="en-US" dirty="0"/>
              <a:t>Second-Level Design</a:t>
            </a:r>
          </a:p>
        </p:txBody>
      </p:sp>
      <p:sp>
        <p:nvSpPr>
          <p:cNvPr id="141315" name="Rectangle 3"/>
          <p:cNvSpPr>
            <a:spLocks noGrp="1" noChangeArrowheads="1"/>
          </p:cNvSpPr>
          <p:nvPr>
            <p:ph type="body" idx="1"/>
          </p:nvPr>
        </p:nvSpPr>
        <p:spPr/>
        <p:txBody>
          <a:bodyPr>
            <a:normAutofit fontScale="92500" lnSpcReduction="10000"/>
          </a:bodyPr>
          <a:lstStyle/>
          <a:p>
            <a:pPr marL="946150" lvl="1" indent="-609600">
              <a:lnSpc>
                <a:spcPct val="90000"/>
              </a:lnSpc>
              <a:buFont typeface="Wingdings" charset="2"/>
              <a:buNone/>
            </a:pPr>
            <a:r>
              <a:rPr lang="en-US" sz="1514" dirty="0">
                <a:latin typeface="Courier New" charset="0"/>
              </a:rPr>
              <a:t>def </a:t>
            </a:r>
            <a:r>
              <a:rPr lang="en-US" sz="1514" dirty="0" err="1">
                <a:latin typeface="Courier New" charset="0"/>
              </a:rPr>
              <a:t>printIntro</a:t>
            </a:r>
            <a:r>
              <a:rPr lang="en-US" sz="1514" dirty="0">
                <a:latin typeface="Courier New" charset="0"/>
              </a:rPr>
              <a:t>():</a:t>
            </a:r>
          </a:p>
          <a:p>
            <a:pPr marL="946150" lvl="1" indent="-609600">
              <a:lnSpc>
                <a:spcPct val="90000"/>
              </a:lnSpc>
              <a:buFont typeface="Wingdings" charset="2"/>
              <a:buNone/>
            </a:pPr>
            <a:r>
              <a:rPr lang="en-US" sz="1514" dirty="0">
                <a:latin typeface="Courier New" charset="0"/>
              </a:rPr>
              <a:t>    # Prints an introduction to the program</a:t>
            </a:r>
          </a:p>
          <a:p>
            <a:pPr marL="946150" lvl="1" indent="-609600">
              <a:lnSpc>
                <a:spcPct val="90000"/>
              </a:lnSpc>
              <a:buFont typeface="Wingdings" charset="2"/>
              <a:buNone/>
            </a:pPr>
            <a:r>
              <a:rPr lang="en-US" sz="1514" dirty="0">
                <a:latin typeface="Courier New" charset="0"/>
              </a:rPr>
              <a:t>    print "This program simulates a game of racquetball between two"</a:t>
            </a:r>
          </a:p>
          <a:p>
            <a:pPr marL="946150" lvl="1" indent="-609600">
              <a:lnSpc>
                <a:spcPct val="90000"/>
              </a:lnSpc>
              <a:buFont typeface="Wingdings" charset="2"/>
              <a:buNone/>
            </a:pPr>
            <a:r>
              <a:rPr lang="en-US" sz="1514" dirty="0">
                <a:latin typeface="Courier New" charset="0"/>
              </a:rPr>
              <a:t>    print 'players called "A" and "B".  The abilities of each player is'</a:t>
            </a:r>
          </a:p>
          <a:p>
            <a:pPr marL="946150" lvl="1" indent="-609600">
              <a:lnSpc>
                <a:spcPct val="90000"/>
              </a:lnSpc>
              <a:buFont typeface="Wingdings" charset="2"/>
              <a:buNone/>
            </a:pPr>
            <a:r>
              <a:rPr lang="en-US" sz="1514" dirty="0">
                <a:latin typeface="Courier New" charset="0"/>
              </a:rPr>
              <a:t>    print "indicated by a probability (a number between 0 and 1) that"</a:t>
            </a:r>
          </a:p>
          <a:p>
            <a:pPr marL="946150" lvl="1" indent="-609600">
              <a:lnSpc>
                <a:spcPct val="90000"/>
              </a:lnSpc>
              <a:buFont typeface="Wingdings" charset="2"/>
              <a:buNone/>
            </a:pPr>
            <a:r>
              <a:rPr lang="en-US" sz="1514" dirty="0">
                <a:latin typeface="Courier New" charset="0"/>
              </a:rPr>
              <a:t>    print "the player wins the point when serving. Player A always"</a:t>
            </a:r>
          </a:p>
          <a:p>
            <a:pPr marL="946150" lvl="1" indent="-609600">
              <a:lnSpc>
                <a:spcPct val="90000"/>
              </a:lnSpc>
              <a:buFont typeface="Wingdings" charset="2"/>
              <a:buNone/>
            </a:pPr>
            <a:r>
              <a:rPr lang="en-US" sz="1514" dirty="0">
                <a:latin typeface="Courier New" charset="0"/>
              </a:rPr>
              <a:t>    print "has the first serve.\</a:t>
            </a:r>
            <a:r>
              <a:rPr lang="en-US" sz="1514" dirty="0" err="1">
                <a:latin typeface="Courier New" charset="0"/>
              </a:rPr>
              <a:t>n</a:t>
            </a:r>
            <a:r>
              <a:rPr lang="en-US" sz="1514" dirty="0" smtClean="0">
                <a:latin typeface="Courier New" charset="0"/>
              </a:rPr>
              <a:t>“</a:t>
            </a:r>
            <a:endParaRPr lang="en-US" sz="973" dirty="0" smtClean="0">
              <a:latin typeface="Courier New" charset="0"/>
            </a:endParaRPr>
          </a:p>
          <a:p>
            <a:pPr marL="609600" indent="-609600">
              <a:lnSpc>
                <a:spcPct val="90000"/>
              </a:lnSpc>
            </a:pPr>
            <a:r>
              <a:rPr lang="en-US" sz="2800" dirty="0"/>
              <a:t>In the second line, since we wanted double quotes around A and B, the string is enclosed in apostrophes.</a:t>
            </a:r>
          </a:p>
          <a:p>
            <a:pPr marL="609600" indent="-609600">
              <a:lnSpc>
                <a:spcPct val="90000"/>
              </a:lnSpc>
            </a:pPr>
            <a:r>
              <a:rPr lang="en-US" sz="2800" dirty="0"/>
              <a:t>Since there are no new functions, there are no changes to the structure chart.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EFE693F8-F7F2-A24D-99B1-8443C113B496}" type="slidenum">
              <a:rPr lang="en-US"/>
              <a:pPr/>
              <a:t>32</a:t>
            </a:fld>
            <a:endParaRPr lang="en-US"/>
          </a:p>
        </p:txBody>
      </p:sp>
      <p:sp>
        <p:nvSpPr>
          <p:cNvPr id="142338" name="Rectangle 2"/>
          <p:cNvSpPr>
            <a:spLocks noGrp="1" noChangeArrowheads="1"/>
          </p:cNvSpPr>
          <p:nvPr>
            <p:ph type="title"/>
          </p:nvPr>
        </p:nvSpPr>
        <p:spPr/>
        <p:txBody>
          <a:bodyPr/>
          <a:lstStyle/>
          <a:p>
            <a:r>
              <a:rPr lang="en-US"/>
              <a:t>Second-Level Design</a:t>
            </a:r>
          </a:p>
        </p:txBody>
      </p:sp>
      <p:sp>
        <p:nvSpPr>
          <p:cNvPr id="142339" name="Rectangle 3"/>
          <p:cNvSpPr>
            <a:spLocks noGrp="1" noChangeArrowheads="1"/>
          </p:cNvSpPr>
          <p:nvPr>
            <p:ph type="body" idx="1"/>
          </p:nvPr>
        </p:nvSpPr>
        <p:spPr>
          <a:xfrm>
            <a:off x="306920" y="1600201"/>
            <a:ext cx="8594725" cy="4343400"/>
          </a:xfrm>
        </p:spPr>
        <p:txBody>
          <a:bodyPr/>
          <a:lstStyle/>
          <a:p>
            <a:r>
              <a:rPr lang="en-US" dirty="0"/>
              <a:t>In </a:t>
            </a:r>
            <a:r>
              <a:rPr lang="en-US" dirty="0" err="1">
                <a:solidFill>
                  <a:srgbClr val="E2751D"/>
                </a:solidFill>
                <a:latin typeface="Courier New" charset="0"/>
              </a:rPr>
              <a:t>getInputs</a:t>
            </a:r>
            <a:r>
              <a:rPr lang="en-US" dirty="0"/>
              <a:t>, we prompt for and get three values, which are returned to the main program</a:t>
            </a:r>
            <a:r>
              <a:rPr lang="en-US" dirty="0" smtClean="0"/>
              <a:t>.</a:t>
            </a:r>
            <a:endParaRPr lang="en-US" sz="1600" dirty="0" smtClean="0">
              <a:latin typeface="Courier New" charset="0"/>
            </a:endParaRPr>
          </a:p>
          <a:p>
            <a:pPr lvl="1">
              <a:buFont typeface="Wingdings" charset="2"/>
              <a:buNone/>
            </a:pPr>
            <a:r>
              <a:rPr lang="en-US" sz="1800" dirty="0">
                <a:latin typeface="Courier New" charset="0"/>
              </a:rPr>
              <a:t>def </a:t>
            </a:r>
            <a:r>
              <a:rPr lang="en-US" sz="1800" dirty="0" err="1">
                <a:latin typeface="Courier New" charset="0"/>
              </a:rPr>
              <a:t>getInputs</a:t>
            </a:r>
            <a:r>
              <a:rPr lang="en-US" sz="1800" dirty="0">
                <a:latin typeface="Courier New" charset="0"/>
              </a:rPr>
              <a:t>():</a:t>
            </a:r>
          </a:p>
          <a:p>
            <a:pPr lvl="1">
              <a:buFont typeface="Wingdings" charset="2"/>
              <a:buNone/>
            </a:pPr>
            <a:r>
              <a:rPr lang="en-US" sz="1800" dirty="0">
                <a:latin typeface="Courier New" charset="0"/>
              </a:rPr>
              <a:t>    # RETURNS </a:t>
            </a:r>
            <a:r>
              <a:rPr lang="en-US" sz="1800" dirty="0" err="1">
                <a:latin typeface="Courier New" charset="0"/>
              </a:rPr>
              <a:t>probA</a:t>
            </a:r>
            <a:r>
              <a:rPr lang="en-US" sz="1800" dirty="0">
                <a:latin typeface="Courier New" charset="0"/>
              </a:rPr>
              <a:t>, </a:t>
            </a:r>
            <a:r>
              <a:rPr lang="en-US" sz="1800" dirty="0" err="1">
                <a:latin typeface="Courier New" charset="0"/>
              </a:rPr>
              <a:t>probB</a:t>
            </a:r>
            <a:r>
              <a:rPr lang="en-US" sz="1800" dirty="0">
                <a:latin typeface="Courier New" charset="0"/>
              </a:rPr>
              <a:t>, number of games to simulate</a:t>
            </a:r>
          </a:p>
          <a:p>
            <a:pPr lvl="1">
              <a:buFont typeface="Wingdings" charset="2"/>
              <a:buNone/>
            </a:pPr>
            <a:r>
              <a:rPr lang="en-US" sz="1800" dirty="0">
                <a:latin typeface="Courier New" charset="0"/>
              </a:rPr>
              <a:t>    a = </a:t>
            </a:r>
            <a:r>
              <a:rPr lang="en-US" sz="1800" dirty="0" err="1">
                <a:latin typeface="Courier New" charset="0"/>
              </a:rPr>
              <a:t>input("What</a:t>
            </a:r>
            <a:r>
              <a:rPr lang="en-US" sz="1800" dirty="0">
                <a:latin typeface="Courier New" charset="0"/>
              </a:rPr>
              <a:t> is the prob. player A wins a serve? ")</a:t>
            </a:r>
          </a:p>
          <a:p>
            <a:pPr lvl="1">
              <a:buFont typeface="Wingdings" charset="2"/>
              <a:buNone/>
            </a:pPr>
            <a:r>
              <a:rPr lang="en-US" sz="1800" dirty="0">
                <a:latin typeface="Courier New" charset="0"/>
              </a:rPr>
              <a:t>    </a:t>
            </a:r>
            <a:r>
              <a:rPr lang="en-US" sz="1800" dirty="0" err="1">
                <a:latin typeface="Courier New" charset="0"/>
              </a:rPr>
              <a:t>b</a:t>
            </a:r>
            <a:r>
              <a:rPr lang="en-US" sz="1800" dirty="0">
                <a:latin typeface="Courier New" charset="0"/>
              </a:rPr>
              <a:t> = </a:t>
            </a:r>
            <a:r>
              <a:rPr lang="en-US" sz="1800" dirty="0" err="1">
                <a:latin typeface="Courier New" charset="0"/>
              </a:rPr>
              <a:t>input("What</a:t>
            </a:r>
            <a:r>
              <a:rPr lang="en-US" sz="1800" dirty="0">
                <a:latin typeface="Courier New" charset="0"/>
              </a:rPr>
              <a:t> is the prob. player B wins a serve? ")</a:t>
            </a:r>
          </a:p>
          <a:p>
            <a:pPr lvl="1">
              <a:buFont typeface="Wingdings" charset="2"/>
              <a:buNone/>
            </a:pPr>
            <a:r>
              <a:rPr lang="en-US" sz="1800" dirty="0">
                <a:latin typeface="Courier New" charset="0"/>
              </a:rPr>
              <a:t>    </a:t>
            </a:r>
            <a:r>
              <a:rPr lang="en-US" sz="1800" dirty="0" err="1">
                <a:latin typeface="Courier New" charset="0"/>
              </a:rPr>
              <a:t>n</a:t>
            </a:r>
            <a:r>
              <a:rPr lang="en-US" sz="1800" dirty="0">
                <a:latin typeface="Courier New" charset="0"/>
              </a:rPr>
              <a:t> = </a:t>
            </a:r>
            <a:r>
              <a:rPr lang="en-US" sz="1800" dirty="0" err="1">
                <a:latin typeface="Courier New" charset="0"/>
              </a:rPr>
              <a:t>input("How</a:t>
            </a:r>
            <a:r>
              <a:rPr lang="en-US" sz="1800" dirty="0">
                <a:latin typeface="Courier New" charset="0"/>
              </a:rPr>
              <a:t> many games to simulate? ")</a:t>
            </a:r>
          </a:p>
          <a:p>
            <a:pPr lvl="1">
              <a:buFont typeface="Wingdings" charset="2"/>
              <a:buNone/>
            </a:pPr>
            <a:r>
              <a:rPr lang="en-US" sz="1800" dirty="0">
                <a:latin typeface="Courier New" charset="0"/>
              </a:rPr>
              <a:t>    return a, </a:t>
            </a:r>
            <a:r>
              <a:rPr lang="en-US" sz="1800" dirty="0" err="1">
                <a:latin typeface="Courier New" charset="0"/>
              </a:rPr>
              <a:t>b</a:t>
            </a:r>
            <a:r>
              <a:rPr lang="en-US" sz="1800" dirty="0">
                <a:latin typeface="Courier New" charset="0"/>
              </a:rPr>
              <a:t>, </a:t>
            </a:r>
            <a:r>
              <a:rPr lang="en-US" sz="1800" dirty="0" err="1">
                <a:latin typeface="Courier New" charset="0"/>
              </a:rPr>
              <a:t>n</a:t>
            </a: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F8B16216-92BE-4B44-A188-F7E039A20066}" type="slidenum">
              <a:rPr lang="en-US"/>
              <a:pPr/>
              <a:t>33</a:t>
            </a:fld>
            <a:endParaRPr lang="en-US"/>
          </a:p>
        </p:txBody>
      </p:sp>
      <p:sp>
        <p:nvSpPr>
          <p:cNvPr id="143362" name="Rectangle 2"/>
          <p:cNvSpPr>
            <a:spLocks noGrp="1" noChangeArrowheads="1"/>
          </p:cNvSpPr>
          <p:nvPr>
            <p:ph type="title"/>
          </p:nvPr>
        </p:nvSpPr>
        <p:spPr/>
        <p:txBody>
          <a:bodyPr/>
          <a:lstStyle/>
          <a:p>
            <a:r>
              <a:rPr lang="en-US"/>
              <a:t>Designing simNGames</a:t>
            </a:r>
          </a:p>
        </p:txBody>
      </p:sp>
      <p:sp>
        <p:nvSpPr>
          <p:cNvPr id="143363" name="Rectangle 3"/>
          <p:cNvSpPr>
            <a:spLocks noGrp="1" noChangeArrowheads="1"/>
          </p:cNvSpPr>
          <p:nvPr>
            <p:ph type="body" idx="1"/>
          </p:nvPr>
        </p:nvSpPr>
        <p:spPr/>
        <p:txBody>
          <a:bodyPr/>
          <a:lstStyle/>
          <a:p>
            <a:r>
              <a:rPr lang="en-US" dirty="0"/>
              <a:t>This function simulates </a:t>
            </a:r>
            <a:r>
              <a:rPr lang="en-US" i="1" dirty="0" err="1"/>
              <a:t>n</a:t>
            </a:r>
            <a:r>
              <a:rPr lang="en-US" dirty="0"/>
              <a:t> games and keeps track of how many wins there are for each player.</a:t>
            </a:r>
          </a:p>
          <a:p>
            <a:r>
              <a:rPr lang="en-US" dirty="0"/>
              <a:t>“Simulate </a:t>
            </a:r>
            <a:r>
              <a:rPr lang="en-US" i="1" dirty="0" err="1"/>
              <a:t>n</a:t>
            </a:r>
            <a:r>
              <a:rPr lang="en-US" dirty="0"/>
              <a:t> games” sound like a counted loop, and tracking wins sounds like a good job for accumulator variables.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BD22049-619B-B24D-92BD-3D20DF270A86}" type="slidenum">
              <a:rPr lang="en-US"/>
              <a:pPr/>
              <a:t>34</a:t>
            </a:fld>
            <a:endParaRPr lang="en-US"/>
          </a:p>
        </p:txBody>
      </p:sp>
      <p:sp>
        <p:nvSpPr>
          <p:cNvPr id="144386" name="Rectangle 2"/>
          <p:cNvSpPr>
            <a:spLocks noGrp="1" noChangeArrowheads="1"/>
          </p:cNvSpPr>
          <p:nvPr>
            <p:ph type="title"/>
          </p:nvPr>
        </p:nvSpPr>
        <p:spPr/>
        <p:txBody>
          <a:bodyPr/>
          <a:lstStyle/>
          <a:p>
            <a:r>
              <a:rPr lang="en-US"/>
              <a:t>Designing simNGames</a:t>
            </a:r>
          </a:p>
        </p:txBody>
      </p:sp>
      <p:sp>
        <p:nvSpPr>
          <p:cNvPr id="144387" name="Rectangle 3"/>
          <p:cNvSpPr>
            <a:spLocks noGrp="1" noChangeArrowheads="1"/>
          </p:cNvSpPr>
          <p:nvPr>
            <p:ph type="body" idx="1"/>
          </p:nvPr>
        </p:nvSpPr>
        <p:spPr/>
        <p:txBody>
          <a:bodyPr/>
          <a:lstStyle/>
          <a:p>
            <a:r>
              <a:rPr lang="en-US" sz="2800" dirty="0">
                <a:latin typeface="Courier New" charset="0"/>
              </a:rPr>
              <a:t>Initialize </a:t>
            </a:r>
            <a:r>
              <a:rPr lang="en-US" sz="2800" dirty="0" err="1">
                <a:latin typeface="Courier New" charset="0"/>
              </a:rPr>
              <a:t>winsA</a:t>
            </a:r>
            <a:r>
              <a:rPr lang="en-US" sz="2800" dirty="0">
                <a:latin typeface="Courier New" charset="0"/>
              </a:rPr>
              <a:t> and </a:t>
            </a:r>
            <a:r>
              <a:rPr lang="en-US" sz="2800" dirty="0" err="1">
                <a:latin typeface="Courier New" charset="0"/>
              </a:rPr>
              <a:t>winsB</a:t>
            </a:r>
            <a:r>
              <a:rPr lang="en-US" sz="2800" dirty="0">
                <a:latin typeface="Courier New" charset="0"/>
              </a:rPr>
              <a:t> to 0</a:t>
            </a:r>
            <a:br>
              <a:rPr lang="en-US" sz="2800" dirty="0">
                <a:latin typeface="Courier New" charset="0"/>
              </a:rPr>
            </a:br>
            <a:r>
              <a:rPr lang="en-US" sz="2800" dirty="0">
                <a:latin typeface="Courier New" charset="0"/>
              </a:rPr>
              <a:t>loop </a:t>
            </a:r>
            <a:r>
              <a:rPr lang="en-US" sz="2800" dirty="0" err="1">
                <a:latin typeface="Courier New" charset="0"/>
              </a:rPr>
              <a:t>n</a:t>
            </a:r>
            <a:r>
              <a:rPr lang="en-US" sz="2800" dirty="0">
                <a:latin typeface="Courier New" charset="0"/>
              </a:rPr>
              <a:t> times</a:t>
            </a:r>
            <a:br>
              <a:rPr lang="en-US" sz="2800" dirty="0">
                <a:latin typeface="Courier New" charset="0"/>
              </a:rPr>
            </a:br>
            <a:r>
              <a:rPr lang="en-US" sz="2800" dirty="0">
                <a:latin typeface="Courier New" charset="0"/>
              </a:rPr>
              <a:t>   simulate a game</a:t>
            </a:r>
            <a:br>
              <a:rPr lang="en-US" sz="2800" dirty="0">
                <a:latin typeface="Courier New" charset="0"/>
              </a:rPr>
            </a:br>
            <a:r>
              <a:rPr lang="en-US" sz="2800" dirty="0">
                <a:latin typeface="Courier New" charset="0"/>
              </a:rPr>
              <a:t>   if </a:t>
            </a:r>
            <a:r>
              <a:rPr lang="en-US" sz="2800" dirty="0" err="1">
                <a:latin typeface="Courier New" charset="0"/>
              </a:rPr>
              <a:t>playerA</a:t>
            </a:r>
            <a:r>
              <a:rPr lang="en-US" sz="2800" dirty="0">
                <a:latin typeface="Courier New" charset="0"/>
              </a:rPr>
              <a:t> wins</a:t>
            </a:r>
            <a:br>
              <a:rPr lang="en-US" sz="2800" dirty="0">
                <a:latin typeface="Courier New" charset="0"/>
              </a:rPr>
            </a:br>
            <a:r>
              <a:rPr lang="en-US" sz="2800" dirty="0">
                <a:latin typeface="Courier New" charset="0"/>
              </a:rPr>
              <a:t>      Add one to </a:t>
            </a:r>
            <a:r>
              <a:rPr lang="en-US" sz="2800" dirty="0" err="1">
                <a:latin typeface="Courier New" charset="0"/>
              </a:rPr>
              <a:t>winsA</a:t>
            </a:r>
            <a:r>
              <a:rPr lang="en-US" sz="2800" dirty="0">
                <a:latin typeface="Courier New" charset="0"/>
              </a:rPr>
              <a:t/>
            </a:r>
            <a:br>
              <a:rPr lang="en-US" sz="2800" dirty="0">
                <a:latin typeface="Courier New" charset="0"/>
              </a:rPr>
            </a:br>
            <a:r>
              <a:rPr lang="en-US" sz="2800" dirty="0">
                <a:latin typeface="Courier New" charset="0"/>
              </a:rPr>
              <a:t>   else</a:t>
            </a:r>
            <a:br>
              <a:rPr lang="en-US" sz="2800" dirty="0">
                <a:latin typeface="Courier New" charset="0"/>
              </a:rPr>
            </a:br>
            <a:r>
              <a:rPr lang="en-US" sz="2800" dirty="0">
                <a:latin typeface="Courier New" charset="0"/>
              </a:rPr>
              <a:t>      Add one to </a:t>
            </a:r>
            <a:r>
              <a:rPr lang="en-US" sz="2800" dirty="0" err="1">
                <a:latin typeface="Courier New" charset="0"/>
              </a:rPr>
              <a:t>winsB</a:t>
            </a:r>
            <a:endParaRPr lang="en-US" sz="2800" dirty="0">
              <a:latin typeface="Courier New"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BEFF2DBA-D097-C246-B63B-29E798D3B99B}" type="slidenum">
              <a:rPr lang="en-US"/>
              <a:pPr/>
              <a:t>35</a:t>
            </a:fld>
            <a:endParaRPr lang="en-US"/>
          </a:p>
        </p:txBody>
      </p:sp>
      <p:sp>
        <p:nvSpPr>
          <p:cNvPr id="145410" name="Rectangle 2"/>
          <p:cNvSpPr>
            <a:spLocks noGrp="1" noChangeArrowheads="1"/>
          </p:cNvSpPr>
          <p:nvPr>
            <p:ph type="title"/>
          </p:nvPr>
        </p:nvSpPr>
        <p:spPr/>
        <p:txBody>
          <a:bodyPr/>
          <a:lstStyle/>
          <a:p>
            <a:r>
              <a:rPr lang="en-US"/>
              <a:t>Designing simNGames</a:t>
            </a:r>
          </a:p>
        </p:txBody>
      </p:sp>
      <p:sp>
        <p:nvSpPr>
          <p:cNvPr id="145411" name="Rectangle 3"/>
          <p:cNvSpPr>
            <a:spLocks noGrp="1" noChangeArrowheads="1"/>
          </p:cNvSpPr>
          <p:nvPr>
            <p:ph type="body" idx="1"/>
          </p:nvPr>
        </p:nvSpPr>
        <p:spPr>
          <a:xfrm>
            <a:off x="268993" y="1600201"/>
            <a:ext cx="8417807" cy="4343400"/>
          </a:xfrm>
        </p:spPr>
        <p:txBody>
          <a:bodyPr/>
          <a:lstStyle/>
          <a:p>
            <a:r>
              <a:rPr lang="en-US" dirty="0"/>
              <a:t>We already have the function signature:</a:t>
            </a:r>
            <a:br>
              <a:rPr lang="en-US" dirty="0"/>
            </a:br>
            <a:r>
              <a:rPr lang="en-US" sz="1600" dirty="0">
                <a:latin typeface="Courier New" charset="0"/>
              </a:rPr>
              <a:t>def </a:t>
            </a:r>
            <a:r>
              <a:rPr lang="en-US" sz="1600" dirty="0" err="1">
                <a:latin typeface="Courier New" charset="0"/>
              </a:rPr>
              <a:t>simNGames(n</a:t>
            </a:r>
            <a:r>
              <a:rPr lang="en-US" sz="1600" dirty="0">
                <a:latin typeface="Courier New" charset="0"/>
              </a:rPr>
              <a:t>, </a:t>
            </a:r>
            <a:r>
              <a:rPr lang="en-US" sz="1600" dirty="0" err="1">
                <a:latin typeface="Courier New" charset="0"/>
              </a:rPr>
              <a:t>probA</a:t>
            </a:r>
            <a:r>
              <a:rPr lang="en-US" sz="1600" dirty="0">
                <a:latin typeface="Courier New" charset="0"/>
              </a:rPr>
              <a:t>, </a:t>
            </a:r>
            <a:r>
              <a:rPr lang="en-US" sz="1600" dirty="0" err="1">
                <a:latin typeface="Courier New" charset="0"/>
              </a:rPr>
              <a:t>probB</a:t>
            </a:r>
            <a:r>
              <a:rPr lang="en-US" sz="1600" dirty="0">
                <a:latin typeface="Courier New" charset="0"/>
              </a:rPr>
              <a:t>):</a:t>
            </a:r>
            <a:br>
              <a:rPr lang="en-US" sz="1600" dirty="0">
                <a:latin typeface="Courier New" charset="0"/>
              </a:rPr>
            </a:br>
            <a:r>
              <a:rPr lang="en-US" sz="1600" dirty="0">
                <a:latin typeface="Courier New" charset="0"/>
              </a:rPr>
              <a:t>   # Simulates </a:t>
            </a:r>
            <a:r>
              <a:rPr lang="en-US" sz="1600" dirty="0" err="1">
                <a:latin typeface="Courier New" charset="0"/>
              </a:rPr>
              <a:t>n</a:t>
            </a:r>
            <a:r>
              <a:rPr lang="en-US" sz="1600" dirty="0">
                <a:latin typeface="Courier New" charset="0"/>
              </a:rPr>
              <a:t> games of racquetball between players A and B</a:t>
            </a:r>
            <a:br>
              <a:rPr lang="en-US" sz="1600" dirty="0">
                <a:latin typeface="Courier New" charset="0"/>
              </a:rPr>
            </a:br>
            <a:r>
              <a:rPr lang="en-US" sz="1600" dirty="0">
                <a:latin typeface="Courier New" charset="0"/>
              </a:rPr>
              <a:t>   # RETURNS number of wins for A, number of wins for B</a:t>
            </a:r>
            <a:endParaRPr lang="en-US" sz="1500" dirty="0">
              <a:latin typeface="Courier New" charset="0"/>
            </a:endParaRPr>
          </a:p>
          <a:p>
            <a:r>
              <a:rPr lang="en-US" dirty="0"/>
              <a:t>With this information, it’s easy to get started!</a:t>
            </a:r>
            <a:br>
              <a:rPr lang="en-US" dirty="0"/>
            </a:br>
            <a:r>
              <a:rPr lang="en-US" sz="1600" dirty="0">
                <a:latin typeface="Courier New" charset="0"/>
              </a:rPr>
              <a:t>def </a:t>
            </a:r>
            <a:r>
              <a:rPr lang="en-US" sz="1600" dirty="0" err="1">
                <a:latin typeface="Courier New" charset="0"/>
              </a:rPr>
              <a:t>simNGames(n</a:t>
            </a:r>
            <a:r>
              <a:rPr lang="en-US" sz="1600" dirty="0">
                <a:latin typeface="Courier New" charset="0"/>
              </a:rPr>
              <a:t>, </a:t>
            </a:r>
            <a:r>
              <a:rPr lang="en-US" sz="1600" dirty="0" err="1">
                <a:latin typeface="Courier New" charset="0"/>
              </a:rPr>
              <a:t>probA</a:t>
            </a:r>
            <a:r>
              <a:rPr lang="en-US" sz="1600" dirty="0">
                <a:latin typeface="Courier New" charset="0"/>
              </a:rPr>
              <a:t>, </a:t>
            </a:r>
            <a:r>
              <a:rPr lang="en-US" sz="1600" dirty="0" err="1">
                <a:latin typeface="Courier New" charset="0"/>
              </a:rPr>
              <a:t>probB</a:t>
            </a:r>
            <a:r>
              <a:rPr lang="en-US" sz="1600" dirty="0">
                <a:latin typeface="Courier New" charset="0"/>
              </a:rPr>
              <a:t>):</a:t>
            </a:r>
            <a:br>
              <a:rPr lang="en-US" sz="1600" dirty="0">
                <a:latin typeface="Courier New" charset="0"/>
              </a:rPr>
            </a:br>
            <a:r>
              <a:rPr lang="en-US" sz="1600" dirty="0">
                <a:latin typeface="Courier New" charset="0"/>
              </a:rPr>
              <a:t>    # Simulates </a:t>
            </a:r>
            <a:r>
              <a:rPr lang="en-US" sz="1600" dirty="0" err="1">
                <a:latin typeface="Courier New" charset="0"/>
              </a:rPr>
              <a:t>n</a:t>
            </a:r>
            <a:r>
              <a:rPr lang="en-US" sz="1600" dirty="0">
                <a:latin typeface="Courier New" charset="0"/>
              </a:rPr>
              <a:t> games of racquetball between players A and B</a:t>
            </a:r>
            <a:br>
              <a:rPr lang="en-US" sz="1600" dirty="0">
                <a:latin typeface="Courier New" charset="0"/>
              </a:rPr>
            </a:br>
            <a:r>
              <a:rPr lang="en-US" sz="1600" dirty="0">
                <a:latin typeface="Courier New" charset="0"/>
              </a:rPr>
              <a:t>    # RETURNS number of wins for A, number of wins for B</a:t>
            </a:r>
            <a:br>
              <a:rPr lang="en-US" sz="1600" dirty="0">
                <a:latin typeface="Courier New" charset="0"/>
              </a:rPr>
            </a:br>
            <a:r>
              <a:rPr lang="en-US" sz="1600" dirty="0">
                <a:latin typeface="Courier New" charset="0"/>
              </a:rPr>
              <a:t>    </a:t>
            </a:r>
            <a:r>
              <a:rPr lang="en-US" sz="1600" dirty="0" err="1">
                <a:latin typeface="Courier New" charset="0"/>
              </a:rPr>
              <a:t>winsA</a:t>
            </a:r>
            <a:r>
              <a:rPr lang="en-US" sz="1600" dirty="0">
                <a:latin typeface="Courier New" charset="0"/>
              </a:rPr>
              <a:t> = 0</a:t>
            </a:r>
            <a:br>
              <a:rPr lang="en-US" sz="1600" dirty="0">
                <a:latin typeface="Courier New" charset="0"/>
              </a:rPr>
            </a:br>
            <a:r>
              <a:rPr lang="en-US" sz="1600" dirty="0">
                <a:latin typeface="Courier New" charset="0"/>
              </a:rPr>
              <a:t>    </a:t>
            </a:r>
            <a:r>
              <a:rPr lang="en-US" sz="1600" dirty="0" err="1">
                <a:latin typeface="Courier New" charset="0"/>
              </a:rPr>
              <a:t>winsB</a:t>
            </a:r>
            <a:r>
              <a:rPr lang="en-US" sz="1600" dirty="0">
                <a:latin typeface="Courier New" charset="0"/>
              </a:rPr>
              <a:t> = 0</a:t>
            </a:r>
            <a:br>
              <a:rPr lang="en-US" sz="1600" dirty="0">
                <a:latin typeface="Courier New" charset="0"/>
              </a:rPr>
            </a:br>
            <a:r>
              <a:rPr lang="en-US" sz="1600" dirty="0">
                <a:latin typeface="Courier New" charset="0"/>
              </a:rPr>
              <a:t>    for </a:t>
            </a:r>
            <a:r>
              <a:rPr lang="en-US" sz="1600" dirty="0" err="1">
                <a:latin typeface="Courier New" charset="0"/>
              </a:rPr>
              <a:t>i</a:t>
            </a:r>
            <a:r>
              <a:rPr lang="en-US" sz="1600" dirty="0">
                <a:latin typeface="Courier New" charset="0"/>
              </a:rPr>
              <a:t> in </a:t>
            </a:r>
            <a:r>
              <a:rPr lang="en-US" sz="1600" dirty="0" err="1">
                <a:latin typeface="Courier New" charset="0"/>
              </a:rPr>
              <a:t>range(n</a:t>
            </a:r>
            <a:r>
              <a:rPr lang="en-US" sz="1600" dirty="0">
                <a:latin typeface="Courier Ne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5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FFDF76A-9291-1B4A-ACD1-2AB574A0138F}" type="slidenum">
              <a:rPr lang="en-US"/>
              <a:pPr/>
              <a:t>36</a:t>
            </a:fld>
            <a:endParaRPr lang="en-US"/>
          </a:p>
        </p:txBody>
      </p:sp>
      <p:sp>
        <p:nvSpPr>
          <p:cNvPr id="146434" name="Rectangle 2"/>
          <p:cNvSpPr>
            <a:spLocks noGrp="1" noChangeArrowheads="1"/>
          </p:cNvSpPr>
          <p:nvPr>
            <p:ph type="title"/>
          </p:nvPr>
        </p:nvSpPr>
        <p:spPr/>
        <p:txBody>
          <a:bodyPr/>
          <a:lstStyle/>
          <a:p>
            <a:r>
              <a:rPr lang="en-US"/>
              <a:t>Designing simNGames</a:t>
            </a:r>
          </a:p>
        </p:txBody>
      </p:sp>
      <p:sp>
        <p:nvSpPr>
          <p:cNvPr id="146435" name="Rectangle 3"/>
          <p:cNvSpPr>
            <a:spLocks noGrp="1" noChangeArrowheads="1"/>
          </p:cNvSpPr>
          <p:nvPr>
            <p:ph type="body" idx="1"/>
          </p:nvPr>
        </p:nvSpPr>
        <p:spPr/>
        <p:txBody>
          <a:bodyPr/>
          <a:lstStyle/>
          <a:p>
            <a:r>
              <a:rPr lang="en-US" sz="2800" dirty="0"/>
              <a:t>The next thing we need to do is simulate a game of racquetball. We’re not sure how to do that, so let’s put it off until later!</a:t>
            </a:r>
          </a:p>
          <a:p>
            <a:r>
              <a:rPr lang="en-US" sz="2800" dirty="0"/>
              <a:t>Let’s assume there’s a function called </a:t>
            </a:r>
            <a:r>
              <a:rPr lang="en-US" sz="2800" dirty="0" err="1">
                <a:solidFill>
                  <a:srgbClr val="E2751D"/>
                </a:solidFill>
                <a:latin typeface="Courier New" charset="0"/>
              </a:rPr>
              <a:t>simOneGame</a:t>
            </a:r>
            <a:r>
              <a:rPr lang="en-US" sz="2800" dirty="0">
                <a:solidFill>
                  <a:srgbClr val="E2751D"/>
                </a:solidFill>
              </a:rPr>
              <a:t> </a:t>
            </a:r>
            <a:r>
              <a:rPr lang="en-US" sz="2800" dirty="0"/>
              <a:t>that can do it.</a:t>
            </a:r>
          </a:p>
          <a:p>
            <a:r>
              <a:rPr lang="en-US" sz="2800" dirty="0"/>
              <a:t>The inputs to </a:t>
            </a:r>
            <a:r>
              <a:rPr lang="en-US" sz="2800" dirty="0" err="1">
                <a:solidFill>
                  <a:srgbClr val="E2751D"/>
                </a:solidFill>
                <a:latin typeface="Courier New" charset="0"/>
              </a:rPr>
              <a:t>simOneGame</a:t>
            </a:r>
            <a:r>
              <a:rPr lang="en-US" sz="2800" dirty="0">
                <a:solidFill>
                  <a:srgbClr val="E2751D"/>
                </a:solidFill>
              </a:rPr>
              <a:t> </a:t>
            </a:r>
            <a:r>
              <a:rPr lang="en-US" sz="2800" dirty="0"/>
              <a:t>are easy – the probabilities for each player. But what is the output?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6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6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p:bld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FFB0DE3C-832D-4B41-A99C-23344100F488}" type="slidenum">
              <a:rPr lang="en-US"/>
              <a:pPr/>
              <a:t>37</a:t>
            </a:fld>
            <a:endParaRPr lang="en-US"/>
          </a:p>
        </p:txBody>
      </p:sp>
      <p:sp>
        <p:nvSpPr>
          <p:cNvPr id="147458" name="Rectangle 2"/>
          <p:cNvSpPr>
            <a:spLocks noGrp="1" noChangeArrowheads="1"/>
          </p:cNvSpPr>
          <p:nvPr>
            <p:ph type="title"/>
          </p:nvPr>
        </p:nvSpPr>
        <p:spPr/>
        <p:txBody>
          <a:bodyPr/>
          <a:lstStyle/>
          <a:p>
            <a:r>
              <a:rPr lang="en-US" dirty="0"/>
              <a:t>Designing </a:t>
            </a:r>
            <a:r>
              <a:rPr lang="en-US" dirty="0" err="1"/>
              <a:t>simNGames</a:t>
            </a:r>
            <a:endParaRPr lang="en-US" dirty="0"/>
          </a:p>
        </p:txBody>
      </p:sp>
      <p:sp>
        <p:nvSpPr>
          <p:cNvPr id="147459" name="Rectangle 3"/>
          <p:cNvSpPr>
            <a:spLocks noGrp="1" noChangeArrowheads="1"/>
          </p:cNvSpPr>
          <p:nvPr>
            <p:ph type="body" idx="1"/>
          </p:nvPr>
        </p:nvSpPr>
        <p:spPr/>
        <p:txBody>
          <a:bodyPr/>
          <a:lstStyle/>
          <a:p>
            <a:r>
              <a:rPr lang="en-US" dirty="0"/>
              <a:t>We need to know who won the game. How can we get this information?</a:t>
            </a:r>
          </a:p>
          <a:p>
            <a:r>
              <a:rPr lang="en-US" dirty="0"/>
              <a:t>The easiest way is to pass back the final score.</a:t>
            </a:r>
          </a:p>
          <a:p>
            <a:r>
              <a:rPr lang="en-US" dirty="0"/>
              <a:t>The player with the higher score wins and gets their accumulator incremented by 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17E25561-4020-DB41-8907-6844224FF89D}" type="slidenum">
              <a:rPr lang="en-US"/>
              <a:pPr/>
              <a:t>38</a:t>
            </a:fld>
            <a:endParaRPr lang="en-US"/>
          </a:p>
        </p:txBody>
      </p:sp>
      <p:sp>
        <p:nvSpPr>
          <p:cNvPr id="148482" name="Rectangle 2"/>
          <p:cNvSpPr>
            <a:spLocks noGrp="1" noChangeArrowheads="1"/>
          </p:cNvSpPr>
          <p:nvPr>
            <p:ph type="title"/>
          </p:nvPr>
        </p:nvSpPr>
        <p:spPr/>
        <p:txBody>
          <a:bodyPr/>
          <a:lstStyle/>
          <a:p>
            <a:r>
              <a:rPr lang="en-US"/>
              <a:t>Designing simNGames</a:t>
            </a:r>
          </a:p>
        </p:txBody>
      </p:sp>
      <p:sp>
        <p:nvSpPr>
          <p:cNvPr id="148483" name="Rectangle 3"/>
          <p:cNvSpPr>
            <a:spLocks noGrp="1" noChangeArrowheads="1"/>
          </p:cNvSpPr>
          <p:nvPr>
            <p:ph type="body" idx="1"/>
          </p:nvPr>
        </p:nvSpPr>
        <p:spPr>
          <a:xfrm>
            <a:off x="135718" y="1600200"/>
            <a:ext cx="9008281" cy="4724399"/>
          </a:xfrm>
        </p:spPr>
        <p:txBody>
          <a:bodyPr>
            <a:normAutofit/>
          </a:bodyPr>
          <a:lstStyle/>
          <a:p>
            <a:pPr lvl="1">
              <a:buFont typeface="Wingdings" charset="2"/>
              <a:buNone/>
            </a:pPr>
            <a:r>
              <a:rPr lang="en-US" sz="1800" dirty="0">
                <a:latin typeface="Courier New" charset="0"/>
              </a:rPr>
              <a:t>def </a:t>
            </a:r>
            <a:r>
              <a:rPr lang="en-US" sz="1800" dirty="0" err="1">
                <a:latin typeface="Courier New" charset="0"/>
              </a:rPr>
              <a:t>simNGames(n</a:t>
            </a:r>
            <a:r>
              <a:rPr lang="en-US" sz="1800" dirty="0">
                <a:latin typeface="Courier New" charset="0"/>
              </a:rPr>
              <a:t>, </a:t>
            </a:r>
            <a:r>
              <a:rPr lang="en-US" sz="1800" dirty="0" err="1">
                <a:latin typeface="Courier New" charset="0"/>
              </a:rPr>
              <a:t>probA</a:t>
            </a:r>
            <a:r>
              <a:rPr lang="en-US" sz="1800" dirty="0">
                <a:latin typeface="Courier New" charset="0"/>
              </a:rPr>
              <a:t>, </a:t>
            </a:r>
            <a:r>
              <a:rPr lang="en-US" sz="1800" dirty="0" err="1">
                <a:latin typeface="Courier New" charset="0"/>
              </a:rPr>
              <a:t>probB</a:t>
            </a:r>
            <a:r>
              <a:rPr lang="en-US" sz="1800" dirty="0">
                <a:latin typeface="Courier New" charset="0"/>
              </a:rPr>
              <a:t>):</a:t>
            </a:r>
          </a:p>
          <a:p>
            <a:pPr lvl="1">
              <a:buFont typeface="Wingdings" charset="2"/>
              <a:buNone/>
            </a:pPr>
            <a:r>
              <a:rPr lang="en-US" sz="1800" dirty="0">
                <a:latin typeface="Courier New" charset="0"/>
              </a:rPr>
              <a:t>  </a:t>
            </a:r>
            <a:r>
              <a:rPr lang="en-US" sz="1800" dirty="0" smtClean="0">
                <a:latin typeface="Courier New" charset="0"/>
              </a:rPr>
              <a:t> # </a:t>
            </a:r>
            <a:r>
              <a:rPr lang="en-US" sz="1800" dirty="0">
                <a:latin typeface="Courier New" charset="0"/>
              </a:rPr>
              <a:t>Simulates </a:t>
            </a:r>
            <a:r>
              <a:rPr lang="en-US" sz="1800" dirty="0" err="1">
                <a:latin typeface="Courier New" charset="0"/>
              </a:rPr>
              <a:t>n</a:t>
            </a:r>
            <a:r>
              <a:rPr lang="en-US" sz="1800" dirty="0">
                <a:latin typeface="Courier New" charset="0"/>
              </a:rPr>
              <a:t> games of racquetball between</a:t>
            </a:r>
            <a:r>
              <a:rPr lang="en-US" sz="1800" dirty="0" smtClean="0">
                <a:latin typeface="Courier New" charset="0"/>
              </a:rPr>
              <a:t> </a:t>
            </a:r>
            <a:br>
              <a:rPr lang="en-US" sz="1800" dirty="0" smtClean="0">
                <a:latin typeface="Courier New" charset="0"/>
              </a:rPr>
            </a:br>
            <a:r>
              <a:rPr lang="en-US" sz="1800" dirty="0" smtClean="0">
                <a:latin typeface="Courier New" charset="0"/>
              </a:rPr>
              <a:t> # players </a:t>
            </a:r>
            <a:r>
              <a:rPr lang="en-US" sz="1800" dirty="0">
                <a:latin typeface="Courier New" charset="0"/>
              </a:rPr>
              <a:t>A and B</a:t>
            </a:r>
          </a:p>
          <a:p>
            <a:pPr lvl="1">
              <a:buFont typeface="Wingdings" charset="2"/>
              <a:buNone/>
            </a:pPr>
            <a:r>
              <a:rPr lang="en-US" sz="1800" dirty="0">
                <a:latin typeface="Courier New" charset="0"/>
              </a:rPr>
              <a:t>  </a:t>
            </a:r>
            <a:r>
              <a:rPr lang="en-US" sz="1800" dirty="0" smtClean="0">
                <a:latin typeface="Courier New" charset="0"/>
              </a:rPr>
              <a:t> # </a:t>
            </a:r>
            <a:r>
              <a:rPr lang="en-US" sz="1800" dirty="0">
                <a:latin typeface="Courier New" charset="0"/>
              </a:rPr>
              <a:t>RETURNS number of wins for A, number of wins for B</a:t>
            </a:r>
          </a:p>
          <a:p>
            <a:pPr lvl="1">
              <a:buFont typeface="Wingdings" charset="2"/>
              <a:buNone/>
            </a:pPr>
            <a:r>
              <a:rPr lang="en-US" sz="1800" dirty="0">
                <a:latin typeface="Courier New" charset="0"/>
              </a:rPr>
              <a:t>    </a:t>
            </a:r>
            <a:r>
              <a:rPr lang="en-US" sz="1800" dirty="0" err="1">
                <a:latin typeface="Courier New" charset="0"/>
              </a:rPr>
              <a:t>winsA</a:t>
            </a:r>
            <a:r>
              <a:rPr lang="en-US" sz="1800" dirty="0">
                <a:latin typeface="Courier New" charset="0"/>
              </a:rPr>
              <a:t> = </a:t>
            </a:r>
            <a:r>
              <a:rPr lang="en-US" sz="1800" dirty="0" err="1">
                <a:latin typeface="Courier New" charset="0"/>
              </a:rPr>
              <a:t>winsB</a:t>
            </a:r>
            <a:r>
              <a:rPr lang="en-US" sz="1800" dirty="0">
                <a:latin typeface="Courier New" charset="0"/>
              </a:rPr>
              <a:t> = 0</a:t>
            </a:r>
          </a:p>
          <a:p>
            <a:pPr lvl="1">
              <a:buFont typeface="Wingdings" charset="2"/>
              <a:buNone/>
            </a:pPr>
            <a:r>
              <a:rPr lang="en-US" sz="1800" dirty="0">
                <a:latin typeface="Courier New" charset="0"/>
              </a:rPr>
              <a:t>    for </a:t>
            </a:r>
            <a:r>
              <a:rPr lang="en-US" sz="1800" dirty="0" err="1">
                <a:latin typeface="Courier New" charset="0"/>
              </a:rPr>
              <a:t>i</a:t>
            </a:r>
            <a:r>
              <a:rPr lang="en-US" sz="1800" dirty="0">
                <a:latin typeface="Courier New" charset="0"/>
              </a:rPr>
              <a:t> in </a:t>
            </a:r>
            <a:r>
              <a:rPr lang="en-US" sz="1800" dirty="0" err="1">
                <a:latin typeface="Courier New" charset="0"/>
              </a:rPr>
              <a:t>range(n</a:t>
            </a:r>
            <a:r>
              <a:rPr lang="en-US" sz="1800" dirty="0">
                <a:latin typeface="Courier New" charset="0"/>
              </a:rPr>
              <a:t>):</a:t>
            </a:r>
          </a:p>
          <a:p>
            <a:pPr lvl="1">
              <a:buFont typeface="Wingdings" charset="2"/>
              <a:buNone/>
            </a:pPr>
            <a:r>
              <a:rPr lang="en-US" sz="1800" dirty="0">
                <a:latin typeface="Courier New" charset="0"/>
              </a:rPr>
              <a:t>        </a:t>
            </a:r>
            <a:r>
              <a:rPr lang="en-US" sz="1800" dirty="0" err="1">
                <a:latin typeface="Courier New" charset="0"/>
              </a:rPr>
              <a:t>scoreA</a:t>
            </a:r>
            <a:r>
              <a:rPr lang="en-US" sz="1800" dirty="0">
                <a:latin typeface="Courier New" charset="0"/>
              </a:rPr>
              <a:t>, </a:t>
            </a:r>
            <a:r>
              <a:rPr lang="en-US" sz="1800" dirty="0" err="1">
                <a:latin typeface="Courier New" charset="0"/>
              </a:rPr>
              <a:t>scoreB</a:t>
            </a:r>
            <a:r>
              <a:rPr lang="en-US" sz="1800" dirty="0">
                <a:latin typeface="Courier New" charset="0"/>
              </a:rPr>
              <a:t> = </a:t>
            </a:r>
            <a:r>
              <a:rPr lang="en-US" sz="1800" dirty="0" err="1">
                <a:latin typeface="Courier New" charset="0"/>
              </a:rPr>
              <a:t>simOneGame(probA</a:t>
            </a:r>
            <a:r>
              <a:rPr lang="en-US" sz="1800" dirty="0">
                <a:latin typeface="Courier New" charset="0"/>
              </a:rPr>
              <a:t>, </a:t>
            </a:r>
            <a:r>
              <a:rPr lang="en-US" sz="1800" dirty="0" err="1">
                <a:latin typeface="Courier New" charset="0"/>
              </a:rPr>
              <a:t>probB</a:t>
            </a:r>
            <a:r>
              <a:rPr lang="en-US" sz="1800" dirty="0">
                <a:latin typeface="Courier New" charset="0"/>
              </a:rPr>
              <a:t>)</a:t>
            </a:r>
          </a:p>
          <a:p>
            <a:pPr lvl="1">
              <a:buFont typeface="Wingdings" charset="2"/>
              <a:buNone/>
            </a:pPr>
            <a:r>
              <a:rPr lang="en-US" sz="1800" dirty="0">
                <a:latin typeface="Courier New" charset="0"/>
              </a:rPr>
              <a:t>        if </a:t>
            </a:r>
            <a:r>
              <a:rPr lang="en-US" sz="1800" dirty="0" err="1">
                <a:latin typeface="Courier New" charset="0"/>
              </a:rPr>
              <a:t>scoreA</a:t>
            </a:r>
            <a:r>
              <a:rPr lang="en-US" sz="1800" dirty="0">
                <a:latin typeface="Courier New" charset="0"/>
              </a:rPr>
              <a:t> &gt; </a:t>
            </a:r>
            <a:r>
              <a:rPr lang="en-US" sz="1800" dirty="0" err="1">
                <a:latin typeface="Courier New" charset="0"/>
              </a:rPr>
              <a:t>scoreB</a:t>
            </a:r>
            <a:r>
              <a:rPr lang="en-US" sz="1800" dirty="0">
                <a:latin typeface="Courier New" charset="0"/>
              </a:rPr>
              <a:t>:</a:t>
            </a:r>
          </a:p>
          <a:p>
            <a:pPr lvl="1">
              <a:buFont typeface="Wingdings" charset="2"/>
              <a:buNone/>
            </a:pPr>
            <a:r>
              <a:rPr lang="en-US" sz="1800" dirty="0">
                <a:latin typeface="Courier New" charset="0"/>
              </a:rPr>
              <a:t>            </a:t>
            </a:r>
            <a:r>
              <a:rPr lang="en-US" sz="1800" dirty="0" err="1">
                <a:latin typeface="Courier New" charset="0"/>
              </a:rPr>
              <a:t>winsA</a:t>
            </a:r>
            <a:r>
              <a:rPr lang="en-US" sz="1800" dirty="0">
                <a:latin typeface="Courier New" charset="0"/>
              </a:rPr>
              <a:t> = </a:t>
            </a:r>
            <a:r>
              <a:rPr lang="en-US" sz="1800" dirty="0" err="1">
                <a:latin typeface="Courier New" charset="0"/>
              </a:rPr>
              <a:t>winsA</a:t>
            </a:r>
            <a:r>
              <a:rPr lang="en-US" sz="1800" dirty="0">
                <a:latin typeface="Courier New" charset="0"/>
              </a:rPr>
              <a:t> + 1</a:t>
            </a:r>
          </a:p>
          <a:p>
            <a:pPr lvl="1">
              <a:buFont typeface="Wingdings" charset="2"/>
              <a:buNone/>
            </a:pPr>
            <a:r>
              <a:rPr lang="en-US" sz="1800" dirty="0">
                <a:latin typeface="Courier New" charset="0"/>
              </a:rPr>
              <a:t>        else:</a:t>
            </a:r>
          </a:p>
          <a:p>
            <a:pPr lvl="1">
              <a:buFont typeface="Wingdings" charset="2"/>
              <a:buNone/>
            </a:pPr>
            <a:r>
              <a:rPr lang="en-US" sz="1800" dirty="0">
                <a:latin typeface="Courier New" charset="0"/>
              </a:rPr>
              <a:t>            </a:t>
            </a:r>
            <a:r>
              <a:rPr lang="en-US" sz="1800" dirty="0" err="1">
                <a:latin typeface="Courier New" charset="0"/>
              </a:rPr>
              <a:t>winsB</a:t>
            </a:r>
            <a:r>
              <a:rPr lang="en-US" sz="1800" dirty="0">
                <a:latin typeface="Courier New" charset="0"/>
              </a:rPr>
              <a:t> = </a:t>
            </a:r>
            <a:r>
              <a:rPr lang="en-US" sz="1800" dirty="0" err="1">
                <a:latin typeface="Courier New" charset="0"/>
              </a:rPr>
              <a:t>winsB</a:t>
            </a:r>
            <a:r>
              <a:rPr lang="en-US" sz="1800" dirty="0">
                <a:latin typeface="Courier New" charset="0"/>
              </a:rPr>
              <a:t> + 1</a:t>
            </a:r>
          </a:p>
          <a:p>
            <a:pPr lvl="1">
              <a:buFont typeface="Wingdings" charset="2"/>
              <a:buNone/>
            </a:pPr>
            <a:r>
              <a:rPr lang="en-US" sz="1800" dirty="0">
                <a:latin typeface="Courier New" charset="0"/>
              </a:rPr>
              <a:t>    return </a:t>
            </a:r>
            <a:r>
              <a:rPr lang="en-US" sz="1800" dirty="0" err="1">
                <a:latin typeface="Courier New" charset="0"/>
              </a:rPr>
              <a:t>winsA</a:t>
            </a:r>
            <a:r>
              <a:rPr lang="en-US" sz="1800" dirty="0">
                <a:latin typeface="Courier New" charset="0"/>
              </a:rPr>
              <a:t>, </a:t>
            </a:r>
            <a:r>
              <a:rPr lang="en-US" sz="1800" dirty="0" err="1">
                <a:latin typeface="Courier New" charset="0"/>
              </a:rPr>
              <a:t>winsB</a:t>
            </a:r>
            <a:endParaRPr lang="en-US" sz="1800" dirty="0">
              <a:latin typeface="Courier New" charset="0"/>
            </a:endParaRPr>
          </a:p>
          <a:p>
            <a:pPr>
              <a:buFont typeface="Wingdings" charset="2"/>
              <a:buNone/>
            </a:pPr>
            <a:endParaRPr lang="en-US" sz="1500" dirty="0">
              <a:latin typeface="Courier New"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816C362-B578-7748-B3DF-F4D52F8E62D7}" type="slidenum">
              <a:rPr lang="en-US"/>
              <a:pPr/>
              <a:t>39</a:t>
            </a:fld>
            <a:endParaRPr lang="en-US"/>
          </a:p>
        </p:txBody>
      </p:sp>
      <p:sp>
        <p:nvSpPr>
          <p:cNvPr id="150530" name="Rectangle 2"/>
          <p:cNvSpPr>
            <a:spLocks noGrp="1" noChangeArrowheads="1"/>
          </p:cNvSpPr>
          <p:nvPr>
            <p:ph type="title"/>
          </p:nvPr>
        </p:nvSpPr>
        <p:spPr/>
        <p:txBody>
          <a:bodyPr/>
          <a:lstStyle/>
          <a:p>
            <a:r>
              <a:rPr lang="en-US"/>
              <a:t>Designing simNGames</a:t>
            </a:r>
          </a:p>
        </p:txBody>
      </p:sp>
      <p:pic>
        <p:nvPicPr>
          <p:cNvPr id="150531" name="Picture 3" descr="C:\Documents and Settings\Terry\My Documents\Teaching\W04\CS 120\Textbook\Figures\rballlevel2.png"/>
          <p:cNvPicPr>
            <a:picLocks noChangeAspect="1" noChangeArrowheads="1"/>
          </p:cNvPicPr>
          <p:nvPr/>
        </p:nvPicPr>
        <p:blipFill>
          <a:blip r:embed="rId2"/>
          <a:srcRect/>
          <a:stretch>
            <a:fillRect/>
          </a:stretch>
        </p:blipFill>
        <p:spPr bwMode="auto">
          <a:xfrm>
            <a:off x="1066800" y="1828800"/>
            <a:ext cx="6983413" cy="430371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1E2AD8A8-D983-D949-BB7D-A2AE8C1C96BC}" type="slidenum">
              <a:rPr lang="en-US"/>
              <a:pPr/>
              <a:t>4</a:t>
            </a:fld>
            <a:endParaRPr lang="en-US"/>
          </a:p>
        </p:txBody>
      </p:sp>
      <p:sp>
        <p:nvSpPr>
          <p:cNvPr id="100354" name="Rectangle 2"/>
          <p:cNvSpPr>
            <a:spLocks noGrp="1" noChangeArrowheads="1"/>
          </p:cNvSpPr>
          <p:nvPr>
            <p:ph type="title"/>
          </p:nvPr>
        </p:nvSpPr>
        <p:spPr/>
        <p:txBody>
          <a:bodyPr/>
          <a:lstStyle/>
          <a:p>
            <a:r>
              <a:rPr lang="en-US"/>
              <a:t>A Simulation Problem</a:t>
            </a:r>
          </a:p>
        </p:txBody>
      </p:sp>
      <p:sp>
        <p:nvSpPr>
          <p:cNvPr id="100355" name="Rectangle 3"/>
          <p:cNvSpPr>
            <a:spLocks noGrp="1" noChangeArrowheads="1"/>
          </p:cNvSpPr>
          <p:nvPr>
            <p:ph type="body" idx="1"/>
          </p:nvPr>
        </p:nvSpPr>
        <p:spPr>
          <a:xfrm>
            <a:off x="549275" y="1600201"/>
            <a:ext cx="8042276" cy="3150349"/>
          </a:xfrm>
        </p:spPr>
        <p:txBody>
          <a:bodyPr>
            <a:normAutofit fontScale="77500" lnSpcReduction="20000"/>
          </a:bodyPr>
          <a:lstStyle/>
          <a:p>
            <a:r>
              <a:rPr lang="en-US" sz="2800" dirty="0"/>
              <a:t>Denny </a:t>
            </a:r>
            <a:r>
              <a:rPr lang="en-US" sz="2800" dirty="0" err="1"/>
              <a:t>Dibblebit</a:t>
            </a:r>
            <a:r>
              <a:rPr lang="en-US" sz="2800" dirty="0"/>
              <a:t> often plays racquetball with players who are slightly better than he is.</a:t>
            </a:r>
          </a:p>
          <a:p>
            <a:r>
              <a:rPr lang="en-US" sz="2800" dirty="0"/>
              <a:t>Denny usually loses his matches!</a:t>
            </a:r>
          </a:p>
          <a:p>
            <a:r>
              <a:rPr lang="en-US" sz="2800" dirty="0"/>
              <a:t>Shouldn’t players who are </a:t>
            </a:r>
            <a:r>
              <a:rPr lang="en-US" sz="2800" i="1" dirty="0"/>
              <a:t>a little</a:t>
            </a:r>
            <a:r>
              <a:rPr lang="en-US" sz="2800" dirty="0"/>
              <a:t> better win </a:t>
            </a:r>
            <a:r>
              <a:rPr lang="en-US" sz="2800" i="1" dirty="0"/>
              <a:t>a little</a:t>
            </a:r>
            <a:r>
              <a:rPr lang="en-US" sz="2800" dirty="0"/>
              <a:t> more often?</a:t>
            </a:r>
          </a:p>
          <a:p>
            <a:r>
              <a:rPr lang="en-US" sz="2800" dirty="0"/>
              <a:t>Susan suggests that they write a simulation to see if slight differences in ability can cause such large differences in scores.</a:t>
            </a:r>
          </a:p>
        </p:txBody>
      </p:sp>
      <p:pic>
        <p:nvPicPr>
          <p:cNvPr id="6" name="Picture 5" descr="FM_Racketball_Eve_093r.jpg"/>
          <p:cNvPicPr>
            <a:picLocks noChangeAspect="1"/>
          </p:cNvPicPr>
          <p:nvPr/>
        </p:nvPicPr>
        <p:blipFill>
          <a:blip r:embed="rId2"/>
          <a:stretch>
            <a:fillRect/>
          </a:stretch>
        </p:blipFill>
        <p:spPr>
          <a:xfrm>
            <a:off x="5419026" y="4406076"/>
            <a:ext cx="3724974" cy="24871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B4AA001B-AEDF-3D47-B9FA-5218127D339E}" type="slidenum">
              <a:rPr lang="en-US"/>
              <a:pPr/>
              <a:t>40</a:t>
            </a:fld>
            <a:endParaRPr lang="en-US"/>
          </a:p>
        </p:txBody>
      </p:sp>
      <p:sp>
        <p:nvSpPr>
          <p:cNvPr id="151554" name="Rectangle 2"/>
          <p:cNvSpPr>
            <a:spLocks noGrp="1" noChangeArrowheads="1"/>
          </p:cNvSpPr>
          <p:nvPr>
            <p:ph type="title"/>
          </p:nvPr>
        </p:nvSpPr>
        <p:spPr/>
        <p:txBody>
          <a:bodyPr/>
          <a:lstStyle/>
          <a:p>
            <a:r>
              <a:rPr lang="en-US"/>
              <a:t>Third-Level Design</a:t>
            </a:r>
          </a:p>
        </p:txBody>
      </p:sp>
      <p:sp>
        <p:nvSpPr>
          <p:cNvPr id="151555" name="Rectangle 3"/>
          <p:cNvSpPr>
            <a:spLocks noGrp="1" noChangeArrowheads="1"/>
          </p:cNvSpPr>
          <p:nvPr>
            <p:ph type="body" idx="1"/>
          </p:nvPr>
        </p:nvSpPr>
        <p:spPr/>
        <p:txBody>
          <a:bodyPr/>
          <a:lstStyle/>
          <a:p>
            <a:r>
              <a:rPr lang="en-US" dirty="0"/>
              <a:t>The next function we need to write is </a:t>
            </a:r>
            <a:r>
              <a:rPr lang="en-US" dirty="0" err="1">
                <a:solidFill>
                  <a:srgbClr val="E2751D"/>
                </a:solidFill>
                <a:latin typeface="Courier New" charset="0"/>
              </a:rPr>
              <a:t>simOneGame</a:t>
            </a:r>
            <a:r>
              <a:rPr lang="en-US" dirty="0"/>
              <a:t>, where the logic of the racquetball rules lies.</a:t>
            </a:r>
          </a:p>
          <a:p>
            <a:r>
              <a:rPr lang="en-US" dirty="0"/>
              <a:t>Players keep doing rallies until the game is over, which implies the use of an indefinite loop, since we don’t know ahead of time how many rallies there will be before the game is 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1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464B7BE5-080B-4442-95CA-0539FE36FBD4}" type="slidenum">
              <a:rPr lang="en-US"/>
              <a:pPr/>
              <a:t>41</a:t>
            </a:fld>
            <a:endParaRPr lang="en-US"/>
          </a:p>
        </p:txBody>
      </p:sp>
      <p:sp>
        <p:nvSpPr>
          <p:cNvPr id="152578" name="Rectangle 2"/>
          <p:cNvSpPr>
            <a:spLocks noGrp="1" noChangeArrowheads="1"/>
          </p:cNvSpPr>
          <p:nvPr>
            <p:ph type="title"/>
          </p:nvPr>
        </p:nvSpPr>
        <p:spPr/>
        <p:txBody>
          <a:bodyPr/>
          <a:lstStyle/>
          <a:p>
            <a:r>
              <a:rPr lang="en-US"/>
              <a:t>Third-Level Design</a:t>
            </a:r>
          </a:p>
        </p:txBody>
      </p:sp>
      <p:sp>
        <p:nvSpPr>
          <p:cNvPr id="152579" name="Rectangle 3"/>
          <p:cNvSpPr>
            <a:spLocks noGrp="1" noChangeArrowheads="1"/>
          </p:cNvSpPr>
          <p:nvPr>
            <p:ph type="body" idx="1"/>
          </p:nvPr>
        </p:nvSpPr>
        <p:spPr/>
        <p:txBody>
          <a:bodyPr/>
          <a:lstStyle/>
          <a:p>
            <a:r>
              <a:rPr lang="en-US" dirty="0"/>
              <a:t>We also need to keep track of the score and who’s serving. The score will be two accumulators, so how do we keep track of who’s serving?</a:t>
            </a:r>
          </a:p>
          <a:p>
            <a:r>
              <a:rPr lang="en-US" dirty="0"/>
              <a:t>One approach is to use a string value that alternates between “A” or “B”.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5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CDE9B516-64F8-D347-BF7A-F5EE1A7ADF0D}" type="slidenum">
              <a:rPr lang="en-US"/>
              <a:pPr/>
              <a:t>42</a:t>
            </a:fld>
            <a:endParaRPr lang="en-US"/>
          </a:p>
        </p:txBody>
      </p:sp>
      <p:sp>
        <p:nvSpPr>
          <p:cNvPr id="153602" name="Rectangle 2"/>
          <p:cNvSpPr>
            <a:spLocks noGrp="1" noChangeArrowheads="1"/>
          </p:cNvSpPr>
          <p:nvPr>
            <p:ph type="title"/>
          </p:nvPr>
        </p:nvSpPr>
        <p:spPr/>
        <p:txBody>
          <a:bodyPr/>
          <a:lstStyle/>
          <a:p>
            <a:r>
              <a:rPr lang="en-US"/>
              <a:t>Third-Level Design</a:t>
            </a:r>
          </a:p>
        </p:txBody>
      </p:sp>
      <p:sp>
        <p:nvSpPr>
          <p:cNvPr id="153603" name="Rectangle 3"/>
          <p:cNvSpPr>
            <a:spLocks noGrp="1" noChangeArrowheads="1"/>
          </p:cNvSpPr>
          <p:nvPr>
            <p:ph type="body" idx="1"/>
          </p:nvPr>
        </p:nvSpPr>
        <p:spPr/>
        <p:txBody>
          <a:bodyPr>
            <a:normAutofit lnSpcReduction="10000"/>
          </a:bodyPr>
          <a:lstStyle/>
          <a:p>
            <a:pPr lvl="1">
              <a:lnSpc>
                <a:spcPct val="90000"/>
              </a:lnSpc>
            </a:pPr>
            <a:r>
              <a:rPr lang="en-US" sz="1600" dirty="0">
                <a:latin typeface="Courier New" charset="0"/>
              </a:rPr>
              <a:t>Initialize scores to 0</a:t>
            </a:r>
            <a:br>
              <a:rPr lang="en-US" sz="1600" dirty="0">
                <a:latin typeface="Courier New" charset="0"/>
              </a:rPr>
            </a:br>
            <a:r>
              <a:rPr lang="en-US" sz="1600" dirty="0">
                <a:latin typeface="Courier New" charset="0"/>
              </a:rPr>
              <a:t>Set serving to “A”</a:t>
            </a:r>
            <a:br>
              <a:rPr lang="en-US" sz="1600" dirty="0">
                <a:latin typeface="Courier New" charset="0"/>
              </a:rPr>
            </a:br>
            <a:r>
              <a:rPr lang="en-US" sz="1600" dirty="0">
                <a:latin typeface="Courier New" charset="0"/>
              </a:rPr>
              <a:t>Loop while game is not over:</a:t>
            </a:r>
            <a:br>
              <a:rPr lang="en-US" sz="1600" dirty="0">
                <a:latin typeface="Courier New" charset="0"/>
              </a:rPr>
            </a:br>
            <a:r>
              <a:rPr lang="en-US" sz="1600" dirty="0">
                <a:latin typeface="Courier New" charset="0"/>
              </a:rPr>
              <a:t>   Simulate one serve of whichever player is serving</a:t>
            </a:r>
            <a:br>
              <a:rPr lang="en-US" sz="1600" dirty="0">
                <a:latin typeface="Courier New" charset="0"/>
              </a:rPr>
            </a:br>
            <a:r>
              <a:rPr lang="en-US" sz="1600" dirty="0">
                <a:latin typeface="Courier New" charset="0"/>
              </a:rPr>
              <a:t>   update the status of the game</a:t>
            </a:r>
            <a:br>
              <a:rPr lang="en-US" sz="1600" dirty="0">
                <a:latin typeface="Courier New" charset="0"/>
              </a:rPr>
            </a:br>
            <a:r>
              <a:rPr lang="en-US" sz="1600" dirty="0">
                <a:latin typeface="Courier New" charset="0"/>
              </a:rPr>
              <a:t>Return </a:t>
            </a:r>
            <a:r>
              <a:rPr lang="en-US" sz="1600" dirty="0" smtClean="0">
                <a:latin typeface="Courier New" charset="0"/>
              </a:rPr>
              <a:t>scores</a:t>
            </a:r>
          </a:p>
          <a:p>
            <a:pPr lvl="1">
              <a:lnSpc>
                <a:spcPct val="90000"/>
              </a:lnSpc>
            </a:pPr>
            <a:r>
              <a:rPr lang="en-US" sz="1600" dirty="0">
                <a:latin typeface="Courier New" charset="0"/>
              </a:rPr>
              <a:t>Def </a:t>
            </a:r>
            <a:r>
              <a:rPr lang="en-US" sz="1600" dirty="0" err="1">
                <a:latin typeface="Courier New" charset="0"/>
              </a:rPr>
              <a:t>simOneGame(probA</a:t>
            </a:r>
            <a:r>
              <a:rPr lang="en-US" sz="1600" dirty="0">
                <a:latin typeface="Courier New" charset="0"/>
              </a:rPr>
              <a:t>, </a:t>
            </a:r>
            <a:r>
              <a:rPr lang="en-US" sz="1600" dirty="0" err="1">
                <a:latin typeface="Courier New" charset="0"/>
              </a:rPr>
              <a:t>probB</a:t>
            </a:r>
            <a:r>
              <a:rPr lang="en-US" sz="1600" dirty="0">
                <a:latin typeface="Courier New" charset="0"/>
              </a:rPr>
              <a:t>):</a:t>
            </a:r>
            <a:br>
              <a:rPr lang="en-US" sz="1600" dirty="0">
                <a:latin typeface="Courier New" charset="0"/>
              </a:rPr>
            </a:br>
            <a:r>
              <a:rPr lang="en-US" sz="1600" dirty="0">
                <a:latin typeface="Courier New" charset="0"/>
              </a:rPr>
              <a:t>   </a:t>
            </a:r>
            <a:r>
              <a:rPr lang="en-US" sz="1600" dirty="0" err="1">
                <a:latin typeface="Courier New" charset="0"/>
              </a:rPr>
              <a:t>scoreA</a:t>
            </a:r>
            <a:r>
              <a:rPr lang="en-US" sz="1600" dirty="0">
                <a:latin typeface="Courier New" charset="0"/>
              </a:rPr>
              <a:t> = 0</a:t>
            </a:r>
            <a:br>
              <a:rPr lang="en-US" sz="1600" dirty="0">
                <a:latin typeface="Courier New" charset="0"/>
              </a:rPr>
            </a:br>
            <a:r>
              <a:rPr lang="en-US" sz="1600" dirty="0">
                <a:latin typeface="Courier New" charset="0"/>
              </a:rPr>
              <a:t>   </a:t>
            </a:r>
            <a:r>
              <a:rPr lang="en-US" sz="1600" dirty="0" err="1">
                <a:latin typeface="Courier New" charset="0"/>
              </a:rPr>
              <a:t>scoreB</a:t>
            </a:r>
            <a:r>
              <a:rPr lang="en-US" sz="1600" dirty="0">
                <a:latin typeface="Courier New" charset="0"/>
              </a:rPr>
              <a:t> = 0</a:t>
            </a:r>
            <a:br>
              <a:rPr lang="en-US" sz="1600" dirty="0">
                <a:latin typeface="Courier New" charset="0"/>
              </a:rPr>
            </a:br>
            <a:r>
              <a:rPr lang="en-US" sz="1600" dirty="0">
                <a:latin typeface="Courier New" charset="0"/>
              </a:rPr>
              <a:t>   serving = “A”</a:t>
            </a:r>
            <a:br>
              <a:rPr lang="en-US" sz="1600" dirty="0">
                <a:latin typeface="Courier New" charset="0"/>
              </a:rPr>
            </a:br>
            <a:r>
              <a:rPr lang="en-US" sz="1600" dirty="0">
                <a:latin typeface="Courier New" charset="0"/>
              </a:rPr>
              <a:t>   while &lt;condition&gt;:</a:t>
            </a:r>
          </a:p>
          <a:p>
            <a:pPr>
              <a:lnSpc>
                <a:spcPct val="90000"/>
              </a:lnSpc>
            </a:pPr>
            <a:r>
              <a:rPr lang="en-US" sz="2800" dirty="0"/>
              <a:t>What will the condition be?? Let’s take the two scores and pass them to another function that returns </a:t>
            </a:r>
            <a:r>
              <a:rPr lang="en-US" sz="2800" dirty="0">
                <a:solidFill>
                  <a:srgbClr val="E2751D"/>
                </a:solidFill>
                <a:latin typeface="Courier New" charset="0"/>
              </a:rPr>
              <a:t>True</a:t>
            </a:r>
            <a:r>
              <a:rPr lang="en-US" sz="2800" dirty="0">
                <a:solidFill>
                  <a:srgbClr val="E2751D"/>
                </a:solidFill>
              </a:rPr>
              <a:t> </a:t>
            </a:r>
            <a:r>
              <a:rPr lang="en-US" sz="2800" dirty="0"/>
              <a:t>if the game is over, </a:t>
            </a:r>
            <a:r>
              <a:rPr lang="en-US" sz="2800" dirty="0">
                <a:solidFill>
                  <a:srgbClr val="E2751D"/>
                </a:solidFill>
                <a:latin typeface="Courier New" charset="0"/>
              </a:rPr>
              <a:t>False</a:t>
            </a:r>
            <a:r>
              <a:rPr lang="en-US" sz="2800" dirty="0">
                <a:solidFill>
                  <a:srgbClr val="E2751D"/>
                </a:solidFill>
              </a:rPr>
              <a:t> </a:t>
            </a:r>
            <a:r>
              <a:rPr lang="en-US" sz="2800" dirty="0"/>
              <a:t>if not.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0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3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p:bld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EF8FA2B-1831-3C46-8987-568A9DE935B8}" type="slidenum">
              <a:rPr lang="en-US"/>
              <a:pPr/>
              <a:t>43</a:t>
            </a:fld>
            <a:endParaRPr lang="en-US"/>
          </a:p>
        </p:txBody>
      </p:sp>
      <p:pic>
        <p:nvPicPr>
          <p:cNvPr id="154628" name="Picture 4" descr="C:\Documents and Settings\Terry\My Documents\Teaching\W04\CS 120\Textbook\Figures\rballlevel3.png"/>
          <p:cNvPicPr>
            <a:picLocks noChangeAspect="1" noChangeArrowheads="1"/>
          </p:cNvPicPr>
          <p:nvPr/>
        </p:nvPicPr>
        <p:blipFill>
          <a:blip r:embed="rId2"/>
          <a:srcRect/>
          <a:stretch>
            <a:fillRect/>
          </a:stretch>
        </p:blipFill>
        <p:spPr bwMode="auto">
          <a:xfrm>
            <a:off x="2362200" y="1143000"/>
            <a:ext cx="6172200" cy="5192713"/>
          </a:xfrm>
          <a:prstGeom prst="rect">
            <a:avLst/>
          </a:prstGeom>
          <a:noFill/>
        </p:spPr>
      </p:pic>
      <p:sp>
        <p:nvSpPr>
          <p:cNvPr id="154626" name="Rectangle 2"/>
          <p:cNvSpPr>
            <a:spLocks noGrp="1" noChangeArrowheads="1"/>
          </p:cNvSpPr>
          <p:nvPr>
            <p:ph type="title"/>
          </p:nvPr>
        </p:nvSpPr>
        <p:spPr/>
        <p:txBody>
          <a:bodyPr/>
          <a:lstStyle/>
          <a:p>
            <a:r>
              <a:rPr lang="en-US"/>
              <a:t>Third-Level Design</a:t>
            </a:r>
            <a:br>
              <a:rPr lang="en-US"/>
            </a:b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801951CC-B4E7-B84D-BC94-EFB562F72967}" type="slidenum">
              <a:rPr lang="en-US"/>
              <a:pPr/>
              <a:t>44</a:t>
            </a:fld>
            <a:endParaRPr lang="en-US"/>
          </a:p>
        </p:txBody>
      </p:sp>
      <p:sp>
        <p:nvSpPr>
          <p:cNvPr id="155650" name="Rectangle 2"/>
          <p:cNvSpPr>
            <a:spLocks noGrp="1" noChangeArrowheads="1"/>
          </p:cNvSpPr>
          <p:nvPr>
            <p:ph type="title"/>
          </p:nvPr>
        </p:nvSpPr>
        <p:spPr/>
        <p:txBody>
          <a:bodyPr/>
          <a:lstStyle/>
          <a:p>
            <a:r>
              <a:rPr lang="en-US"/>
              <a:t>Third-Level Design</a:t>
            </a:r>
          </a:p>
        </p:txBody>
      </p:sp>
      <p:sp>
        <p:nvSpPr>
          <p:cNvPr id="155651" name="Rectangle 3"/>
          <p:cNvSpPr>
            <a:spLocks noGrp="1" noChangeArrowheads="1"/>
          </p:cNvSpPr>
          <p:nvPr>
            <p:ph type="body" idx="1"/>
          </p:nvPr>
        </p:nvSpPr>
        <p:spPr/>
        <p:txBody>
          <a:bodyPr/>
          <a:lstStyle/>
          <a:p>
            <a:r>
              <a:rPr lang="en-US" dirty="0"/>
              <a:t>At this point, </a:t>
            </a:r>
            <a:r>
              <a:rPr lang="en-US" dirty="0" err="1">
                <a:solidFill>
                  <a:srgbClr val="E2751D"/>
                </a:solidFill>
                <a:latin typeface="Courier New" charset="0"/>
              </a:rPr>
              <a:t>simOneGame</a:t>
            </a:r>
            <a:r>
              <a:rPr lang="en-US" dirty="0">
                <a:solidFill>
                  <a:srgbClr val="E2751D"/>
                </a:solidFill>
              </a:rPr>
              <a:t> </a:t>
            </a:r>
            <a:r>
              <a:rPr lang="en-US" dirty="0"/>
              <a:t>looks like this:</a:t>
            </a:r>
            <a:br>
              <a:rPr lang="en-US" dirty="0"/>
            </a:br>
            <a:endParaRPr lang="en-US" dirty="0"/>
          </a:p>
          <a:p>
            <a:r>
              <a:rPr lang="en-US" sz="2000" dirty="0">
                <a:latin typeface="Courier New" charset="0"/>
              </a:rPr>
              <a:t>def </a:t>
            </a:r>
            <a:r>
              <a:rPr lang="en-US" sz="2000" dirty="0" err="1">
                <a:latin typeface="Courier New" charset="0"/>
              </a:rPr>
              <a:t>simOneGame(probA</a:t>
            </a:r>
            <a:r>
              <a:rPr lang="en-US" sz="2000" dirty="0">
                <a:latin typeface="Courier New" charset="0"/>
              </a:rPr>
              <a:t>, </a:t>
            </a:r>
            <a:r>
              <a:rPr lang="en-US" sz="2000" dirty="0" err="1">
                <a:latin typeface="Courier New" charset="0"/>
              </a:rPr>
              <a:t>probB</a:t>
            </a:r>
            <a:r>
              <a:rPr lang="en-US" sz="2000" dirty="0">
                <a:latin typeface="Courier New" charset="0"/>
              </a:rPr>
              <a:t>):</a:t>
            </a:r>
            <a:br>
              <a:rPr lang="en-US" sz="2000" dirty="0">
                <a:latin typeface="Courier New" charset="0"/>
              </a:rPr>
            </a:br>
            <a:r>
              <a:rPr lang="en-US" sz="2000" dirty="0">
                <a:latin typeface="Courier New" charset="0"/>
              </a:rPr>
              <a:t>    # Simulates a single game or </a:t>
            </a:r>
            <a:r>
              <a:rPr lang="en-US" sz="2000" dirty="0" smtClean="0">
                <a:latin typeface="Courier New" charset="0"/>
              </a:rPr>
              <a:t>racquetball  </a:t>
            </a:r>
            <a:br>
              <a:rPr lang="en-US" sz="2000" dirty="0" smtClean="0">
                <a:latin typeface="Courier New" charset="0"/>
              </a:rPr>
            </a:br>
            <a:r>
              <a:rPr lang="en-US" sz="2000" dirty="0" smtClean="0">
                <a:latin typeface="Courier New" charset="0"/>
              </a:rPr>
              <a:t>    # between </a:t>
            </a:r>
            <a:r>
              <a:rPr lang="en-US" sz="2000" dirty="0">
                <a:latin typeface="Courier New" charset="0"/>
              </a:rPr>
              <a:t>players A and B</a:t>
            </a:r>
            <a:br>
              <a:rPr lang="en-US" sz="2000" dirty="0">
                <a:latin typeface="Courier New" charset="0"/>
              </a:rPr>
            </a:br>
            <a:r>
              <a:rPr lang="en-US" sz="2000" dirty="0">
                <a:latin typeface="Courier New" charset="0"/>
              </a:rPr>
              <a:t>    # RETURNS A's final score, B's final score</a:t>
            </a:r>
            <a:br>
              <a:rPr lang="en-US" sz="2000" dirty="0">
                <a:latin typeface="Courier New" charset="0"/>
              </a:rPr>
            </a:br>
            <a:r>
              <a:rPr lang="en-US" sz="2000" dirty="0">
                <a:latin typeface="Courier New" charset="0"/>
              </a:rPr>
              <a:t>    serving = "A“</a:t>
            </a:r>
            <a:br>
              <a:rPr lang="en-US" sz="2000" dirty="0">
                <a:latin typeface="Courier New" charset="0"/>
              </a:rPr>
            </a:br>
            <a:r>
              <a:rPr lang="en-US" sz="2000" dirty="0">
                <a:latin typeface="Courier New" charset="0"/>
              </a:rPr>
              <a:t>    </a:t>
            </a:r>
            <a:r>
              <a:rPr lang="en-US" sz="2000" dirty="0" err="1">
                <a:latin typeface="Courier New" charset="0"/>
              </a:rPr>
              <a:t>scoreA</a:t>
            </a:r>
            <a:r>
              <a:rPr lang="en-US" sz="2000" dirty="0">
                <a:latin typeface="Courier New" charset="0"/>
              </a:rPr>
              <a:t> = 0</a:t>
            </a:r>
            <a:br>
              <a:rPr lang="en-US" sz="2000" dirty="0">
                <a:latin typeface="Courier New" charset="0"/>
              </a:rPr>
            </a:br>
            <a:r>
              <a:rPr lang="en-US" sz="2000" dirty="0">
                <a:latin typeface="Courier New" charset="0"/>
              </a:rPr>
              <a:t>    </a:t>
            </a:r>
            <a:r>
              <a:rPr lang="en-US" sz="2000" dirty="0" err="1">
                <a:latin typeface="Courier New" charset="0"/>
              </a:rPr>
              <a:t>scoreB</a:t>
            </a:r>
            <a:r>
              <a:rPr lang="en-US" sz="2000" dirty="0">
                <a:latin typeface="Courier New" charset="0"/>
              </a:rPr>
              <a:t> = 0</a:t>
            </a:r>
            <a:br>
              <a:rPr lang="en-US" sz="2000" dirty="0">
                <a:latin typeface="Courier New" charset="0"/>
              </a:rPr>
            </a:br>
            <a:r>
              <a:rPr lang="en-US" sz="2000" dirty="0">
                <a:latin typeface="Courier New" charset="0"/>
              </a:rPr>
              <a:t>    while not </a:t>
            </a:r>
            <a:r>
              <a:rPr lang="en-US" sz="2000" dirty="0" err="1">
                <a:latin typeface="Courier New" charset="0"/>
              </a:rPr>
              <a:t>gameOver(scoreA</a:t>
            </a:r>
            <a:r>
              <a:rPr lang="en-US" sz="2000" dirty="0">
                <a:latin typeface="Courier New" charset="0"/>
              </a:rPr>
              <a:t>, </a:t>
            </a:r>
            <a:r>
              <a:rPr lang="en-US" sz="2000" dirty="0" err="1">
                <a:latin typeface="Courier New" charset="0"/>
              </a:rPr>
              <a:t>scoreB</a:t>
            </a:r>
            <a:r>
              <a:rPr lang="en-US" sz="2000" dirty="0">
                <a:latin typeface="Courier Ne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E41CE041-B848-3E42-B83B-05E22695FAC2}" type="slidenum">
              <a:rPr lang="en-US"/>
              <a:pPr/>
              <a:t>45</a:t>
            </a:fld>
            <a:endParaRPr lang="en-US"/>
          </a:p>
        </p:txBody>
      </p:sp>
      <p:sp>
        <p:nvSpPr>
          <p:cNvPr id="156674" name="Rectangle 2"/>
          <p:cNvSpPr>
            <a:spLocks noGrp="1" noChangeArrowheads="1"/>
          </p:cNvSpPr>
          <p:nvPr>
            <p:ph type="title"/>
          </p:nvPr>
        </p:nvSpPr>
        <p:spPr/>
        <p:txBody>
          <a:bodyPr/>
          <a:lstStyle/>
          <a:p>
            <a:r>
              <a:rPr lang="en-US"/>
              <a:t>Third-Level Design</a:t>
            </a:r>
          </a:p>
        </p:txBody>
      </p:sp>
      <p:sp>
        <p:nvSpPr>
          <p:cNvPr id="156675" name="Rectangle 3"/>
          <p:cNvSpPr>
            <a:spLocks noGrp="1" noChangeArrowheads="1"/>
          </p:cNvSpPr>
          <p:nvPr>
            <p:ph type="body" idx="1"/>
          </p:nvPr>
        </p:nvSpPr>
        <p:spPr/>
        <p:txBody>
          <a:bodyPr/>
          <a:lstStyle/>
          <a:p>
            <a:r>
              <a:rPr lang="en-US" dirty="0"/>
              <a:t>Inside the loop, we need to do a single serve. We’ll compare a random number to the provided probability to determine if the server wins the point</a:t>
            </a:r>
            <a:br>
              <a:rPr lang="en-US" dirty="0"/>
            </a:br>
            <a:r>
              <a:rPr lang="en-US" dirty="0">
                <a:solidFill>
                  <a:srgbClr val="E2751D"/>
                </a:solidFill>
              </a:rPr>
              <a:t>(</a:t>
            </a:r>
            <a:r>
              <a:rPr lang="en-US" dirty="0">
                <a:solidFill>
                  <a:srgbClr val="E2751D"/>
                </a:solidFill>
                <a:latin typeface="Courier New" charset="0"/>
              </a:rPr>
              <a:t>random() &lt; </a:t>
            </a:r>
            <a:r>
              <a:rPr lang="en-US" dirty="0" err="1">
                <a:solidFill>
                  <a:srgbClr val="E2751D"/>
                </a:solidFill>
                <a:latin typeface="Courier New" charset="0"/>
              </a:rPr>
              <a:t>prob</a:t>
            </a:r>
            <a:r>
              <a:rPr lang="en-US" dirty="0">
                <a:solidFill>
                  <a:srgbClr val="E2751D"/>
                </a:solidFill>
              </a:rPr>
              <a:t>)</a:t>
            </a:r>
            <a:r>
              <a:rPr lang="en-US" dirty="0"/>
              <a:t>.</a:t>
            </a:r>
          </a:p>
          <a:p>
            <a:r>
              <a:rPr lang="en-US" dirty="0"/>
              <a:t>The probability we use is determined by whom is serving, contained in the variable </a:t>
            </a:r>
            <a:r>
              <a:rPr lang="en-US" dirty="0">
                <a:solidFill>
                  <a:srgbClr val="E2751D"/>
                </a:solidFill>
                <a:latin typeface="Courier New" charset="0"/>
              </a:rPr>
              <a:t>serving</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66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p:bld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BA34FB71-7228-754A-84C3-2D1D67C81957}" type="slidenum">
              <a:rPr lang="en-US"/>
              <a:pPr/>
              <a:t>46</a:t>
            </a:fld>
            <a:endParaRPr lang="en-US"/>
          </a:p>
        </p:txBody>
      </p:sp>
      <p:sp>
        <p:nvSpPr>
          <p:cNvPr id="157698" name="Rectangle 2"/>
          <p:cNvSpPr>
            <a:spLocks noGrp="1" noChangeArrowheads="1"/>
          </p:cNvSpPr>
          <p:nvPr>
            <p:ph type="title"/>
          </p:nvPr>
        </p:nvSpPr>
        <p:spPr/>
        <p:txBody>
          <a:bodyPr/>
          <a:lstStyle/>
          <a:p>
            <a:r>
              <a:rPr lang="en-US"/>
              <a:t>Third-Level Design</a:t>
            </a:r>
          </a:p>
        </p:txBody>
      </p:sp>
      <p:sp>
        <p:nvSpPr>
          <p:cNvPr id="157699" name="Rectangle 3"/>
          <p:cNvSpPr>
            <a:spLocks noGrp="1" noChangeArrowheads="1"/>
          </p:cNvSpPr>
          <p:nvPr>
            <p:ph type="body" idx="1"/>
          </p:nvPr>
        </p:nvSpPr>
        <p:spPr/>
        <p:txBody>
          <a:bodyPr/>
          <a:lstStyle/>
          <a:p>
            <a:r>
              <a:rPr lang="en-US" dirty="0"/>
              <a:t>If A is serving, then we use A’s probability, and based on the result of the serve, either update A’s score or change the service to B.</a:t>
            </a:r>
          </a:p>
          <a:p>
            <a:endParaRPr lang="en-US" sz="1400" dirty="0">
              <a:latin typeface="Courier New" charset="0"/>
            </a:endParaRPr>
          </a:p>
          <a:p>
            <a:r>
              <a:rPr lang="en-US" sz="2800" dirty="0">
                <a:latin typeface="Courier New" charset="0"/>
              </a:rPr>
              <a:t> if serving == "A":</a:t>
            </a:r>
            <a:br>
              <a:rPr lang="en-US" sz="2800" dirty="0">
                <a:latin typeface="Courier New" charset="0"/>
              </a:rPr>
            </a:br>
            <a:r>
              <a:rPr lang="en-US" sz="2800" dirty="0">
                <a:latin typeface="Courier New" charset="0"/>
              </a:rPr>
              <a:t>     if random() &lt; </a:t>
            </a:r>
            <a:r>
              <a:rPr lang="en-US" sz="2800" dirty="0" err="1">
                <a:latin typeface="Courier New" charset="0"/>
              </a:rPr>
              <a:t>probA</a:t>
            </a:r>
            <a:r>
              <a:rPr lang="en-US" sz="2800" dirty="0">
                <a:latin typeface="Courier New" charset="0"/>
              </a:rPr>
              <a:t>:</a:t>
            </a:r>
            <a:br>
              <a:rPr lang="en-US" sz="2800" dirty="0">
                <a:latin typeface="Courier New" charset="0"/>
              </a:rPr>
            </a:br>
            <a:r>
              <a:rPr lang="en-US" sz="2800" dirty="0">
                <a:latin typeface="Courier New" charset="0"/>
              </a:rPr>
              <a:t>        </a:t>
            </a:r>
            <a:r>
              <a:rPr lang="en-US" sz="2800" dirty="0" err="1">
                <a:latin typeface="Courier New" charset="0"/>
              </a:rPr>
              <a:t>scoreA</a:t>
            </a:r>
            <a:r>
              <a:rPr lang="en-US" sz="2800" dirty="0">
                <a:latin typeface="Courier New" charset="0"/>
              </a:rPr>
              <a:t> = </a:t>
            </a:r>
            <a:r>
              <a:rPr lang="en-US" sz="2800" dirty="0" err="1">
                <a:latin typeface="Courier New" charset="0"/>
              </a:rPr>
              <a:t>scoreA</a:t>
            </a:r>
            <a:r>
              <a:rPr lang="en-US" sz="2800" dirty="0">
                <a:latin typeface="Courier New" charset="0"/>
              </a:rPr>
              <a:t> + 1</a:t>
            </a:r>
            <a:br>
              <a:rPr lang="en-US" sz="2800" dirty="0">
                <a:latin typeface="Courier New" charset="0"/>
              </a:rPr>
            </a:br>
            <a:r>
              <a:rPr lang="en-US" sz="2800" dirty="0">
                <a:latin typeface="Courier New" charset="0"/>
              </a:rPr>
              <a:t>     else:</a:t>
            </a:r>
            <a:br>
              <a:rPr lang="en-US" sz="2800" dirty="0">
                <a:latin typeface="Courier New" charset="0"/>
              </a:rPr>
            </a:br>
            <a:r>
              <a:rPr lang="en-US" sz="2800" dirty="0">
                <a:latin typeface="Courier New" charset="0"/>
              </a:rPr>
              <a:t>        serving = "B"</a:t>
            </a:r>
          </a:p>
          <a:p>
            <a:endParaRPr lang="en-US" sz="1400" dirty="0">
              <a:latin typeface="Courier Ne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7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p:bld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B4048F6F-C178-2B4C-BB5B-0C7CAE2B7ECC}" type="slidenum">
              <a:rPr lang="en-US"/>
              <a:pPr/>
              <a:t>47</a:t>
            </a:fld>
            <a:endParaRPr lang="en-US"/>
          </a:p>
        </p:txBody>
      </p:sp>
      <p:sp>
        <p:nvSpPr>
          <p:cNvPr id="158722" name="Rectangle 2"/>
          <p:cNvSpPr>
            <a:spLocks noGrp="1" noChangeArrowheads="1"/>
          </p:cNvSpPr>
          <p:nvPr>
            <p:ph type="title"/>
          </p:nvPr>
        </p:nvSpPr>
        <p:spPr/>
        <p:txBody>
          <a:bodyPr/>
          <a:lstStyle/>
          <a:p>
            <a:r>
              <a:rPr lang="en-US"/>
              <a:t>Third-Level Design</a:t>
            </a:r>
          </a:p>
        </p:txBody>
      </p:sp>
      <p:sp>
        <p:nvSpPr>
          <p:cNvPr id="158723" name="Rectangle 3"/>
          <p:cNvSpPr>
            <a:spLocks noGrp="1" noChangeArrowheads="1"/>
          </p:cNvSpPr>
          <p:nvPr>
            <p:ph type="body" idx="1"/>
          </p:nvPr>
        </p:nvSpPr>
        <p:spPr/>
        <p:txBody>
          <a:bodyPr>
            <a:normAutofit lnSpcReduction="10000"/>
          </a:bodyPr>
          <a:lstStyle/>
          <a:p>
            <a:r>
              <a:rPr lang="en-US" dirty="0"/>
              <a:t>Likewise, if it’s B’s serve, we’ll do the same thing with a mirror image of the code.</a:t>
            </a:r>
          </a:p>
          <a:p>
            <a:r>
              <a:rPr lang="en-US" sz="1400" dirty="0">
                <a:latin typeface="Courier New" charset="0"/>
              </a:rPr>
              <a:t> </a:t>
            </a:r>
            <a:r>
              <a:rPr lang="en-US" dirty="0">
                <a:latin typeface="Courier New" charset="0"/>
              </a:rPr>
              <a:t>if serving == "A":</a:t>
            </a:r>
            <a:br>
              <a:rPr lang="en-US" dirty="0">
                <a:latin typeface="Courier New" charset="0"/>
              </a:rPr>
            </a:br>
            <a:r>
              <a:rPr lang="en-US" dirty="0">
                <a:latin typeface="Courier New" charset="0"/>
              </a:rPr>
              <a:t>     if random() &lt; </a:t>
            </a:r>
            <a:r>
              <a:rPr lang="en-US" dirty="0" err="1">
                <a:latin typeface="Courier New" charset="0"/>
              </a:rPr>
              <a:t>probA</a:t>
            </a:r>
            <a:r>
              <a:rPr lang="en-US" dirty="0">
                <a:latin typeface="Courier New" charset="0"/>
              </a:rPr>
              <a:t>:</a:t>
            </a:r>
            <a:br>
              <a:rPr lang="en-US" dirty="0">
                <a:latin typeface="Courier New" charset="0"/>
              </a:rPr>
            </a:br>
            <a:r>
              <a:rPr lang="en-US" dirty="0">
                <a:latin typeface="Courier New" charset="0"/>
              </a:rPr>
              <a:t>        </a:t>
            </a:r>
            <a:r>
              <a:rPr lang="en-US" dirty="0" err="1">
                <a:latin typeface="Courier New" charset="0"/>
              </a:rPr>
              <a:t>scoreA</a:t>
            </a:r>
            <a:r>
              <a:rPr lang="en-US" dirty="0">
                <a:latin typeface="Courier New" charset="0"/>
              </a:rPr>
              <a:t> = </a:t>
            </a:r>
            <a:r>
              <a:rPr lang="en-US" dirty="0" err="1">
                <a:latin typeface="Courier New" charset="0"/>
              </a:rPr>
              <a:t>scoreA</a:t>
            </a:r>
            <a:r>
              <a:rPr lang="en-US" dirty="0">
                <a:latin typeface="Courier New" charset="0"/>
              </a:rPr>
              <a:t> + 1</a:t>
            </a:r>
            <a:br>
              <a:rPr lang="en-US" dirty="0">
                <a:latin typeface="Courier New" charset="0"/>
              </a:rPr>
            </a:br>
            <a:r>
              <a:rPr lang="en-US" dirty="0">
                <a:latin typeface="Courier New" charset="0"/>
              </a:rPr>
              <a:t>     else:</a:t>
            </a:r>
            <a:br>
              <a:rPr lang="en-US" dirty="0">
                <a:latin typeface="Courier New" charset="0"/>
              </a:rPr>
            </a:br>
            <a:r>
              <a:rPr lang="en-US" dirty="0">
                <a:latin typeface="Courier New" charset="0"/>
              </a:rPr>
              <a:t>        serving = "B“</a:t>
            </a:r>
            <a:br>
              <a:rPr lang="en-US" dirty="0">
                <a:latin typeface="Courier New" charset="0"/>
              </a:rPr>
            </a:br>
            <a:r>
              <a:rPr lang="en-US" dirty="0">
                <a:latin typeface="Courier New" charset="0"/>
              </a:rPr>
              <a:t> else:</a:t>
            </a:r>
            <a:br>
              <a:rPr lang="en-US" dirty="0">
                <a:latin typeface="Courier New" charset="0"/>
              </a:rPr>
            </a:br>
            <a:r>
              <a:rPr lang="en-US" dirty="0">
                <a:latin typeface="Courier New" charset="0"/>
              </a:rPr>
              <a:t>     if random() &lt; </a:t>
            </a:r>
            <a:r>
              <a:rPr lang="en-US" dirty="0" err="1">
                <a:latin typeface="Courier New" charset="0"/>
              </a:rPr>
              <a:t>probB</a:t>
            </a:r>
            <a:r>
              <a:rPr lang="en-US" dirty="0">
                <a:latin typeface="Courier New" charset="0"/>
              </a:rPr>
              <a:t>:</a:t>
            </a:r>
            <a:br>
              <a:rPr lang="en-US" dirty="0">
                <a:latin typeface="Courier New" charset="0"/>
              </a:rPr>
            </a:br>
            <a:r>
              <a:rPr lang="en-US" dirty="0">
                <a:latin typeface="Courier New" charset="0"/>
              </a:rPr>
              <a:t>        </a:t>
            </a:r>
            <a:r>
              <a:rPr lang="en-US" dirty="0" err="1">
                <a:latin typeface="Courier New" charset="0"/>
              </a:rPr>
              <a:t>scoreB</a:t>
            </a:r>
            <a:r>
              <a:rPr lang="en-US" dirty="0">
                <a:latin typeface="Courier New" charset="0"/>
              </a:rPr>
              <a:t> = </a:t>
            </a:r>
            <a:r>
              <a:rPr lang="en-US" dirty="0" err="1">
                <a:latin typeface="Courier New" charset="0"/>
              </a:rPr>
              <a:t>scoreB</a:t>
            </a:r>
            <a:r>
              <a:rPr lang="en-US" dirty="0">
                <a:latin typeface="Courier New" charset="0"/>
              </a:rPr>
              <a:t> + 1</a:t>
            </a:r>
            <a:br>
              <a:rPr lang="en-US" dirty="0">
                <a:latin typeface="Courier New" charset="0"/>
              </a:rPr>
            </a:br>
            <a:r>
              <a:rPr lang="en-US" dirty="0">
                <a:latin typeface="Courier New" charset="0"/>
              </a:rPr>
              <a:t>     else:</a:t>
            </a:r>
            <a:br>
              <a:rPr lang="en-US" dirty="0">
                <a:latin typeface="Courier New" charset="0"/>
              </a:rPr>
            </a:br>
            <a:r>
              <a:rPr lang="en-US" dirty="0">
                <a:latin typeface="Courier New" charset="0"/>
              </a:rPr>
              <a:t>        serving = "A"</a:t>
            </a:r>
            <a:endParaRPr lang="en-US" sz="1400" dirty="0">
              <a:latin typeface="Courier New" charset="0"/>
            </a:endParaRPr>
          </a:p>
          <a:p>
            <a:endParaRPr lang="en-US" sz="1400" dirty="0">
              <a:latin typeface="Courier Ne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87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p:bld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122D3C84-BB8D-6441-AAF2-CB0D3BDC7EAD}" type="slidenum">
              <a:rPr lang="en-US"/>
              <a:pPr/>
              <a:t>48</a:t>
            </a:fld>
            <a:endParaRPr lang="en-US"/>
          </a:p>
        </p:txBody>
      </p:sp>
      <p:sp>
        <p:nvSpPr>
          <p:cNvPr id="159746" name="Rectangle 2"/>
          <p:cNvSpPr>
            <a:spLocks noGrp="1" noChangeArrowheads="1"/>
          </p:cNvSpPr>
          <p:nvPr>
            <p:ph type="title"/>
          </p:nvPr>
        </p:nvSpPr>
        <p:spPr/>
        <p:txBody>
          <a:bodyPr/>
          <a:lstStyle/>
          <a:p>
            <a:r>
              <a:rPr lang="en-US"/>
              <a:t>Third-Level Design</a:t>
            </a:r>
          </a:p>
        </p:txBody>
      </p:sp>
      <p:sp>
        <p:nvSpPr>
          <p:cNvPr id="159747" name="Rectangle 3"/>
          <p:cNvSpPr>
            <a:spLocks noGrp="1" noChangeArrowheads="1"/>
          </p:cNvSpPr>
          <p:nvPr>
            <p:ph type="body" idx="1"/>
          </p:nvPr>
        </p:nvSpPr>
        <p:spPr>
          <a:xfrm>
            <a:off x="549274" y="1600200"/>
            <a:ext cx="8594725" cy="5181599"/>
          </a:xfrm>
        </p:spPr>
        <p:txBody>
          <a:bodyPr>
            <a:normAutofit fontScale="92500" lnSpcReduction="10000"/>
          </a:bodyPr>
          <a:lstStyle/>
          <a:p>
            <a:pPr>
              <a:lnSpc>
                <a:spcPct val="90000"/>
              </a:lnSpc>
              <a:buFont typeface="Wingdings" charset="2"/>
              <a:buNone/>
            </a:pPr>
            <a:r>
              <a:rPr lang="en-US" sz="2800" dirty="0" smtClean="0"/>
              <a:t>	</a:t>
            </a:r>
            <a:r>
              <a:rPr lang="en-US" sz="1600" dirty="0" smtClean="0">
                <a:latin typeface="Courier New" charset="0"/>
              </a:rPr>
              <a:t>def </a:t>
            </a:r>
            <a:r>
              <a:rPr lang="en-US" sz="1600" dirty="0" err="1">
                <a:latin typeface="Courier New" charset="0"/>
              </a:rPr>
              <a:t>simOneGame(probA</a:t>
            </a:r>
            <a:r>
              <a:rPr lang="en-US" sz="1600" dirty="0">
                <a:latin typeface="Courier New" charset="0"/>
              </a:rPr>
              <a:t>, </a:t>
            </a:r>
            <a:r>
              <a:rPr lang="en-US" sz="1600" dirty="0" err="1">
                <a:latin typeface="Courier New" charset="0"/>
              </a:rPr>
              <a:t>probB</a:t>
            </a:r>
            <a:r>
              <a:rPr lang="en-US" sz="1600" dirty="0">
                <a:latin typeface="Courier New" charset="0"/>
              </a:rPr>
              <a:t>):</a:t>
            </a:r>
          </a:p>
          <a:p>
            <a:pPr lvl="1">
              <a:lnSpc>
                <a:spcPct val="90000"/>
              </a:lnSpc>
              <a:buFont typeface="Wingdings" charset="2"/>
              <a:buNone/>
            </a:pPr>
            <a:r>
              <a:rPr lang="en-US" sz="1600" dirty="0">
                <a:latin typeface="Courier New" charset="0"/>
              </a:rPr>
              <a:t>       # Simulates a single game or racquetball between</a:t>
            </a:r>
            <a:r>
              <a:rPr lang="en-US" sz="1600" dirty="0" smtClean="0">
                <a:latin typeface="Courier New" charset="0"/>
              </a:rPr>
              <a:t> </a:t>
            </a:r>
            <a:br>
              <a:rPr lang="en-US" sz="1600" dirty="0" smtClean="0">
                <a:latin typeface="Courier New" charset="0"/>
              </a:rPr>
            </a:br>
            <a:r>
              <a:rPr lang="en-US" sz="1600" dirty="0" smtClean="0">
                <a:latin typeface="Courier New" charset="0"/>
              </a:rPr>
              <a:t>    # players </a:t>
            </a:r>
            <a:r>
              <a:rPr lang="en-US" sz="1600" dirty="0">
                <a:latin typeface="Courier New" charset="0"/>
              </a:rPr>
              <a:t>A and B</a:t>
            </a:r>
          </a:p>
          <a:p>
            <a:pPr lvl="1">
              <a:lnSpc>
                <a:spcPct val="90000"/>
              </a:lnSpc>
              <a:buFont typeface="Wingdings" charset="2"/>
              <a:buNone/>
            </a:pPr>
            <a:r>
              <a:rPr lang="en-US" sz="1600" dirty="0">
                <a:latin typeface="Courier New" charset="0"/>
              </a:rPr>
              <a:t>       # RETURNS A's final score, B's final score</a:t>
            </a:r>
          </a:p>
          <a:p>
            <a:pPr lvl="1">
              <a:lnSpc>
                <a:spcPct val="90000"/>
              </a:lnSpc>
              <a:buFont typeface="Wingdings" charset="2"/>
              <a:buNone/>
            </a:pPr>
            <a:r>
              <a:rPr lang="en-US" sz="1600" dirty="0">
                <a:latin typeface="Courier New" charset="0"/>
              </a:rPr>
              <a:t>       serving = "A"</a:t>
            </a:r>
          </a:p>
          <a:p>
            <a:pPr lvl="1">
              <a:lnSpc>
                <a:spcPct val="90000"/>
              </a:lnSpc>
              <a:buFont typeface="Wingdings" charset="2"/>
              <a:buNone/>
            </a:pPr>
            <a:r>
              <a:rPr lang="en-US" sz="1600" dirty="0">
                <a:latin typeface="Courier New" charset="0"/>
              </a:rPr>
              <a:t>       </a:t>
            </a:r>
            <a:r>
              <a:rPr lang="en-US" sz="1600" dirty="0" err="1">
                <a:latin typeface="Courier New" charset="0"/>
              </a:rPr>
              <a:t>scoreA</a:t>
            </a:r>
            <a:r>
              <a:rPr lang="en-US" sz="1600" dirty="0">
                <a:latin typeface="Courier New" charset="0"/>
              </a:rPr>
              <a:t> = 0</a:t>
            </a:r>
          </a:p>
          <a:p>
            <a:pPr lvl="1">
              <a:lnSpc>
                <a:spcPct val="90000"/>
              </a:lnSpc>
              <a:buFont typeface="Wingdings" charset="2"/>
              <a:buNone/>
            </a:pPr>
            <a:r>
              <a:rPr lang="en-US" sz="1600" dirty="0">
                <a:latin typeface="Courier New" charset="0"/>
              </a:rPr>
              <a:t>       </a:t>
            </a:r>
            <a:r>
              <a:rPr lang="en-US" sz="1600" dirty="0" err="1">
                <a:latin typeface="Courier New" charset="0"/>
              </a:rPr>
              <a:t>scoreB</a:t>
            </a:r>
            <a:r>
              <a:rPr lang="en-US" sz="1600" dirty="0">
                <a:latin typeface="Courier New" charset="0"/>
              </a:rPr>
              <a:t> = 0</a:t>
            </a:r>
          </a:p>
          <a:p>
            <a:pPr lvl="1">
              <a:lnSpc>
                <a:spcPct val="90000"/>
              </a:lnSpc>
              <a:buFont typeface="Wingdings" charset="2"/>
              <a:buNone/>
            </a:pPr>
            <a:r>
              <a:rPr lang="en-US" sz="1600" dirty="0">
                <a:latin typeface="Courier New" charset="0"/>
              </a:rPr>
              <a:t>       while not </a:t>
            </a:r>
            <a:r>
              <a:rPr lang="en-US" sz="1600" dirty="0" err="1">
                <a:latin typeface="Courier New" charset="0"/>
              </a:rPr>
              <a:t>gameOver(scoreA</a:t>
            </a:r>
            <a:r>
              <a:rPr lang="en-US" sz="1600" dirty="0">
                <a:latin typeface="Courier New" charset="0"/>
              </a:rPr>
              <a:t>, </a:t>
            </a:r>
            <a:r>
              <a:rPr lang="en-US" sz="1600" dirty="0" err="1">
                <a:latin typeface="Courier New" charset="0"/>
              </a:rPr>
              <a:t>scoreB</a:t>
            </a:r>
            <a:r>
              <a:rPr lang="en-US" sz="1600" dirty="0">
                <a:latin typeface="Courier New" charset="0"/>
              </a:rPr>
              <a:t>):</a:t>
            </a:r>
          </a:p>
          <a:p>
            <a:pPr lvl="1">
              <a:lnSpc>
                <a:spcPct val="90000"/>
              </a:lnSpc>
              <a:buFont typeface="Wingdings" charset="2"/>
              <a:buNone/>
            </a:pPr>
            <a:r>
              <a:rPr lang="en-US" sz="1600" dirty="0">
                <a:latin typeface="Courier New" charset="0"/>
              </a:rPr>
              <a:t>           if serving == "A":</a:t>
            </a:r>
          </a:p>
          <a:p>
            <a:pPr lvl="1">
              <a:lnSpc>
                <a:spcPct val="90000"/>
              </a:lnSpc>
              <a:buFont typeface="Wingdings" charset="2"/>
              <a:buNone/>
            </a:pPr>
            <a:r>
              <a:rPr lang="en-US" sz="1600" dirty="0">
                <a:latin typeface="Courier New" charset="0"/>
              </a:rPr>
              <a:t>               if random() &lt; </a:t>
            </a:r>
            <a:r>
              <a:rPr lang="en-US" sz="1600" dirty="0" err="1">
                <a:latin typeface="Courier New" charset="0"/>
              </a:rPr>
              <a:t>probA</a:t>
            </a:r>
            <a:r>
              <a:rPr lang="en-US" sz="1600" dirty="0">
                <a:latin typeface="Courier New" charset="0"/>
              </a:rPr>
              <a:t>:</a:t>
            </a:r>
          </a:p>
          <a:p>
            <a:pPr lvl="1">
              <a:lnSpc>
                <a:spcPct val="90000"/>
              </a:lnSpc>
              <a:buFont typeface="Wingdings" charset="2"/>
              <a:buNone/>
            </a:pPr>
            <a:r>
              <a:rPr lang="en-US" sz="1600" dirty="0">
                <a:latin typeface="Courier New" charset="0"/>
              </a:rPr>
              <a:t>                   </a:t>
            </a:r>
            <a:r>
              <a:rPr lang="en-US" sz="1600" dirty="0" err="1">
                <a:latin typeface="Courier New" charset="0"/>
              </a:rPr>
              <a:t>scoreA</a:t>
            </a:r>
            <a:r>
              <a:rPr lang="en-US" sz="1600" dirty="0">
                <a:latin typeface="Courier New" charset="0"/>
              </a:rPr>
              <a:t> = </a:t>
            </a:r>
            <a:r>
              <a:rPr lang="en-US" sz="1600" dirty="0" err="1">
                <a:latin typeface="Courier New" charset="0"/>
              </a:rPr>
              <a:t>scoreA</a:t>
            </a:r>
            <a:r>
              <a:rPr lang="en-US" sz="1600" dirty="0">
                <a:latin typeface="Courier New" charset="0"/>
              </a:rPr>
              <a:t> + 1</a:t>
            </a:r>
          </a:p>
          <a:p>
            <a:pPr lvl="1">
              <a:lnSpc>
                <a:spcPct val="90000"/>
              </a:lnSpc>
              <a:buFont typeface="Wingdings" charset="2"/>
              <a:buNone/>
            </a:pPr>
            <a:r>
              <a:rPr lang="en-US" sz="1600" dirty="0">
                <a:latin typeface="Courier New" charset="0"/>
              </a:rPr>
              <a:t>               else:</a:t>
            </a:r>
          </a:p>
          <a:p>
            <a:pPr lvl="1">
              <a:lnSpc>
                <a:spcPct val="90000"/>
              </a:lnSpc>
              <a:buFont typeface="Wingdings" charset="2"/>
              <a:buNone/>
            </a:pPr>
            <a:r>
              <a:rPr lang="en-US" sz="1600" dirty="0">
                <a:latin typeface="Courier New" charset="0"/>
              </a:rPr>
              <a:t>                   serving = "B"</a:t>
            </a:r>
          </a:p>
          <a:p>
            <a:pPr lvl="1">
              <a:lnSpc>
                <a:spcPct val="90000"/>
              </a:lnSpc>
              <a:buFont typeface="Wingdings" charset="2"/>
              <a:buNone/>
            </a:pPr>
            <a:r>
              <a:rPr lang="en-US" sz="1600" dirty="0">
                <a:latin typeface="Courier New" charset="0"/>
              </a:rPr>
              <a:t>           else:</a:t>
            </a:r>
          </a:p>
          <a:p>
            <a:pPr lvl="1">
              <a:lnSpc>
                <a:spcPct val="90000"/>
              </a:lnSpc>
              <a:buFont typeface="Wingdings" charset="2"/>
              <a:buNone/>
            </a:pPr>
            <a:r>
              <a:rPr lang="en-US" sz="1600" dirty="0">
                <a:latin typeface="Courier New" charset="0"/>
              </a:rPr>
              <a:t>               if random() &lt; </a:t>
            </a:r>
            <a:r>
              <a:rPr lang="en-US" sz="1600" dirty="0" err="1">
                <a:latin typeface="Courier New" charset="0"/>
              </a:rPr>
              <a:t>probB</a:t>
            </a:r>
            <a:r>
              <a:rPr lang="en-US" sz="1600" dirty="0">
                <a:latin typeface="Courier New" charset="0"/>
              </a:rPr>
              <a:t>:</a:t>
            </a:r>
          </a:p>
          <a:p>
            <a:pPr lvl="1">
              <a:lnSpc>
                <a:spcPct val="90000"/>
              </a:lnSpc>
              <a:buFont typeface="Wingdings" charset="2"/>
              <a:buNone/>
            </a:pPr>
            <a:r>
              <a:rPr lang="en-US" sz="1600" dirty="0">
                <a:latin typeface="Courier New" charset="0"/>
              </a:rPr>
              <a:t>                   </a:t>
            </a:r>
            <a:r>
              <a:rPr lang="en-US" sz="1600" dirty="0" err="1">
                <a:latin typeface="Courier New" charset="0"/>
              </a:rPr>
              <a:t>scoreB</a:t>
            </a:r>
            <a:r>
              <a:rPr lang="en-US" sz="1600" dirty="0">
                <a:latin typeface="Courier New" charset="0"/>
              </a:rPr>
              <a:t> = </a:t>
            </a:r>
            <a:r>
              <a:rPr lang="en-US" sz="1600" dirty="0" err="1">
                <a:latin typeface="Courier New" charset="0"/>
              </a:rPr>
              <a:t>scoreB</a:t>
            </a:r>
            <a:r>
              <a:rPr lang="en-US" sz="1600" dirty="0">
                <a:latin typeface="Courier New" charset="0"/>
              </a:rPr>
              <a:t> + 1</a:t>
            </a:r>
          </a:p>
          <a:p>
            <a:pPr lvl="1">
              <a:lnSpc>
                <a:spcPct val="90000"/>
              </a:lnSpc>
              <a:buFont typeface="Wingdings" charset="2"/>
              <a:buNone/>
            </a:pPr>
            <a:r>
              <a:rPr lang="en-US" sz="1600" dirty="0">
                <a:latin typeface="Courier New" charset="0"/>
              </a:rPr>
              <a:t>               else:</a:t>
            </a:r>
          </a:p>
          <a:p>
            <a:pPr lvl="1">
              <a:lnSpc>
                <a:spcPct val="90000"/>
              </a:lnSpc>
              <a:buFont typeface="Wingdings" charset="2"/>
              <a:buNone/>
            </a:pPr>
            <a:r>
              <a:rPr lang="en-US" sz="1600" dirty="0">
                <a:latin typeface="Courier New" charset="0"/>
              </a:rPr>
              <a:t>                   serving = "A"</a:t>
            </a:r>
          </a:p>
          <a:p>
            <a:pPr lvl="1">
              <a:lnSpc>
                <a:spcPct val="90000"/>
              </a:lnSpc>
              <a:buFont typeface="Wingdings" charset="2"/>
              <a:buNone/>
            </a:pPr>
            <a:r>
              <a:rPr lang="en-US" sz="1600" dirty="0">
                <a:latin typeface="Courier New" charset="0"/>
              </a:rPr>
              <a:t>       return </a:t>
            </a:r>
            <a:r>
              <a:rPr lang="en-US" sz="1600" dirty="0" err="1">
                <a:latin typeface="Courier New" charset="0"/>
              </a:rPr>
              <a:t>scoreA</a:t>
            </a:r>
            <a:r>
              <a:rPr lang="en-US" sz="1600" dirty="0">
                <a:latin typeface="Courier New" charset="0"/>
              </a:rPr>
              <a:t>, </a:t>
            </a:r>
            <a:r>
              <a:rPr lang="en-US" sz="1600" dirty="0" err="1">
                <a:latin typeface="Courier New" charset="0"/>
              </a:rPr>
              <a:t>scoreB</a:t>
            </a:r>
            <a:endParaRPr lang="en-US" sz="1600" dirty="0">
              <a:latin typeface="Courier New"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C1F8580-9270-1346-A821-8965A78FFD8F}" type="slidenum">
              <a:rPr lang="en-US"/>
              <a:pPr/>
              <a:t>49</a:t>
            </a:fld>
            <a:endParaRPr lang="en-US"/>
          </a:p>
        </p:txBody>
      </p:sp>
      <p:sp>
        <p:nvSpPr>
          <p:cNvPr id="160770" name="Rectangle 2"/>
          <p:cNvSpPr>
            <a:spLocks noGrp="1" noChangeArrowheads="1"/>
          </p:cNvSpPr>
          <p:nvPr>
            <p:ph type="title"/>
          </p:nvPr>
        </p:nvSpPr>
        <p:spPr/>
        <p:txBody>
          <a:bodyPr/>
          <a:lstStyle/>
          <a:p>
            <a:r>
              <a:rPr lang="en-US"/>
              <a:t>Finishing Up</a:t>
            </a:r>
          </a:p>
        </p:txBody>
      </p:sp>
      <p:sp>
        <p:nvSpPr>
          <p:cNvPr id="160771" name="Rectangle 3"/>
          <p:cNvSpPr>
            <a:spLocks noGrp="1" noChangeArrowheads="1"/>
          </p:cNvSpPr>
          <p:nvPr>
            <p:ph type="body" idx="1"/>
          </p:nvPr>
        </p:nvSpPr>
        <p:spPr/>
        <p:txBody>
          <a:bodyPr/>
          <a:lstStyle/>
          <a:p>
            <a:pPr>
              <a:lnSpc>
                <a:spcPct val="90000"/>
              </a:lnSpc>
            </a:pPr>
            <a:r>
              <a:rPr lang="en-US" dirty="0"/>
              <a:t>There’s just one tricky function left, </a:t>
            </a:r>
            <a:r>
              <a:rPr lang="en-US" dirty="0" err="1">
                <a:solidFill>
                  <a:srgbClr val="E2751D"/>
                </a:solidFill>
                <a:latin typeface="Courier New" charset="0"/>
              </a:rPr>
              <a:t>gameOver</a:t>
            </a:r>
            <a:r>
              <a:rPr lang="en-US" dirty="0"/>
              <a:t>. Here’s what we know:</a:t>
            </a:r>
            <a:br>
              <a:rPr lang="en-US" dirty="0"/>
            </a:br>
            <a:r>
              <a:rPr lang="en-US" dirty="0"/>
              <a:t/>
            </a:r>
            <a:br>
              <a:rPr lang="en-US" dirty="0"/>
            </a:br>
            <a:r>
              <a:rPr lang="en-US" sz="1600" dirty="0">
                <a:latin typeface="Courier New" charset="0"/>
              </a:rPr>
              <a:t>def </a:t>
            </a:r>
            <a:r>
              <a:rPr lang="en-US" sz="1600" dirty="0" err="1">
                <a:latin typeface="Courier New" charset="0"/>
              </a:rPr>
              <a:t>gameOver(a,b</a:t>
            </a:r>
            <a:r>
              <a:rPr lang="en-US" sz="1600" dirty="0">
                <a:latin typeface="Courier New" charset="0"/>
              </a:rPr>
              <a:t>):</a:t>
            </a:r>
            <a:br>
              <a:rPr lang="en-US" sz="1600" dirty="0">
                <a:latin typeface="Courier New" charset="0"/>
              </a:rPr>
            </a:br>
            <a:r>
              <a:rPr lang="en-US" sz="1600" dirty="0">
                <a:latin typeface="Courier New" charset="0"/>
              </a:rPr>
              <a:t>    # a and </a:t>
            </a:r>
            <a:r>
              <a:rPr lang="en-US" sz="1600" dirty="0" err="1">
                <a:latin typeface="Courier New" charset="0"/>
              </a:rPr>
              <a:t>b</a:t>
            </a:r>
            <a:r>
              <a:rPr lang="en-US" sz="1600" dirty="0">
                <a:latin typeface="Courier New" charset="0"/>
              </a:rPr>
              <a:t> are scores for players in a racquetball game</a:t>
            </a:r>
            <a:br>
              <a:rPr lang="en-US" sz="1600" dirty="0">
                <a:latin typeface="Courier New" charset="0"/>
              </a:rPr>
            </a:br>
            <a:r>
              <a:rPr lang="en-US" sz="1600" dirty="0">
                <a:latin typeface="Courier New" charset="0"/>
              </a:rPr>
              <a:t>    # RETURNS true if game is over, false otherwise</a:t>
            </a:r>
            <a:endParaRPr lang="en-US" sz="1400" dirty="0">
              <a:latin typeface="Courier New" charset="0"/>
            </a:endParaRPr>
          </a:p>
          <a:p>
            <a:pPr>
              <a:lnSpc>
                <a:spcPct val="90000"/>
              </a:lnSpc>
            </a:pPr>
            <a:r>
              <a:rPr lang="en-US" dirty="0"/>
              <a:t>According to the rules, the game is over when either player reaches 15 points. We can check for this with the </a:t>
            </a:r>
            <a:r>
              <a:rPr lang="en-US" dirty="0" err="1"/>
              <a:t>boolean</a:t>
            </a:r>
            <a:r>
              <a:rPr lang="en-US" dirty="0"/>
              <a:t>:</a:t>
            </a:r>
            <a:br>
              <a:rPr lang="en-US" dirty="0"/>
            </a:br>
            <a:r>
              <a:rPr lang="en-US" dirty="0">
                <a:solidFill>
                  <a:srgbClr val="E2751D"/>
                </a:solidFill>
                <a:latin typeface="Courier New" charset="0"/>
              </a:rPr>
              <a:t>a==15 or </a:t>
            </a:r>
            <a:r>
              <a:rPr lang="en-US" dirty="0" err="1">
                <a:solidFill>
                  <a:srgbClr val="E2751D"/>
                </a:solidFill>
                <a:latin typeface="Courier New" charset="0"/>
              </a:rPr>
              <a:t>b</a:t>
            </a:r>
            <a:r>
              <a:rPr lang="en-US" dirty="0">
                <a:solidFill>
                  <a:srgbClr val="E2751D"/>
                </a:solidFill>
                <a:latin typeface="Courier New" charset="0"/>
              </a:rPr>
              <a:t>==15</a:t>
            </a:r>
            <a:endParaRPr lang="en-US" dirty="0">
              <a:solidFill>
                <a:srgbClr val="E2751D"/>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07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8D329D1C-F418-6548-A4B1-3A52E4B9512E}" type="slidenum">
              <a:rPr lang="en-US"/>
              <a:pPr/>
              <a:t>5</a:t>
            </a:fld>
            <a:endParaRPr lang="en-US"/>
          </a:p>
        </p:txBody>
      </p:sp>
      <p:sp>
        <p:nvSpPr>
          <p:cNvPr id="101378" name="Rectangle 2"/>
          <p:cNvSpPr>
            <a:spLocks noGrp="1" noChangeArrowheads="1"/>
          </p:cNvSpPr>
          <p:nvPr>
            <p:ph type="title"/>
          </p:nvPr>
        </p:nvSpPr>
        <p:spPr/>
        <p:txBody>
          <a:bodyPr/>
          <a:lstStyle/>
          <a:p>
            <a:r>
              <a:rPr lang="en-US"/>
              <a:t>Analysis and Specification</a:t>
            </a:r>
          </a:p>
        </p:txBody>
      </p:sp>
      <p:sp>
        <p:nvSpPr>
          <p:cNvPr id="101379" name="Rectangle 3"/>
          <p:cNvSpPr>
            <a:spLocks noGrp="1" noChangeArrowheads="1"/>
          </p:cNvSpPr>
          <p:nvPr>
            <p:ph type="body" idx="1"/>
          </p:nvPr>
        </p:nvSpPr>
        <p:spPr/>
        <p:txBody>
          <a:bodyPr>
            <a:normAutofit lnSpcReduction="10000"/>
          </a:bodyPr>
          <a:lstStyle/>
          <a:p>
            <a:r>
              <a:rPr lang="en-US" sz="2800" dirty="0"/>
              <a:t>Racquetball is played between two players using a racquet to hit a ball in a four-walled court.</a:t>
            </a:r>
          </a:p>
          <a:p>
            <a:r>
              <a:rPr lang="en-US" sz="2800" dirty="0"/>
              <a:t>One player starts the game by putting the ball in motion – </a:t>
            </a:r>
            <a:r>
              <a:rPr lang="en-US" sz="2800" i="1" dirty="0"/>
              <a:t>serving</a:t>
            </a:r>
            <a:r>
              <a:rPr lang="en-US" sz="2800" dirty="0"/>
              <a:t>.</a:t>
            </a:r>
          </a:p>
          <a:p>
            <a:r>
              <a:rPr lang="en-US" sz="2800" dirty="0"/>
              <a:t>Players try to alternate hitting the ball to keep it in play, referred to as a </a:t>
            </a:r>
            <a:r>
              <a:rPr lang="en-US" sz="2800" i="1" dirty="0"/>
              <a:t>rally</a:t>
            </a:r>
            <a:r>
              <a:rPr lang="en-US" sz="2800" dirty="0"/>
              <a:t>. The rally ends when one player fails to hit a legal shot.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7DB1B78D-99D4-6342-963D-A1C34EAC2488}" type="slidenum">
              <a:rPr lang="en-US"/>
              <a:pPr/>
              <a:t>50</a:t>
            </a:fld>
            <a:endParaRPr lang="en-US"/>
          </a:p>
        </p:txBody>
      </p:sp>
      <p:sp>
        <p:nvSpPr>
          <p:cNvPr id="161794" name="Rectangle 2"/>
          <p:cNvSpPr>
            <a:spLocks noGrp="1" noChangeArrowheads="1"/>
          </p:cNvSpPr>
          <p:nvPr>
            <p:ph type="title"/>
          </p:nvPr>
        </p:nvSpPr>
        <p:spPr/>
        <p:txBody>
          <a:bodyPr/>
          <a:lstStyle/>
          <a:p>
            <a:r>
              <a:rPr lang="en-US"/>
              <a:t>Finishing Up</a:t>
            </a:r>
          </a:p>
        </p:txBody>
      </p:sp>
      <p:sp>
        <p:nvSpPr>
          <p:cNvPr id="161795" name="Rectangle 3"/>
          <p:cNvSpPr>
            <a:spLocks noGrp="1" noChangeArrowheads="1"/>
          </p:cNvSpPr>
          <p:nvPr>
            <p:ph type="body" idx="1"/>
          </p:nvPr>
        </p:nvSpPr>
        <p:spPr/>
        <p:txBody>
          <a:bodyPr>
            <a:noAutofit/>
          </a:bodyPr>
          <a:lstStyle/>
          <a:p>
            <a:pPr>
              <a:lnSpc>
                <a:spcPct val="90000"/>
              </a:lnSpc>
            </a:pPr>
            <a:r>
              <a:rPr lang="en-US" sz="2000" dirty="0"/>
              <a:t>So, the complete code for </a:t>
            </a:r>
            <a:r>
              <a:rPr lang="en-US" sz="2000" dirty="0" err="1">
                <a:solidFill>
                  <a:srgbClr val="E2751D"/>
                </a:solidFill>
                <a:latin typeface="Courier New" charset="0"/>
              </a:rPr>
              <a:t>gameOver</a:t>
            </a:r>
            <a:r>
              <a:rPr lang="en-US" sz="2000" dirty="0">
                <a:solidFill>
                  <a:srgbClr val="E2751D"/>
                </a:solidFill>
              </a:rPr>
              <a:t> </a:t>
            </a:r>
            <a:r>
              <a:rPr lang="en-US" sz="2000" dirty="0"/>
              <a:t>looks like this:</a:t>
            </a:r>
            <a:br>
              <a:rPr lang="en-US" sz="2000" dirty="0"/>
            </a:br>
            <a:r>
              <a:rPr lang="en-US" sz="2000" dirty="0"/>
              <a:t/>
            </a:r>
            <a:br>
              <a:rPr lang="en-US" sz="2000" dirty="0"/>
            </a:br>
            <a:r>
              <a:rPr lang="en-US" sz="1600" dirty="0">
                <a:latin typeface="Courier New" charset="0"/>
              </a:rPr>
              <a:t>def </a:t>
            </a:r>
            <a:r>
              <a:rPr lang="en-US" sz="1600" dirty="0" err="1">
                <a:latin typeface="Courier New" charset="0"/>
              </a:rPr>
              <a:t>gameOver(a,b</a:t>
            </a:r>
            <a:r>
              <a:rPr lang="en-US" sz="1600" dirty="0">
                <a:latin typeface="Courier New" charset="0"/>
              </a:rPr>
              <a:t>):</a:t>
            </a:r>
            <a:br>
              <a:rPr lang="en-US" sz="1600" dirty="0">
                <a:latin typeface="Courier New" charset="0"/>
              </a:rPr>
            </a:br>
            <a:r>
              <a:rPr lang="en-US" sz="1600" dirty="0">
                <a:latin typeface="Courier New" charset="0"/>
              </a:rPr>
              <a:t>    # a and </a:t>
            </a:r>
            <a:r>
              <a:rPr lang="en-US" sz="1600" dirty="0" err="1">
                <a:latin typeface="Courier New" charset="0"/>
              </a:rPr>
              <a:t>b</a:t>
            </a:r>
            <a:r>
              <a:rPr lang="en-US" sz="1600" dirty="0">
                <a:latin typeface="Courier New" charset="0"/>
              </a:rPr>
              <a:t> are scores for players in a racquetball game</a:t>
            </a:r>
            <a:br>
              <a:rPr lang="en-US" sz="1600" dirty="0">
                <a:latin typeface="Courier New" charset="0"/>
              </a:rPr>
            </a:br>
            <a:r>
              <a:rPr lang="en-US" sz="1600" dirty="0">
                <a:latin typeface="Courier New" charset="0"/>
              </a:rPr>
              <a:t>    # RETURNS true if game is over, false otherwise</a:t>
            </a:r>
            <a:br>
              <a:rPr lang="en-US" sz="1600" dirty="0">
                <a:latin typeface="Courier New" charset="0"/>
              </a:rPr>
            </a:br>
            <a:r>
              <a:rPr lang="en-US" sz="1600" dirty="0">
                <a:latin typeface="Courier New" charset="0"/>
              </a:rPr>
              <a:t>    return a == 15 or </a:t>
            </a:r>
            <a:r>
              <a:rPr lang="en-US" sz="1600" dirty="0" err="1">
                <a:latin typeface="Courier New" charset="0"/>
              </a:rPr>
              <a:t>b</a:t>
            </a:r>
            <a:r>
              <a:rPr lang="en-US" sz="1600" dirty="0">
                <a:latin typeface="Courier New" charset="0"/>
              </a:rPr>
              <a:t> == 15</a:t>
            </a:r>
            <a:endParaRPr lang="en-US" sz="2000" dirty="0">
              <a:latin typeface="Courier New" charset="0"/>
            </a:endParaRPr>
          </a:p>
          <a:p>
            <a:pPr>
              <a:lnSpc>
                <a:spcPct val="90000"/>
              </a:lnSpc>
            </a:pPr>
            <a:r>
              <a:rPr lang="en-US" sz="2000" dirty="0" err="1">
                <a:latin typeface="Courier New" charset="0"/>
              </a:rPr>
              <a:t>printSummary</a:t>
            </a:r>
            <a:r>
              <a:rPr lang="en-US" sz="2000" dirty="0"/>
              <a:t> is equally simple!</a:t>
            </a:r>
            <a:br>
              <a:rPr lang="en-US" sz="2000" dirty="0"/>
            </a:br>
            <a:r>
              <a:rPr lang="en-US" sz="1400" dirty="0">
                <a:latin typeface="Courier New" charset="0"/>
              </a:rPr>
              <a:t>def </a:t>
            </a:r>
            <a:r>
              <a:rPr lang="en-US" sz="1400" dirty="0" err="1">
                <a:latin typeface="Courier New" charset="0"/>
              </a:rPr>
              <a:t>printSummary(winsA</a:t>
            </a:r>
            <a:r>
              <a:rPr lang="en-US" sz="1400" dirty="0">
                <a:latin typeface="Courier New" charset="0"/>
              </a:rPr>
              <a:t>, </a:t>
            </a:r>
            <a:r>
              <a:rPr lang="en-US" sz="1400" dirty="0" err="1">
                <a:latin typeface="Courier New" charset="0"/>
              </a:rPr>
              <a:t>winsB</a:t>
            </a:r>
            <a:r>
              <a:rPr lang="en-US" sz="1400" dirty="0">
                <a:latin typeface="Courier New" charset="0"/>
              </a:rPr>
              <a:t>):</a:t>
            </a:r>
            <a:br>
              <a:rPr lang="en-US" sz="1400" dirty="0">
                <a:latin typeface="Courier New" charset="0"/>
              </a:rPr>
            </a:br>
            <a:r>
              <a:rPr lang="en-US" sz="1400" dirty="0">
                <a:latin typeface="Courier New" charset="0"/>
              </a:rPr>
              <a:t>    # Prints a summary of wins for each player.</a:t>
            </a:r>
            <a:br>
              <a:rPr lang="en-US" sz="1400" dirty="0">
                <a:latin typeface="Courier New" charset="0"/>
              </a:rPr>
            </a:br>
            <a:r>
              <a:rPr lang="en-US" sz="1400" dirty="0">
                <a:latin typeface="Courier New" charset="0"/>
              </a:rPr>
              <a:t>    </a:t>
            </a:r>
            <a:r>
              <a:rPr lang="en-US" sz="1400" dirty="0" err="1">
                <a:latin typeface="Courier New" charset="0"/>
              </a:rPr>
              <a:t>n</a:t>
            </a:r>
            <a:r>
              <a:rPr lang="en-US" sz="1400" dirty="0">
                <a:latin typeface="Courier New" charset="0"/>
              </a:rPr>
              <a:t> = </a:t>
            </a:r>
            <a:r>
              <a:rPr lang="en-US" sz="1400" dirty="0" err="1">
                <a:latin typeface="Courier New" charset="0"/>
              </a:rPr>
              <a:t>winsA</a:t>
            </a:r>
            <a:r>
              <a:rPr lang="en-US" sz="1400" dirty="0">
                <a:latin typeface="Courier New" charset="0"/>
              </a:rPr>
              <a:t> + </a:t>
            </a:r>
            <a:r>
              <a:rPr lang="en-US" sz="1400" dirty="0" err="1">
                <a:latin typeface="Courier New" charset="0"/>
              </a:rPr>
              <a:t>winsB</a:t>
            </a:r>
            <a:r>
              <a:rPr lang="en-US" sz="1400" dirty="0">
                <a:latin typeface="Courier New" charset="0"/>
              </a:rPr>
              <a:t/>
            </a:r>
            <a:br>
              <a:rPr lang="en-US" sz="1400" dirty="0">
                <a:latin typeface="Courier New" charset="0"/>
              </a:rPr>
            </a:br>
            <a:r>
              <a:rPr lang="en-US" sz="1400" dirty="0">
                <a:latin typeface="Courier New" charset="0"/>
              </a:rPr>
              <a:t>    print "\</a:t>
            </a:r>
            <a:r>
              <a:rPr lang="en-US" sz="1400" dirty="0" err="1">
                <a:latin typeface="Courier New" charset="0"/>
              </a:rPr>
              <a:t>nGames</a:t>
            </a:r>
            <a:r>
              <a:rPr lang="en-US" sz="1400" dirty="0">
                <a:latin typeface="Courier New" charset="0"/>
              </a:rPr>
              <a:t> simulated:", </a:t>
            </a:r>
            <a:r>
              <a:rPr lang="en-US" sz="1400" dirty="0" err="1">
                <a:latin typeface="Courier New" charset="0"/>
              </a:rPr>
              <a:t>n</a:t>
            </a:r>
            <a:r>
              <a:rPr lang="en-US" sz="1400" dirty="0">
                <a:latin typeface="Courier New" charset="0"/>
              </a:rPr>
              <a:t/>
            </a:r>
            <a:br>
              <a:rPr lang="en-US" sz="1400" dirty="0">
                <a:latin typeface="Courier New" charset="0"/>
              </a:rPr>
            </a:br>
            <a:r>
              <a:rPr lang="en-US" sz="1400" dirty="0">
                <a:latin typeface="Courier New" charset="0"/>
              </a:rPr>
              <a:t>    print "Wins for A: %</a:t>
            </a:r>
            <a:r>
              <a:rPr lang="en-US" sz="1400" dirty="0" err="1">
                <a:latin typeface="Courier New" charset="0"/>
              </a:rPr>
              <a:t>d</a:t>
            </a:r>
            <a:r>
              <a:rPr lang="en-US" sz="1400" dirty="0">
                <a:latin typeface="Courier New" charset="0"/>
              </a:rPr>
              <a:t> (%0.1f%%)" % (</a:t>
            </a:r>
            <a:r>
              <a:rPr lang="en-US" sz="1400" dirty="0" err="1">
                <a:latin typeface="Courier New" charset="0"/>
              </a:rPr>
              <a:t>winsA</a:t>
            </a:r>
            <a:r>
              <a:rPr lang="en-US" sz="1400" dirty="0">
                <a:latin typeface="Courier New" charset="0"/>
              </a:rPr>
              <a:t>, </a:t>
            </a:r>
            <a:r>
              <a:rPr lang="en-US" sz="1400" dirty="0" err="1">
                <a:latin typeface="Courier New" charset="0"/>
              </a:rPr>
              <a:t>float(winsA)/n</a:t>
            </a:r>
            <a:r>
              <a:rPr lang="en-US" sz="1400" dirty="0">
                <a:latin typeface="Courier New" charset="0"/>
              </a:rPr>
              <a:t>*100)</a:t>
            </a:r>
            <a:br>
              <a:rPr lang="en-US" sz="1400" dirty="0">
                <a:latin typeface="Courier New" charset="0"/>
              </a:rPr>
            </a:br>
            <a:r>
              <a:rPr lang="en-US" sz="1400" dirty="0">
                <a:latin typeface="Courier New" charset="0"/>
              </a:rPr>
              <a:t>    print "Wins for B: %</a:t>
            </a:r>
            <a:r>
              <a:rPr lang="en-US" sz="1400" dirty="0" err="1">
                <a:latin typeface="Courier New" charset="0"/>
              </a:rPr>
              <a:t>d</a:t>
            </a:r>
            <a:r>
              <a:rPr lang="en-US" sz="1400" dirty="0">
                <a:latin typeface="Courier New" charset="0"/>
              </a:rPr>
              <a:t> (%0.1f%%)" % (</a:t>
            </a:r>
            <a:r>
              <a:rPr lang="en-US" sz="1400" dirty="0" err="1">
                <a:latin typeface="Courier New" charset="0"/>
              </a:rPr>
              <a:t>winsB</a:t>
            </a:r>
            <a:r>
              <a:rPr lang="en-US" sz="1400" dirty="0">
                <a:latin typeface="Courier New" charset="0"/>
              </a:rPr>
              <a:t>, </a:t>
            </a:r>
            <a:r>
              <a:rPr lang="en-US" sz="1400" dirty="0" err="1">
                <a:latin typeface="Courier New" charset="0"/>
              </a:rPr>
              <a:t>float(winsB)/n</a:t>
            </a:r>
            <a:r>
              <a:rPr lang="en-US" sz="1400" dirty="0">
                <a:latin typeface="Courier New" charset="0"/>
              </a:rPr>
              <a:t>*</a:t>
            </a:r>
            <a:r>
              <a:rPr lang="en-US" sz="1400" dirty="0" smtClean="0">
                <a:latin typeface="Courier New" charset="0"/>
              </a:rPr>
              <a:t>100</a:t>
            </a:r>
            <a:r>
              <a:rPr lang="en-US" sz="1400" dirty="0" smtClean="0">
                <a:latin typeface="Courier New" charset="0"/>
              </a:rPr>
              <a:t>)</a:t>
            </a:r>
            <a:endParaRPr lang="en-US" sz="2000" dirty="0">
              <a:latin typeface="Courier New" charset="0"/>
            </a:endParaRPr>
          </a:p>
        </p:txBody>
      </p:sp>
      <p:sp>
        <p:nvSpPr>
          <p:cNvPr id="6" name="Oval Callout 5"/>
          <p:cNvSpPr/>
          <p:nvPr/>
        </p:nvSpPr>
        <p:spPr>
          <a:xfrm>
            <a:off x="3732245" y="5467980"/>
            <a:ext cx="2472006" cy="856620"/>
          </a:xfrm>
          <a:prstGeom prst="wedgeEllipseCallout">
            <a:avLst>
              <a:gd name="adj1" fmla="val -49"/>
              <a:gd name="adj2" fmla="val -131033"/>
            </a:avLst>
          </a:prstGeom>
          <a:solidFill>
            <a:srgbClr val="FFFF00"/>
          </a:solid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E2751D"/>
              </a:solidFill>
            </a:endParaRPr>
          </a:p>
        </p:txBody>
      </p:sp>
      <p:sp>
        <p:nvSpPr>
          <p:cNvPr id="7" name="TextBox 6"/>
          <p:cNvSpPr txBox="1"/>
          <p:nvPr/>
        </p:nvSpPr>
        <p:spPr>
          <a:xfrm>
            <a:off x="4226646" y="5758935"/>
            <a:ext cx="1740981" cy="369332"/>
          </a:xfrm>
          <a:prstGeom prst="rect">
            <a:avLst/>
          </a:prstGeom>
          <a:noFill/>
        </p:spPr>
        <p:txBody>
          <a:bodyPr wrap="none" rtlCol="0">
            <a:spAutoFit/>
          </a:bodyPr>
          <a:lstStyle/>
          <a:p>
            <a:r>
              <a:rPr lang="en-US" dirty="0" smtClean="0"/>
              <a:t>See Chapter </a:t>
            </a:r>
            <a:r>
              <a:rPr lang="en-US" dirty="0" smtClean="0"/>
              <a:t>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p:bldP spid="6" grpId="0" animBg="1"/>
    </p:bld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00A32731-7794-8448-84AE-C0EDAA9EE05D}" type="slidenum">
              <a:rPr lang="en-US"/>
              <a:pPr/>
              <a:t>51</a:t>
            </a:fld>
            <a:endParaRPr lang="en-US"/>
          </a:p>
        </p:txBody>
      </p:sp>
      <p:sp>
        <p:nvSpPr>
          <p:cNvPr id="164866" name="Rectangle 2"/>
          <p:cNvSpPr>
            <a:spLocks noGrp="1" noChangeArrowheads="1"/>
          </p:cNvSpPr>
          <p:nvPr>
            <p:ph type="title"/>
          </p:nvPr>
        </p:nvSpPr>
        <p:spPr/>
        <p:txBody>
          <a:bodyPr/>
          <a:lstStyle/>
          <a:p>
            <a:r>
              <a:rPr lang="en-US"/>
              <a:t>Summary of the</a:t>
            </a:r>
            <a:br>
              <a:rPr lang="en-US"/>
            </a:br>
            <a:r>
              <a:rPr lang="en-US"/>
              <a:t>Design Process</a:t>
            </a:r>
          </a:p>
        </p:txBody>
      </p:sp>
      <p:sp>
        <p:nvSpPr>
          <p:cNvPr id="164867" name="Rectangle 3"/>
          <p:cNvSpPr>
            <a:spLocks noGrp="1" noChangeArrowheads="1"/>
          </p:cNvSpPr>
          <p:nvPr>
            <p:ph type="body" idx="1"/>
          </p:nvPr>
        </p:nvSpPr>
        <p:spPr/>
        <p:txBody>
          <a:bodyPr>
            <a:normAutofit/>
          </a:bodyPr>
          <a:lstStyle/>
          <a:p>
            <a:pPr marL="609600" indent="-609600">
              <a:lnSpc>
                <a:spcPct val="90000"/>
              </a:lnSpc>
              <a:buFont typeface="Wingdings" charset="2"/>
              <a:buAutoNum type="arabicPeriod"/>
            </a:pPr>
            <a:r>
              <a:rPr lang="en-US" dirty="0"/>
              <a:t>Express the algorithm as a series of smaller problems.</a:t>
            </a:r>
          </a:p>
          <a:p>
            <a:pPr marL="609600" indent="-609600">
              <a:lnSpc>
                <a:spcPct val="90000"/>
              </a:lnSpc>
              <a:buFont typeface="Wingdings" charset="2"/>
              <a:buAutoNum type="arabicPeriod"/>
            </a:pPr>
            <a:r>
              <a:rPr lang="en-US" dirty="0"/>
              <a:t>Develop an interface for each of the small problems.</a:t>
            </a:r>
          </a:p>
          <a:p>
            <a:pPr marL="609600" indent="-609600">
              <a:lnSpc>
                <a:spcPct val="90000"/>
              </a:lnSpc>
              <a:buFont typeface="Wingdings" charset="2"/>
              <a:buAutoNum type="arabicPeriod"/>
            </a:pPr>
            <a:r>
              <a:rPr lang="en-US" dirty="0"/>
              <a:t>Detail the algorithm by expressing it in terms of its interfaces with the smaller problems.</a:t>
            </a:r>
          </a:p>
          <a:p>
            <a:pPr marL="609600" indent="-609600">
              <a:lnSpc>
                <a:spcPct val="90000"/>
              </a:lnSpc>
              <a:buFont typeface="Wingdings" charset="2"/>
              <a:buAutoNum type="arabicPeriod"/>
            </a:pPr>
            <a:r>
              <a:rPr lang="en-US" dirty="0"/>
              <a:t>Repeat the process for each smaller problem</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4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4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48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p:bld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EC70C6B2-8430-6F4D-A893-EBA9A2D1CDD8}" type="slidenum">
              <a:rPr lang="en-US"/>
              <a:pPr/>
              <a:t>52</a:t>
            </a:fld>
            <a:endParaRPr lang="en-US"/>
          </a:p>
        </p:txBody>
      </p:sp>
      <p:sp>
        <p:nvSpPr>
          <p:cNvPr id="165890" name="Rectangle 2"/>
          <p:cNvSpPr>
            <a:spLocks noGrp="1" noChangeArrowheads="1"/>
          </p:cNvSpPr>
          <p:nvPr>
            <p:ph type="title"/>
          </p:nvPr>
        </p:nvSpPr>
        <p:spPr/>
        <p:txBody>
          <a:bodyPr/>
          <a:lstStyle/>
          <a:p>
            <a:r>
              <a:rPr lang="en-US"/>
              <a:t>Bottom-Up Implementation</a:t>
            </a:r>
          </a:p>
        </p:txBody>
      </p:sp>
      <p:sp>
        <p:nvSpPr>
          <p:cNvPr id="165891" name="Rectangle 3"/>
          <p:cNvSpPr>
            <a:spLocks noGrp="1" noChangeArrowheads="1"/>
          </p:cNvSpPr>
          <p:nvPr>
            <p:ph type="body" idx="1"/>
          </p:nvPr>
        </p:nvSpPr>
        <p:spPr/>
        <p:txBody>
          <a:bodyPr/>
          <a:lstStyle/>
          <a:p>
            <a:r>
              <a:rPr lang="en-US" dirty="0"/>
              <a:t>Even though we’ve been careful with the design, there’s no guarantee we haven’t introduced some silly errors.</a:t>
            </a:r>
          </a:p>
          <a:p>
            <a:r>
              <a:rPr lang="en-US" dirty="0"/>
              <a:t>Implementation is best done in small pieces.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58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p:bld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8EE124EA-7A13-BD42-9945-6B4304125241}" type="slidenum">
              <a:rPr lang="en-US"/>
              <a:pPr/>
              <a:t>53</a:t>
            </a:fld>
            <a:endParaRPr lang="en-US"/>
          </a:p>
        </p:txBody>
      </p:sp>
      <p:sp>
        <p:nvSpPr>
          <p:cNvPr id="166914" name="Rectangle 2"/>
          <p:cNvSpPr>
            <a:spLocks noGrp="1" noChangeArrowheads="1"/>
          </p:cNvSpPr>
          <p:nvPr>
            <p:ph type="title"/>
          </p:nvPr>
        </p:nvSpPr>
        <p:spPr/>
        <p:txBody>
          <a:bodyPr/>
          <a:lstStyle/>
          <a:p>
            <a:r>
              <a:rPr lang="en-US"/>
              <a:t>Unit Testing</a:t>
            </a:r>
          </a:p>
        </p:txBody>
      </p:sp>
      <p:sp>
        <p:nvSpPr>
          <p:cNvPr id="166915" name="Rectangle 3"/>
          <p:cNvSpPr>
            <a:spLocks noGrp="1" noChangeArrowheads="1"/>
          </p:cNvSpPr>
          <p:nvPr>
            <p:ph type="body" idx="1"/>
          </p:nvPr>
        </p:nvSpPr>
        <p:spPr/>
        <p:txBody>
          <a:bodyPr/>
          <a:lstStyle/>
          <a:p>
            <a:r>
              <a:rPr lang="en-US" sz="2900" dirty="0"/>
              <a:t>A good way to systematically test the implementation of a modestly sized program is to start at the lowest levels of the structure, testing each component as it’s completed.</a:t>
            </a:r>
          </a:p>
          <a:p>
            <a:r>
              <a:rPr lang="en-US" sz="2900" dirty="0"/>
              <a:t>For example, we can import our program and execute various routines/functions to ensure they work properly.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6C1B654-58F9-4646-9C45-2E0D0689567E}" type="slidenum">
              <a:rPr lang="en-US"/>
              <a:pPr/>
              <a:t>54</a:t>
            </a:fld>
            <a:endParaRPr lang="en-US"/>
          </a:p>
        </p:txBody>
      </p:sp>
      <p:sp>
        <p:nvSpPr>
          <p:cNvPr id="167938" name="Rectangle 2"/>
          <p:cNvSpPr>
            <a:spLocks noGrp="1" noChangeArrowheads="1"/>
          </p:cNvSpPr>
          <p:nvPr>
            <p:ph type="title"/>
          </p:nvPr>
        </p:nvSpPr>
        <p:spPr/>
        <p:txBody>
          <a:bodyPr/>
          <a:lstStyle/>
          <a:p>
            <a:r>
              <a:rPr lang="en-US"/>
              <a:t>Unit Testing</a:t>
            </a:r>
          </a:p>
        </p:txBody>
      </p:sp>
      <p:sp>
        <p:nvSpPr>
          <p:cNvPr id="167939" name="Rectangle 3"/>
          <p:cNvSpPr>
            <a:spLocks noGrp="1" noChangeArrowheads="1"/>
          </p:cNvSpPr>
          <p:nvPr>
            <p:ph type="body" idx="1"/>
          </p:nvPr>
        </p:nvSpPr>
        <p:spPr/>
        <p:txBody>
          <a:bodyPr/>
          <a:lstStyle/>
          <a:p>
            <a:pPr>
              <a:lnSpc>
                <a:spcPct val="90000"/>
              </a:lnSpc>
            </a:pPr>
            <a:r>
              <a:rPr lang="en-US" sz="2800" dirty="0"/>
              <a:t>We could start with the </a:t>
            </a:r>
            <a:r>
              <a:rPr lang="en-US" sz="2800" dirty="0" err="1">
                <a:solidFill>
                  <a:srgbClr val="E2751D"/>
                </a:solidFill>
                <a:latin typeface="Courier New" charset="0"/>
              </a:rPr>
              <a:t>gameOver</a:t>
            </a:r>
            <a:r>
              <a:rPr lang="en-US" sz="2800" dirty="0">
                <a:solidFill>
                  <a:srgbClr val="E2751D"/>
                </a:solidFill>
              </a:rPr>
              <a:t> </a:t>
            </a:r>
            <a:r>
              <a:rPr lang="en-US" sz="2800" dirty="0"/>
              <a:t>function.</a:t>
            </a:r>
          </a:p>
          <a:p>
            <a:pPr>
              <a:lnSpc>
                <a:spcPct val="90000"/>
              </a:lnSpc>
            </a:pPr>
            <a:r>
              <a:rPr lang="en-US" sz="2800" dirty="0">
                <a:latin typeface="Courier New" charset="0"/>
              </a:rPr>
              <a:t>&gt;&gt;&gt; import </a:t>
            </a:r>
            <a:r>
              <a:rPr lang="en-US" sz="2800" dirty="0" err="1">
                <a:latin typeface="Courier New" charset="0"/>
              </a:rPr>
              <a:t>rball</a:t>
            </a:r>
            <a:r>
              <a:rPr lang="en-US" sz="2800" dirty="0">
                <a:latin typeface="Courier New" charset="0"/>
              </a:rPr>
              <a:t/>
            </a:r>
            <a:br>
              <a:rPr lang="en-US" sz="2800" dirty="0">
                <a:latin typeface="Courier New" charset="0"/>
              </a:rPr>
            </a:br>
            <a:r>
              <a:rPr lang="en-US" sz="2800" dirty="0">
                <a:latin typeface="Courier New" charset="0"/>
              </a:rPr>
              <a:t>&gt;&gt;&gt; rball.gameOver(0,0)</a:t>
            </a:r>
            <a:br>
              <a:rPr lang="en-US" sz="2800" dirty="0">
                <a:latin typeface="Courier New" charset="0"/>
              </a:rPr>
            </a:br>
            <a:r>
              <a:rPr lang="en-US" sz="2800" dirty="0">
                <a:latin typeface="Courier New" charset="0"/>
              </a:rPr>
              <a:t>False</a:t>
            </a:r>
            <a:br>
              <a:rPr lang="en-US" sz="2800" dirty="0">
                <a:latin typeface="Courier New" charset="0"/>
              </a:rPr>
            </a:br>
            <a:r>
              <a:rPr lang="en-US" sz="2800" dirty="0">
                <a:latin typeface="Courier New" charset="0"/>
              </a:rPr>
              <a:t>&gt;&gt;&gt; rball.gameOver(5,10)</a:t>
            </a:r>
            <a:br>
              <a:rPr lang="en-US" sz="2800" dirty="0">
                <a:latin typeface="Courier New" charset="0"/>
              </a:rPr>
            </a:br>
            <a:r>
              <a:rPr lang="en-US" sz="2800" dirty="0">
                <a:latin typeface="Courier New" charset="0"/>
              </a:rPr>
              <a:t>False</a:t>
            </a:r>
            <a:br>
              <a:rPr lang="en-US" sz="2800" dirty="0">
                <a:latin typeface="Courier New" charset="0"/>
              </a:rPr>
            </a:br>
            <a:r>
              <a:rPr lang="en-US" sz="2800" dirty="0">
                <a:latin typeface="Courier New" charset="0"/>
              </a:rPr>
              <a:t>&gt;&gt;&gt; rball.gameOver(15,3)</a:t>
            </a:r>
            <a:br>
              <a:rPr lang="en-US" sz="2800" dirty="0">
                <a:latin typeface="Courier New" charset="0"/>
              </a:rPr>
            </a:br>
            <a:r>
              <a:rPr lang="en-US" sz="2800" dirty="0">
                <a:latin typeface="Courier New" charset="0"/>
              </a:rPr>
              <a:t>True</a:t>
            </a:r>
            <a:br>
              <a:rPr lang="en-US" sz="2800" dirty="0">
                <a:latin typeface="Courier New" charset="0"/>
              </a:rPr>
            </a:br>
            <a:r>
              <a:rPr lang="en-US" sz="2800" dirty="0">
                <a:latin typeface="Courier New" charset="0"/>
              </a:rPr>
              <a:t>&gt;&gt;&gt; rball.gameOver(3,15)</a:t>
            </a:r>
            <a:br>
              <a:rPr lang="en-US" sz="2800" dirty="0">
                <a:latin typeface="Courier New" charset="0"/>
              </a:rPr>
            </a:br>
            <a:r>
              <a:rPr lang="en-US" sz="2800" dirty="0">
                <a:latin typeface="Courier New" charset="0"/>
              </a:rPr>
              <a:t>True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79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p:bld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224ED88F-CEF7-9C40-B828-85EB3B42734A}" type="slidenum">
              <a:rPr lang="en-US"/>
              <a:pPr/>
              <a:t>55</a:t>
            </a:fld>
            <a:endParaRPr lang="en-US"/>
          </a:p>
        </p:txBody>
      </p:sp>
      <p:sp>
        <p:nvSpPr>
          <p:cNvPr id="168962" name="Rectangle 2"/>
          <p:cNvSpPr>
            <a:spLocks noGrp="1" noChangeArrowheads="1"/>
          </p:cNvSpPr>
          <p:nvPr>
            <p:ph type="title"/>
          </p:nvPr>
        </p:nvSpPr>
        <p:spPr/>
        <p:txBody>
          <a:bodyPr/>
          <a:lstStyle/>
          <a:p>
            <a:r>
              <a:rPr lang="en-US"/>
              <a:t>Unit Testing</a:t>
            </a:r>
          </a:p>
        </p:txBody>
      </p:sp>
      <p:sp>
        <p:nvSpPr>
          <p:cNvPr id="168963" name="Rectangle 3"/>
          <p:cNvSpPr>
            <a:spLocks noGrp="1" noChangeArrowheads="1"/>
          </p:cNvSpPr>
          <p:nvPr>
            <p:ph type="body" idx="1"/>
          </p:nvPr>
        </p:nvSpPr>
        <p:spPr/>
        <p:txBody>
          <a:bodyPr/>
          <a:lstStyle/>
          <a:p>
            <a:pPr>
              <a:lnSpc>
                <a:spcPct val="90000"/>
              </a:lnSpc>
            </a:pPr>
            <a:r>
              <a:rPr lang="en-US" dirty="0"/>
              <a:t>Notice that we’ve tested </a:t>
            </a:r>
            <a:r>
              <a:rPr lang="en-US" dirty="0" err="1">
                <a:solidFill>
                  <a:srgbClr val="E2751D"/>
                </a:solidFill>
                <a:latin typeface="Courier New" charset="0"/>
              </a:rPr>
              <a:t>gameOver</a:t>
            </a:r>
            <a:r>
              <a:rPr lang="en-US" dirty="0">
                <a:solidFill>
                  <a:srgbClr val="E2751D"/>
                </a:solidFill>
              </a:rPr>
              <a:t> </a:t>
            </a:r>
            <a:r>
              <a:rPr lang="en-US" dirty="0"/>
              <a:t>for all the important cases.</a:t>
            </a:r>
          </a:p>
          <a:p>
            <a:pPr lvl="1">
              <a:lnSpc>
                <a:spcPct val="90000"/>
              </a:lnSpc>
            </a:pPr>
            <a:r>
              <a:rPr lang="en-US" dirty="0"/>
              <a:t>We gave it 0, 0 as inputs to simulate the first time the function will be called.</a:t>
            </a:r>
          </a:p>
          <a:p>
            <a:pPr lvl="1">
              <a:lnSpc>
                <a:spcPct val="90000"/>
              </a:lnSpc>
            </a:pPr>
            <a:r>
              <a:rPr lang="en-US" dirty="0"/>
              <a:t>The second test is in the middle of the game, and the function correctly reports that the game is not yet over.</a:t>
            </a:r>
          </a:p>
          <a:p>
            <a:pPr lvl="1">
              <a:lnSpc>
                <a:spcPct val="90000"/>
              </a:lnSpc>
            </a:pPr>
            <a:r>
              <a:rPr lang="en-US" dirty="0"/>
              <a:t>The last two cases test to see what is reported when either player has won.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8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89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bldLvl="2"/>
    </p:bld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6B118F24-3137-164A-ADA0-9848818AF62A}" type="slidenum">
              <a:rPr lang="en-US"/>
              <a:pPr/>
              <a:t>56</a:t>
            </a:fld>
            <a:endParaRPr lang="en-US"/>
          </a:p>
        </p:txBody>
      </p:sp>
      <p:sp>
        <p:nvSpPr>
          <p:cNvPr id="169986" name="Rectangle 2"/>
          <p:cNvSpPr>
            <a:spLocks noGrp="1" noChangeArrowheads="1"/>
          </p:cNvSpPr>
          <p:nvPr>
            <p:ph type="title"/>
          </p:nvPr>
        </p:nvSpPr>
        <p:spPr/>
        <p:txBody>
          <a:bodyPr/>
          <a:lstStyle/>
          <a:p>
            <a:r>
              <a:rPr lang="en-US"/>
              <a:t>Unit Testing</a:t>
            </a:r>
          </a:p>
        </p:txBody>
      </p:sp>
      <p:sp>
        <p:nvSpPr>
          <p:cNvPr id="169987" name="Rectangle 3"/>
          <p:cNvSpPr>
            <a:spLocks noGrp="1" noChangeArrowheads="1"/>
          </p:cNvSpPr>
          <p:nvPr>
            <p:ph type="body" idx="1"/>
          </p:nvPr>
        </p:nvSpPr>
        <p:spPr>
          <a:xfrm>
            <a:off x="549275" y="1600200"/>
            <a:ext cx="8042276" cy="5181599"/>
          </a:xfrm>
        </p:spPr>
        <p:txBody>
          <a:bodyPr>
            <a:normAutofit/>
          </a:bodyPr>
          <a:lstStyle/>
          <a:p>
            <a:pPr>
              <a:lnSpc>
                <a:spcPct val="90000"/>
              </a:lnSpc>
            </a:pPr>
            <a:r>
              <a:rPr lang="en-US" sz="2800" dirty="0"/>
              <a:t>Now that we see that </a:t>
            </a:r>
            <a:r>
              <a:rPr lang="en-US" sz="2800" dirty="0" err="1">
                <a:solidFill>
                  <a:srgbClr val="E2751D"/>
                </a:solidFill>
                <a:latin typeface="Courier New" charset="0"/>
              </a:rPr>
              <a:t>gameOver</a:t>
            </a:r>
            <a:r>
              <a:rPr lang="en-US" sz="2800" dirty="0">
                <a:solidFill>
                  <a:srgbClr val="E2751D"/>
                </a:solidFill>
              </a:rPr>
              <a:t> </a:t>
            </a:r>
            <a:r>
              <a:rPr lang="en-US" sz="2800" dirty="0"/>
              <a:t>is working, we can go on to </a:t>
            </a:r>
            <a:r>
              <a:rPr lang="en-US" sz="2800" dirty="0" err="1">
                <a:solidFill>
                  <a:srgbClr val="E2751D"/>
                </a:solidFill>
                <a:latin typeface="Courier New" charset="0"/>
              </a:rPr>
              <a:t>simOneGame</a:t>
            </a:r>
            <a:r>
              <a:rPr lang="en-US" sz="2800" dirty="0"/>
              <a:t>.</a:t>
            </a:r>
          </a:p>
          <a:p>
            <a:pPr lvl="1">
              <a:lnSpc>
                <a:spcPct val="90000"/>
              </a:lnSpc>
              <a:buFont typeface="Wingdings" charset="2"/>
              <a:buNone/>
            </a:pPr>
            <a:r>
              <a:rPr lang="en-US" sz="1100" dirty="0">
                <a:latin typeface="Courier New" charset="0"/>
              </a:rPr>
              <a:t>&gt;</a:t>
            </a:r>
            <a:r>
              <a:rPr lang="en-US" sz="1600" dirty="0">
                <a:latin typeface="Courier New" charset="0"/>
              </a:rPr>
              <a:t>&gt;&gt; simOneGame(.5, .5)</a:t>
            </a:r>
          </a:p>
          <a:p>
            <a:pPr lvl="1">
              <a:lnSpc>
                <a:spcPct val="90000"/>
              </a:lnSpc>
              <a:buFont typeface="Wingdings" charset="2"/>
              <a:buNone/>
            </a:pPr>
            <a:r>
              <a:rPr lang="en-US" sz="1600" dirty="0">
                <a:latin typeface="Courier New" charset="0"/>
              </a:rPr>
              <a:t>(11, 15)</a:t>
            </a:r>
          </a:p>
          <a:p>
            <a:pPr lvl="1">
              <a:lnSpc>
                <a:spcPct val="90000"/>
              </a:lnSpc>
              <a:buFont typeface="Wingdings" charset="2"/>
              <a:buNone/>
            </a:pPr>
            <a:r>
              <a:rPr lang="en-US" sz="1600" dirty="0">
                <a:latin typeface="Courier New" charset="0"/>
              </a:rPr>
              <a:t>&gt;&gt;&gt; simOneGame(.5, .5)</a:t>
            </a:r>
          </a:p>
          <a:p>
            <a:pPr lvl="1">
              <a:lnSpc>
                <a:spcPct val="90000"/>
              </a:lnSpc>
              <a:buFont typeface="Wingdings" charset="2"/>
              <a:buNone/>
            </a:pPr>
            <a:r>
              <a:rPr lang="en-US" sz="1600" dirty="0">
                <a:latin typeface="Courier New" charset="0"/>
              </a:rPr>
              <a:t>(13, 15)</a:t>
            </a:r>
          </a:p>
          <a:p>
            <a:pPr lvl="1">
              <a:lnSpc>
                <a:spcPct val="90000"/>
              </a:lnSpc>
              <a:buFont typeface="Wingdings" charset="2"/>
              <a:buNone/>
            </a:pPr>
            <a:r>
              <a:rPr lang="en-US" sz="1600" dirty="0">
                <a:latin typeface="Courier New" charset="0"/>
              </a:rPr>
              <a:t>&gt;&gt;&gt; simOneGame(.3, .3)</a:t>
            </a:r>
          </a:p>
          <a:p>
            <a:pPr lvl="1">
              <a:lnSpc>
                <a:spcPct val="90000"/>
              </a:lnSpc>
              <a:buFont typeface="Wingdings" charset="2"/>
              <a:buNone/>
            </a:pPr>
            <a:r>
              <a:rPr lang="en-US" sz="1600" dirty="0">
                <a:latin typeface="Courier New" charset="0"/>
              </a:rPr>
              <a:t>(11, 15)</a:t>
            </a:r>
          </a:p>
          <a:p>
            <a:pPr lvl="1">
              <a:lnSpc>
                <a:spcPct val="90000"/>
              </a:lnSpc>
              <a:buFont typeface="Wingdings" charset="2"/>
              <a:buNone/>
            </a:pPr>
            <a:r>
              <a:rPr lang="en-US" sz="1600" dirty="0">
                <a:latin typeface="Courier New" charset="0"/>
              </a:rPr>
              <a:t>&gt;&gt;&gt; simOneGame(.3, .3)</a:t>
            </a:r>
          </a:p>
          <a:p>
            <a:pPr lvl="1">
              <a:lnSpc>
                <a:spcPct val="90000"/>
              </a:lnSpc>
              <a:buFont typeface="Wingdings" charset="2"/>
              <a:buNone/>
            </a:pPr>
            <a:r>
              <a:rPr lang="en-US" sz="1600" dirty="0">
                <a:latin typeface="Courier New" charset="0"/>
              </a:rPr>
              <a:t>(15, 4)</a:t>
            </a:r>
          </a:p>
          <a:p>
            <a:pPr lvl="1">
              <a:lnSpc>
                <a:spcPct val="90000"/>
              </a:lnSpc>
              <a:buFont typeface="Wingdings" charset="2"/>
              <a:buNone/>
            </a:pPr>
            <a:r>
              <a:rPr lang="en-US" sz="1600" dirty="0">
                <a:latin typeface="Courier New" charset="0"/>
              </a:rPr>
              <a:t>&gt;&gt;&gt; simOneGame(.4, .9)</a:t>
            </a:r>
          </a:p>
          <a:p>
            <a:pPr lvl="1">
              <a:lnSpc>
                <a:spcPct val="90000"/>
              </a:lnSpc>
              <a:buFont typeface="Wingdings" charset="2"/>
              <a:buNone/>
            </a:pPr>
            <a:r>
              <a:rPr lang="en-US" sz="1600" dirty="0">
                <a:latin typeface="Courier New" charset="0"/>
              </a:rPr>
              <a:t>(2, 15)</a:t>
            </a:r>
          </a:p>
          <a:p>
            <a:pPr lvl="1">
              <a:lnSpc>
                <a:spcPct val="90000"/>
              </a:lnSpc>
              <a:buFont typeface="Wingdings" charset="2"/>
              <a:buNone/>
            </a:pPr>
            <a:r>
              <a:rPr lang="en-US" sz="1600" dirty="0">
                <a:latin typeface="Courier New" charset="0"/>
              </a:rPr>
              <a:t>&gt;&gt;&gt; simOneGame(.4, .9)</a:t>
            </a:r>
          </a:p>
          <a:p>
            <a:pPr lvl="1">
              <a:lnSpc>
                <a:spcPct val="90000"/>
              </a:lnSpc>
              <a:buFont typeface="Wingdings" charset="2"/>
              <a:buNone/>
            </a:pPr>
            <a:r>
              <a:rPr lang="en-US" sz="1600" dirty="0">
                <a:latin typeface="Courier New" charset="0"/>
              </a:rPr>
              <a:t>(1, 15</a:t>
            </a:r>
            <a:r>
              <a:rPr lang="en-US" sz="1600" dirty="0" smtClean="0">
                <a:latin typeface="Courier New" charset="0"/>
              </a:rPr>
              <a:t>)</a:t>
            </a:r>
            <a:endParaRPr lang="en-US" sz="1600" dirty="0">
              <a:latin typeface="Courier New"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327D204-5352-D04D-97CA-8E2B5F7CE462}" type="slidenum">
              <a:rPr lang="en-US"/>
              <a:pPr/>
              <a:t>57</a:t>
            </a:fld>
            <a:endParaRPr lang="en-US"/>
          </a:p>
        </p:txBody>
      </p:sp>
      <p:sp>
        <p:nvSpPr>
          <p:cNvPr id="171010" name="Rectangle 2"/>
          <p:cNvSpPr>
            <a:spLocks noGrp="1" noChangeArrowheads="1"/>
          </p:cNvSpPr>
          <p:nvPr>
            <p:ph type="title"/>
          </p:nvPr>
        </p:nvSpPr>
        <p:spPr/>
        <p:txBody>
          <a:bodyPr/>
          <a:lstStyle/>
          <a:p>
            <a:r>
              <a:rPr lang="en-US"/>
              <a:t>Unit Testing</a:t>
            </a:r>
          </a:p>
        </p:txBody>
      </p:sp>
      <p:sp>
        <p:nvSpPr>
          <p:cNvPr id="171011" name="Rectangle 3"/>
          <p:cNvSpPr>
            <a:spLocks noGrp="1" noChangeArrowheads="1"/>
          </p:cNvSpPr>
          <p:nvPr>
            <p:ph type="body" idx="1"/>
          </p:nvPr>
        </p:nvSpPr>
        <p:spPr/>
        <p:txBody>
          <a:bodyPr>
            <a:normAutofit lnSpcReduction="10000"/>
          </a:bodyPr>
          <a:lstStyle/>
          <a:p>
            <a:pPr>
              <a:lnSpc>
                <a:spcPct val="90000"/>
              </a:lnSpc>
            </a:pPr>
            <a:r>
              <a:rPr lang="en-US" sz="2800" dirty="0"/>
              <a:t>When the probabilities are equal, the scores aren’t that far apart.</a:t>
            </a:r>
          </a:p>
          <a:p>
            <a:pPr>
              <a:lnSpc>
                <a:spcPct val="90000"/>
              </a:lnSpc>
            </a:pPr>
            <a:r>
              <a:rPr lang="en-US" sz="2800" dirty="0"/>
              <a:t>When the probabilities are farther apart, the game is a rout.</a:t>
            </a:r>
          </a:p>
          <a:p>
            <a:pPr>
              <a:lnSpc>
                <a:spcPct val="90000"/>
              </a:lnSpc>
            </a:pPr>
            <a:r>
              <a:rPr lang="en-US" sz="2800" dirty="0"/>
              <a:t>Testing each component in this manner is called </a:t>
            </a:r>
            <a:r>
              <a:rPr lang="en-US" sz="2800" i="1" dirty="0"/>
              <a:t>unit testing</a:t>
            </a:r>
            <a:r>
              <a:rPr lang="en-US" sz="2800" dirty="0"/>
              <a:t>.</a:t>
            </a:r>
          </a:p>
          <a:p>
            <a:pPr>
              <a:lnSpc>
                <a:spcPct val="90000"/>
              </a:lnSpc>
            </a:pPr>
            <a:r>
              <a:rPr lang="en-US" sz="2800" dirty="0"/>
              <a:t>Testing each function independently makes it easier to spot errors, and should make testing the entire program go more smoothly.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D5C97F5A-8428-214D-8991-E70785D561EA}" type="slidenum">
              <a:rPr lang="en-US"/>
              <a:pPr/>
              <a:t>58</a:t>
            </a:fld>
            <a:endParaRPr lang="en-US"/>
          </a:p>
        </p:txBody>
      </p:sp>
      <p:sp>
        <p:nvSpPr>
          <p:cNvPr id="172034" name="Rectangle 2"/>
          <p:cNvSpPr>
            <a:spLocks noGrp="1" noChangeArrowheads="1"/>
          </p:cNvSpPr>
          <p:nvPr>
            <p:ph type="title"/>
          </p:nvPr>
        </p:nvSpPr>
        <p:spPr/>
        <p:txBody>
          <a:bodyPr/>
          <a:lstStyle/>
          <a:p>
            <a:r>
              <a:rPr lang="en-US"/>
              <a:t>Simulation Results</a:t>
            </a:r>
          </a:p>
        </p:txBody>
      </p:sp>
      <p:sp>
        <p:nvSpPr>
          <p:cNvPr id="172035" name="Rectangle 3"/>
          <p:cNvSpPr>
            <a:spLocks noGrp="1" noChangeArrowheads="1"/>
          </p:cNvSpPr>
          <p:nvPr>
            <p:ph type="body" idx="1"/>
          </p:nvPr>
        </p:nvSpPr>
        <p:spPr/>
        <p:txBody>
          <a:bodyPr/>
          <a:lstStyle/>
          <a:p>
            <a:pPr>
              <a:lnSpc>
                <a:spcPct val="90000"/>
              </a:lnSpc>
            </a:pPr>
            <a:r>
              <a:rPr lang="en-US" dirty="0"/>
              <a:t>Is it the nature of racquetball that small differences in ability lead to large differences in final score?</a:t>
            </a:r>
          </a:p>
          <a:p>
            <a:pPr>
              <a:lnSpc>
                <a:spcPct val="90000"/>
              </a:lnSpc>
            </a:pPr>
            <a:r>
              <a:rPr lang="en-US" dirty="0"/>
              <a:t>Suppose Denny wins about 60% of his serves and his opponent is 5% better. How often should Denny win?</a:t>
            </a:r>
          </a:p>
          <a:p>
            <a:pPr>
              <a:lnSpc>
                <a:spcPct val="90000"/>
              </a:lnSpc>
            </a:pPr>
            <a:r>
              <a:rPr lang="en-US" dirty="0">
                <a:solidFill>
                  <a:srgbClr val="E2751D"/>
                </a:solidFill>
              </a:rPr>
              <a:t>Let’s do a sample run where Denny’s opponent serves first.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2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2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47961DFC-438C-5149-B821-BFD983F6F292}" type="slidenum">
              <a:rPr lang="en-US"/>
              <a:pPr/>
              <a:t>59</a:t>
            </a:fld>
            <a:endParaRPr lang="en-US"/>
          </a:p>
        </p:txBody>
      </p:sp>
      <p:sp>
        <p:nvSpPr>
          <p:cNvPr id="173058" name="Rectangle 2"/>
          <p:cNvSpPr>
            <a:spLocks noGrp="1" noChangeArrowheads="1"/>
          </p:cNvSpPr>
          <p:nvPr>
            <p:ph type="title"/>
          </p:nvPr>
        </p:nvSpPr>
        <p:spPr/>
        <p:txBody>
          <a:bodyPr/>
          <a:lstStyle/>
          <a:p>
            <a:r>
              <a:rPr lang="en-US"/>
              <a:t>Simulation Results</a:t>
            </a:r>
          </a:p>
        </p:txBody>
      </p:sp>
      <p:sp>
        <p:nvSpPr>
          <p:cNvPr id="173059" name="Rectangle 3"/>
          <p:cNvSpPr>
            <a:spLocks noGrp="1" noChangeArrowheads="1"/>
          </p:cNvSpPr>
          <p:nvPr>
            <p:ph type="body" idx="1"/>
          </p:nvPr>
        </p:nvSpPr>
        <p:spPr>
          <a:xfrm>
            <a:off x="644524" y="1600200"/>
            <a:ext cx="8042276" cy="5040873"/>
          </a:xfrm>
        </p:spPr>
        <p:txBody>
          <a:bodyPr>
            <a:normAutofit/>
          </a:bodyPr>
          <a:lstStyle/>
          <a:p>
            <a:pPr lvl="1">
              <a:lnSpc>
                <a:spcPct val="90000"/>
              </a:lnSpc>
              <a:buFont typeface="Wingdings" charset="2"/>
              <a:buNone/>
            </a:pPr>
            <a:r>
              <a:rPr lang="en-US" sz="1600" dirty="0">
                <a:latin typeface="Courier New" charset="0"/>
              </a:rPr>
              <a:t>This program simulates a game of racquetball between two</a:t>
            </a:r>
          </a:p>
          <a:p>
            <a:pPr lvl="1">
              <a:lnSpc>
                <a:spcPct val="90000"/>
              </a:lnSpc>
              <a:buFont typeface="Wingdings" charset="2"/>
              <a:buNone/>
            </a:pPr>
            <a:r>
              <a:rPr lang="en-US" sz="1600" dirty="0">
                <a:latin typeface="Courier New" charset="0"/>
              </a:rPr>
              <a:t>players called "A" and "B".  The abilities of each player is</a:t>
            </a:r>
          </a:p>
          <a:p>
            <a:pPr lvl="1">
              <a:lnSpc>
                <a:spcPct val="90000"/>
              </a:lnSpc>
              <a:buFont typeface="Wingdings" charset="2"/>
              <a:buNone/>
            </a:pPr>
            <a:r>
              <a:rPr lang="en-US" sz="1600" dirty="0">
                <a:latin typeface="Courier New" charset="0"/>
              </a:rPr>
              <a:t>indicated by a probability (a number between 0 and 1) that</a:t>
            </a:r>
          </a:p>
          <a:p>
            <a:pPr lvl="1">
              <a:lnSpc>
                <a:spcPct val="90000"/>
              </a:lnSpc>
              <a:buFont typeface="Wingdings" charset="2"/>
              <a:buNone/>
            </a:pPr>
            <a:r>
              <a:rPr lang="en-US" sz="1600" dirty="0">
                <a:latin typeface="Courier New" charset="0"/>
              </a:rPr>
              <a:t>the player wins the point when serving. Player A always</a:t>
            </a:r>
          </a:p>
          <a:p>
            <a:pPr lvl="1">
              <a:lnSpc>
                <a:spcPct val="90000"/>
              </a:lnSpc>
              <a:buFont typeface="Wingdings" charset="2"/>
              <a:buNone/>
            </a:pPr>
            <a:r>
              <a:rPr lang="en-US" sz="1600" dirty="0">
                <a:latin typeface="Courier New" charset="0"/>
              </a:rPr>
              <a:t>has the first serve.</a:t>
            </a:r>
          </a:p>
          <a:p>
            <a:pPr lvl="1">
              <a:lnSpc>
                <a:spcPct val="90000"/>
              </a:lnSpc>
              <a:buFont typeface="Wingdings" charset="2"/>
              <a:buNone/>
            </a:pPr>
            <a:endParaRPr lang="en-US" sz="1600" dirty="0">
              <a:latin typeface="Courier New" charset="0"/>
            </a:endParaRPr>
          </a:p>
          <a:p>
            <a:pPr lvl="1">
              <a:lnSpc>
                <a:spcPct val="90000"/>
              </a:lnSpc>
              <a:buFont typeface="Wingdings" charset="2"/>
              <a:buNone/>
            </a:pPr>
            <a:r>
              <a:rPr lang="en-US" sz="1600" dirty="0">
                <a:latin typeface="Courier New" charset="0"/>
              </a:rPr>
              <a:t>What is the prob. player A wins a serve? .65</a:t>
            </a:r>
          </a:p>
          <a:p>
            <a:pPr lvl="1">
              <a:lnSpc>
                <a:spcPct val="90000"/>
              </a:lnSpc>
              <a:buFont typeface="Wingdings" charset="2"/>
              <a:buNone/>
            </a:pPr>
            <a:r>
              <a:rPr lang="en-US" sz="1600" dirty="0">
                <a:latin typeface="Courier New" charset="0"/>
              </a:rPr>
              <a:t>What is the prob. player B wins a serve? .6</a:t>
            </a:r>
          </a:p>
          <a:p>
            <a:pPr lvl="1">
              <a:lnSpc>
                <a:spcPct val="90000"/>
              </a:lnSpc>
              <a:buFont typeface="Wingdings" charset="2"/>
              <a:buNone/>
            </a:pPr>
            <a:r>
              <a:rPr lang="en-US" sz="1600" dirty="0">
                <a:latin typeface="Courier New" charset="0"/>
              </a:rPr>
              <a:t>How many games to simulate? 5000</a:t>
            </a:r>
          </a:p>
          <a:p>
            <a:pPr lvl="1">
              <a:lnSpc>
                <a:spcPct val="90000"/>
              </a:lnSpc>
              <a:buFont typeface="Wingdings" charset="2"/>
              <a:buNone/>
            </a:pPr>
            <a:endParaRPr lang="en-US" sz="1600" dirty="0">
              <a:latin typeface="Courier New" charset="0"/>
            </a:endParaRPr>
          </a:p>
          <a:p>
            <a:pPr lvl="1">
              <a:lnSpc>
                <a:spcPct val="90000"/>
              </a:lnSpc>
              <a:buFont typeface="Wingdings" charset="2"/>
              <a:buNone/>
            </a:pPr>
            <a:r>
              <a:rPr lang="en-US" sz="1600" dirty="0">
                <a:solidFill>
                  <a:srgbClr val="E2751D"/>
                </a:solidFill>
                <a:latin typeface="Courier New" charset="0"/>
              </a:rPr>
              <a:t>Games simulated: 5000</a:t>
            </a:r>
          </a:p>
          <a:p>
            <a:pPr lvl="1">
              <a:lnSpc>
                <a:spcPct val="90000"/>
              </a:lnSpc>
              <a:buFont typeface="Wingdings" charset="2"/>
              <a:buNone/>
            </a:pPr>
            <a:r>
              <a:rPr lang="en-US" sz="1600" dirty="0">
                <a:solidFill>
                  <a:srgbClr val="E2751D"/>
                </a:solidFill>
                <a:latin typeface="Courier New" charset="0"/>
              </a:rPr>
              <a:t>Wins for A: 3329 (66.6%)</a:t>
            </a:r>
          </a:p>
          <a:p>
            <a:pPr lvl="1">
              <a:lnSpc>
                <a:spcPct val="90000"/>
              </a:lnSpc>
              <a:buFont typeface="Wingdings" charset="2"/>
              <a:buNone/>
            </a:pPr>
            <a:r>
              <a:rPr lang="en-US" sz="1600" dirty="0">
                <a:solidFill>
                  <a:srgbClr val="E2751D"/>
                </a:solidFill>
                <a:latin typeface="Courier New" charset="0"/>
              </a:rPr>
              <a:t>Wins for B: 1671 (33.4%)</a:t>
            </a:r>
          </a:p>
          <a:p>
            <a:pPr>
              <a:lnSpc>
                <a:spcPct val="90000"/>
              </a:lnSpc>
            </a:pPr>
            <a:r>
              <a:rPr lang="en-US" dirty="0"/>
              <a:t>With this small difference in ability , Denny will win only 1 in 3 games!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30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30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305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305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305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3059">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3059">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3059">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3059">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3059">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305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5EA2D4EF-0F5F-4641-BBD7-27F4B304B5E3}" type="slidenum">
              <a:rPr lang="en-US"/>
              <a:pPr/>
              <a:t>6</a:t>
            </a:fld>
            <a:endParaRPr lang="en-US"/>
          </a:p>
        </p:txBody>
      </p:sp>
      <p:sp>
        <p:nvSpPr>
          <p:cNvPr id="102402" name="Rectangle 2"/>
          <p:cNvSpPr>
            <a:spLocks noGrp="1" noChangeArrowheads="1"/>
          </p:cNvSpPr>
          <p:nvPr>
            <p:ph type="title"/>
          </p:nvPr>
        </p:nvSpPr>
        <p:spPr/>
        <p:txBody>
          <a:bodyPr/>
          <a:lstStyle/>
          <a:p>
            <a:r>
              <a:rPr lang="en-US"/>
              <a:t>Analysis and Specification</a:t>
            </a:r>
          </a:p>
        </p:txBody>
      </p:sp>
      <p:sp>
        <p:nvSpPr>
          <p:cNvPr id="102403" name="Rectangle 3"/>
          <p:cNvSpPr>
            <a:spLocks noGrp="1" noChangeArrowheads="1"/>
          </p:cNvSpPr>
          <p:nvPr>
            <p:ph type="body" idx="1"/>
          </p:nvPr>
        </p:nvSpPr>
        <p:spPr/>
        <p:txBody>
          <a:bodyPr/>
          <a:lstStyle/>
          <a:p>
            <a:pPr>
              <a:lnSpc>
                <a:spcPct val="90000"/>
              </a:lnSpc>
            </a:pPr>
            <a:r>
              <a:rPr lang="en-US" dirty="0"/>
              <a:t>The player who misses the shot loses the rally. If the loser is the player who served, service passes to the other player.</a:t>
            </a:r>
          </a:p>
          <a:p>
            <a:pPr>
              <a:lnSpc>
                <a:spcPct val="90000"/>
              </a:lnSpc>
            </a:pPr>
            <a:r>
              <a:rPr lang="en-US" dirty="0"/>
              <a:t>If the server wins the rally, a point is awarded. Players can only score points during their own service.</a:t>
            </a:r>
          </a:p>
          <a:p>
            <a:pPr>
              <a:lnSpc>
                <a:spcPct val="90000"/>
              </a:lnSpc>
            </a:pPr>
            <a:r>
              <a:rPr lang="en-US" dirty="0"/>
              <a:t>The first player to reach 15 points wins the game.</a:t>
            </a:r>
          </a:p>
        </p:txBody>
      </p:sp>
      <p:pic>
        <p:nvPicPr>
          <p:cNvPr id="6" name="Picture 5" descr="racquetball.jpg"/>
          <p:cNvPicPr>
            <a:picLocks noChangeAspect="1"/>
          </p:cNvPicPr>
          <p:nvPr/>
        </p:nvPicPr>
        <p:blipFill>
          <a:blip r:embed="rId2"/>
          <a:stretch>
            <a:fillRect/>
          </a:stretch>
        </p:blipFill>
        <p:spPr>
          <a:xfrm>
            <a:off x="3751410" y="4631200"/>
            <a:ext cx="2335858" cy="2150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5CBA7F52-E356-5D4C-9FF4-8EB86F56F57B}" type="slidenum">
              <a:rPr lang="en-US"/>
              <a:pPr/>
              <a:t>60</a:t>
            </a:fld>
            <a:endParaRPr lang="en-US"/>
          </a:p>
        </p:txBody>
      </p:sp>
      <p:sp>
        <p:nvSpPr>
          <p:cNvPr id="174082" name="Rectangle 2"/>
          <p:cNvSpPr>
            <a:spLocks noGrp="1" noChangeArrowheads="1"/>
          </p:cNvSpPr>
          <p:nvPr>
            <p:ph type="title"/>
          </p:nvPr>
        </p:nvSpPr>
        <p:spPr/>
        <p:txBody>
          <a:bodyPr/>
          <a:lstStyle/>
          <a:p>
            <a:r>
              <a:rPr lang="en-US"/>
              <a:t>Other Design Techniques</a:t>
            </a:r>
          </a:p>
        </p:txBody>
      </p:sp>
      <p:sp>
        <p:nvSpPr>
          <p:cNvPr id="174083" name="Rectangle 3"/>
          <p:cNvSpPr>
            <a:spLocks noGrp="1" noChangeArrowheads="1"/>
          </p:cNvSpPr>
          <p:nvPr>
            <p:ph type="body" idx="1"/>
          </p:nvPr>
        </p:nvSpPr>
        <p:spPr/>
        <p:txBody>
          <a:bodyPr/>
          <a:lstStyle/>
          <a:p>
            <a:r>
              <a:rPr lang="en-US"/>
              <a:t>Top-down design is not the only way to create a program!</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9D6DF9F3-680D-364F-B6EB-234AD58541CD}" type="slidenum">
              <a:rPr lang="en-US"/>
              <a:pPr/>
              <a:t>61</a:t>
            </a:fld>
            <a:endParaRPr lang="en-US"/>
          </a:p>
        </p:txBody>
      </p:sp>
      <p:sp>
        <p:nvSpPr>
          <p:cNvPr id="175106" name="Rectangle 2"/>
          <p:cNvSpPr>
            <a:spLocks noGrp="1" noChangeArrowheads="1"/>
          </p:cNvSpPr>
          <p:nvPr>
            <p:ph type="title"/>
          </p:nvPr>
        </p:nvSpPr>
        <p:spPr/>
        <p:txBody>
          <a:bodyPr/>
          <a:lstStyle/>
          <a:p>
            <a:r>
              <a:rPr lang="en-US"/>
              <a:t>Prototyping and</a:t>
            </a:r>
            <a:br>
              <a:rPr lang="en-US"/>
            </a:br>
            <a:r>
              <a:rPr lang="en-US"/>
              <a:t>Spiral Development</a:t>
            </a:r>
          </a:p>
        </p:txBody>
      </p:sp>
      <p:sp>
        <p:nvSpPr>
          <p:cNvPr id="175107" name="Rectangle 3"/>
          <p:cNvSpPr>
            <a:spLocks noGrp="1" noChangeArrowheads="1"/>
          </p:cNvSpPr>
          <p:nvPr>
            <p:ph type="body" idx="1"/>
          </p:nvPr>
        </p:nvSpPr>
        <p:spPr/>
        <p:txBody>
          <a:bodyPr/>
          <a:lstStyle/>
          <a:p>
            <a:r>
              <a:rPr lang="en-US" dirty="0"/>
              <a:t>Another approach to program development is to start with a simple version of a program, and then gradually add features until it meets the full specification.</a:t>
            </a:r>
          </a:p>
          <a:p>
            <a:r>
              <a:rPr lang="en-US" dirty="0"/>
              <a:t>This initial stripped-down version is called a </a:t>
            </a:r>
            <a:r>
              <a:rPr lang="en-US" i="1" dirty="0">
                <a:solidFill>
                  <a:srgbClr val="E2751D"/>
                </a:solidFill>
              </a:rPr>
              <a:t>prototype</a:t>
            </a:r>
            <a:r>
              <a:rPr lang="en-US" dirty="0"/>
              <a:t>.</a:t>
            </a:r>
          </a:p>
        </p:txBody>
      </p:sp>
      <p:pic>
        <p:nvPicPr>
          <p:cNvPr id="6" name="Picture 5" descr="spiral1.gif"/>
          <p:cNvPicPr>
            <a:picLocks noChangeAspect="1"/>
          </p:cNvPicPr>
          <p:nvPr/>
        </p:nvPicPr>
        <p:blipFill>
          <a:blip r:embed="rId2"/>
          <a:stretch>
            <a:fillRect/>
          </a:stretch>
        </p:blipFill>
        <p:spPr>
          <a:xfrm>
            <a:off x="3811375" y="4275495"/>
            <a:ext cx="2437837" cy="2582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51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p:bld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8491359-BBE9-2D4D-8A64-35551A3BAAE1}" type="slidenum">
              <a:rPr lang="en-US"/>
              <a:pPr/>
              <a:t>62</a:t>
            </a:fld>
            <a:endParaRPr lang="en-US"/>
          </a:p>
        </p:txBody>
      </p:sp>
      <p:sp>
        <p:nvSpPr>
          <p:cNvPr id="176130" name="Rectangle 2"/>
          <p:cNvSpPr>
            <a:spLocks noGrp="1" noChangeArrowheads="1"/>
          </p:cNvSpPr>
          <p:nvPr>
            <p:ph type="title"/>
          </p:nvPr>
        </p:nvSpPr>
        <p:spPr/>
        <p:txBody>
          <a:bodyPr/>
          <a:lstStyle/>
          <a:p>
            <a:r>
              <a:rPr lang="en-US"/>
              <a:t>Prototyping and</a:t>
            </a:r>
            <a:br>
              <a:rPr lang="en-US"/>
            </a:br>
            <a:r>
              <a:rPr lang="en-US"/>
              <a:t>Spiral Development</a:t>
            </a:r>
          </a:p>
        </p:txBody>
      </p:sp>
      <p:sp>
        <p:nvSpPr>
          <p:cNvPr id="176131" name="Rectangle 3"/>
          <p:cNvSpPr>
            <a:spLocks noGrp="1" noChangeArrowheads="1"/>
          </p:cNvSpPr>
          <p:nvPr>
            <p:ph type="body" idx="1"/>
          </p:nvPr>
        </p:nvSpPr>
        <p:spPr/>
        <p:txBody>
          <a:bodyPr>
            <a:normAutofit lnSpcReduction="10000"/>
          </a:bodyPr>
          <a:lstStyle/>
          <a:p>
            <a:r>
              <a:rPr lang="en-US" sz="2800" dirty="0"/>
              <a:t>Prototyping often leads to a </a:t>
            </a:r>
            <a:r>
              <a:rPr lang="en-US" sz="2800" i="1" dirty="0">
                <a:solidFill>
                  <a:srgbClr val="E2751D"/>
                </a:solidFill>
              </a:rPr>
              <a:t>spiral</a:t>
            </a:r>
            <a:r>
              <a:rPr lang="en-US" sz="2800" dirty="0">
                <a:solidFill>
                  <a:srgbClr val="E2751D"/>
                </a:solidFill>
              </a:rPr>
              <a:t> </a:t>
            </a:r>
            <a:r>
              <a:rPr lang="en-US" sz="2800" dirty="0"/>
              <a:t>development process.</a:t>
            </a:r>
          </a:p>
          <a:p>
            <a:r>
              <a:rPr lang="en-US" sz="2800" dirty="0"/>
              <a:t>Rather than taking the entire problem and proceeding through specification, design, implementation, and testing, we first design, implement, and test a prototype. We take many mini-cycles through the development process as the prototype is incrementally expanded into the final 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6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p:bld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8B9936E1-0987-7F46-8CF6-BE7AE5672B40}" type="slidenum">
              <a:rPr lang="en-US"/>
              <a:pPr/>
              <a:t>63</a:t>
            </a:fld>
            <a:endParaRPr lang="en-US"/>
          </a:p>
        </p:txBody>
      </p:sp>
      <p:sp>
        <p:nvSpPr>
          <p:cNvPr id="177154" name="Rectangle 2"/>
          <p:cNvSpPr>
            <a:spLocks noGrp="1" noChangeArrowheads="1"/>
          </p:cNvSpPr>
          <p:nvPr>
            <p:ph type="title"/>
          </p:nvPr>
        </p:nvSpPr>
        <p:spPr/>
        <p:txBody>
          <a:bodyPr/>
          <a:lstStyle/>
          <a:p>
            <a:r>
              <a:rPr lang="en-US"/>
              <a:t>Prototyping and</a:t>
            </a:r>
            <a:br>
              <a:rPr lang="en-US"/>
            </a:br>
            <a:r>
              <a:rPr lang="en-US"/>
              <a:t>Spiral Development</a:t>
            </a:r>
          </a:p>
        </p:txBody>
      </p:sp>
      <p:sp>
        <p:nvSpPr>
          <p:cNvPr id="177155" name="Rectangle 3"/>
          <p:cNvSpPr>
            <a:spLocks noGrp="1" noChangeArrowheads="1"/>
          </p:cNvSpPr>
          <p:nvPr>
            <p:ph type="body" idx="1"/>
          </p:nvPr>
        </p:nvSpPr>
        <p:spPr/>
        <p:txBody>
          <a:bodyPr/>
          <a:lstStyle/>
          <a:p>
            <a:r>
              <a:rPr lang="en-US" dirty="0"/>
              <a:t>How could the racquetball simulation been done using spiral development?</a:t>
            </a:r>
          </a:p>
          <a:p>
            <a:pPr lvl="1"/>
            <a:r>
              <a:rPr lang="en-US" dirty="0"/>
              <a:t>Write a prototype where you assume there’s a 50-50 chance of winning any given point, playing 30 rallies.</a:t>
            </a:r>
          </a:p>
          <a:p>
            <a:pPr lvl="1"/>
            <a:r>
              <a:rPr lang="en-US" dirty="0"/>
              <a:t>Add on to the prototype in stages, including awarding of points, change of service, differing probabilities,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7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7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bldLvl="2"/>
    </p:bld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72224829-BAE7-504E-B611-E31CEC648504}" type="slidenum">
              <a:rPr lang="en-US"/>
              <a:pPr/>
              <a:t>64</a:t>
            </a:fld>
            <a:endParaRPr lang="en-US"/>
          </a:p>
        </p:txBody>
      </p:sp>
      <p:sp>
        <p:nvSpPr>
          <p:cNvPr id="181250" name="Rectangle 2"/>
          <p:cNvSpPr>
            <a:spLocks noGrp="1" noChangeArrowheads="1"/>
          </p:cNvSpPr>
          <p:nvPr>
            <p:ph type="title"/>
          </p:nvPr>
        </p:nvSpPr>
        <p:spPr/>
        <p:txBody>
          <a:bodyPr/>
          <a:lstStyle/>
          <a:p>
            <a:r>
              <a:rPr lang="en-US"/>
              <a:t>Prototyping and</a:t>
            </a:r>
            <a:br>
              <a:rPr lang="en-US"/>
            </a:br>
            <a:r>
              <a:rPr lang="en-US"/>
              <a:t>Spiral Development</a:t>
            </a:r>
          </a:p>
        </p:txBody>
      </p:sp>
      <p:sp>
        <p:nvSpPr>
          <p:cNvPr id="181251" name="Rectangle 3"/>
          <p:cNvSpPr>
            <a:spLocks noGrp="1" noChangeArrowheads="1"/>
          </p:cNvSpPr>
          <p:nvPr>
            <p:ph type="body" idx="1"/>
          </p:nvPr>
        </p:nvSpPr>
        <p:spPr/>
        <p:txBody>
          <a:bodyPr/>
          <a:lstStyle/>
          <a:p>
            <a:pPr>
              <a:lnSpc>
                <a:spcPct val="90000"/>
              </a:lnSpc>
            </a:pPr>
            <a:r>
              <a:rPr lang="en-US" dirty="0"/>
              <a:t>The program could be enhanced in phases:</a:t>
            </a:r>
          </a:p>
          <a:p>
            <a:pPr lvl="1">
              <a:lnSpc>
                <a:spcPct val="90000"/>
              </a:lnSpc>
            </a:pPr>
            <a:r>
              <a:rPr lang="en-US" b="1" dirty="0"/>
              <a:t>Phase 1:</a:t>
            </a:r>
            <a:r>
              <a:rPr lang="en-US" dirty="0"/>
              <a:t> Initial prototype. Play 30 rallies where the server always has a 50% chance of winning. Print out the scores after each server.</a:t>
            </a:r>
          </a:p>
          <a:p>
            <a:pPr lvl="1">
              <a:lnSpc>
                <a:spcPct val="90000"/>
              </a:lnSpc>
            </a:pPr>
            <a:r>
              <a:rPr lang="en-US" b="1" dirty="0"/>
              <a:t>Phase 2:</a:t>
            </a:r>
            <a:r>
              <a:rPr lang="en-US" dirty="0"/>
              <a:t> Add two parameters to represent different probabilities for the two players.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1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12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bldLvl="2"/>
    </p:bld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35FDA5BF-7111-464D-98A8-BDEAA25B305A}" type="slidenum">
              <a:rPr lang="en-US"/>
              <a:pPr/>
              <a:t>65</a:t>
            </a:fld>
            <a:endParaRPr lang="en-US"/>
          </a:p>
        </p:txBody>
      </p:sp>
      <p:sp>
        <p:nvSpPr>
          <p:cNvPr id="182274" name="Rectangle 2"/>
          <p:cNvSpPr>
            <a:spLocks noGrp="1" noChangeArrowheads="1"/>
          </p:cNvSpPr>
          <p:nvPr>
            <p:ph type="title"/>
          </p:nvPr>
        </p:nvSpPr>
        <p:spPr/>
        <p:txBody>
          <a:bodyPr/>
          <a:lstStyle/>
          <a:p>
            <a:r>
              <a:rPr lang="en-US"/>
              <a:t>Prototyping and</a:t>
            </a:r>
            <a:br>
              <a:rPr lang="en-US"/>
            </a:br>
            <a:r>
              <a:rPr lang="en-US"/>
              <a:t>Spiral Development</a:t>
            </a:r>
          </a:p>
        </p:txBody>
      </p:sp>
      <p:sp>
        <p:nvSpPr>
          <p:cNvPr id="182275" name="Rectangle 3"/>
          <p:cNvSpPr>
            <a:spLocks noGrp="1" noChangeArrowheads="1"/>
          </p:cNvSpPr>
          <p:nvPr>
            <p:ph type="body" idx="1"/>
          </p:nvPr>
        </p:nvSpPr>
        <p:spPr/>
        <p:txBody>
          <a:bodyPr/>
          <a:lstStyle/>
          <a:p>
            <a:pPr lvl="1">
              <a:lnSpc>
                <a:spcPct val="90000"/>
              </a:lnSpc>
            </a:pPr>
            <a:r>
              <a:rPr lang="en-US" b="1" dirty="0"/>
              <a:t>Phase 3:</a:t>
            </a:r>
            <a:r>
              <a:rPr lang="en-US" dirty="0"/>
              <a:t> Play the game until one of the players reaches 15 points. At this point, we have a working simulation of a single game.</a:t>
            </a:r>
          </a:p>
          <a:p>
            <a:pPr lvl="1">
              <a:lnSpc>
                <a:spcPct val="90000"/>
              </a:lnSpc>
            </a:pPr>
            <a:r>
              <a:rPr lang="en-US" b="1" dirty="0"/>
              <a:t>Phase 4:</a:t>
            </a:r>
            <a:r>
              <a:rPr lang="en-US" dirty="0"/>
              <a:t> Expand to play multiple games. The output is the count of games won by each player.</a:t>
            </a:r>
          </a:p>
          <a:p>
            <a:pPr lvl="1">
              <a:lnSpc>
                <a:spcPct val="90000"/>
              </a:lnSpc>
            </a:pPr>
            <a:r>
              <a:rPr lang="en-US" b="1" dirty="0"/>
              <a:t>Phase 5:</a:t>
            </a:r>
            <a:r>
              <a:rPr lang="en-US" dirty="0"/>
              <a:t> Build the complete program. Add interactive inputs and a nicely formatted report of the results.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build="p" bldLvl="2"/>
    </p:bld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722C4303-6261-744B-9080-9C0CE9F9A913}" type="slidenum">
              <a:rPr lang="en-US"/>
              <a:pPr/>
              <a:t>66</a:t>
            </a:fld>
            <a:endParaRPr lang="en-US"/>
          </a:p>
        </p:txBody>
      </p:sp>
      <p:sp>
        <p:nvSpPr>
          <p:cNvPr id="183298" name="Rectangle 2"/>
          <p:cNvSpPr>
            <a:spLocks noGrp="1" noChangeArrowheads="1"/>
          </p:cNvSpPr>
          <p:nvPr>
            <p:ph type="title"/>
          </p:nvPr>
        </p:nvSpPr>
        <p:spPr/>
        <p:txBody>
          <a:bodyPr>
            <a:normAutofit fontScale="90000"/>
          </a:bodyPr>
          <a:lstStyle/>
          <a:p>
            <a:r>
              <a:rPr lang="en-US" dirty="0"/>
              <a:t>Prototyping and</a:t>
            </a:r>
            <a:br>
              <a:rPr lang="en-US" dirty="0"/>
            </a:br>
            <a:r>
              <a:rPr lang="en-US" dirty="0"/>
              <a:t>Spiral Development</a:t>
            </a:r>
          </a:p>
        </p:txBody>
      </p:sp>
      <p:sp>
        <p:nvSpPr>
          <p:cNvPr id="183299" name="Rectangle 3"/>
          <p:cNvSpPr>
            <a:spLocks noGrp="1" noChangeArrowheads="1"/>
          </p:cNvSpPr>
          <p:nvPr>
            <p:ph type="body" idx="1"/>
          </p:nvPr>
        </p:nvSpPr>
        <p:spPr/>
        <p:txBody>
          <a:bodyPr/>
          <a:lstStyle/>
          <a:p>
            <a:r>
              <a:rPr lang="en-US" dirty="0"/>
              <a:t>Spiral development is useful when dealing with new or unfamiliar features or technology.</a:t>
            </a:r>
          </a:p>
          <a:p>
            <a:r>
              <a:rPr lang="en-US" dirty="0"/>
              <a:t>If top-down design isn’t working for you, try some spiral development!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32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p:bld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A3804169-734E-A34D-AC58-98D45ECD22C1}" type="slidenum">
              <a:rPr lang="en-US"/>
              <a:pPr/>
              <a:t>67</a:t>
            </a:fld>
            <a:endParaRPr lang="en-US"/>
          </a:p>
        </p:txBody>
      </p:sp>
      <p:sp>
        <p:nvSpPr>
          <p:cNvPr id="184322" name="Rectangle 2"/>
          <p:cNvSpPr>
            <a:spLocks noGrp="1" noChangeArrowheads="1"/>
          </p:cNvSpPr>
          <p:nvPr>
            <p:ph type="title"/>
          </p:nvPr>
        </p:nvSpPr>
        <p:spPr/>
        <p:txBody>
          <a:bodyPr/>
          <a:lstStyle/>
          <a:p>
            <a:r>
              <a:rPr lang="en-US"/>
              <a:t>The Art of Design</a:t>
            </a:r>
          </a:p>
        </p:txBody>
      </p:sp>
      <p:sp>
        <p:nvSpPr>
          <p:cNvPr id="184323" name="Rectangle 3"/>
          <p:cNvSpPr>
            <a:spLocks noGrp="1" noChangeArrowheads="1"/>
          </p:cNvSpPr>
          <p:nvPr>
            <p:ph type="body" idx="1"/>
          </p:nvPr>
        </p:nvSpPr>
        <p:spPr/>
        <p:txBody>
          <a:bodyPr/>
          <a:lstStyle/>
          <a:p>
            <a:r>
              <a:rPr lang="en-US" dirty="0"/>
              <a:t>Spiral development is not an alternative to top-down design as much as a complement to it – when designing the prototype you’ll still be using top-down techniques.</a:t>
            </a:r>
          </a:p>
          <a:p>
            <a:r>
              <a:rPr lang="en-US" dirty="0"/>
              <a:t>Good design is as much creative process as science, and as such, there are no hard and fast rules.</a:t>
            </a:r>
          </a:p>
        </p:txBody>
      </p:sp>
      <p:pic>
        <p:nvPicPr>
          <p:cNvPr id="6" name="Picture 5" descr="computer-art.jpg"/>
          <p:cNvPicPr>
            <a:picLocks noChangeAspect="1"/>
          </p:cNvPicPr>
          <p:nvPr/>
        </p:nvPicPr>
        <p:blipFill>
          <a:blip r:embed="rId2"/>
          <a:stretch>
            <a:fillRect/>
          </a:stretch>
        </p:blipFill>
        <p:spPr>
          <a:xfrm>
            <a:off x="4567975" y="4263701"/>
            <a:ext cx="2363337" cy="2594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p:bld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mtClean="0"/>
              <a:t>Movies </a:t>
            </a:r>
            <a:r>
              <a:rPr lang="en-US" dirty="0" smtClean="0"/>
              <a:t>of the Day</a:t>
            </a:r>
            <a:endParaRPr lang="en-US" dirty="0"/>
          </a:p>
        </p:txBody>
      </p:sp>
      <p:sp>
        <p:nvSpPr>
          <p:cNvPr id="4" name="Subtitle 3"/>
          <p:cNvSpPr>
            <a:spLocks noGrp="1"/>
          </p:cNvSpPr>
          <p:nvPr>
            <p:ph type="subTitle" idx="1"/>
          </p:nvPr>
        </p:nvSpPr>
        <p:spPr/>
        <p:txBody>
          <a:bodyPr/>
          <a:lstStyle/>
          <a:p>
            <a:endParaRPr lang="en-US"/>
          </a:p>
        </p:txBody>
      </p:sp>
      <p:sp>
        <p:nvSpPr>
          <p:cNvPr id="2" name="Slide Number Placeholder 1"/>
          <p:cNvSpPr>
            <a:spLocks noGrp="1"/>
          </p:cNvSpPr>
          <p:nvPr>
            <p:ph type="sldNum" sz="quarter" idx="4294967295"/>
          </p:nvPr>
        </p:nvSpPr>
        <p:spPr>
          <a:xfrm>
            <a:off x="6096000" y="6275388"/>
            <a:ext cx="3048000" cy="365125"/>
          </a:xfrm>
        </p:spPr>
        <p:txBody>
          <a:bodyPr/>
          <a:lstStyle/>
          <a:p>
            <a:fld id="{F96C34BC-94F8-9849-90BA-D19ECD177092}" type="slidenum">
              <a:rPr lang="en-US" smtClean="0"/>
              <a:pPr/>
              <a:t>68</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D3D32654-DE71-264F-A624-9B877FB67CB3}" type="slidenum">
              <a:rPr lang="en-US"/>
              <a:pPr/>
              <a:t>7</a:t>
            </a:fld>
            <a:endParaRPr lang="en-US"/>
          </a:p>
        </p:txBody>
      </p:sp>
      <p:sp>
        <p:nvSpPr>
          <p:cNvPr id="103426" name="Rectangle 2"/>
          <p:cNvSpPr>
            <a:spLocks noGrp="1" noChangeArrowheads="1"/>
          </p:cNvSpPr>
          <p:nvPr>
            <p:ph type="title"/>
          </p:nvPr>
        </p:nvSpPr>
        <p:spPr/>
        <p:txBody>
          <a:bodyPr/>
          <a:lstStyle/>
          <a:p>
            <a:r>
              <a:rPr lang="en-US"/>
              <a:t>Analysis and Specification</a:t>
            </a:r>
          </a:p>
        </p:txBody>
      </p:sp>
      <p:sp>
        <p:nvSpPr>
          <p:cNvPr id="103427" name="Rectangle 3"/>
          <p:cNvSpPr>
            <a:spLocks noGrp="1" noChangeArrowheads="1"/>
          </p:cNvSpPr>
          <p:nvPr>
            <p:ph type="body" idx="1"/>
          </p:nvPr>
        </p:nvSpPr>
        <p:spPr/>
        <p:txBody>
          <a:bodyPr>
            <a:normAutofit fontScale="92500" lnSpcReduction="10000"/>
          </a:bodyPr>
          <a:lstStyle/>
          <a:p>
            <a:pPr>
              <a:lnSpc>
                <a:spcPct val="90000"/>
              </a:lnSpc>
            </a:pPr>
            <a:r>
              <a:rPr lang="en-US" sz="2800" dirty="0"/>
              <a:t>In our simulation, the ability level of the players will be represented by the probability that the player wins the rally when he or she serves.</a:t>
            </a:r>
          </a:p>
          <a:p>
            <a:pPr>
              <a:lnSpc>
                <a:spcPct val="90000"/>
              </a:lnSpc>
            </a:pPr>
            <a:r>
              <a:rPr lang="en-US" sz="2800" dirty="0"/>
              <a:t>Example: Players with a 0.60 probability win a point on 60% of their serves.</a:t>
            </a:r>
          </a:p>
          <a:p>
            <a:pPr>
              <a:lnSpc>
                <a:spcPct val="90000"/>
              </a:lnSpc>
            </a:pPr>
            <a:r>
              <a:rPr lang="en-US" sz="2800" dirty="0"/>
              <a:t>The program will prompt the user to enter the service probability for both players and then simulate multiple games of racquetball.</a:t>
            </a:r>
          </a:p>
          <a:p>
            <a:pPr>
              <a:lnSpc>
                <a:spcPct val="90000"/>
              </a:lnSpc>
            </a:pPr>
            <a:r>
              <a:rPr lang="en-US" sz="2800" dirty="0"/>
              <a:t>The program will then print a summary of the results.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F4A30FA1-EFC0-FD45-88B8-A646C6A454B8}" type="slidenum">
              <a:rPr lang="en-US"/>
              <a:pPr/>
              <a:t>8</a:t>
            </a:fld>
            <a:endParaRPr lang="en-US"/>
          </a:p>
        </p:txBody>
      </p:sp>
      <p:sp>
        <p:nvSpPr>
          <p:cNvPr id="107522" name="Rectangle 2"/>
          <p:cNvSpPr>
            <a:spLocks noGrp="1" noChangeArrowheads="1"/>
          </p:cNvSpPr>
          <p:nvPr>
            <p:ph type="title"/>
          </p:nvPr>
        </p:nvSpPr>
        <p:spPr/>
        <p:txBody>
          <a:bodyPr/>
          <a:lstStyle/>
          <a:p>
            <a:r>
              <a:rPr lang="en-US"/>
              <a:t>Analysis and Specification</a:t>
            </a:r>
          </a:p>
        </p:txBody>
      </p:sp>
      <p:sp>
        <p:nvSpPr>
          <p:cNvPr id="107523" name="Rectangle 3"/>
          <p:cNvSpPr>
            <a:spLocks noGrp="1" noChangeArrowheads="1"/>
          </p:cNvSpPr>
          <p:nvPr>
            <p:ph type="body" idx="1"/>
          </p:nvPr>
        </p:nvSpPr>
        <p:spPr/>
        <p:txBody>
          <a:bodyPr/>
          <a:lstStyle/>
          <a:p>
            <a:r>
              <a:rPr lang="en-US" b="1" dirty="0"/>
              <a:t>Input:</a:t>
            </a:r>
            <a:r>
              <a:rPr lang="en-US" dirty="0"/>
              <a:t> The program prompts for and gets the service probabilities of players A and B. The program then prompts for and gets the number of games to be simulated.</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3E7055F4-2851-714C-BF67-3622C3283D82}" type="slidenum">
              <a:rPr lang="en-US"/>
              <a:pPr/>
              <a:t>9</a:t>
            </a:fld>
            <a:endParaRPr lang="en-US"/>
          </a:p>
        </p:txBody>
      </p:sp>
      <p:sp>
        <p:nvSpPr>
          <p:cNvPr id="108546" name="Rectangle 2"/>
          <p:cNvSpPr>
            <a:spLocks noGrp="1" noChangeArrowheads="1"/>
          </p:cNvSpPr>
          <p:nvPr>
            <p:ph type="title"/>
          </p:nvPr>
        </p:nvSpPr>
        <p:spPr/>
        <p:txBody>
          <a:bodyPr/>
          <a:lstStyle/>
          <a:p>
            <a:r>
              <a:rPr lang="en-US"/>
              <a:t>Analysis and Specification</a:t>
            </a:r>
          </a:p>
        </p:txBody>
      </p:sp>
      <p:sp>
        <p:nvSpPr>
          <p:cNvPr id="108547" name="Rectangle 3"/>
          <p:cNvSpPr>
            <a:spLocks noGrp="1" noChangeArrowheads="1"/>
          </p:cNvSpPr>
          <p:nvPr>
            <p:ph type="body" idx="1"/>
          </p:nvPr>
        </p:nvSpPr>
        <p:spPr/>
        <p:txBody>
          <a:bodyPr/>
          <a:lstStyle/>
          <a:p>
            <a:pPr>
              <a:lnSpc>
                <a:spcPct val="90000"/>
              </a:lnSpc>
            </a:pPr>
            <a:r>
              <a:rPr lang="en-US" sz="2000" b="1" dirty="0" smtClean="0"/>
              <a:t>Output:</a:t>
            </a:r>
            <a:r>
              <a:rPr lang="en-US" sz="2000" dirty="0" smtClean="0"/>
              <a:t> The program will provide a series of initial prompts such as the following:</a:t>
            </a:r>
            <a:r>
              <a:rPr lang="en-US" sz="2800" dirty="0" smtClean="0"/>
              <a:t/>
            </a:r>
            <a:br>
              <a:rPr lang="en-US" sz="2800" dirty="0" smtClean="0"/>
            </a:br>
            <a:r>
              <a:rPr lang="en-US" sz="2000" dirty="0" smtClean="0">
                <a:latin typeface="Courier New" charset="0"/>
              </a:rPr>
              <a:t>What is the probability player A wins a serve?</a:t>
            </a:r>
            <a:br>
              <a:rPr lang="en-US" sz="2000" dirty="0" smtClean="0">
                <a:latin typeface="Courier New" charset="0"/>
              </a:rPr>
            </a:br>
            <a:r>
              <a:rPr lang="en-US" sz="2000" dirty="0" smtClean="0">
                <a:latin typeface="Courier New" charset="0"/>
              </a:rPr>
              <a:t>What is the probability that player B wins a serve?</a:t>
            </a:r>
            <a:br>
              <a:rPr lang="en-US" sz="2000" dirty="0" smtClean="0">
                <a:latin typeface="Courier New" charset="0"/>
              </a:rPr>
            </a:br>
            <a:r>
              <a:rPr lang="en-US" sz="2000" dirty="0" smtClean="0">
                <a:latin typeface="Courier New" charset="0"/>
              </a:rPr>
              <a:t>How many games to simulate?</a:t>
            </a:r>
            <a:endParaRPr lang="en-US" sz="1600" dirty="0" smtClean="0">
              <a:latin typeface="Courier New" charset="0"/>
            </a:endParaRPr>
          </a:p>
          <a:p>
            <a:pPr>
              <a:lnSpc>
                <a:spcPct val="90000"/>
              </a:lnSpc>
            </a:pPr>
            <a:r>
              <a:rPr lang="en-US" sz="2000" dirty="0" smtClean="0"/>
              <a:t>The program then prints out a nicely formatted report showing the number of games simulated and the number of wins and the winning percentage for each player.</a:t>
            </a:r>
            <a:r>
              <a:rPr lang="en-US" sz="2800" dirty="0" smtClean="0"/>
              <a:t/>
            </a:r>
            <a:br>
              <a:rPr lang="en-US" sz="2800" dirty="0" smtClean="0"/>
            </a:br>
            <a:r>
              <a:rPr lang="en-US" sz="2000" dirty="0" smtClean="0">
                <a:latin typeface="Courier New" charset="0"/>
              </a:rPr>
              <a:t>Games simulated: 500</a:t>
            </a:r>
            <a:br>
              <a:rPr lang="en-US" sz="2000" dirty="0" smtClean="0">
                <a:latin typeface="Courier New" charset="0"/>
              </a:rPr>
            </a:br>
            <a:r>
              <a:rPr lang="en-US" sz="2000" dirty="0" smtClean="0">
                <a:latin typeface="Courier New" charset="0"/>
              </a:rPr>
              <a:t>Wins for A: 268 (53.6%)</a:t>
            </a:r>
            <a:br>
              <a:rPr lang="en-US" sz="2000" dirty="0" smtClean="0">
                <a:latin typeface="Courier New" charset="0"/>
              </a:rPr>
            </a:br>
            <a:r>
              <a:rPr lang="en-US" sz="2000" dirty="0" smtClean="0">
                <a:latin typeface="Courier New" charset="0"/>
              </a:rPr>
              <a:t>Wins for B: 232 (46.4%)</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noFill/>
        <a:ln w="25400"/>
      </a:spPr>
      <a:bodyPr rtlCol="0" anchor="ctr"/>
      <a:lstStyle>
        <a:defPPr algn="ctr">
          <a:defRPr dirty="0" smtClean="0">
            <a:solidFill>
              <a:srgbClr val="E2751D"/>
            </a:solidFill>
          </a:defRPr>
        </a:defPPr>
      </a:lstStyle>
      <a:style>
        <a:lnRef idx="1">
          <a:schemeClr val="accent1"/>
        </a:lnRef>
        <a:fillRef idx="3">
          <a:schemeClr val="accent1"/>
        </a:fillRef>
        <a:effectRef idx="2">
          <a:schemeClr val="accent1"/>
        </a:effectRef>
        <a:fontRef idx="minor">
          <a:schemeClr val="lt1"/>
        </a:fontRef>
      </a:style>
    </a:spDef>
    <a:lnDef>
      <a:spPr>
        <a:ln w="38100" cmpd="sng">
          <a:tailEnd type="arrow"/>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2999</TotalTime>
  <Words>4273</Words>
  <Application>Microsoft Macintosh PowerPoint</Application>
  <PresentationFormat>On-screen Show (4:3)</PresentationFormat>
  <Paragraphs>368</Paragraphs>
  <Slides>68</Slides>
  <Notes>1</Notes>
  <HiddenSlides>0</HiddenSlides>
  <MMClips>0</MMClips>
  <ScaleCrop>false</ScaleCrop>
  <HeadingPairs>
    <vt:vector size="4" baseType="variant">
      <vt:variant>
        <vt:lpstr>Design Template</vt:lpstr>
      </vt:variant>
      <vt:variant>
        <vt:i4>1</vt:i4>
      </vt:variant>
      <vt:variant>
        <vt:lpstr>Slide Titles</vt:lpstr>
      </vt:variant>
      <vt:variant>
        <vt:i4>68</vt:i4>
      </vt:variant>
    </vt:vector>
  </HeadingPairs>
  <TitlesOfParts>
    <vt:vector size="69" baseType="lpstr">
      <vt:lpstr>Breeze</vt:lpstr>
      <vt:lpstr>Simulation</vt:lpstr>
      <vt:lpstr>Objectives</vt:lpstr>
      <vt:lpstr>Computer Simulation</vt:lpstr>
      <vt:lpstr>A Simulation Problem</vt:lpstr>
      <vt:lpstr>Analysis and Specification</vt:lpstr>
      <vt:lpstr>Analysis and Specification</vt:lpstr>
      <vt:lpstr>Analysis and Specification</vt:lpstr>
      <vt:lpstr>Analysis and Specification</vt:lpstr>
      <vt:lpstr>Analysis and Specification</vt:lpstr>
      <vt:lpstr>Analysis and Specification</vt:lpstr>
      <vt:lpstr>PseudoRandom Numbers</vt:lpstr>
      <vt:lpstr>PseudoRandom Numbers</vt:lpstr>
      <vt:lpstr>PseudoRandom Numbers</vt:lpstr>
      <vt:lpstr>PseudoRandom Numbers</vt:lpstr>
      <vt:lpstr>PseudoRandom Numbers</vt:lpstr>
      <vt:lpstr>PseudoRandom Numbers</vt:lpstr>
      <vt:lpstr>PseudoRandom Numbers</vt:lpstr>
      <vt:lpstr>Top-Level Design</vt:lpstr>
      <vt:lpstr>Top-Level Design</vt:lpstr>
      <vt:lpstr>Top-Level Design</vt:lpstr>
      <vt:lpstr>Top-Level Design</vt:lpstr>
      <vt:lpstr>Top-Level Design</vt:lpstr>
      <vt:lpstr>Top-Level Design</vt:lpstr>
      <vt:lpstr>Top-Level Design</vt:lpstr>
      <vt:lpstr>Separation of Concerns</vt:lpstr>
      <vt:lpstr>Separation of Concerns</vt:lpstr>
      <vt:lpstr>Separation of Concerns</vt:lpstr>
      <vt:lpstr>Separation of Concerns</vt:lpstr>
      <vt:lpstr>Separation of Concerns</vt:lpstr>
      <vt:lpstr>Second-Level Design</vt:lpstr>
      <vt:lpstr>Second-Level Design</vt:lpstr>
      <vt:lpstr>Second-Level Design</vt:lpstr>
      <vt:lpstr>Designing simNGames</vt:lpstr>
      <vt:lpstr>Designing simNGames</vt:lpstr>
      <vt:lpstr>Designing simNGames</vt:lpstr>
      <vt:lpstr>Designing simNGames</vt:lpstr>
      <vt:lpstr>Designing simNGames</vt:lpstr>
      <vt:lpstr>Designing simNGames</vt:lpstr>
      <vt:lpstr>Designing simNGames</vt:lpstr>
      <vt:lpstr>Third-Level Design</vt:lpstr>
      <vt:lpstr>Third-Level Design</vt:lpstr>
      <vt:lpstr>Third-Level Design</vt:lpstr>
      <vt:lpstr>Third-Level Design </vt:lpstr>
      <vt:lpstr>Third-Level Design</vt:lpstr>
      <vt:lpstr>Third-Level Design</vt:lpstr>
      <vt:lpstr>Third-Level Design</vt:lpstr>
      <vt:lpstr>Third-Level Design</vt:lpstr>
      <vt:lpstr>Third-Level Design</vt:lpstr>
      <vt:lpstr>Finishing Up</vt:lpstr>
      <vt:lpstr>Finishing Up</vt:lpstr>
      <vt:lpstr>Summary of the Design Process</vt:lpstr>
      <vt:lpstr>Bottom-Up Implementation</vt:lpstr>
      <vt:lpstr>Unit Testing</vt:lpstr>
      <vt:lpstr>Unit Testing</vt:lpstr>
      <vt:lpstr>Unit Testing</vt:lpstr>
      <vt:lpstr>Unit Testing</vt:lpstr>
      <vt:lpstr>Unit Testing</vt:lpstr>
      <vt:lpstr>Simulation Results</vt:lpstr>
      <vt:lpstr>Simulation Results</vt:lpstr>
      <vt:lpstr>Other Design Techniques</vt:lpstr>
      <vt:lpstr>Prototyping and Spiral Development</vt:lpstr>
      <vt:lpstr>Prototyping and Spiral Development</vt:lpstr>
      <vt:lpstr>Prototyping and Spiral Development</vt:lpstr>
      <vt:lpstr>Prototyping and Spiral Development</vt:lpstr>
      <vt:lpstr>Prototyping and Spiral Development</vt:lpstr>
      <vt:lpstr>Prototyping and Spiral Development</vt:lpstr>
      <vt:lpstr>The Art of Design</vt:lpstr>
      <vt:lpstr>Movies of the Day</vt:lpstr>
    </vt:vector>
  </TitlesOfParts>
  <Company>University of Rochester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Study Computer Science using Python?</dc:title>
  <dc:creator>Henry Kautz</dc:creator>
  <cp:lastModifiedBy>Henry Kautz</cp:lastModifiedBy>
  <cp:revision>163</cp:revision>
  <cp:lastPrinted>2009-11-02T20:38:32Z</cp:lastPrinted>
  <dcterms:created xsi:type="dcterms:W3CDTF">2009-11-18T16:52:37Z</dcterms:created>
  <dcterms:modified xsi:type="dcterms:W3CDTF">2009-11-18T21:11:22Z</dcterms:modified>
</cp:coreProperties>
</file>