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slides/slide62.xml" ContentType="application/vnd.openxmlformats-officedocument.presentationml.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theme/theme7.xml" ContentType="application/vnd.openxmlformats-officedocument.theme+xml"/>
  <Override PartName="/ppt/slides/slide28.xml" ContentType="application/vnd.openxmlformats-officedocument.presentationml.slide+xml"/>
  <Override PartName="/ppt/slideLayouts/slideLayout16.xml" ContentType="application/vnd.openxmlformats-officedocument.presentationml.slideLayout+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theme/theme6.xml" ContentType="application/vnd.openxmlformats-officedocument.theme+xml"/>
  <Override PartName="/ppt/handoutMasters/handoutMaster1.xml" ContentType="application/vnd.openxmlformats-officedocument.presentationml.handoutMaster+xml"/>
  <Override PartName="/ppt/slides/slide27.xml" ContentType="application/vnd.openxmlformats-officedocument.presentationml.slide+xml"/>
  <Override PartName="/ppt/slideLayouts/slideLayout15.xml" ContentType="application/vnd.openxmlformats-officedocument.presentationml.slideLayout+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theme/theme5.xml" ContentType="application/vnd.openxmlformats-officedocument.them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theme/theme4.xml" ContentType="application/vnd.openxmlformats-officedocument.theme+xml"/>
  <Override PartName="/ppt/slides/slide25.xml" ContentType="application/vnd.openxmlformats-officedocument.presentationml.slide+xml"/>
  <Override PartName="/ppt/slideLayouts/slideLayout13.xml" ContentType="application/vnd.openxmlformats-officedocument.presentationml.slideLayout+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Masters/slideMaster5.xml" ContentType="application/vnd.openxmlformats-officedocument.presentationml.slideMaster+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Layouts/slideLayout19.xml" ContentType="application/vnd.openxmlformats-officedocument.presentationml.slideLayout+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slideLayouts/slideLayout12.xml" ContentType="application/vnd.openxmlformats-officedocument.presentationml.slideLayout+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slideMasters/slideMaster4.xml" ContentType="application/vnd.openxmlformats-officedocument.presentationml.slideMaster+xml"/>
  <Default Extension="jpeg" ContentType="image/jpeg"/>
  <Override PartName="/ppt/commentAuthors.xml" ContentType="application/vnd.openxmlformats-officedocument.presentationml.commentAuthors+xml"/>
  <Override PartName="/ppt/slides/slide64.xml" ContentType="application/vnd.openxmlformats-officedocument.presentationml.slide+xml"/>
  <Override PartName="/ppt/viewProps.xml" ContentType="application/vnd.openxmlformats-officedocument.presentationml.viewProps+xml"/>
  <Override PartName="/ppt/slides/slide47.xml" ContentType="application/vnd.openxmlformats-officedocument.presentationml.slide+xml"/>
  <Override PartName="/ppt/slideLayouts/slideLayout18.xml" ContentType="application/vnd.openxmlformats-officedocument.presentationml.slideLayout+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Default Extension="tiff" ContentType="image/tiff"/>
  <Override PartName="/ppt/slides/slide63.xml" ContentType="application/vnd.openxmlformats-officedocument.presentationml.slide+xml"/>
  <Override PartName="/ppt/embeddings/oleObject2.bin" ContentType="application/vnd.openxmlformats-officedocument.oleObject"/>
  <Override PartName="/ppt/slides/slide46.xml" ContentType="application/vnd.openxmlformats-officedocument.presentationml.slide+xml"/>
  <Override PartName="/ppt/slides/slide29.xml" ContentType="application/vnd.openxmlformats-officedocument.presentationml.slide+xml"/>
  <Override PartName="/ppt/slideLayouts/slideLayout17.xml" ContentType="application/vnd.openxmlformats-officedocument.presentationml.slideLayout+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60" r:id="rId1"/>
    <p:sldMasterId id="2147483673" r:id="rId2"/>
    <p:sldMasterId id="2147483676" r:id="rId3"/>
    <p:sldMasterId id="2147483681" r:id="rId4"/>
    <p:sldMasterId id="2147483683" r:id="rId5"/>
  </p:sldMasterIdLst>
  <p:notesMasterIdLst>
    <p:notesMasterId r:id="rId73"/>
  </p:notesMasterIdLst>
  <p:handoutMasterIdLst>
    <p:handoutMasterId r:id="rId74"/>
  </p:handoutMasterIdLst>
  <p:sldIdLst>
    <p:sldId id="287" r:id="rId6"/>
    <p:sldId id="288" r:id="rId7"/>
    <p:sldId id="291" r:id="rId8"/>
    <p:sldId id="344" r:id="rId9"/>
    <p:sldId id="345" r:id="rId10"/>
    <p:sldId id="346" r:id="rId11"/>
    <p:sldId id="347" r:id="rId12"/>
    <p:sldId id="348" r:id="rId13"/>
    <p:sldId id="349" r:id="rId14"/>
    <p:sldId id="350" r:id="rId15"/>
    <p:sldId id="352" r:id="rId16"/>
    <p:sldId id="357" r:id="rId17"/>
    <p:sldId id="358" r:id="rId18"/>
    <p:sldId id="359" r:id="rId19"/>
    <p:sldId id="360" r:id="rId20"/>
    <p:sldId id="361" r:id="rId21"/>
    <p:sldId id="362" r:id="rId22"/>
    <p:sldId id="364" r:id="rId23"/>
    <p:sldId id="303" r:id="rId24"/>
    <p:sldId id="304" r:id="rId25"/>
    <p:sldId id="306" r:id="rId26"/>
    <p:sldId id="307" r:id="rId27"/>
    <p:sldId id="308" r:id="rId28"/>
    <p:sldId id="310" r:id="rId29"/>
    <p:sldId id="311" r:id="rId30"/>
    <p:sldId id="314" r:id="rId31"/>
    <p:sldId id="315" r:id="rId32"/>
    <p:sldId id="318" r:id="rId33"/>
    <p:sldId id="319" r:id="rId34"/>
    <p:sldId id="321" r:id="rId35"/>
    <p:sldId id="322" r:id="rId36"/>
    <p:sldId id="374" r:id="rId37"/>
    <p:sldId id="373" r:id="rId38"/>
    <p:sldId id="327" r:id="rId39"/>
    <p:sldId id="328" r:id="rId40"/>
    <p:sldId id="329" r:id="rId41"/>
    <p:sldId id="330" r:id="rId42"/>
    <p:sldId id="331" r:id="rId43"/>
    <p:sldId id="375" r:id="rId44"/>
    <p:sldId id="332" r:id="rId45"/>
    <p:sldId id="333" r:id="rId46"/>
    <p:sldId id="365" r:id="rId47"/>
    <p:sldId id="366" r:id="rId48"/>
    <p:sldId id="367" r:id="rId49"/>
    <p:sldId id="368" r:id="rId50"/>
    <p:sldId id="369" r:id="rId51"/>
    <p:sldId id="376" r:id="rId52"/>
    <p:sldId id="377" r:id="rId53"/>
    <p:sldId id="378" r:id="rId54"/>
    <p:sldId id="379" r:id="rId55"/>
    <p:sldId id="339" r:id="rId56"/>
    <p:sldId id="340" r:id="rId57"/>
    <p:sldId id="341" r:id="rId58"/>
    <p:sldId id="342" r:id="rId59"/>
    <p:sldId id="289" r:id="rId60"/>
    <p:sldId id="292" r:id="rId61"/>
    <p:sldId id="293" r:id="rId62"/>
    <p:sldId id="294" r:id="rId63"/>
    <p:sldId id="290" r:id="rId64"/>
    <p:sldId id="295" r:id="rId65"/>
    <p:sldId id="296" r:id="rId66"/>
    <p:sldId id="297" r:id="rId67"/>
    <p:sldId id="298" r:id="rId68"/>
    <p:sldId id="299" r:id="rId69"/>
    <p:sldId id="300" r:id="rId70"/>
    <p:sldId id="301" r:id="rId71"/>
    <p:sldId id="302"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Henry Kautz" initials="HK" lastIdx="0"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p:restoredLeft sz="15620"/>
    <p:restoredTop sz="94955" autoAdjust="0"/>
  </p:normalViewPr>
  <p:slideViewPr>
    <p:cSldViewPr snapToGrid="0" snapToObjects="1">
      <p:cViewPr varScale="1">
        <p:scale>
          <a:sx n="118" d="100"/>
          <a:sy n="118" d="100"/>
        </p:scale>
        <p:origin x="-8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80" Type="http://schemas.openxmlformats.org/officeDocument/2006/relationships/tableStyles" Target="tableStyles.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commentAuthors" Target="commentAuthors.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264DB5-A206-9D47-95DA-5CD0D706BD05}" type="datetime1">
              <a:rPr lang="en-US" smtClean="0"/>
              <a:pPr/>
              <a:t>11/23/09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2430E2-E856-7042-ABF6-9ECE38EB682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19C1D-C253-4147-B0EB-6878BC36788E}" type="datetime1">
              <a:rPr lang="en-US" smtClean="0"/>
              <a:pPr/>
              <a:t>11/23/09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044217-DB22-4D42-8636-8E59A710083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fld id="{26715054-35C0-4641-8C52-FFC2D38796B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A41052CE-F3C0-744F-9FAE-C098E6D123C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1"/>
          <p:cNvSpPr>
            <a:spLocks noGrp="1" noChangeArrowheads="1"/>
          </p:cNvSpPr>
          <p:nvPr>
            <p:ph type="sldNum" sz="quarter" idx="12"/>
          </p:nvPr>
        </p:nvSpPr>
        <p:spPr>
          <a:ln/>
        </p:spPr>
        <p:txBody>
          <a:bodyPr/>
          <a:lstStyle>
            <a:lvl1pPr>
              <a:defRPr/>
            </a:lvl1pPr>
          </a:lstStyle>
          <a:p>
            <a:fld id="{E8C77C08-7F12-9640-9855-5E936A70C18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1"/>
          <p:cNvSpPr>
            <a:spLocks noGrp="1" noChangeArrowheads="1"/>
          </p:cNvSpPr>
          <p:nvPr>
            <p:ph type="sldNum" sz="quarter" idx="12"/>
          </p:nvPr>
        </p:nvSpPr>
        <p:spPr>
          <a:ln/>
        </p:spPr>
        <p:txBody>
          <a:bodyPr/>
          <a:lstStyle>
            <a:lvl1pPr>
              <a:defRPr/>
            </a:lvl1pPr>
          </a:lstStyle>
          <a:p>
            <a:fld id="{8E2A70F4-5CDE-6541-A19F-3E0D561ECC5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76800" y="1600200"/>
            <a:ext cx="3810000" cy="4530725"/>
          </a:xfrm>
        </p:spPr>
        <p:txBody>
          <a:bodyPr/>
          <a:lstStyle/>
          <a:p>
            <a:pPr lvl="0"/>
            <a:endParaRPr lang="en-US"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7AA7013A-8749-B34C-A433-44A00D2FEAB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FD4192D1-F6E0-5646-8643-7F2410C5D01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93F722A1-8B25-CC48-B9B5-1F4AD2D3D32C}"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Slide Number Placeholder 4"/>
          <p:cNvSpPr>
            <a:spLocks noGrp="1"/>
          </p:cNvSpPr>
          <p:nvPr>
            <p:ph type="sldNum" sz="quarter" idx="12"/>
          </p:nvPr>
        </p:nvSpPr>
        <p:spPr/>
        <p:txBody>
          <a:bodyPr/>
          <a:lstStyle>
            <a:lvl1pPr>
              <a:defRPr smtClean="0"/>
            </a:lvl1pPr>
          </a:lstStyle>
          <a:p>
            <a:fld id="{C6BD3F32-B831-D443-88BC-23E3C0BBB527}" type="slidenum">
              <a:rPr lang="zh-CN" altLang="en-US">
                <a:solidFill>
                  <a:srgbClr val="000000"/>
                </a:solidFill>
              </a:rPr>
              <a:pPr/>
              <a:t>‹#›</a:t>
            </a:fld>
            <a:endParaRPr lang="en-US" altLang="zh-CN">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0"/>
          </p:nvPr>
        </p:nvSpPr>
        <p:spPr/>
        <p:txBody>
          <a:bodyPr/>
          <a:lstStyle/>
          <a:p>
            <a:fld id="{9D21D21C-CDD5-F643-9360-8369729F4A1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Slide Number Placeholder 5"/>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5840229" y="6275668"/>
            <a:ext cx="3048277" cy="365125"/>
          </a:xfrm>
          <a:prstGeom prst="rect">
            <a:avLst/>
          </a:prstGeom>
        </p:spPr>
        <p:txBody>
          <a:bodyPr/>
          <a:lstStyle/>
          <a:p>
            <a:fld id="{F96C34BC-94F8-9849-90BA-D19ECD1770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theme" Target="../theme/theme3.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1D21C-CDD5-F643-9360-8369729F4A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Lst>
  <p:timing>
    <p:tnLst>
      <p:par>
        <p:cTn id="1" dur="indefinite" restart="never" nodeType="tmRoot"/>
      </p:par>
    </p:tnLst>
  </p:timing>
  <p:hf hdr="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36867"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defTabSz="914400" fontAlgn="base">
                <a:spcBef>
                  <a:spcPct val="0"/>
                </a:spcBef>
                <a:spcAft>
                  <a:spcPct val="0"/>
                </a:spcAft>
                <a:defRPr/>
              </a:pPr>
              <a:endParaRPr lang="en-US" sz="2400">
                <a:solidFill>
                  <a:srgbClr val="000000"/>
                </a:solidFill>
                <a:latin typeface="Times New Roman" pitchFamily="18" charset="0"/>
              </a:endParaRPr>
            </a:p>
          </p:txBody>
        </p:sp>
        <p:grpSp>
          <p:nvGrpSpPr>
            <p:cNvPr id="3" name="Group 4"/>
            <p:cNvGrpSpPr>
              <a:grpSpLocks/>
            </p:cNvGrpSpPr>
            <p:nvPr/>
          </p:nvGrpSpPr>
          <p:grpSpPr bwMode="auto">
            <a:xfrm>
              <a:off x="240" y="893"/>
              <a:ext cx="5232" cy="115"/>
              <a:chOff x="240" y="893"/>
              <a:chExt cx="5232" cy="115"/>
            </a:xfrm>
          </p:grpSpPr>
          <p:sp>
            <p:nvSpPr>
              <p:cNvPr id="36869"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defTabSz="914400" fontAlgn="base">
                  <a:spcBef>
                    <a:spcPct val="0"/>
                  </a:spcBef>
                  <a:spcAft>
                    <a:spcPct val="0"/>
                  </a:spcAft>
                  <a:defRPr/>
                </a:pPr>
                <a:endParaRPr lang="en-US" sz="2400">
                  <a:solidFill>
                    <a:srgbClr val="000000"/>
                  </a:solidFill>
                  <a:latin typeface="Times New Roman" pitchFamily="18" charset="0"/>
                </a:endParaRPr>
              </a:p>
            </p:txBody>
          </p:sp>
          <p:sp>
            <p:nvSpPr>
              <p:cNvPr id="36870"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defTabSz="914400" fontAlgn="base">
                  <a:spcBef>
                    <a:spcPct val="0"/>
                  </a:spcBef>
                  <a:spcAft>
                    <a:spcPct val="0"/>
                  </a:spcAft>
                  <a:defRPr/>
                </a:pPr>
                <a:endParaRPr lang="en-US">
                  <a:solidFill>
                    <a:srgbClr val="000000"/>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73"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defTabSz="914400" fontAlgn="base">
              <a:spcBef>
                <a:spcPct val="0"/>
              </a:spcBef>
              <a:spcAft>
                <a:spcPct val="0"/>
              </a:spcAft>
              <a:defRPr/>
            </a:pPr>
            <a:endParaRPr lang="en-US">
              <a:solidFill>
                <a:srgbClr val="000000"/>
              </a:solidFill>
            </a:endParaRPr>
          </a:p>
        </p:txBody>
      </p:sp>
      <p:sp>
        <p:nvSpPr>
          <p:cNvPr id="36874"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defTabSz="914400" fontAlgn="base">
              <a:spcBef>
                <a:spcPct val="0"/>
              </a:spcBef>
              <a:spcAft>
                <a:spcPct val="0"/>
              </a:spcAft>
              <a:defRPr/>
            </a:pPr>
            <a:endParaRPr lang="en-US">
              <a:solidFill>
                <a:srgbClr val="000000"/>
              </a:solidFill>
            </a:endParaRPr>
          </a:p>
        </p:txBody>
      </p:sp>
      <p:sp>
        <p:nvSpPr>
          <p:cNvPr id="36875"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defTabSz="914400" fontAlgn="base">
              <a:spcBef>
                <a:spcPct val="0"/>
              </a:spcBef>
              <a:spcAft>
                <a:spcPct val="0"/>
              </a:spcAft>
            </a:pPr>
            <a:fld id="{FE7A2CD3-9BD1-9B42-B4AB-C9EDA7AABF22}" type="slidenum">
              <a:rPr lang="en-US">
                <a:solidFill>
                  <a:srgbClr val="000000"/>
                </a:solidFill>
              </a:rPr>
              <a:pPr defTabSz="914400" fontAlgn="base">
                <a:spcBef>
                  <a:spcPct val="0"/>
                </a:spcBef>
                <a:spcAft>
                  <a:spcPct val="0"/>
                </a:spcAft>
              </a:pPr>
              <a:t>‹#›</a:t>
            </a:fld>
            <a:endParaRPr lang="en-US">
              <a:solidFill>
                <a:srgbClr val="000000"/>
              </a:solidFill>
            </a:endParaRPr>
          </a:p>
        </p:txBody>
      </p:sp>
      <p:sp>
        <p:nvSpPr>
          <p:cNvPr id="36876"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defTabSz="914400" fontAlgn="base">
              <a:spcBef>
                <a:spcPct val="0"/>
              </a:spcBef>
              <a:spcAft>
                <a:spcPct val="0"/>
              </a:spcAft>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charset="2"/>
        <a:buChar char="n"/>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folHlink"/>
        </a:buClr>
        <a:buSzPct val="55000"/>
        <a:buFont typeface="Wingdings" charset="2"/>
        <a:buChar char="n"/>
        <a:defRPr sz="23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36867"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defTabSz="914400" fontAlgn="base">
                <a:spcBef>
                  <a:spcPct val="0"/>
                </a:spcBef>
                <a:spcAft>
                  <a:spcPct val="0"/>
                </a:spcAft>
                <a:defRPr/>
              </a:pPr>
              <a:endParaRPr lang="en-US" sz="2400">
                <a:solidFill>
                  <a:srgbClr val="FFFFFF"/>
                </a:solidFill>
                <a:latin typeface="Times New Roman" pitchFamily="18" charset="0"/>
              </a:endParaRPr>
            </a:p>
          </p:txBody>
        </p:sp>
        <p:grpSp>
          <p:nvGrpSpPr>
            <p:cNvPr id="3" name="Group 4"/>
            <p:cNvGrpSpPr>
              <a:grpSpLocks/>
            </p:cNvGrpSpPr>
            <p:nvPr/>
          </p:nvGrpSpPr>
          <p:grpSpPr bwMode="auto">
            <a:xfrm>
              <a:off x="240" y="893"/>
              <a:ext cx="5232" cy="115"/>
              <a:chOff x="240" y="893"/>
              <a:chExt cx="5232" cy="115"/>
            </a:xfrm>
          </p:grpSpPr>
          <p:sp>
            <p:nvSpPr>
              <p:cNvPr id="36869"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defTabSz="914400" fontAlgn="base">
                  <a:spcBef>
                    <a:spcPct val="0"/>
                  </a:spcBef>
                  <a:spcAft>
                    <a:spcPct val="0"/>
                  </a:spcAft>
                  <a:defRPr/>
                </a:pPr>
                <a:endParaRPr lang="en-US" sz="2400">
                  <a:solidFill>
                    <a:srgbClr val="FFFFFF"/>
                  </a:solidFill>
                  <a:latin typeface="Times New Roman" pitchFamily="18" charset="0"/>
                </a:endParaRPr>
              </a:p>
            </p:txBody>
          </p:sp>
          <p:sp>
            <p:nvSpPr>
              <p:cNvPr id="36870"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defTabSz="914400" fontAlgn="base">
                  <a:spcBef>
                    <a:spcPct val="0"/>
                  </a:spcBef>
                  <a:spcAft>
                    <a:spcPct val="0"/>
                  </a:spcAft>
                  <a:defRPr/>
                </a:pPr>
                <a:endParaRPr lang="en-US">
                  <a:solidFill>
                    <a:srgbClr val="FFFFFF"/>
                  </a:solidFill>
                </a:endParaRPr>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73"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defTabSz="914400" fontAlgn="base">
              <a:spcBef>
                <a:spcPct val="0"/>
              </a:spcBef>
              <a:spcAft>
                <a:spcPct val="0"/>
              </a:spcAft>
              <a:defRPr/>
            </a:pPr>
            <a:endParaRPr lang="en-US">
              <a:solidFill>
                <a:srgbClr val="FFFFFF"/>
              </a:solidFill>
            </a:endParaRPr>
          </a:p>
        </p:txBody>
      </p:sp>
      <p:sp>
        <p:nvSpPr>
          <p:cNvPr id="36874"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defTabSz="914400" fontAlgn="base">
              <a:spcBef>
                <a:spcPct val="0"/>
              </a:spcBef>
              <a:spcAft>
                <a:spcPct val="0"/>
              </a:spcAft>
              <a:defRPr/>
            </a:pPr>
            <a:endParaRPr lang="en-US">
              <a:solidFill>
                <a:srgbClr val="FFFFFF"/>
              </a:solidFill>
            </a:endParaRPr>
          </a:p>
        </p:txBody>
      </p:sp>
      <p:sp>
        <p:nvSpPr>
          <p:cNvPr id="36875"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defTabSz="914400" fontAlgn="base">
              <a:spcBef>
                <a:spcPct val="0"/>
              </a:spcBef>
              <a:spcAft>
                <a:spcPct val="0"/>
              </a:spcAft>
            </a:pPr>
            <a:fld id="{2F29CA33-108D-064C-96C3-3EDE7B634F62}" type="slidenum">
              <a:rPr lang="en-US">
                <a:solidFill>
                  <a:srgbClr val="FFFFFF"/>
                </a:solidFill>
              </a:rPr>
              <a:pPr defTabSz="914400" fontAlgn="base">
                <a:spcBef>
                  <a:spcPct val="0"/>
                </a:spcBef>
                <a:spcAft>
                  <a:spcPct val="0"/>
                </a:spcAft>
              </a:pPr>
              <a:t>‹#›</a:t>
            </a:fld>
            <a:endParaRPr lang="en-US">
              <a:solidFill>
                <a:srgbClr val="FFFFFF"/>
              </a:solidFill>
            </a:endParaRPr>
          </a:p>
        </p:txBody>
      </p:sp>
      <p:sp>
        <p:nvSpPr>
          <p:cNvPr id="36876"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defTabSz="914400" fontAlgn="base">
              <a:spcBef>
                <a:spcPct val="0"/>
              </a:spcBef>
              <a:spcAft>
                <a:spcPct val="0"/>
              </a:spcAft>
              <a:defRPr/>
            </a:pPr>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80" r:id="rId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charset="2"/>
        <a:buChar char="n"/>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folHlink"/>
        </a:buClr>
        <a:buSzPct val="55000"/>
        <a:buFont typeface="Wingdings" charset="2"/>
        <a:buChar char="n"/>
        <a:defRPr sz="23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Font typeface="Wingdings" charset="2"/>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en-US" sz="2400">
              <a:solidFill>
                <a:srgbClr val="000000"/>
              </a:solidFill>
            </a:endParaRPr>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en-US" sz="2400">
              <a:solidFill>
                <a:srgbClr val="000000"/>
              </a:solidFill>
            </a:endParaRPr>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en-US" sz="2400">
              <a:solidFill>
                <a:srgbClr val="000000"/>
              </a:solidFill>
            </a:endParaRPr>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en-US" sz="2400">
              <a:solidFill>
                <a:srgbClr val="000000"/>
              </a:solidFill>
            </a:endParaRPr>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en-US" sz="2400">
              <a:solidFill>
                <a:srgbClr val="000000"/>
              </a:solidFill>
            </a:endParaRPr>
          </a:p>
        </p:txBody>
      </p:sp>
      <p:sp>
        <p:nvSpPr>
          <p:cNvPr id="6451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en-US" sz="2400">
              <a:solidFill>
                <a:srgbClr val="000000"/>
              </a:solidFill>
            </a:endParaRPr>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en-US" sz="2400">
              <a:solidFill>
                <a:srgbClr val="000000"/>
              </a:solidFill>
            </a:endParaRPr>
          </a:p>
        </p:txBody>
      </p:sp>
      <p:sp>
        <p:nvSpPr>
          <p:cNvPr id="64521"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452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defTabSz="914400" fontAlgn="base">
              <a:spcBef>
                <a:spcPct val="0"/>
              </a:spcBef>
              <a:spcAft>
                <a:spcPct val="0"/>
              </a:spcAft>
            </a:pPr>
            <a:endParaRPr lang="en-US">
              <a:solidFill>
                <a:srgbClr val="000000"/>
              </a:solidFill>
            </a:endParaRPr>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000000"/>
              </a:solidFill>
            </a:endParaRPr>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defTabSz="914400" fontAlgn="base">
              <a:spcBef>
                <a:spcPct val="0"/>
              </a:spcBef>
              <a:spcAft>
                <a:spcPct val="0"/>
              </a:spcAft>
            </a:pPr>
            <a:fld id="{DFD635D5-6ED1-5545-861A-66D4E74F854D}" type="slidenum">
              <a:rPr lang="en-US">
                <a:solidFill>
                  <a:srgbClr val="000000"/>
                </a:solidFill>
              </a:rPr>
              <a:pPr defTabSz="914400"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2" r:id="rId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defRPr>
      </a:lvl2pPr>
      <a:lvl3pPr algn="l" rtl="0" fontAlgn="base">
        <a:spcBef>
          <a:spcPct val="0"/>
        </a:spcBef>
        <a:spcAft>
          <a:spcPct val="0"/>
        </a:spcAft>
        <a:defRPr sz="4400">
          <a:solidFill>
            <a:schemeClr val="tx2"/>
          </a:solidFill>
          <a:latin typeface="Tahoma" charset="0"/>
        </a:defRPr>
      </a:lvl3pPr>
      <a:lvl4pPr algn="l" rtl="0" fontAlgn="base">
        <a:spcBef>
          <a:spcPct val="0"/>
        </a:spcBef>
        <a:spcAft>
          <a:spcPct val="0"/>
        </a:spcAft>
        <a:defRPr sz="4400">
          <a:solidFill>
            <a:schemeClr val="tx2"/>
          </a:solidFill>
          <a:latin typeface="Tahoma" charset="0"/>
        </a:defRPr>
      </a:lvl4pPr>
      <a:lvl5pPr algn="l" rtl="0" fontAlgn="base">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fontAlgn="base">
        <a:spcBef>
          <a:spcPct val="20000"/>
        </a:spcBef>
        <a:spcAft>
          <a:spcPct val="0"/>
        </a:spcAft>
        <a:buClr>
          <a:schemeClr val="folHlink"/>
        </a:buClr>
        <a:buSzPct val="60000"/>
        <a:buFont typeface="Wingdings"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charset="2"/>
        <a:buChar char="n"/>
        <a:defRPr sz="2800">
          <a:solidFill>
            <a:schemeClr val="tx1"/>
          </a:solidFill>
          <a:latin typeface="+mn-lt"/>
          <a:ea typeface="ＭＳ Ｐゴシック" charset="-128"/>
        </a:defRPr>
      </a:lvl2pPr>
      <a:lvl3pPr marL="1143000" indent="-228600" algn="l" rtl="0" fontAlgn="base">
        <a:spcBef>
          <a:spcPct val="20000"/>
        </a:spcBef>
        <a:spcAft>
          <a:spcPct val="0"/>
        </a:spcAft>
        <a:buClr>
          <a:schemeClr val="folHlink"/>
        </a:buClr>
        <a:buSzPct val="50000"/>
        <a:buFont typeface="Wingdings" charset="2"/>
        <a:buChar char="n"/>
        <a:defRPr sz="2400">
          <a:solidFill>
            <a:schemeClr val="tx1"/>
          </a:solidFill>
          <a:latin typeface="+mn-lt"/>
          <a:ea typeface="ＭＳ Ｐゴシック" charset="-128"/>
        </a:defRPr>
      </a:lvl3pPr>
      <a:lvl4pPr marL="1600200" indent="-228600" algn="l" rtl="0" fontAlgn="base">
        <a:spcBef>
          <a:spcPct val="20000"/>
        </a:spcBef>
        <a:spcAft>
          <a:spcPct val="0"/>
        </a:spcAft>
        <a:buClr>
          <a:schemeClr val="accent2"/>
        </a:buClr>
        <a:buSzPct val="55000"/>
        <a:buFont typeface="Wingdings" charset="2"/>
        <a:buChar char="n"/>
        <a:defRPr sz="2000">
          <a:solidFill>
            <a:schemeClr val="tx1"/>
          </a:solidFill>
          <a:latin typeface="+mn-lt"/>
          <a:ea typeface="ＭＳ Ｐゴシック" charset="-128"/>
        </a:defRPr>
      </a:lvl4pPr>
      <a:lvl5pPr marL="20574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zh-CN" altLang="en-US" sz="2400">
              <a:solidFill>
                <a:srgbClr val="000000"/>
              </a:solidFill>
              <a:ea typeface="宋体" charset="-122"/>
              <a:cs typeface="宋体" charset="-122"/>
            </a:endParaRPr>
          </a:p>
        </p:txBody>
      </p:sp>
      <p:sp>
        <p:nvSpPr>
          <p:cNvPr id="614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zh-CN" altLang="en-US" sz="2400">
              <a:solidFill>
                <a:srgbClr val="000000"/>
              </a:solidFill>
              <a:ea typeface="宋体" charset="-122"/>
              <a:cs typeface="宋体" charset="-122"/>
            </a:endParaRPr>
          </a:p>
        </p:txBody>
      </p:sp>
      <p:sp>
        <p:nvSpPr>
          <p:cNvPr id="614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zh-CN" altLang="en-US" sz="2400">
              <a:solidFill>
                <a:srgbClr val="000000"/>
              </a:solidFill>
              <a:ea typeface="宋体" charset="-122"/>
              <a:cs typeface="宋体" charset="-122"/>
            </a:endParaRPr>
          </a:p>
        </p:txBody>
      </p:sp>
      <p:sp>
        <p:nvSpPr>
          <p:cNvPr id="614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zh-CN" altLang="en-US" sz="2400">
              <a:solidFill>
                <a:srgbClr val="000000"/>
              </a:solidFill>
              <a:ea typeface="宋体" charset="-122"/>
              <a:cs typeface="宋体" charset="-122"/>
            </a:endParaRPr>
          </a:p>
        </p:txBody>
      </p:sp>
      <p:sp>
        <p:nvSpPr>
          <p:cNvPr id="615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zh-CN" altLang="en-US" sz="2400">
              <a:solidFill>
                <a:srgbClr val="000000"/>
              </a:solidFill>
              <a:ea typeface="宋体" charset="-122"/>
              <a:cs typeface="宋体" charset="-122"/>
            </a:endParaRPr>
          </a:p>
        </p:txBody>
      </p:sp>
      <p:sp>
        <p:nvSpPr>
          <p:cNvPr id="615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zh-CN" altLang="en-US" sz="2400">
              <a:solidFill>
                <a:srgbClr val="000000"/>
              </a:solidFill>
              <a:ea typeface="宋体" charset="-122"/>
              <a:cs typeface="宋体" charset="-122"/>
            </a:endParaRPr>
          </a:p>
        </p:txBody>
      </p:sp>
      <p:sp>
        <p:nvSpPr>
          <p:cNvPr id="615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prstTxWarp prst="textNoShape">
              <a:avLst/>
            </a:prstTxWarp>
          </a:bodyPr>
          <a:lstStyle/>
          <a:p>
            <a:pPr algn="ctr" defTabSz="914400" fontAlgn="base">
              <a:spcBef>
                <a:spcPct val="0"/>
              </a:spcBef>
              <a:spcAft>
                <a:spcPct val="0"/>
              </a:spcAft>
            </a:pPr>
            <a:endParaRPr kumimoji="1" lang="zh-CN" altLang="en-US" sz="2400">
              <a:solidFill>
                <a:srgbClr val="000000"/>
              </a:solidFill>
              <a:ea typeface="宋体" charset="-122"/>
              <a:cs typeface="宋体" charset="-122"/>
            </a:endParaRPr>
          </a:p>
        </p:txBody>
      </p:sp>
      <p:sp>
        <p:nvSpPr>
          <p:cNvPr id="615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6154" name="Rectangle 10"/>
          <p:cNvSpPr>
            <a:spLocks noGrp="1" noChangeArrowheads="1"/>
          </p:cNvSpPr>
          <p:nvPr>
            <p:ph type="body" idx="1"/>
          </p:nvPr>
        </p:nvSpPr>
        <p:spPr bwMode="auto">
          <a:xfrm>
            <a:off x="304800" y="2017713"/>
            <a:ext cx="8650288"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15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a typeface="宋体" charset="-122"/>
                <a:cs typeface="宋体" charset="-122"/>
              </a:defRPr>
            </a:lvl1pPr>
          </a:lstStyle>
          <a:p>
            <a:pPr defTabSz="914400" fontAlgn="base">
              <a:spcBef>
                <a:spcPct val="0"/>
              </a:spcBef>
              <a:spcAft>
                <a:spcPct val="0"/>
              </a:spcAft>
            </a:pPr>
            <a:endParaRPr lang="en-US" altLang="zh-CN">
              <a:solidFill>
                <a:srgbClr val="000000"/>
              </a:solidFill>
            </a:endParaRPr>
          </a:p>
        </p:txBody>
      </p:sp>
      <p:sp>
        <p:nvSpPr>
          <p:cNvPr id="615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a typeface="宋体" charset="-122"/>
                <a:cs typeface="宋体" charset="-122"/>
              </a:defRPr>
            </a:lvl1pPr>
          </a:lstStyle>
          <a:p>
            <a:pPr defTabSz="914400" fontAlgn="base">
              <a:spcBef>
                <a:spcPct val="0"/>
              </a:spcBef>
              <a:spcAft>
                <a:spcPct val="0"/>
              </a:spcAft>
            </a:pPr>
            <a:endParaRPr lang="en-US" altLang="zh-CN">
              <a:solidFill>
                <a:srgbClr val="000000"/>
              </a:solidFill>
            </a:endParaRPr>
          </a:p>
        </p:txBody>
      </p:sp>
      <p:sp>
        <p:nvSpPr>
          <p:cNvPr id="615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a typeface="宋体" charset="-122"/>
                <a:cs typeface="宋体" charset="-122"/>
              </a:defRPr>
            </a:lvl1pPr>
          </a:lstStyle>
          <a:p>
            <a:pPr defTabSz="914400" fontAlgn="base">
              <a:spcBef>
                <a:spcPct val="0"/>
              </a:spcBef>
              <a:spcAft>
                <a:spcPct val="0"/>
              </a:spcAft>
            </a:pPr>
            <a:fld id="{BE93BBD7-F101-5149-8D73-AC22D2E6831A}" type="slidenum">
              <a:rPr lang="zh-CN" altLang="en-US">
                <a:solidFill>
                  <a:srgbClr val="000000"/>
                </a:solidFill>
              </a:rPr>
              <a:pPr defTabSz="914400" fontAlgn="base">
                <a:spcBef>
                  <a:spcPct val="0"/>
                </a:spcBef>
                <a:spcAft>
                  <a:spcPct val="0"/>
                </a:spcAft>
              </a:pPr>
              <a:t>‹#›</a:t>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charset="0"/>
        </a:defRPr>
      </a:lvl2pPr>
      <a:lvl3pPr algn="l" rtl="0" fontAlgn="base">
        <a:spcBef>
          <a:spcPct val="0"/>
        </a:spcBef>
        <a:spcAft>
          <a:spcPct val="0"/>
        </a:spcAft>
        <a:defRPr sz="4400">
          <a:solidFill>
            <a:schemeClr val="tx2"/>
          </a:solidFill>
          <a:latin typeface="Tahoma" charset="0"/>
        </a:defRPr>
      </a:lvl3pPr>
      <a:lvl4pPr algn="l" rtl="0" fontAlgn="base">
        <a:spcBef>
          <a:spcPct val="0"/>
        </a:spcBef>
        <a:spcAft>
          <a:spcPct val="0"/>
        </a:spcAft>
        <a:defRPr sz="4400">
          <a:solidFill>
            <a:schemeClr val="tx2"/>
          </a:solidFill>
          <a:latin typeface="Tahoma" charset="0"/>
        </a:defRPr>
      </a:lvl4pPr>
      <a:lvl5pPr algn="l" rtl="0" fontAlgn="base">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fontAlgn="base">
        <a:spcBef>
          <a:spcPct val="20000"/>
        </a:spcBef>
        <a:spcAft>
          <a:spcPct val="0"/>
        </a:spcAft>
        <a:buClr>
          <a:schemeClr val="folHlink"/>
        </a:buClr>
        <a:buSzPct val="60000"/>
        <a:buFont typeface="Wingdings"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charset="2"/>
        <a:buChar char="n"/>
        <a:defRPr sz="2400">
          <a:solidFill>
            <a:schemeClr val="tx1"/>
          </a:solidFill>
          <a:latin typeface="+mn-lt"/>
          <a:ea typeface="ＭＳ Ｐゴシック" charset="-128"/>
        </a:defRPr>
      </a:lvl2pPr>
      <a:lvl3pPr marL="1143000" indent="-228600" algn="l" rtl="0" fontAlgn="base">
        <a:spcBef>
          <a:spcPct val="20000"/>
        </a:spcBef>
        <a:spcAft>
          <a:spcPct val="0"/>
        </a:spcAft>
        <a:buClr>
          <a:schemeClr val="folHlink"/>
        </a:buClr>
        <a:buSzPct val="50000"/>
        <a:buFont typeface="Wingdings" charset="2"/>
        <a:buChar char="n"/>
        <a:defRPr sz="2000">
          <a:solidFill>
            <a:schemeClr val="tx1"/>
          </a:solidFill>
          <a:latin typeface="+mn-lt"/>
          <a:ea typeface="ＭＳ Ｐゴシック" charset="-128"/>
        </a:defRPr>
      </a:lvl3pPr>
      <a:lvl4pPr marL="1600200" indent="-228600" algn="l" rtl="0" fontAlgn="base">
        <a:spcBef>
          <a:spcPct val="20000"/>
        </a:spcBef>
        <a:spcAft>
          <a:spcPct val="0"/>
        </a:spcAft>
        <a:buClr>
          <a:schemeClr val="accent2"/>
        </a:buClr>
        <a:buSzPct val="55000"/>
        <a:buFont typeface="Wingdings" charset="2"/>
        <a:buChar char="n"/>
        <a:defRPr>
          <a:solidFill>
            <a:schemeClr val="tx1"/>
          </a:solidFill>
          <a:latin typeface="+mn-lt"/>
          <a:ea typeface="ＭＳ Ｐゴシック" charset="-128"/>
        </a:defRPr>
      </a:lvl4pPr>
      <a:lvl5pPr marL="2057400" indent="-228600" algn="l" rtl="0" fontAlgn="base">
        <a:spcBef>
          <a:spcPct val="20000"/>
        </a:spcBef>
        <a:spcAft>
          <a:spcPct val="0"/>
        </a:spcAft>
        <a:buClr>
          <a:schemeClr val="accent1"/>
        </a:buClr>
        <a:buSzPct val="50000"/>
        <a:buFont typeface="Wingdings" charset="2"/>
        <a:buChar char="n"/>
        <a:defRPr>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SzPct val="50000"/>
        <a:buFont typeface="Wingdings" charset="2"/>
        <a:buChar char="n"/>
        <a:defRPr>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7.xml"/><Relationship Id="rId3"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17.xml"/><Relationship Id="rId3"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rochester.edu/College/honest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rochester.edu/" TargetMode="External"/><Relationship Id="rId3" Type="http://schemas.openxmlformats.org/officeDocument/2006/relationships/hyperlink" Target="hello.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hyperlink" Target="Skeleton.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hyperlink" Target="helloCSC170.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Lorum%20Ipsum.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Lorum%20IpsumP.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Lorum%20IpsumEmStrong.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IpsumH1H2.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escapeCharacters.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AnchorExamples%5Canchor.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AnchorExamples%5CNamingAnchors.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AnchorExamples%5CUsingNamedAnchors.html" TargetMode="External"/><Relationship Id="rId3" Type="http://schemas.openxmlformats.org/officeDocument/2006/relationships/hyperlink" Target="AnchorExamples%5CNamedAnchorDriver.html"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jpeg"/><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minImageTag.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LinearExample%5CResumeObjective.html" TargetMode="External"/><Relationship Id="rId3"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8.png"/><Relationship Id="rId3" Type="http://schemas.openxmlformats.org/officeDocument/2006/relationships/hyperlink" Target="HierarchicalExample%5CResumeObjective.html"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tif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tif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tif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tif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4.tif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16"/>
          <p:cNvSpPr>
            <a:spLocks noGrp="1" noChangeArrowheads="1"/>
          </p:cNvSpPr>
          <p:nvPr>
            <p:ph type="sldNum" sz="quarter" idx="4294967295"/>
          </p:nvPr>
        </p:nvSpPr>
        <p:spPr>
          <a:xfrm>
            <a:off x="6858000" y="6248400"/>
            <a:ext cx="1905000" cy="457200"/>
          </a:xfrm>
          <a:prstGeom prst="rect">
            <a:avLst/>
          </a:prstGeom>
        </p:spPr>
        <p:txBody>
          <a:bodyPr/>
          <a:lstStyle/>
          <a:p>
            <a:fld id="{9123E229-EFD9-284E-A24E-CEDE8B798172}" type="slidenum">
              <a:rPr lang="en-US"/>
              <a:pPr/>
              <a:t>1</a:t>
            </a:fld>
            <a:endParaRPr lang="en-US"/>
          </a:p>
        </p:txBody>
      </p:sp>
      <p:sp>
        <p:nvSpPr>
          <p:cNvPr id="95234" name="Rectangle 2"/>
          <p:cNvSpPr>
            <a:spLocks noGrp="1" noChangeArrowheads="1"/>
          </p:cNvSpPr>
          <p:nvPr>
            <p:ph type="ctrTitle"/>
          </p:nvPr>
        </p:nvSpPr>
        <p:spPr/>
        <p:txBody>
          <a:bodyPr/>
          <a:lstStyle/>
          <a:p>
            <a:r>
              <a:rPr lang="en-US" dirty="0" smtClean="0"/>
              <a:t>Working with the Web in Python</a:t>
            </a:r>
            <a:endParaRPr lang="en-US" dirty="0"/>
          </a:p>
        </p:txBody>
      </p:sp>
      <p:sp>
        <p:nvSpPr>
          <p:cNvPr id="95235" name="Rectangle 3"/>
          <p:cNvSpPr>
            <a:spLocks noGrp="1" noChangeArrowheads="1"/>
          </p:cNvSpPr>
          <p:nvPr>
            <p:ph type="subTitle" idx="1"/>
          </p:nvPr>
        </p:nvSpPr>
        <p:spPr/>
        <p:txBody>
          <a:bodyPr>
            <a:normAutofit lnSpcReduction="10000"/>
          </a:bodyPr>
          <a:lstStyle/>
          <a:p>
            <a:r>
              <a:rPr lang="en-US" dirty="0" smtClean="0"/>
              <a:t>CSC 161: The Art of Programming</a:t>
            </a:r>
          </a:p>
          <a:p>
            <a:r>
              <a:rPr lang="en-US" dirty="0" smtClean="0"/>
              <a:t>Prof. Henry Kautz</a:t>
            </a:r>
          </a:p>
          <a:p>
            <a:r>
              <a:rPr lang="en-US" dirty="0" smtClean="0"/>
              <a:t>11/23/2009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Internet Protocol Number (IP) </a:t>
            </a:r>
          </a:p>
        </p:txBody>
      </p:sp>
      <p:sp>
        <p:nvSpPr>
          <p:cNvPr id="105475" name="Rectangle 3"/>
          <p:cNvSpPr>
            <a:spLocks noGrp="1" noChangeArrowheads="1"/>
          </p:cNvSpPr>
          <p:nvPr>
            <p:ph type="body" idx="1"/>
          </p:nvPr>
        </p:nvSpPr>
        <p:spPr/>
        <p:txBody>
          <a:bodyPr/>
          <a:lstStyle/>
          <a:p>
            <a:r>
              <a:rPr lang="en-US"/>
              <a:t>numerical address </a:t>
            </a:r>
          </a:p>
          <a:p>
            <a:r>
              <a:rPr lang="en-US"/>
              <a:t>4-part number—similar to area code and phone number</a:t>
            </a:r>
          </a:p>
          <a:p>
            <a:r>
              <a:rPr lang="en-US"/>
              <a:t>assist with routing</a:t>
            </a:r>
          </a:p>
          <a:p>
            <a:r>
              <a:rPr lang="en-US"/>
              <a:t>locating host</a:t>
            </a:r>
          </a:p>
          <a:p>
            <a:r>
              <a:rPr lang="en-US"/>
              <a:t>198.64.7.9</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Internet Services </a:t>
            </a:r>
          </a:p>
        </p:txBody>
      </p:sp>
      <p:sp>
        <p:nvSpPr>
          <p:cNvPr id="107523" name="Rectangle 3"/>
          <p:cNvSpPr>
            <a:spLocks noGrp="1" noChangeArrowheads="1"/>
          </p:cNvSpPr>
          <p:nvPr>
            <p:ph type="body" idx="1"/>
          </p:nvPr>
        </p:nvSpPr>
        <p:spPr/>
        <p:txBody>
          <a:bodyPr/>
          <a:lstStyle/>
          <a:p>
            <a:r>
              <a:rPr lang="en-US" dirty="0"/>
              <a:t>Electronic Mail</a:t>
            </a:r>
            <a:endParaRPr lang="en-US" dirty="0" smtClean="0"/>
          </a:p>
          <a:p>
            <a:r>
              <a:rPr lang="en-US" dirty="0" smtClean="0"/>
              <a:t>Listserv (mailman mailing lists)</a:t>
            </a:r>
          </a:p>
          <a:p>
            <a:r>
              <a:rPr lang="en-US" dirty="0" smtClean="0"/>
              <a:t>Newsgroups</a:t>
            </a:r>
          </a:p>
          <a:p>
            <a:r>
              <a:rPr lang="en-US" dirty="0" smtClean="0"/>
              <a:t>FTP (file transfer)</a:t>
            </a:r>
          </a:p>
          <a:p>
            <a:r>
              <a:rPr lang="en-US" dirty="0" smtClean="0"/>
              <a:t>Telnet (remote log in)</a:t>
            </a:r>
          </a:p>
          <a:p>
            <a:r>
              <a:rPr lang="en-US" dirty="0" smtClean="0"/>
              <a:t>HTTP (the World Wide Web)</a:t>
            </a:r>
          </a:p>
          <a:p>
            <a:endParaRPr lang="en-US" dirty="0" smtClean="0"/>
          </a:p>
          <a:p>
            <a:endParaRPr lang="en-US" dirty="0" smtClean="0"/>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solidFill>
              </a:rPr>
              <a:t>New Perspectives on HTML and XHTML Comprehensive</a:t>
            </a:r>
            <a:endParaRPr lang="en-US">
              <a:solidFill>
                <a:srgbClr val="000000"/>
              </a:solidFill>
            </a:endParaRPr>
          </a:p>
        </p:txBody>
      </p:sp>
      <p:sp>
        <p:nvSpPr>
          <p:cNvPr id="114690" name="Rectangle 2"/>
          <p:cNvSpPr>
            <a:spLocks noGrp="1" noChangeArrowheads="1"/>
          </p:cNvSpPr>
          <p:nvPr>
            <p:ph type="title"/>
          </p:nvPr>
        </p:nvSpPr>
        <p:spPr/>
        <p:txBody>
          <a:bodyPr/>
          <a:lstStyle/>
          <a:p>
            <a:r>
              <a:rPr lang="en-US"/>
              <a:t>Introducing the World Wide Web</a:t>
            </a:r>
          </a:p>
        </p:txBody>
      </p:sp>
      <p:sp>
        <p:nvSpPr>
          <p:cNvPr id="114691" name="Rectangle 3"/>
          <p:cNvSpPr>
            <a:spLocks noGrp="1" noChangeArrowheads="1"/>
          </p:cNvSpPr>
          <p:nvPr>
            <p:ph type="body" idx="1"/>
          </p:nvPr>
        </p:nvSpPr>
        <p:spPr/>
        <p:txBody>
          <a:bodyPr/>
          <a:lstStyle/>
          <a:p>
            <a:r>
              <a:rPr lang="en-US" sz="2800"/>
              <a:t>Today the Internet has grown to include hundreds of millions of interconnected computers, cell phones, PDAs, televisions, and networks.</a:t>
            </a:r>
          </a:p>
          <a:p>
            <a:endParaRPr lang="en-US" sz="2800"/>
          </a:p>
          <a:p>
            <a:r>
              <a:rPr lang="en-US" sz="2800"/>
              <a:t>The physical structure of the Internet uses fiber-optic cables, satellites, phone lines, and other telecommunications media.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solidFill>
              </a:rPr>
              <a:t>New Perspectives on HTML and XHTML Comprehensive</a:t>
            </a:r>
            <a:endParaRPr lang="en-US">
              <a:solidFill>
                <a:srgbClr val="000000"/>
              </a:solidFill>
            </a:endParaRPr>
          </a:p>
        </p:txBody>
      </p:sp>
      <p:sp>
        <p:nvSpPr>
          <p:cNvPr id="115714" name="Rectangle 2"/>
          <p:cNvSpPr>
            <a:spLocks noGrp="1" noChangeArrowheads="1"/>
          </p:cNvSpPr>
          <p:nvPr>
            <p:ph type="title"/>
          </p:nvPr>
        </p:nvSpPr>
        <p:spPr/>
        <p:txBody>
          <a:bodyPr/>
          <a:lstStyle/>
          <a:p>
            <a:r>
              <a:rPr lang="en-US"/>
              <a:t>Structure of the Internet</a:t>
            </a:r>
          </a:p>
        </p:txBody>
      </p:sp>
      <p:graphicFrame>
        <p:nvGraphicFramePr>
          <p:cNvPr id="115715" name="Object 3"/>
          <p:cNvGraphicFramePr>
            <a:graphicFrameLocks noChangeAspect="1"/>
          </p:cNvGraphicFramePr>
          <p:nvPr>
            <p:ph idx="1"/>
          </p:nvPr>
        </p:nvGraphicFramePr>
        <p:xfrm>
          <a:off x="1258888" y="2032000"/>
          <a:ext cx="7696200" cy="4044950"/>
        </p:xfrm>
        <a:graphic>
          <a:graphicData uri="http://schemas.openxmlformats.org/presentationml/2006/ole">
            <p:oleObj spid="_x0000_s109570" name="Bitmap Image" r:id="rId3" imgW="6087325" imgH="3200000" progId="Paint.Picture">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solidFill>
              </a:rPr>
              <a:t>New Perspectives on HTML and XHTML Comprehensive</a:t>
            </a:r>
            <a:endParaRPr lang="en-US">
              <a:solidFill>
                <a:srgbClr val="000000"/>
              </a:solidFill>
            </a:endParaRPr>
          </a:p>
        </p:txBody>
      </p:sp>
      <p:sp>
        <p:nvSpPr>
          <p:cNvPr id="116738" name="Rectangle 2"/>
          <p:cNvSpPr>
            <a:spLocks noGrp="1" noChangeArrowheads="1"/>
          </p:cNvSpPr>
          <p:nvPr>
            <p:ph type="title"/>
          </p:nvPr>
        </p:nvSpPr>
        <p:spPr/>
        <p:txBody>
          <a:bodyPr/>
          <a:lstStyle/>
          <a:p>
            <a:r>
              <a:rPr lang="en-US"/>
              <a:t>The Development of the Word Wide Web</a:t>
            </a:r>
          </a:p>
        </p:txBody>
      </p:sp>
      <p:sp>
        <p:nvSpPr>
          <p:cNvPr id="116739" name="Rectangle 3"/>
          <p:cNvSpPr>
            <a:spLocks noGrp="1" noChangeArrowheads="1"/>
          </p:cNvSpPr>
          <p:nvPr>
            <p:ph type="body" idx="1"/>
          </p:nvPr>
        </p:nvSpPr>
        <p:spPr>
          <a:xfrm>
            <a:off x="685800" y="1981200"/>
            <a:ext cx="8077200" cy="4114800"/>
          </a:xfrm>
        </p:spPr>
        <p:txBody>
          <a:bodyPr/>
          <a:lstStyle/>
          <a:p>
            <a:r>
              <a:rPr lang="en-US" sz="2000"/>
              <a:t>Timothy Berners-Lee and other researchers at the CERN nuclear research facility near Geneva, Switzerland  laid the foundations for the </a:t>
            </a:r>
            <a:r>
              <a:rPr lang="en-US" sz="2000" b="1">
                <a:solidFill>
                  <a:srgbClr val="777777"/>
                </a:solidFill>
              </a:rPr>
              <a:t>World Wide Web</a:t>
            </a:r>
            <a:r>
              <a:rPr lang="en-US" sz="2000"/>
              <a:t>, or the </a:t>
            </a:r>
            <a:r>
              <a:rPr lang="en-US" sz="2000" b="1">
                <a:solidFill>
                  <a:srgbClr val="777777"/>
                </a:solidFill>
              </a:rPr>
              <a:t>Web</a:t>
            </a:r>
            <a:r>
              <a:rPr lang="en-US" sz="2000"/>
              <a:t>, in 1989.</a:t>
            </a:r>
          </a:p>
          <a:p>
            <a:endParaRPr lang="en-US" sz="2000"/>
          </a:p>
          <a:p>
            <a:r>
              <a:rPr lang="en-US" sz="2000"/>
              <a:t>They developed a system of interconnected </a:t>
            </a:r>
            <a:r>
              <a:rPr lang="en-US" sz="2000" b="1">
                <a:solidFill>
                  <a:srgbClr val="777777"/>
                </a:solidFill>
              </a:rPr>
              <a:t>hypertext</a:t>
            </a:r>
            <a:r>
              <a:rPr lang="en-US" sz="2000"/>
              <a:t> documents that allowed their users to easily navigate from one topic to another.</a:t>
            </a:r>
          </a:p>
          <a:p>
            <a:endParaRPr lang="en-US" sz="2000"/>
          </a:p>
          <a:p>
            <a:r>
              <a:rPr lang="en-US" sz="2000" b="1">
                <a:solidFill>
                  <a:srgbClr val="777777"/>
                </a:solidFill>
              </a:rPr>
              <a:t>Hypertext</a:t>
            </a:r>
            <a:r>
              <a:rPr lang="en-US" sz="2000"/>
              <a:t> is a method of organizing information that gives the reader control over the order in which the information is presented.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t>Hypertext Documents</a:t>
            </a:r>
          </a:p>
        </p:txBody>
      </p:sp>
      <p:sp>
        <p:nvSpPr>
          <p:cNvPr id="117763" name="Rectangle 3"/>
          <p:cNvSpPr>
            <a:spLocks noGrp="1" noChangeArrowheads="1"/>
          </p:cNvSpPr>
          <p:nvPr>
            <p:ph type="body" idx="1"/>
          </p:nvPr>
        </p:nvSpPr>
        <p:spPr/>
        <p:txBody>
          <a:bodyPr/>
          <a:lstStyle/>
          <a:p>
            <a:pPr>
              <a:lnSpc>
                <a:spcPct val="90000"/>
              </a:lnSpc>
            </a:pPr>
            <a:r>
              <a:rPr lang="en-US" sz="2800"/>
              <a:t>When you read a book, you follow a linear progression, reading one page after another.</a:t>
            </a:r>
          </a:p>
          <a:p>
            <a:pPr>
              <a:lnSpc>
                <a:spcPct val="90000"/>
              </a:lnSpc>
            </a:pPr>
            <a:endParaRPr lang="en-US" sz="2800"/>
          </a:p>
          <a:p>
            <a:pPr>
              <a:lnSpc>
                <a:spcPct val="90000"/>
              </a:lnSpc>
            </a:pPr>
            <a:r>
              <a:rPr lang="en-US" sz="2800"/>
              <a:t>With hypertext, you progress through pages in whatever way is best suited to you and your objectives.</a:t>
            </a:r>
          </a:p>
          <a:p>
            <a:pPr>
              <a:lnSpc>
                <a:spcPct val="90000"/>
              </a:lnSpc>
            </a:pPr>
            <a:endParaRPr lang="en-US" sz="2800"/>
          </a:p>
          <a:p>
            <a:pPr>
              <a:lnSpc>
                <a:spcPct val="90000"/>
              </a:lnSpc>
            </a:pPr>
            <a:r>
              <a:rPr lang="en-US" sz="2800"/>
              <a:t>Hypertext lets you skip from one topic to another.</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solidFill>
              </a:rPr>
              <a:t>New Perspectives on HTML and XHTML Comprehensive</a:t>
            </a:r>
            <a:endParaRPr lang="en-US">
              <a:solidFill>
                <a:srgbClr val="000000"/>
              </a:solidFill>
            </a:endParaRPr>
          </a:p>
        </p:txBody>
      </p:sp>
      <p:sp>
        <p:nvSpPr>
          <p:cNvPr id="118786" name="Rectangle 2"/>
          <p:cNvSpPr>
            <a:spLocks noGrp="1" noChangeArrowheads="1"/>
          </p:cNvSpPr>
          <p:nvPr>
            <p:ph type="title"/>
          </p:nvPr>
        </p:nvSpPr>
        <p:spPr/>
        <p:txBody>
          <a:bodyPr/>
          <a:lstStyle/>
          <a:p>
            <a:r>
              <a:rPr lang="en-US"/>
              <a:t>Linear versus hypertext documents</a:t>
            </a:r>
          </a:p>
        </p:txBody>
      </p:sp>
      <p:graphicFrame>
        <p:nvGraphicFramePr>
          <p:cNvPr id="118787" name="Object 3"/>
          <p:cNvGraphicFramePr>
            <a:graphicFrameLocks noChangeAspect="1"/>
          </p:cNvGraphicFramePr>
          <p:nvPr>
            <p:ph idx="1"/>
          </p:nvPr>
        </p:nvGraphicFramePr>
        <p:xfrm>
          <a:off x="1654175" y="2093913"/>
          <a:ext cx="6767513" cy="3910012"/>
        </p:xfrm>
        <a:graphic>
          <a:graphicData uri="http://schemas.openxmlformats.org/presentationml/2006/ole">
            <p:oleObj spid="_x0000_s112642" name="Bitmap Image" r:id="rId3" imgW="6066667" imgH="3648584" progId="Paint.Picture">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solidFill>
              </a:rPr>
              <a:t>New Perspectives on HTML and XHTML Comprehensive</a:t>
            </a:r>
            <a:endParaRPr lang="en-US">
              <a:solidFill>
                <a:srgbClr val="000000"/>
              </a:solidFill>
            </a:endParaRPr>
          </a:p>
        </p:txBody>
      </p:sp>
      <p:sp>
        <p:nvSpPr>
          <p:cNvPr id="119810" name="Rectangle 2"/>
          <p:cNvSpPr>
            <a:spLocks noGrp="1" noChangeArrowheads="1"/>
          </p:cNvSpPr>
          <p:nvPr>
            <p:ph type="title"/>
          </p:nvPr>
        </p:nvSpPr>
        <p:spPr/>
        <p:txBody>
          <a:bodyPr/>
          <a:lstStyle/>
          <a:p>
            <a:r>
              <a:rPr lang="en-US"/>
              <a:t>Hypertext Documents</a:t>
            </a:r>
          </a:p>
        </p:txBody>
      </p:sp>
      <p:sp>
        <p:nvSpPr>
          <p:cNvPr id="119811" name="Rectangle 3"/>
          <p:cNvSpPr>
            <a:spLocks noGrp="1" noChangeArrowheads="1"/>
          </p:cNvSpPr>
          <p:nvPr>
            <p:ph type="body" idx="1"/>
          </p:nvPr>
        </p:nvSpPr>
        <p:spPr/>
        <p:txBody>
          <a:bodyPr/>
          <a:lstStyle/>
          <a:p>
            <a:pPr>
              <a:lnSpc>
                <a:spcPct val="90000"/>
              </a:lnSpc>
            </a:pPr>
            <a:r>
              <a:rPr lang="en-US" sz="2400"/>
              <a:t>The key to </a:t>
            </a:r>
            <a:r>
              <a:rPr lang="en-US" sz="2400" b="1">
                <a:solidFill>
                  <a:srgbClr val="777777"/>
                </a:solidFill>
              </a:rPr>
              <a:t>hypertext</a:t>
            </a:r>
            <a:r>
              <a:rPr lang="en-US" sz="2400"/>
              <a:t> is the use of </a:t>
            </a:r>
            <a:r>
              <a:rPr lang="en-US" sz="2400" b="1">
                <a:solidFill>
                  <a:srgbClr val="777777"/>
                </a:solidFill>
              </a:rPr>
              <a:t>hyperlinks</a:t>
            </a:r>
            <a:r>
              <a:rPr lang="en-US" sz="2400"/>
              <a:t> </a:t>
            </a:r>
            <a:r>
              <a:rPr lang="en-US" sz="2400" b="1">
                <a:solidFill>
                  <a:srgbClr val="777777"/>
                </a:solidFill>
              </a:rPr>
              <a:t>(or links)</a:t>
            </a:r>
            <a:r>
              <a:rPr lang="en-US" sz="2400"/>
              <a:t> which are the elements in a hypertext document that allow you to jump from one topic to another.</a:t>
            </a:r>
          </a:p>
          <a:p>
            <a:pPr>
              <a:lnSpc>
                <a:spcPct val="90000"/>
              </a:lnSpc>
            </a:pPr>
            <a:endParaRPr lang="en-US" sz="2400"/>
          </a:p>
          <a:p>
            <a:pPr>
              <a:lnSpc>
                <a:spcPct val="90000"/>
              </a:lnSpc>
            </a:pPr>
            <a:r>
              <a:rPr lang="en-US" sz="2400"/>
              <a:t>A </a:t>
            </a:r>
            <a:r>
              <a:rPr lang="en-US" sz="2400" b="1">
                <a:solidFill>
                  <a:srgbClr val="777777"/>
                </a:solidFill>
              </a:rPr>
              <a:t>link</a:t>
            </a:r>
            <a:r>
              <a:rPr lang="en-US" sz="2400"/>
              <a:t> may point to another section of the same document, or to another document entirely.</a:t>
            </a:r>
          </a:p>
          <a:p>
            <a:pPr>
              <a:lnSpc>
                <a:spcPct val="90000"/>
              </a:lnSpc>
            </a:pPr>
            <a:endParaRPr lang="en-US" sz="2400"/>
          </a:p>
          <a:p>
            <a:pPr>
              <a:lnSpc>
                <a:spcPct val="90000"/>
              </a:lnSpc>
            </a:pPr>
            <a:r>
              <a:rPr lang="en-US" sz="2400"/>
              <a:t>A </a:t>
            </a:r>
            <a:r>
              <a:rPr lang="en-US" sz="2400" b="1">
                <a:solidFill>
                  <a:srgbClr val="777777"/>
                </a:solidFill>
              </a:rPr>
              <a:t>link</a:t>
            </a:r>
            <a:r>
              <a:rPr lang="en-US" sz="2400"/>
              <a:t> can open a document on your computer, or through the Internet, a document on a computer anywhere in the world.</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solidFill>
              </a:rPr>
              <a:t>New Perspectives on HTML and XHTML Comprehensive</a:t>
            </a:r>
            <a:endParaRPr lang="en-US">
              <a:solidFill>
                <a:srgbClr val="000000"/>
              </a:solidFill>
            </a:endParaRPr>
          </a:p>
        </p:txBody>
      </p:sp>
      <p:sp>
        <p:nvSpPr>
          <p:cNvPr id="121858" name="Rectangle 2"/>
          <p:cNvSpPr>
            <a:spLocks noGrp="1" noChangeArrowheads="1"/>
          </p:cNvSpPr>
          <p:nvPr>
            <p:ph type="title"/>
          </p:nvPr>
        </p:nvSpPr>
        <p:spPr/>
        <p:txBody>
          <a:bodyPr/>
          <a:lstStyle/>
          <a:p>
            <a:r>
              <a:rPr lang="en-US"/>
              <a:t>Web Servers and Web Browsers</a:t>
            </a:r>
          </a:p>
        </p:txBody>
      </p:sp>
      <p:sp>
        <p:nvSpPr>
          <p:cNvPr id="121859" name="Rectangle 3"/>
          <p:cNvSpPr>
            <a:spLocks noGrp="1" noChangeArrowheads="1"/>
          </p:cNvSpPr>
          <p:nvPr>
            <p:ph type="body" idx="1"/>
          </p:nvPr>
        </p:nvSpPr>
        <p:spPr/>
        <p:txBody>
          <a:bodyPr/>
          <a:lstStyle/>
          <a:p>
            <a:r>
              <a:rPr lang="en-US" sz="2000"/>
              <a:t>A </a:t>
            </a:r>
            <a:r>
              <a:rPr lang="en-US" sz="2000" b="1">
                <a:solidFill>
                  <a:srgbClr val="777777"/>
                </a:solidFill>
              </a:rPr>
              <a:t>Web page</a:t>
            </a:r>
            <a:r>
              <a:rPr lang="en-US" sz="2000"/>
              <a:t> is stored on a </a:t>
            </a:r>
            <a:r>
              <a:rPr lang="en-US" sz="2000" b="1">
                <a:solidFill>
                  <a:srgbClr val="777777"/>
                </a:solidFill>
              </a:rPr>
              <a:t>Web</a:t>
            </a:r>
            <a:r>
              <a:rPr lang="en-US" sz="2000"/>
              <a:t> </a:t>
            </a:r>
            <a:r>
              <a:rPr lang="en-US" sz="2000" b="1">
                <a:solidFill>
                  <a:srgbClr val="777777"/>
                </a:solidFill>
              </a:rPr>
              <a:t>server</a:t>
            </a:r>
            <a:r>
              <a:rPr lang="en-US" sz="2000"/>
              <a:t>, which in turn makes it available to the network.</a:t>
            </a:r>
          </a:p>
          <a:p>
            <a:r>
              <a:rPr lang="en-US" sz="2000"/>
              <a:t>To view a </a:t>
            </a:r>
            <a:r>
              <a:rPr lang="en-US" sz="2000" b="1">
                <a:solidFill>
                  <a:srgbClr val="777777"/>
                </a:solidFill>
              </a:rPr>
              <a:t>Web</a:t>
            </a:r>
            <a:r>
              <a:rPr lang="en-US" sz="2000"/>
              <a:t> </a:t>
            </a:r>
            <a:r>
              <a:rPr lang="en-US" sz="2000" b="1">
                <a:solidFill>
                  <a:srgbClr val="777777"/>
                </a:solidFill>
              </a:rPr>
              <a:t>page</a:t>
            </a:r>
            <a:r>
              <a:rPr lang="en-US" sz="2000"/>
              <a:t>, a client runs a software program called a </a:t>
            </a:r>
            <a:r>
              <a:rPr lang="en-US" sz="2000" b="1">
                <a:solidFill>
                  <a:srgbClr val="777777"/>
                </a:solidFill>
              </a:rPr>
              <a:t>Web</a:t>
            </a:r>
            <a:r>
              <a:rPr lang="en-US" sz="2000"/>
              <a:t> </a:t>
            </a:r>
            <a:r>
              <a:rPr lang="en-US" sz="2000" b="1">
                <a:solidFill>
                  <a:srgbClr val="777777"/>
                </a:solidFill>
              </a:rPr>
              <a:t>browser</a:t>
            </a:r>
            <a:r>
              <a:rPr lang="en-US" sz="2000"/>
              <a:t>, which retrieves the page from the server and displays it.</a:t>
            </a:r>
          </a:p>
          <a:p>
            <a:r>
              <a:rPr lang="en-US" sz="2000"/>
              <a:t>The earliest browsers, known as </a:t>
            </a:r>
            <a:r>
              <a:rPr lang="en-US" sz="2000" b="1">
                <a:solidFill>
                  <a:srgbClr val="777777"/>
                </a:solidFill>
              </a:rPr>
              <a:t>text-based</a:t>
            </a:r>
            <a:r>
              <a:rPr lang="en-US" sz="2000"/>
              <a:t> </a:t>
            </a:r>
            <a:r>
              <a:rPr lang="en-US" sz="2000" b="1">
                <a:solidFill>
                  <a:srgbClr val="777777"/>
                </a:solidFill>
              </a:rPr>
              <a:t>browsers</a:t>
            </a:r>
            <a:r>
              <a:rPr lang="en-US" sz="2000"/>
              <a:t>, were incapable of displaying images.</a:t>
            </a:r>
          </a:p>
          <a:p>
            <a:r>
              <a:rPr lang="en-US" sz="2000"/>
              <a:t>Today most computers support </a:t>
            </a:r>
            <a:r>
              <a:rPr lang="en-US" sz="2000" b="1">
                <a:solidFill>
                  <a:srgbClr val="777777"/>
                </a:solidFill>
              </a:rPr>
              <a:t>graphical</a:t>
            </a:r>
            <a:r>
              <a:rPr lang="en-US" sz="2000"/>
              <a:t> </a:t>
            </a:r>
            <a:r>
              <a:rPr lang="en-US" sz="2000" b="1">
                <a:solidFill>
                  <a:srgbClr val="777777"/>
                </a:solidFill>
              </a:rPr>
              <a:t>browsers</a:t>
            </a:r>
            <a:r>
              <a:rPr lang="en-US" sz="2000"/>
              <a:t> which are capable of displaying not only images, but also video, sound, animations, and a variety of graphical features.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t>Uniform Resource Locator (URL)	</a:t>
            </a:r>
          </a:p>
        </p:txBody>
      </p:sp>
      <p:sp>
        <p:nvSpPr>
          <p:cNvPr id="28675" name="Rectangle 3"/>
          <p:cNvSpPr>
            <a:spLocks noGrp="1" noChangeArrowheads="1"/>
          </p:cNvSpPr>
          <p:nvPr>
            <p:ph type="body" idx="1"/>
          </p:nvPr>
        </p:nvSpPr>
        <p:spPr/>
        <p:txBody>
          <a:bodyPr/>
          <a:lstStyle/>
          <a:p>
            <a:pPr eaLnBrk="1" hangingPunct="1"/>
            <a:r>
              <a:rPr lang="en-US" sz="2400"/>
              <a:t>Used to locate resources on the internet and more</a:t>
            </a:r>
          </a:p>
          <a:p>
            <a:pPr lvl="1" eaLnBrk="1" hangingPunct="1"/>
            <a:r>
              <a:rPr lang="en-US" sz="2200">
                <a:hlinkClick r:id="rId2"/>
              </a:rPr>
              <a:t>http://www.rochester.edu/College/honesty/</a:t>
            </a:r>
            <a:r>
              <a:rPr lang="en-US" sz="2200"/>
              <a:t> is a URL</a:t>
            </a:r>
          </a:p>
          <a:p>
            <a:pPr eaLnBrk="1" hangingPunct="1"/>
            <a:r>
              <a:rPr lang="en-US" sz="2400"/>
              <a:t>URL format</a:t>
            </a:r>
          </a:p>
          <a:p>
            <a:pPr lvl="1" eaLnBrk="1" hangingPunct="1"/>
            <a:r>
              <a:rPr lang="en-US" sz="2200"/>
              <a:t>protocol://address/resource</a:t>
            </a:r>
          </a:p>
          <a:p>
            <a:pPr lvl="2" eaLnBrk="1" hangingPunct="1"/>
            <a:r>
              <a:rPr lang="en-US" sz="2100"/>
              <a:t>http:// – hypertext transport protocol</a:t>
            </a:r>
          </a:p>
          <a:p>
            <a:pPr lvl="2" eaLnBrk="1" hangingPunct="1"/>
            <a:r>
              <a:rPr lang="en-US" sz="2100"/>
              <a:t>www.rochester.edu  - domain name</a:t>
            </a:r>
          </a:p>
          <a:p>
            <a:pPr lvl="3" eaLnBrk="1" hangingPunct="1"/>
            <a:r>
              <a:rPr lang="en-US" sz="1800"/>
              <a:t>Can also be an address, 128.151.57.101</a:t>
            </a:r>
          </a:p>
          <a:p>
            <a:pPr lvl="3" eaLnBrk="1" hangingPunct="1"/>
            <a:r>
              <a:rPr lang="en-US" sz="1800"/>
              <a:t>Domain Name Servers map names to addresses</a:t>
            </a:r>
          </a:p>
          <a:p>
            <a:pPr lvl="2" eaLnBrk="1" hangingPunct="1"/>
            <a:r>
              <a:rPr lang="en-US" sz="2100"/>
              <a:t>/College/honesty/ - Resource</a:t>
            </a:r>
          </a:p>
          <a:p>
            <a:pPr lvl="3" eaLnBrk="1" hangingPunct="1"/>
            <a:r>
              <a:rPr lang="en-US" sz="1800"/>
              <a:t>Go to to directory /Collage/honesty/</a:t>
            </a:r>
          </a:p>
          <a:p>
            <a:pPr lvl="3" eaLnBrk="1" hangingPunct="1"/>
            <a:r>
              <a:rPr lang="en-US" sz="1800"/>
              <a:t> No html file specified</a:t>
            </a:r>
          </a:p>
          <a:p>
            <a:pPr lvl="4" eaLnBrk="1" hangingPunct="1"/>
            <a:r>
              <a:rPr lang="en-US" sz="1800"/>
              <a:t>defaults to index.html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81800" y="6324600"/>
            <a:ext cx="1905000" cy="457200"/>
          </a:xfrm>
          <a:prstGeom prst="rect">
            <a:avLst/>
          </a:prstGeom>
        </p:spPr>
        <p:txBody>
          <a:bodyPr/>
          <a:lstStyle/>
          <a:p>
            <a:fld id="{6ADC9FDF-D224-D643-90F7-74FABA1D734D}" type="slidenum">
              <a:rPr lang="en-US"/>
              <a:pPr/>
              <a:t>2</a:t>
            </a:fld>
            <a:endParaRPr lang="en-US"/>
          </a:p>
        </p:txBody>
      </p:sp>
      <p:sp>
        <p:nvSpPr>
          <p:cNvPr id="96258" name="Rectangle 2"/>
          <p:cNvSpPr>
            <a:spLocks noGrp="1" noChangeArrowheads="1"/>
          </p:cNvSpPr>
          <p:nvPr>
            <p:ph type="title"/>
          </p:nvPr>
        </p:nvSpPr>
        <p:spPr/>
        <p:txBody>
          <a:bodyPr/>
          <a:lstStyle/>
          <a:p>
            <a:r>
              <a:rPr lang="en-US" dirty="0" smtClean="0"/>
              <a:t>Topics</a:t>
            </a:r>
            <a:endParaRPr lang="en-US" dirty="0"/>
          </a:p>
        </p:txBody>
      </p:sp>
      <p:sp>
        <p:nvSpPr>
          <p:cNvPr id="96259" name="Rectangle 3"/>
          <p:cNvSpPr>
            <a:spLocks noGrp="1" noChangeArrowheads="1"/>
          </p:cNvSpPr>
          <p:nvPr>
            <p:ph type="body" idx="1"/>
          </p:nvPr>
        </p:nvSpPr>
        <p:spPr/>
        <p:txBody>
          <a:bodyPr/>
          <a:lstStyle/>
          <a:p>
            <a:r>
              <a:rPr lang="en-US" sz="2800" dirty="0" smtClean="0"/>
              <a:t>HTML, the language of the Web</a:t>
            </a:r>
          </a:p>
          <a:p>
            <a:r>
              <a:rPr lang="en-US" sz="2800" dirty="0" smtClean="0"/>
              <a:t>Accessing web resources in Python</a:t>
            </a:r>
          </a:p>
          <a:p>
            <a:r>
              <a:rPr lang="en-US" sz="2800" dirty="0" smtClean="0"/>
              <a:t>Parsing HTML files</a:t>
            </a:r>
          </a:p>
          <a:p>
            <a:pPr lvl="1"/>
            <a:r>
              <a:rPr lang="en-US" sz="2600" dirty="0" smtClean="0"/>
              <a:t>Defining new kinds of objects</a:t>
            </a:r>
          </a:p>
          <a:p>
            <a:pPr lvl="1"/>
            <a:r>
              <a:rPr lang="en-US" sz="2600" dirty="0" smtClean="0"/>
              <a:t>Handling error conditions</a:t>
            </a:r>
          </a:p>
          <a:p>
            <a:r>
              <a:rPr lang="en-US" sz="2800" dirty="0" smtClean="0"/>
              <a:t>Building a web spider</a:t>
            </a:r>
          </a:p>
          <a:p>
            <a:r>
              <a:rPr lang="en-US" sz="2800" dirty="0" smtClean="0"/>
              <a:t>Writing CGI scripts in Python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800"/>
              <a:t>URL Protocols</a:t>
            </a:r>
          </a:p>
        </p:txBody>
      </p:sp>
      <p:sp>
        <p:nvSpPr>
          <p:cNvPr id="29699" name="Rectangle 3"/>
          <p:cNvSpPr>
            <a:spLocks noGrp="1" noChangeArrowheads="1"/>
          </p:cNvSpPr>
          <p:nvPr>
            <p:ph type="body" idx="1"/>
          </p:nvPr>
        </p:nvSpPr>
        <p:spPr/>
        <p:txBody>
          <a:bodyPr/>
          <a:lstStyle/>
          <a:p>
            <a:pPr eaLnBrk="1" hangingPunct="1"/>
            <a:r>
              <a:rPr lang="en-US" dirty="0"/>
              <a:t>http:// - access web pages from servers</a:t>
            </a:r>
          </a:p>
          <a:p>
            <a:pPr lvl="1" eaLnBrk="1" hangingPunct="1"/>
            <a:r>
              <a:rPr lang="en-US" dirty="0">
                <a:hlinkClick r:id="rId2"/>
              </a:rPr>
              <a:t>www.rochester.edu</a:t>
            </a:r>
            <a:endParaRPr lang="en-US" dirty="0"/>
          </a:p>
          <a:p>
            <a:pPr eaLnBrk="1" hangingPunct="1"/>
            <a:r>
              <a:rPr lang="en-US" dirty="0"/>
              <a:t>file:// - access files from </a:t>
            </a:r>
            <a:r>
              <a:rPr lang="en-US" u="sng" dirty="0"/>
              <a:t>local machine</a:t>
            </a:r>
          </a:p>
          <a:p>
            <a:pPr lvl="1" eaLnBrk="1" hangingPunct="1"/>
            <a:r>
              <a:rPr lang="en-US" dirty="0"/>
              <a:t>Internet Explorer suppresses file:// in display</a:t>
            </a:r>
          </a:p>
          <a:p>
            <a:pPr lvl="1" eaLnBrk="1" hangingPunct="1"/>
            <a:r>
              <a:rPr lang="en-US" dirty="0">
                <a:hlinkClick r:id="rId3" action="ppaction://hlinkfile"/>
              </a:rPr>
              <a:t>hello.html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Documents and Markup</a:t>
            </a:r>
          </a:p>
        </p:txBody>
      </p:sp>
      <p:sp>
        <p:nvSpPr>
          <p:cNvPr id="5123" name="Rectangle 3"/>
          <p:cNvSpPr>
            <a:spLocks noGrp="1" noChangeArrowheads="1"/>
          </p:cNvSpPr>
          <p:nvPr>
            <p:ph type="body" idx="1"/>
          </p:nvPr>
        </p:nvSpPr>
        <p:spPr/>
        <p:txBody>
          <a:bodyPr/>
          <a:lstStyle/>
          <a:p>
            <a:pPr eaLnBrk="1" hangingPunct="1"/>
            <a:r>
              <a:rPr lang="en-US"/>
              <a:t>A file of information with embedded markup</a:t>
            </a:r>
          </a:p>
          <a:p>
            <a:pPr eaLnBrk="1" hangingPunct="1"/>
            <a:r>
              <a:rPr lang="en-US"/>
              <a:t>Markup defines the display of  the information</a:t>
            </a:r>
          </a:p>
          <a:p>
            <a:pPr eaLnBrk="1" hangingPunct="1"/>
            <a:r>
              <a:rPr lang="en-US"/>
              <a:t>Web browser interprets the markup then displays the information</a:t>
            </a:r>
          </a:p>
          <a:p>
            <a:pPr lvl="1" eaLnBrk="1" hangingPunct="1"/>
            <a:r>
              <a:rPr lang="en-US"/>
              <a:t>Audio Browser would read the document</a:t>
            </a:r>
          </a:p>
          <a:p>
            <a:pPr lvl="1" eaLnBrk="1" hangingPunct="1"/>
            <a:r>
              <a:rPr lang="en-US"/>
              <a:t>Braille Browser…</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Hypertext Markup Language (HTML)</a:t>
            </a:r>
          </a:p>
        </p:txBody>
      </p:sp>
      <p:sp>
        <p:nvSpPr>
          <p:cNvPr id="6147" name="Rectangle 3"/>
          <p:cNvSpPr>
            <a:spLocks noGrp="1" noChangeArrowheads="1"/>
          </p:cNvSpPr>
          <p:nvPr>
            <p:ph type="body" idx="1"/>
          </p:nvPr>
        </p:nvSpPr>
        <p:spPr/>
        <p:txBody>
          <a:bodyPr/>
          <a:lstStyle/>
          <a:p>
            <a:pPr eaLnBrk="1" hangingPunct="1">
              <a:lnSpc>
                <a:spcPct val="90000"/>
              </a:lnSpc>
              <a:buFont typeface="Wingdings" charset="2"/>
              <a:buNone/>
            </a:pPr>
            <a:r>
              <a:rPr lang="en-US"/>
              <a:t>Hyper Text </a:t>
            </a:r>
          </a:p>
          <a:p>
            <a:pPr lvl="1" eaLnBrk="1" hangingPunct="1">
              <a:lnSpc>
                <a:spcPct val="90000"/>
              </a:lnSpc>
            </a:pPr>
            <a:r>
              <a:rPr lang="en-US"/>
              <a:t>Is the ability to link to another document (file)</a:t>
            </a:r>
          </a:p>
          <a:p>
            <a:pPr lvl="1" eaLnBrk="1" hangingPunct="1">
              <a:lnSpc>
                <a:spcPct val="90000"/>
              </a:lnSpc>
            </a:pPr>
            <a:r>
              <a:rPr lang="en-US"/>
              <a:t>Link to specific place in the same or different document</a:t>
            </a:r>
          </a:p>
          <a:p>
            <a:pPr lvl="1" eaLnBrk="1" hangingPunct="1">
              <a:lnSpc>
                <a:spcPct val="90000"/>
              </a:lnSpc>
            </a:pPr>
            <a:r>
              <a:rPr lang="en-US"/>
              <a:t>It’s not magic!</a:t>
            </a:r>
          </a:p>
          <a:p>
            <a:pPr eaLnBrk="1" hangingPunct="1">
              <a:lnSpc>
                <a:spcPct val="90000"/>
              </a:lnSpc>
            </a:pPr>
            <a:r>
              <a:rPr lang="en-US"/>
              <a:t>Markup Language </a:t>
            </a:r>
          </a:p>
          <a:p>
            <a:pPr lvl="1" eaLnBrk="1" hangingPunct="1">
              <a:lnSpc>
                <a:spcPct val="90000"/>
              </a:lnSpc>
            </a:pPr>
            <a:r>
              <a:rPr lang="en-US"/>
              <a:t>A language that describes how to communicate the information</a:t>
            </a:r>
          </a:p>
          <a:p>
            <a:pPr lvl="1" eaLnBrk="1" hangingPunct="1">
              <a:lnSpc>
                <a:spcPct val="90000"/>
              </a:lnSpc>
            </a:pPr>
            <a:r>
              <a:rPr lang="en-US"/>
              <a:t>Monitor, audio device, cell phone, …</a:t>
            </a:r>
          </a:p>
          <a:p>
            <a:pPr lvl="2" eaLnBrk="1" hangingPunct="1">
              <a:lnSpc>
                <a:spcPct val="90000"/>
              </a:lnSpc>
            </a:pPr>
            <a:r>
              <a:rPr lang="en-US"/>
              <a:t>We will assume a personal computer monitor</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Skeleton HTML Document</a:t>
            </a:r>
          </a:p>
        </p:txBody>
      </p:sp>
      <p:sp>
        <p:nvSpPr>
          <p:cNvPr id="7171" name="Rectangle 3"/>
          <p:cNvSpPr>
            <a:spLocks noGrp="1" noChangeArrowheads="1"/>
          </p:cNvSpPr>
          <p:nvPr>
            <p:ph type="body" sz="half" idx="1"/>
          </p:nvPr>
        </p:nvSpPr>
        <p:spPr>
          <a:xfrm>
            <a:off x="609600" y="1600200"/>
            <a:ext cx="3352800" cy="4530725"/>
          </a:xfrm>
        </p:spPr>
        <p:txBody>
          <a:bodyPr/>
          <a:lstStyle/>
          <a:p>
            <a:pPr eaLnBrk="1" hangingPunct="1"/>
            <a:r>
              <a:rPr lang="en-US" sz="2400"/>
              <a:t>Text document</a:t>
            </a:r>
          </a:p>
          <a:p>
            <a:pPr lvl="1" eaLnBrk="1" hangingPunct="1"/>
            <a:r>
              <a:rPr lang="en-US" sz="2200"/>
              <a:t>Skeleton.html</a:t>
            </a:r>
          </a:p>
          <a:p>
            <a:pPr lvl="2" eaLnBrk="1" hangingPunct="1"/>
            <a:r>
              <a:rPr lang="en-US" sz="2100"/>
              <a:t>.html or .htm extension required</a:t>
            </a:r>
          </a:p>
          <a:p>
            <a:pPr eaLnBrk="1" hangingPunct="1"/>
            <a:r>
              <a:rPr lang="en-US" sz="2400"/>
              <a:t>Tags</a:t>
            </a:r>
          </a:p>
          <a:p>
            <a:pPr lvl="1" eaLnBrk="1" hangingPunct="1"/>
            <a:r>
              <a:rPr lang="en-US" sz="2200"/>
              <a:t>Start tag &lt;tagName&gt;</a:t>
            </a:r>
          </a:p>
          <a:p>
            <a:pPr lvl="1" eaLnBrk="1" hangingPunct="1"/>
            <a:r>
              <a:rPr lang="en-US" sz="2200"/>
              <a:t>End tag &lt;/tagName&gt;</a:t>
            </a:r>
          </a:p>
          <a:p>
            <a:pPr lvl="1" eaLnBrk="1" hangingPunct="1">
              <a:buFont typeface="Wingdings" charset="2"/>
              <a:buNone/>
            </a:pPr>
            <a:endParaRPr lang="en-US" sz="2200"/>
          </a:p>
        </p:txBody>
      </p:sp>
      <p:pic>
        <p:nvPicPr>
          <p:cNvPr id="7172" name="Picture 10"/>
          <p:cNvPicPr>
            <a:picLocks noChangeAspect="1" noChangeArrowheads="1"/>
          </p:cNvPicPr>
          <p:nvPr/>
        </p:nvPicPr>
        <p:blipFill>
          <a:blip r:embed="rId2"/>
          <a:srcRect/>
          <a:stretch>
            <a:fillRect/>
          </a:stretch>
        </p:blipFill>
        <p:spPr bwMode="auto">
          <a:xfrm>
            <a:off x="3733800" y="1981200"/>
            <a:ext cx="5075238" cy="2979738"/>
          </a:xfrm>
          <a:prstGeom prst="rect">
            <a:avLst/>
          </a:prstGeom>
          <a:noFill/>
          <a:ln w="9525">
            <a:noFill/>
            <a:miter lim="800000"/>
            <a:headEnd/>
            <a:tailEnd/>
          </a:ln>
        </p:spPr>
      </p:pic>
      <p:sp>
        <p:nvSpPr>
          <p:cNvPr id="7173" name="Text Box 11"/>
          <p:cNvSpPr txBox="1">
            <a:spLocks noChangeArrowheads="1"/>
          </p:cNvSpPr>
          <p:nvPr/>
        </p:nvSpPr>
        <p:spPr bwMode="auto">
          <a:xfrm>
            <a:off x="3886200" y="5257800"/>
            <a:ext cx="48006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hlinkClick r:id="rId3"/>
              </a:rPr>
              <a:t>Skeleton.html</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HelloCSC170.html Example</a:t>
            </a:r>
          </a:p>
        </p:txBody>
      </p:sp>
      <p:sp>
        <p:nvSpPr>
          <p:cNvPr id="9219" name="Rectangle 3"/>
          <p:cNvSpPr>
            <a:spLocks noGrp="1" noChangeArrowheads="1"/>
          </p:cNvSpPr>
          <p:nvPr>
            <p:ph type="body" sz="half" idx="1"/>
          </p:nvPr>
        </p:nvSpPr>
        <p:spPr>
          <a:xfrm>
            <a:off x="5181600" y="2438400"/>
            <a:ext cx="3810000" cy="1752600"/>
          </a:xfrm>
        </p:spPr>
        <p:txBody>
          <a:bodyPr/>
          <a:lstStyle/>
          <a:p>
            <a:pPr eaLnBrk="1" hangingPunct="1">
              <a:lnSpc>
                <a:spcPct val="90000"/>
              </a:lnSpc>
            </a:pPr>
            <a:r>
              <a:rPr lang="en-US" sz="2000"/>
              <a:t>Title in title bar</a:t>
            </a:r>
          </a:p>
          <a:p>
            <a:pPr eaLnBrk="1" hangingPunct="1">
              <a:lnSpc>
                <a:spcPct val="90000"/>
              </a:lnSpc>
            </a:pPr>
            <a:r>
              <a:rPr lang="en-US" sz="2000"/>
              <a:t>File location in address bar</a:t>
            </a:r>
          </a:p>
          <a:p>
            <a:pPr eaLnBrk="1" hangingPunct="1">
              <a:lnSpc>
                <a:spcPct val="90000"/>
              </a:lnSpc>
            </a:pPr>
            <a:r>
              <a:rPr lang="en-US" sz="2000"/>
              <a:t>&lt;body&gt; content in browser window</a:t>
            </a:r>
          </a:p>
          <a:p>
            <a:pPr algn="ctr" eaLnBrk="1" hangingPunct="1">
              <a:lnSpc>
                <a:spcPct val="90000"/>
              </a:lnSpc>
              <a:buFont typeface="Wingdings" charset="2"/>
              <a:buNone/>
            </a:pPr>
            <a:r>
              <a:rPr lang="en-US" sz="2000">
                <a:hlinkClick r:id="rId2" action="ppaction://hlinkfile"/>
              </a:rPr>
              <a:t>helloCSC170.html</a:t>
            </a:r>
            <a:endParaRPr lang="en-US" sz="2000"/>
          </a:p>
        </p:txBody>
      </p:sp>
      <p:pic>
        <p:nvPicPr>
          <p:cNvPr id="9220" name="Picture 11"/>
          <p:cNvPicPr>
            <a:picLocks noChangeAspect="1" noChangeArrowheads="1"/>
          </p:cNvPicPr>
          <p:nvPr/>
        </p:nvPicPr>
        <p:blipFill>
          <a:blip r:embed="rId3"/>
          <a:srcRect/>
          <a:stretch>
            <a:fillRect/>
          </a:stretch>
        </p:blipFill>
        <p:spPr bwMode="auto">
          <a:xfrm>
            <a:off x="381000" y="5105400"/>
            <a:ext cx="8296275" cy="1543050"/>
          </a:xfrm>
          <a:prstGeom prst="rect">
            <a:avLst/>
          </a:prstGeom>
          <a:noFill/>
          <a:ln w="9525">
            <a:noFill/>
            <a:miter lim="800000"/>
            <a:headEnd/>
            <a:tailEnd/>
          </a:ln>
        </p:spPr>
      </p:pic>
      <p:pic>
        <p:nvPicPr>
          <p:cNvPr id="9221" name="Picture 15"/>
          <p:cNvPicPr>
            <a:picLocks noChangeAspect="1" noChangeArrowheads="1"/>
          </p:cNvPicPr>
          <p:nvPr/>
        </p:nvPicPr>
        <p:blipFill>
          <a:blip r:embed="rId4"/>
          <a:srcRect/>
          <a:stretch>
            <a:fillRect/>
          </a:stretch>
        </p:blipFill>
        <p:spPr bwMode="auto">
          <a:xfrm>
            <a:off x="381000" y="1752600"/>
            <a:ext cx="4479925" cy="29495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Document Structure</a:t>
            </a:r>
          </a:p>
        </p:txBody>
      </p:sp>
      <p:sp>
        <p:nvSpPr>
          <p:cNvPr id="10243" name="Rectangle 3"/>
          <p:cNvSpPr>
            <a:spLocks noGrp="1" noChangeArrowheads="1"/>
          </p:cNvSpPr>
          <p:nvPr>
            <p:ph type="body" sz="half" idx="1"/>
          </p:nvPr>
        </p:nvSpPr>
        <p:spPr>
          <a:xfrm>
            <a:off x="609600" y="1600200"/>
            <a:ext cx="3810000" cy="4530725"/>
          </a:xfrm>
        </p:spPr>
        <p:txBody>
          <a:bodyPr/>
          <a:lstStyle/>
          <a:p>
            <a:pPr eaLnBrk="1" hangingPunct="1"/>
            <a:r>
              <a:rPr lang="en-US" sz="2000"/>
              <a:t>&lt;html&gt; start of document</a:t>
            </a:r>
          </a:p>
          <a:p>
            <a:pPr eaLnBrk="1" hangingPunct="1"/>
            <a:r>
              <a:rPr lang="en-US" sz="2000"/>
              <a:t>&lt;head&gt; </a:t>
            </a:r>
          </a:p>
          <a:p>
            <a:pPr lvl="1" eaLnBrk="1" hangingPunct="1"/>
            <a:r>
              <a:rPr lang="en-US" sz="2000"/>
              <a:t>info about document</a:t>
            </a:r>
          </a:p>
          <a:p>
            <a:pPr lvl="2" eaLnBrk="1" hangingPunct="1"/>
            <a:r>
              <a:rPr lang="en-US" sz="1900"/>
              <a:t>&lt;title&gt; displays in browser title bar</a:t>
            </a:r>
          </a:p>
          <a:p>
            <a:pPr lvl="2" eaLnBrk="1" hangingPunct="1"/>
            <a:r>
              <a:rPr lang="en-US" sz="1900"/>
              <a:t>Many others</a:t>
            </a:r>
          </a:p>
          <a:p>
            <a:pPr eaLnBrk="1" hangingPunct="1"/>
            <a:r>
              <a:rPr lang="en-US" sz="2000"/>
              <a:t>&lt;body&gt;</a:t>
            </a:r>
          </a:p>
          <a:p>
            <a:pPr lvl="1" eaLnBrk="1" hangingPunct="1"/>
            <a:r>
              <a:rPr lang="en-US" sz="2000"/>
              <a:t>Document information with markup</a:t>
            </a:r>
          </a:p>
        </p:txBody>
      </p:sp>
      <p:pic>
        <p:nvPicPr>
          <p:cNvPr id="10244" name="Picture 6"/>
          <p:cNvPicPr>
            <a:picLocks noChangeAspect="1" noChangeArrowheads="1"/>
          </p:cNvPicPr>
          <p:nvPr/>
        </p:nvPicPr>
        <p:blipFill>
          <a:blip r:embed="rId2"/>
          <a:srcRect/>
          <a:stretch>
            <a:fillRect/>
          </a:stretch>
        </p:blipFill>
        <p:spPr bwMode="auto">
          <a:xfrm>
            <a:off x="4114800" y="1905000"/>
            <a:ext cx="4479925" cy="29495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Container Elements</a:t>
            </a:r>
          </a:p>
        </p:txBody>
      </p:sp>
      <p:sp>
        <p:nvSpPr>
          <p:cNvPr id="13315" name="Rectangle 3"/>
          <p:cNvSpPr>
            <a:spLocks noGrp="1" noChangeArrowheads="1"/>
          </p:cNvSpPr>
          <p:nvPr>
            <p:ph type="body" idx="1"/>
          </p:nvPr>
        </p:nvSpPr>
        <p:spPr/>
        <p:txBody>
          <a:bodyPr/>
          <a:lstStyle/>
          <a:p>
            <a:pPr eaLnBrk="1" hangingPunct="1"/>
            <a:r>
              <a:rPr lang="en-US"/>
              <a:t>Have start and end tags</a:t>
            </a:r>
          </a:p>
          <a:p>
            <a:pPr lvl="1" eaLnBrk="1" hangingPunct="1"/>
            <a:r>
              <a:rPr lang="en-US">
                <a:latin typeface="Courier New" charset="0"/>
              </a:rPr>
              <a:t>&lt;tagName&gt;…&lt;/tagName &gt;</a:t>
            </a:r>
          </a:p>
          <a:p>
            <a:pPr lvl="1" eaLnBrk="1" hangingPunct="1"/>
            <a:r>
              <a:rPr lang="en-US">
                <a:latin typeface="Courier New" charset="0"/>
              </a:rPr>
              <a:t>&lt;tagName&gt;…</a:t>
            </a:r>
            <a:br>
              <a:rPr lang="en-US">
                <a:latin typeface="Courier New" charset="0"/>
              </a:rPr>
            </a:br>
            <a:r>
              <a:rPr lang="en-US">
                <a:latin typeface="Courier New" charset="0"/>
              </a:rPr>
              <a:t>…</a:t>
            </a:r>
            <a:br>
              <a:rPr lang="en-US">
                <a:latin typeface="Courier New" charset="0"/>
              </a:rPr>
            </a:br>
            <a:r>
              <a:rPr lang="en-US">
                <a:latin typeface="Courier New" charset="0"/>
              </a:rPr>
              <a:t>…</a:t>
            </a:r>
            <a:br>
              <a:rPr lang="en-US">
                <a:latin typeface="Courier New" charset="0"/>
              </a:rPr>
            </a:br>
            <a:r>
              <a:rPr lang="en-US">
                <a:latin typeface="Courier New" charset="0"/>
              </a:rPr>
              <a:t>&lt;/tagName &gt;</a:t>
            </a:r>
          </a:p>
          <a:p>
            <a:pPr lvl="1" eaLnBrk="1" hangingPunct="1"/>
            <a:r>
              <a:rPr lang="en-US"/>
              <a:t>Container tags usually have content between them!</a:t>
            </a:r>
          </a:p>
          <a:p>
            <a:pPr eaLnBrk="1" hangingPunct="1"/>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Container Elements – con’t</a:t>
            </a:r>
          </a:p>
        </p:txBody>
      </p:sp>
      <p:sp>
        <p:nvSpPr>
          <p:cNvPr id="14339" name="Rectangle 3"/>
          <p:cNvSpPr>
            <a:spLocks noGrp="1" noChangeArrowheads="1"/>
          </p:cNvSpPr>
          <p:nvPr>
            <p:ph type="body" idx="1"/>
          </p:nvPr>
        </p:nvSpPr>
        <p:spPr>
          <a:xfrm>
            <a:off x="609600" y="1600200"/>
            <a:ext cx="3581400" cy="4530725"/>
          </a:xfrm>
        </p:spPr>
        <p:txBody>
          <a:bodyPr/>
          <a:lstStyle/>
          <a:p>
            <a:pPr eaLnBrk="1" hangingPunct="1">
              <a:lnSpc>
                <a:spcPct val="90000"/>
              </a:lnSpc>
            </a:pPr>
            <a:r>
              <a:rPr lang="en-US"/>
              <a:t>Are always nested</a:t>
            </a:r>
          </a:p>
          <a:p>
            <a:pPr lvl="1" eaLnBrk="1" hangingPunct="1">
              <a:lnSpc>
                <a:spcPct val="90000"/>
              </a:lnSpc>
            </a:pPr>
            <a:r>
              <a:rPr lang="en-US">
                <a:latin typeface="Courier New" charset="0"/>
              </a:rPr>
              <a:t>&lt;html&gt;</a:t>
            </a:r>
            <a:r>
              <a:rPr lang="en-US"/>
              <a:t>  is top level element</a:t>
            </a:r>
          </a:p>
          <a:p>
            <a:pPr lvl="1" eaLnBrk="1" hangingPunct="1">
              <a:lnSpc>
                <a:spcPct val="90000"/>
              </a:lnSpc>
            </a:pPr>
            <a:r>
              <a:rPr lang="en-US">
                <a:latin typeface="Courier New" charset="0"/>
              </a:rPr>
              <a:t>&lt;head&gt; </a:t>
            </a:r>
            <a:r>
              <a:rPr lang="en-US"/>
              <a:t>and </a:t>
            </a:r>
            <a:r>
              <a:rPr lang="en-US">
                <a:latin typeface="Courier New" charset="0"/>
              </a:rPr>
              <a:t>&lt;body&gt;</a:t>
            </a:r>
            <a:r>
              <a:rPr lang="en-US"/>
              <a:t> are nested container elements under </a:t>
            </a:r>
            <a:r>
              <a:rPr lang="en-US">
                <a:latin typeface="Courier New" charset="0"/>
              </a:rPr>
              <a:t>&lt;html&gt;</a:t>
            </a:r>
          </a:p>
          <a:p>
            <a:pPr lvl="1" eaLnBrk="1" hangingPunct="1">
              <a:lnSpc>
                <a:spcPct val="90000"/>
              </a:lnSpc>
            </a:pPr>
            <a:r>
              <a:rPr lang="en-US">
                <a:latin typeface="Courier New" charset="0"/>
              </a:rPr>
              <a:t>&lt;title&gt; </a:t>
            </a:r>
            <a:r>
              <a:rPr lang="en-US"/>
              <a:t>is nested within  </a:t>
            </a:r>
            <a:r>
              <a:rPr lang="en-US">
                <a:latin typeface="Courier New" charset="0"/>
              </a:rPr>
              <a:t>&lt;head&gt;</a:t>
            </a:r>
          </a:p>
        </p:txBody>
      </p:sp>
      <p:pic>
        <p:nvPicPr>
          <p:cNvPr id="14340" name="Picture 4"/>
          <p:cNvPicPr>
            <a:picLocks noChangeAspect="1" noChangeArrowheads="1"/>
          </p:cNvPicPr>
          <p:nvPr/>
        </p:nvPicPr>
        <p:blipFill>
          <a:blip r:embed="rId2"/>
          <a:srcRect/>
          <a:stretch>
            <a:fillRect/>
          </a:stretch>
        </p:blipFill>
        <p:spPr bwMode="auto">
          <a:xfrm>
            <a:off x="4191000" y="1752600"/>
            <a:ext cx="4657725" cy="32575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Formatting Text</a:t>
            </a:r>
          </a:p>
        </p:txBody>
      </p:sp>
      <p:sp>
        <p:nvSpPr>
          <p:cNvPr id="17411" name="Rectangle 3"/>
          <p:cNvSpPr>
            <a:spLocks noGrp="1" noChangeArrowheads="1"/>
          </p:cNvSpPr>
          <p:nvPr>
            <p:ph type="body" idx="1"/>
          </p:nvPr>
        </p:nvSpPr>
        <p:spPr/>
        <p:txBody>
          <a:bodyPr/>
          <a:lstStyle/>
          <a:p>
            <a:pPr eaLnBrk="1" hangingPunct="1"/>
            <a:r>
              <a:rPr lang="en-US"/>
              <a:t>Markup language describes how to format text</a:t>
            </a:r>
          </a:p>
          <a:p>
            <a:pPr lvl="1" eaLnBrk="1" hangingPunct="1"/>
            <a:r>
              <a:rPr lang="en-US"/>
              <a:t>Browser fills width by default</a:t>
            </a:r>
          </a:p>
          <a:p>
            <a:pPr lvl="1" eaLnBrk="1" hangingPunct="1"/>
            <a:r>
              <a:rPr lang="en-US"/>
              <a:t>Browser ignores formatting in html file</a:t>
            </a:r>
          </a:p>
          <a:p>
            <a:pPr lvl="2" eaLnBrk="1" hangingPunct="1"/>
            <a:r>
              <a:rPr lang="en-US"/>
              <a:t>HTML tags to define format</a:t>
            </a:r>
          </a:p>
          <a:p>
            <a:pPr lvl="1" eaLnBrk="1" hangingPunct="1"/>
            <a:r>
              <a:rPr lang="en-US"/>
              <a:t>Multiple white space reduced to single</a:t>
            </a:r>
          </a:p>
          <a:p>
            <a:pPr lvl="2" eaLnBrk="1" hangingPunct="1"/>
            <a:r>
              <a:rPr lang="en-US"/>
              <a:t>Spaces, tabs, return</a:t>
            </a:r>
          </a:p>
          <a:p>
            <a:pPr algn="ctr" eaLnBrk="1" hangingPunct="1">
              <a:buFont typeface="Wingdings" charset="2"/>
              <a:buNone/>
            </a:pPr>
            <a:r>
              <a:rPr lang="en-US">
                <a:hlinkClick r:id="rId2" action="ppaction://hlinkfile"/>
              </a:rPr>
              <a:t>Lorem Ipsum.html</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Paragraph Tag </a:t>
            </a:r>
          </a:p>
        </p:txBody>
      </p:sp>
      <p:sp>
        <p:nvSpPr>
          <p:cNvPr id="18435" name="Rectangle 3"/>
          <p:cNvSpPr>
            <a:spLocks noGrp="1" noChangeArrowheads="1"/>
          </p:cNvSpPr>
          <p:nvPr>
            <p:ph type="body" idx="1"/>
          </p:nvPr>
        </p:nvSpPr>
        <p:spPr/>
        <p:txBody>
          <a:bodyPr/>
          <a:lstStyle/>
          <a:p>
            <a:pPr eaLnBrk="1" hangingPunct="1"/>
            <a:r>
              <a:rPr lang="en-US"/>
              <a:t>&lt;p&gt;…&lt;/p&gt;</a:t>
            </a:r>
          </a:p>
          <a:p>
            <a:pPr lvl="1" eaLnBrk="1" hangingPunct="1"/>
            <a:r>
              <a:rPr lang="en-US"/>
              <a:t>Block container tag</a:t>
            </a:r>
          </a:p>
          <a:p>
            <a:pPr lvl="1" eaLnBrk="1" hangingPunct="1"/>
            <a:r>
              <a:rPr lang="en-US" i="1"/>
              <a:t>“The P element represents a paragraph. It cannot contain block-level elements (including P itself).”</a:t>
            </a:r>
          </a:p>
          <a:p>
            <a:pPr lvl="1" eaLnBrk="1" hangingPunct="1"/>
            <a:r>
              <a:rPr lang="en-US" i="1"/>
              <a:t>“We discourage authors from using empty P elements. User agents should ignore empty P elements.”</a:t>
            </a:r>
          </a:p>
          <a:p>
            <a:pPr lvl="1" algn="ctr" eaLnBrk="1" hangingPunct="1">
              <a:buFont typeface="Wingdings" charset="2"/>
              <a:buNone/>
            </a:pPr>
            <a:r>
              <a:rPr lang="en-US">
                <a:hlinkClick r:id="rId2" action="ppaction://hlinkfile"/>
              </a:rPr>
              <a:t>Lorum IpsumP.html</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81800" y="6324600"/>
            <a:ext cx="1905000" cy="457200"/>
          </a:xfrm>
          <a:prstGeom prst="rect">
            <a:avLst/>
          </a:prstGeom>
        </p:spPr>
        <p:txBody>
          <a:bodyPr/>
          <a:lstStyle/>
          <a:p>
            <a:fld id="{6ADC9FDF-D224-D643-90F7-74FABA1D734D}" type="slidenum">
              <a:rPr lang="en-US"/>
              <a:pPr/>
              <a:t>3</a:t>
            </a:fld>
            <a:endParaRPr lang="en-US"/>
          </a:p>
        </p:txBody>
      </p:sp>
      <p:sp>
        <p:nvSpPr>
          <p:cNvPr id="96258" name="Rectangle 2"/>
          <p:cNvSpPr>
            <a:spLocks noGrp="1" noChangeArrowheads="1"/>
          </p:cNvSpPr>
          <p:nvPr>
            <p:ph type="title"/>
          </p:nvPr>
        </p:nvSpPr>
        <p:spPr/>
        <p:txBody>
          <a:bodyPr/>
          <a:lstStyle/>
          <a:p>
            <a:r>
              <a:rPr lang="en-US" dirty="0" smtClean="0"/>
              <a:t>Topics</a:t>
            </a:r>
            <a:endParaRPr lang="en-US" dirty="0"/>
          </a:p>
        </p:txBody>
      </p:sp>
      <p:sp>
        <p:nvSpPr>
          <p:cNvPr id="96259" name="Rectangle 3"/>
          <p:cNvSpPr>
            <a:spLocks noGrp="1" noChangeArrowheads="1"/>
          </p:cNvSpPr>
          <p:nvPr>
            <p:ph type="body" idx="1"/>
          </p:nvPr>
        </p:nvSpPr>
        <p:spPr/>
        <p:txBody>
          <a:bodyPr/>
          <a:lstStyle/>
          <a:p>
            <a:r>
              <a:rPr lang="en-US" sz="2800" dirty="0" smtClean="0">
                <a:solidFill>
                  <a:schemeClr val="accent3"/>
                </a:solidFill>
              </a:rPr>
              <a:t>HTML, the language of the Web</a:t>
            </a:r>
          </a:p>
          <a:p>
            <a:r>
              <a:rPr lang="en-US" sz="2800" dirty="0" smtClean="0">
                <a:solidFill>
                  <a:schemeClr val="bg1">
                    <a:lumMod val="75000"/>
                  </a:schemeClr>
                </a:solidFill>
              </a:rPr>
              <a:t>Accessing web resources in Python</a:t>
            </a:r>
          </a:p>
          <a:p>
            <a:r>
              <a:rPr lang="en-US" sz="2800" dirty="0" smtClean="0">
                <a:solidFill>
                  <a:schemeClr val="bg1">
                    <a:lumMod val="75000"/>
                  </a:schemeClr>
                </a:solidFill>
              </a:rPr>
              <a:t>Parsing HTML files</a:t>
            </a:r>
          </a:p>
          <a:p>
            <a:pPr lvl="1"/>
            <a:r>
              <a:rPr lang="en-US" sz="2600" dirty="0" smtClean="0">
                <a:solidFill>
                  <a:schemeClr val="bg1">
                    <a:lumMod val="75000"/>
                  </a:schemeClr>
                </a:solidFill>
              </a:rPr>
              <a:t>Defining new kinds of objects</a:t>
            </a:r>
          </a:p>
          <a:p>
            <a:pPr lvl="1"/>
            <a:r>
              <a:rPr lang="en-US" sz="2600" dirty="0" smtClean="0">
                <a:solidFill>
                  <a:schemeClr val="bg1">
                    <a:lumMod val="75000"/>
                  </a:schemeClr>
                </a:solidFill>
              </a:rPr>
              <a:t>Handling error conditions</a:t>
            </a:r>
          </a:p>
          <a:p>
            <a:r>
              <a:rPr lang="en-US" sz="2800" dirty="0" smtClean="0">
                <a:solidFill>
                  <a:schemeClr val="bg1">
                    <a:lumMod val="75000"/>
                  </a:schemeClr>
                </a:solidFill>
              </a:rPr>
              <a:t>Building a web spider</a:t>
            </a:r>
          </a:p>
          <a:p>
            <a:r>
              <a:rPr lang="en-US" sz="2800" dirty="0" smtClean="0">
                <a:solidFill>
                  <a:schemeClr val="bg1">
                    <a:lumMod val="75000"/>
                  </a:schemeClr>
                </a:solidFill>
              </a:rPr>
              <a:t>Writing CGI scripts in Python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Strong and Emphasis Tags</a:t>
            </a:r>
          </a:p>
        </p:txBody>
      </p:sp>
      <p:sp>
        <p:nvSpPr>
          <p:cNvPr id="20483" name="Rectangle 3"/>
          <p:cNvSpPr>
            <a:spLocks noGrp="1" noChangeArrowheads="1"/>
          </p:cNvSpPr>
          <p:nvPr>
            <p:ph type="body" idx="1"/>
          </p:nvPr>
        </p:nvSpPr>
        <p:spPr/>
        <p:txBody>
          <a:bodyPr/>
          <a:lstStyle/>
          <a:p>
            <a:pPr eaLnBrk="1" hangingPunct="1"/>
            <a:r>
              <a:rPr lang="en-US" sz="2400"/>
              <a:t>Inline Container Tags</a:t>
            </a:r>
          </a:p>
          <a:p>
            <a:pPr eaLnBrk="1" hangingPunct="1"/>
            <a:r>
              <a:rPr lang="en-US" sz="2400" i="1"/>
              <a:t>“Phrase elements add structural information to text fragments. The usual meanings of phrase elements are following:</a:t>
            </a:r>
          </a:p>
          <a:p>
            <a:pPr lvl="1" eaLnBrk="1" hangingPunct="1"/>
            <a:r>
              <a:rPr lang="en-US" sz="2200" i="1"/>
              <a:t>&lt;em&gt; Indicates emphasis.</a:t>
            </a:r>
          </a:p>
          <a:p>
            <a:pPr lvl="1" eaLnBrk="1" hangingPunct="1"/>
            <a:r>
              <a:rPr lang="en-US" sz="2200" i="1"/>
              <a:t>&lt;strong&gt; Indicates stronger emphasis.”</a:t>
            </a:r>
          </a:p>
          <a:p>
            <a:pPr eaLnBrk="1" hangingPunct="1"/>
            <a:r>
              <a:rPr lang="en-US" sz="2400" i="1"/>
              <a:t>“Generally, visual user agents present &lt;em&gt; text in italics and &lt;strong&gt; text in bold font.”</a:t>
            </a:r>
          </a:p>
          <a:p>
            <a:pPr lvl="1" eaLnBrk="1" hangingPunct="1"/>
            <a:r>
              <a:rPr lang="en-US" sz="2200" b="1"/>
              <a:t>Do not use bold &lt;b&gt; or italics &lt;i&gt; in this class</a:t>
            </a:r>
          </a:p>
          <a:p>
            <a:pPr algn="ctr" eaLnBrk="1" hangingPunct="1">
              <a:buFont typeface="Wingdings" charset="2"/>
              <a:buNone/>
            </a:pPr>
            <a:r>
              <a:rPr lang="en-US" sz="2400" b="1">
                <a:hlinkClick r:id="rId2" action="ppaction://hlinkfile"/>
              </a:rPr>
              <a:t>Lorum IpsumEmStrong.html</a:t>
            </a:r>
            <a:endParaRPr lang="en-US" sz="2400" b="1"/>
          </a:p>
          <a:p>
            <a:pPr lvl="1" eaLnBrk="1" hangingPunct="1"/>
            <a:endParaRPr lang="en-US" sz="2200" b="1"/>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Heading Tags</a:t>
            </a:r>
          </a:p>
        </p:txBody>
      </p:sp>
      <p:sp>
        <p:nvSpPr>
          <p:cNvPr id="21507" name="Rectangle 3"/>
          <p:cNvSpPr>
            <a:spLocks noGrp="1" noChangeArrowheads="1"/>
          </p:cNvSpPr>
          <p:nvPr>
            <p:ph type="body" idx="1"/>
          </p:nvPr>
        </p:nvSpPr>
        <p:spPr/>
        <p:txBody>
          <a:bodyPr/>
          <a:lstStyle/>
          <a:p>
            <a:pPr eaLnBrk="1" hangingPunct="1"/>
            <a:r>
              <a:rPr lang="en-US"/>
              <a:t>&lt;h1&gt;, &lt;h2&gt;,…&lt;h6&gt;</a:t>
            </a:r>
          </a:p>
          <a:p>
            <a:pPr lvl="1" eaLnBrk="1" hangingPunct="1"/>
            <a:r>
              <a:rPr lang="en-US"/>
              <a:t>Block Container tag</a:t>
            </a:r>
          </a:p>
          <a:p>
            <a:pPr lvl="1" eaLnBrk="1" hangingPunct="1"/>
            <a:r>
              <a:rPr lang="en-US" i="1"/>
              <a:t>“A heading element briefly describes the topic of the section it introduces.”</a:t>
            </a:r>
          </a:p>
          <a:p>
            <a:pPr lvl="1" eaLnBrk="1" hangingPunct="1"/>
            <a:r>
              <a:rPr lang="en-US" i="1"/>
              <a:t>“There are six levels of headings in HTML with h1 as the most important and h6 as the least. Visual browsers usually render more important headings in larger fonts than less important ones.”</a:t>
            </a:r>
          </a:p>
          <a:p>
            <a:pPr algn="ctr" eaLnBrk="1" hangingPunct="1">
              <a:buFont typeface="Wingdings" charset="2"/>
              <a:buNone/>
            </a:pPr>
            <a:r>
              <a:rPr lang="en-US">
                <a:hlinkClick r:id="rId2" action="ppaction://hlinkfile"/>
              </a:rPr>
              <a:t>IpsumH1H2.html</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9.tiff"/>
          <p:cNvPicPr>
            <a:picLocks noChangeAspect="1"/>
          </p:cNvPicPr>
          <p:nvPr/>
        </p:nvPicPr>
        <p:blipFill>
          <a:blip r:embed="rId2"/>
          <a:stretch>
            <a:fillRect/>
          </a:stretch>
        </p:blipFill>
        <p:spPr>
          <a:xfrm>
            <a:off x="258316" y="460375"/>
            <a:ext cx="8509001" cy="5867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9.tiff"/>
          <p:cNvPicPr>
            <a:picLocks noChangeAspect="1"/>
          </p:cNvPicPr>
          <p:nvPr/>
        </p:nvPicPr>
        <p:blipFill>
          <a:blip r:embed="rId2"/>
          <a:stretch>
            <a:fillRect/>
          </a:stretch>
        </p:blipFill>
        <p:spPr>
          <a:xfrm>
            <a:off x="868104" y="0"/>
            <a:ext cx="71755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Escaped Characters</a:t>
            </a:r>
          </a:p>
        </p:txBody>
      </p:sp>
      <p:sp>
        <p:nvSpPr>
          <p:cNvPr id="7171" name="Rectangle 3"/>
          <p:cNvSpPr>
            <a:spLocks noGrp="1" noChangeArrowheads="1"/>
          </p:cNvSpPr>
          <p:nvPr>
            <p:ph type="body" idx="1"/>
          </p:nvPr>
        </p:nvSpPr>
        <p:spPr/>
        <p:txBody>
          <a:bodyPr/>
          <a:lstStyle/>
          <a:p>
            <a:pPr eaLnBrk="1" hangingPunct="1"/>
            <a:r>
              <a:rPr lang="en-US"/>
              <a:t>4 characters that may be misinterpreted as markup</a:t>
            </a:r>
          </a:p>
          <a:p>
            <a:pPr lvl="1" eaLnBrk="1" hangingPunct="1"/>
            <a:r>
              <a:rPr lang="en-US"/>
              <a:t>&lt;, &gt; , “, &amp;</a:t>
            </a:r>
          </a:p>
          <a:p>
            <a:pPr eaLnBrk="1" hangingPunct="1"/>
            <a:r>
              <a:rPr lang="en-US"/>
              <a:t>Escape sequences are</a:t>
            </a:r>
          </a:p>
          <a:p>
            <a:pPr lvl="1" eaLnBrk="1" hangingPunct="1"/>
            <a:r>
              <a:rPr lang="en-US"/>
              <a:t>&amp; 	&amp;amp;</a:t>
            </a:r>
          </a:p>
          <a:p>
            <a:pPr lvl="1" eaLnBrk="1" hangingPunct="1"/>
            <a:r>
              <a:rPr lang="en-US"/>
              <a:t>&lt;	&amp;lt;</a:t>
            </a:r>
          </a:p>
          <a:p>
            <a:pPr lvl="1" eaLnBrk="1" hangingPunct="1"/>
            <a:r>
              <a:rPr lang="en-US"/>
              <a:t>&gt;	&amp;gt;</a:t>
            </a:r>
          </a:p>
          <a:p>
            <a:pPr lvl="1" eaLnBrk="1" hangingPunct="1"/>
            <a:r>
              <a:rPr lang="en-US"/>
              <a:t>“		&amp;quot;</a:t>
            </a:r>
          </a:p>
          <a:p>
            <a:pPr lvl="1" algn="ctr" eaLnBrk="1" hangingPunct="1">
              <a:buFont typeface="Wingdings" charset="2"/>
              <a:buNone/>
            </a:pPr>
            <a:r>
              <a:rPr lang="en-US">
                <a:hlinkClick r:id="rId2" action="ppaction://hlinkfile"/>
              </a:rPr>
              <a:t>escapeCharacters.html</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HTML Tags</a:t>
            </a:r>
          </a:p>
        </p:txBody>
      </p:sp>
      <p:sp>
        <p:nvSpPr>
          <p:cNvPr id="8195" name="Rectangle 3"/>
          <p:cNvSpPr>
            <a:spLocks noGrp="1" noChangeArrowheads="1"/>
          </p:cNvSpPr>
          <p:nvPr>
            <p:ph type="body" sz="half" idx="1"/>
          </p:nvPr>
        </p:nvSpPr>
        <p:spPr/>
        <p:txBody>
          <a:bodyPr/>
          <a:lstStyle/>
          <a:p>
            <a:pPr eaLnBrk="1" hangingPunct="1"/>
            <a:r>
              <a:rPr lang="en-US" sz="2400"/>
              <a:t>&lt;html&gt;</a:t>
            </a:r>
          </a:p>
          <a:p>
            <a:pPr eaLnBrk="1" hangingPunct="1"/>
            <a:r>
              <a:rPr lang="en-US" sz="2400"/>
              <a:t>&lt;head&gt;</a:t>
            </a:r>
          </a:p>
          <a:p>
            <a:pPr eaLnBrk="1" hangingPunct="1"/>
            <a:r>
              <a:rPr lang="en-US" sz="2400"/>
              <a:t>&lt;title&gt;</a:t>
            </a:r>
          </a:p>
          <a:p>
            <a:pPr eaLnBrk="1" hangingPunct="1"/>
            <a:r>
              <a:rPr lang="en-US" sz="2400"/>
              <a:t>&lt;body&gt;</a:t>
            </a:r>
          </a:p>
          <a:p>
            <a:pPr eaLnBrk="1" hangingPunct="1"/>
            <a:r>
              <a:rPr lang="en-US" sz="2400"/>
              <a:t>&lt;br&gt;</a:t>
            </a:r>
          </a:p>
          <a:p>
            <a:pPr eaLnBrk="1" hangingPunct="1"/>
            <a:r>
              <a:rPr lang="en-US" sz="2400"/>
              <a:t>&lt;hr&gt;</a:t>
            </a:r>
          </a:p>
          <a:p>
            <a:pPr eaLnBrk="1" hangingPunct="1"/>
            <a:r>
              <a:rPr lang="en-US" sz="2400"/>
              <a:t>&lt;strong&gt;</a:t>
            </a:r>
          </a:p>
          <a:p>
            <a:pPr eaLnBrk="1" hangingPunct="1"/>
            <a:r>
              <a:rPr lang="en-US" sz="2400"/>
              <a:t>&lt;em&gt;</a:t>
            </a:r>
          </a:p>
          <a:p>
            <a:pPr eaLnBrk="1" hangingPunct="1"/>
            <a:r>
              <a:rPr lang="en-US" sz="2400"/>
              <a:t>&lt;p&gt;</a:t>
            </a:r>
          </a:p>
        </p:txBody>
      </p:sp>
      <p:sp>
        <p:nvSpPr>
          <p:cNvPr id="8196" name="Rectangle 4"/>
          <p:cNvSpPr>
            <a:spLocks noGrp="1" noChangeArrowheads="1"/>
          </p:cNvSpPr>
          <p:nvPr>
            <p:ph type="body" sz="half" idx="2"/>
          </p:nvPr>
        </p:nvSpPr>
        <p:spPr/>
        <p:txBody>
          <a:bodyPr/>
          <a:lstStyle/>
          <a:p>
            <a:pPr eaLnBrk="1" hangingPunct="1"/>
            <a:r>
              <a:rPr lang="en-US" sz="2400"/>
              <a:t>&lt;h1&gt; to &lt;h6&gt;</a:t>
            </a:r>
          </a:p>
          <a:p>
            <a:pPr eaLnBrk="1" hangingPunct="1"/>
            <a:r>
              <a:rPr lang="en-US" sz="2400"/>
              <a:t>&lt;pre&gt;</a:t>
            </a:r>
          </a:p>
          <a:p>
            <a:pPr eaLnBrk="1" hangingPunct="1"/>
            <a:r>
              <a:rPr lang="en-US" sz="2400"/>
              <a:t>&lt;blockquote&gt;</a:t>
            </a:r>
          </a:p>
          <a:p>
            <a:pPr eaLnBrk="1" hangingPunct="1"/>
            <a:r>
              <a:rPr lang="en-US" sz="2400"/>
              <a:t>&lt;q&gt;</a:t>
            </a:r>
          </a:p>
          <a:p>
            <a:pPr eaLnBrk="1" hangingPunct="1"/>
            <a:r>
              <a:rPr lang="en-US" sz="2400"/>
              <a:t>Escape Characters</a:t>
            </a:r>
          </a:p>
          <a:p>
            <a:pPr lvl="1" eaLnBrk="1" hangingPunct="1"/>
            <a:r>
              <a:rPr lang="en-US" sz="2200"/>
              <a:t>&lt;		&amp;lt;</a:t>
            </a:r>
          </a:p>
          <a:p>
            <a:pPr lvl="1" eaLnBrk="1" hangingPunct="1"/>
            <a:r>
              <a:rPr lang="en-US" sz="2200"/>
              <a:t>&gt;		&amp;gt;</a:t>
            </a:r>
          </a:p>
          <a:p>
            <a:pPr lvl="1" eaLnBrk="1" hangingPunct="1"/>
            <a:r>
              <a:rPr lang="en-US" sz="2200"/>
              <a:t>“		&amp;quot;</a:t>
            </a:r>
          </a:p>
          <a:p>
            <a:pPr lvl="1" eaLnBrk="1" hangingPunct="1"/>
            <a:r>
              <a:rPr lang="en-US" sz="2200"/>
              <a:t>&amp; 	&amp;amp;</a:t>
            </a:r>
          </a:p>
          <a:p>
            <a:pPr eaLnBrk="1" hangingPunct="1">
              <a:buFont typeface="Wingdings" charset="2"/>
              <a:buNone/>
            </a:pPr>
            <a:endParaRPr lang="en-US" sz="24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Links</a:t>
            </a:r>
          </a:p>
        </p:txBody>
      </p:sp>
      <p:sp>
        <p:nvSpPr>
          <p:cNvPr id="5123" name="Rectangle 3"/>
          <p:cNvSpPr>
            <a:spLocks noGrp="1" noChangeArrowheads="1"/>
          </p:cNvSpPr>
          <p:nvPr>
            <p:ph type="body" idx="1"/>
          </p:nvPr>
        </p:nvSpPr>
        <p:spPr/>
        <p:txBody>
          <a:bodyPr/>
          <a:lstStyle/>
          <a:p>
            <a:pPr eaLnBrk="1" hangingPunct="1"/>
            <a:r>
              <a:rPr lang="en-US"/>
              <a:t>Hypertext links</a:t>
            </a:r>
          </a:p>
          <a:p>
            <a:pPr lvl="1" eaLnBrk="1" hangingPunct="1"/>
            <a:r>
              <a:rPr lang="en-US"/>
              <a:t>Link to other web pages</a:t>
            </a:r>
          </a:p>
          <a:p>
            <a:pPr lvl="1" eaLnBrk="1" hangingPunct="1"/>
            <a:r>
              <a:rPr lang="en-US"/>
              <a:t>Link to specific locations within web pages</a:t>
            </a:r>
          </a:p>
          <a:p>
            <a:pPr lvl="1" eaLnBrk="1" hangingPunct="1"/>
            <a:r>
              <a:rPr lang="en-US"/>
              <a:t>Special links: mailto:</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p:txBody>
          <a:bodyPr/>
          <a:lstStyle/>
          <a:p>
            <a:pPr eaLnBrk="1" hangingPunct="1"/>
            <a:r>
              <a:rPr lang="en-US"/>
              <a:t>Anchor Tags &lt;a&gt;</a:t>
            </a:r>
          </a:p>
        </p:txBody>
      </p:sp>
      <p:sp>
        <p:nvSpPr>
          <p:cNvPr id="6147" name="Rectangle 1027"/>
          <p:cNvSpPr>
            <a:spLocks noGrp="1" noChangeArrowheads="1"/>
          </p:cNvSpPr>
          <p:nvPr>
            <p:ph type="body" idx="1"/>
          </p:nvPr>
        </p:nvSpPr>
        <p:spPr>
          <a:xfrm>
            <a:off x="914400" y="1600200"/>
            <a:ext cx="7924800" cy="2209800"/>
          </a:xfrm>
        </p:spPr>
        <p:txBody>
          <a:bodyPr/>
          <a:lstStyle/>
          <a:p>
            <a:pPr marL="533400" indent="-533400" eaLnBrk="1" hangingPunct="1"/>
            <a:r>
              <a:rPr lang="en-US"/>
              <a:t>Anchor tags have 3 roles</a:t>
            </a:r>
          </a:p>
          <a:p>
            <a:pPr marL="952500" lvl="1" indent="-495300" eaLnBrk="1" hangingPunct="1"/>
            <a:r>
              <a:rPr lang="en-US"/>
              <a:t>Create a link to the start of a document </a:t>
            </a:r>
          </a:p>
          <a:p>
            <a:pPr marL="952500" lvl="1" indent="-495300" eaLnBrk="1" hangingPunct="1"/>
            <a:r>
              <a:rPr lang="en-US"/>
              <a:t>Create a link to a location within a document</a:t>
            </a:r>
          </a:p>
          <a:p>
            <a:pPr marL="1352550" lvl="2" indent="-438150" eaLnBrk="1" hangingPunct="1"/>
            <a:r>
              <a:rPr lang="en-US"/>
              <a:t>Create a location to link to within a document</a:t>
            </a:r>
          </a:p>
        </p:txBody>
      </p:sp>
      <p:sp>
        <p:nvSpPr>
          <p:cNvPr id="6148" name="Text Box 1028"/>
          <p:cNvSpPr txBox="1">
            <a:spLocks noChangeArrowheads="1"/>
          </p:cNvSpPr>
          <p:nvPr/>
        </p:nvSpPr>
        <p:spPr bwMode="auto">
          <a:xfrm>
            <a:off x="1676400" y="4284663"/>
            <a:ext cx="1447800" cy="2162175"/>
          </a:xfrm>
          <a:prstGeom prst="rect">
            <a:avLst/>
          </a:prstGeom>
          <a:noFill/>
          <a:ln w="9525">
            <a:solidFill>
              <a:schemeClr val="tx1"/>
            </a:solidFill>
            <a:miter lim="800000"/>
            <a:headEnd/>
            <a:tailEnd/>
          </a:ln>
        </p:spPr>
        <p:txBody>
          <a:bodyPr>
            <a:prstTxWarp prst="textNoShape">
              <a:avLst/>
            </a:prstTxWarp>
            <a:spAutoFit/>
          </a:bodyPr>
          <a:lstStyle/>
          <a:p>
            <a:pPr algn="l">
              <a:spcBef>
                <a:spcPct val="50000"/>
              </a:spcBef>
            </a:pPr>
            <a:r>
              <a:rPr lang="en-US"/>
              <a:t>~~ ~~~ ~~~</a:t>
            </a:r>
          </a:p>
          <a:p>
            <a:pPr algn="l">
              <a:spcBef>
                <a:spcPct val="50000"/>
              </a:spcBef>
            </a:pPr>
            <a:r>
              <a:rPr lang="en-US"/>
              <a:t>~~~~ ~~ ~~ ~~</a:t>
            </a:r>
            <a:r>
              <a:rPr lang="en-US" u="sng">
                <a:solidFill>
                  <a:srgbClr val="990000"/>
                </a:solidFill>
              </a:rPr>
              <a:t>doc2</a:t>
            </a:r>
            <a:r>
              <a:rPr lang="en-US"/>
              <a:t> ~ ~ ~~~~~~~ ~ ~ </a:t>
            </a:r>
            <a:r>
              <a:rPr lang="en-US" sz="1600" u="sng">
                <a:solidFill>
                  <a:srgbClr val="990000"/>
                </a:solidFill>
              </a:rPr>
              <a:t>doc2 Ch1</a:t>
            </a:r>
            <a:r>
              <a:rPr lang="en-US"/>
              <a:t>~ ~ ~~ ~ ~ ~ ~ ~ ~ ~ </a:t>
            </a:r>
          </a:p>
        </p:txBody>
      </p:sp>
      <p:sp>
        <p:nvSpPr>
          <p:cNvPr id="6149" name="Text Box 1029"/>
          <p:cNvSpPr txBox="1">
            <a:spLocks noChangeArrowheads="1"/>
          </p:cNvSpPr>
          <p:nvPr/>
        </p:nvSpPr>
        <p:spPr bwMode="auto">
          <a:xfrm>
            <a:off x="5257800" y="4208463"/>
            <a:ext cx="1447800" cy="1887537"/>
          </a:xfrm>
          <a:prstGeom prst="rect">
            <a:avLst/>
          </a:prstGeom>
          <a:noFill/>
          <a:ln w="9525">
            <a:solidFill>
              <a:schemeClr val="tx1"/>
            </a:solidFill>
            <a:miter lim="800000"/>
            <a:headEnd/>
            <a:tailEnd/>
          </a:ln>
        </p:spPr>
        <p:txBody>
          <a:bodyPr>
            <a:prstTxWarp prst="textNoShape">
              <a:avLst/>
            </a:prstTxWarp>
            <a:spAutoFit/>
          </a:bodyPr>
          <a:lstStyle/>
          <a:p>
            <a:pPr algn="l">
              <a:spcBef>
                <a:spcPct val="50000"/>
              </a:spcBef>
            </a:pPr>
            <a:r>
              <a:rPr lang="en-US"/>
              <a:t>~~ ~~~ ~~~</a:t>
            </a:r>
          </a:p>
          <a:p>
            <a:pPr algn="l">
              <a:spcBef>
                <a:spcPct val="50000"/>
              </a:spcBef>
            </a:pPr>
            <a:r>
              <a:rPr lang="en-US"/>
              <a:t>~~~~ ~~ ~~ ~~ ~ ~ ~ ~ Chapter 1 ~ ~ ~ ~ ~~ ~ ~ ~ ~ ~ ~ ~ </a:t>
            </a:r>
          </a:p>
        </p:txBody>
      </p:sp>
      <p:sp>
        <p:nvSpPr>
          <p:cNvPr id="6150" name="Freeform 1030"/>
          <p:cNvSpPr>
            <a:spLocks/>
          </p:cNvSpPr>
          <p:nvPr/>
        </p:nvSpPr>
        <p:spPr bwMode="auto">
          <a:xfrm>
            <a:off x="2438400" y="3581400"/>
            <a:ext cx="2971800" cy="1371600"/>
          </a:xfrm>
          <a:custGeom>
            <a:avLst/>
            <a:gdLst>
              <a:gd name="T0" fmla="*/ 0 w 2064"/>
              <a:gd name="T1" fmla="*/ 704 h 704"/>
              <a:gd name="T2" fmla="*/ 1056 w 2064"/>
              <a:gd name="T3" fmla="*/ 80 h 704"/>
              <a:gd name="T4" fmla="*/ 2064 w 2064"/>
              <a:gd name="T5" fmla="*/ 224 h 704"/>
              <a:gd name="T6" fmla="*/ 0 60000 65536"/>
              <a:gd name="T7" fmla="*/ 0 60000 65536"/>
              <a:gd name="T8" fmla="*/ 0 60000 65536"/>
              <a:gd name="T9" fmla="*/ 0 w 2064"/>
              <a:gd name="T10" fmla="*/ 0 h 704"/>
              <a:gd name="T11" fmla="*/ 2064 w 2064"/>
              <a:gd name="T12" fmla="*/ 704 h 704"/>
            </a:gdLst>
            <a:ahLst/>
            <a:cxnLst>
              <a:cxn ang="T6">
                <a:pos x="T0" y="T1"/>
              </a:cxn>
              <a:cxn ang="T7">
                <a:pos x="T2" y="T3"/>
              </a:cxn>
              <a:cxn ang="T8">
                <a:pos x="T4" y="T5"/>
              </a:cxn>
            </a:cxnLst>
            <a:rect l="T9" t="T10" r="T11" b="T12"/>
            <a:pathLst>
              <a:path w="2064" h="704">
                <a:moveTo>
                  <a:pt x="0" y="704"/>
                </a:moveTo>
                <a:cubicBezTo>
                  <a:pt x="356" y="432"/>
                  <a:pt x="712" y="160"/>
                  <a:pt x="1056" y="80"/>
                </a:cubicBezTo>
                <a:cubicBezTo>
                  <a:pt x="1400" y="0"/>
                  <a:pt x="1732" y="112"/>
                  <a:pt x="2064" y="224"/>
                </a:cubicBezTo>
              </a:path>
            </a:pathLst>
          </a:custGeom>
          <a:noFill/>
          <a:ln w="9525">
            <a:solidFill>
              <a:schemeClr val="tx1"/>
            </a:solidFill>
            <a:round/>
            <a:headEnd/>
            <a:tailEnd type="stealth" w="lg" len="lg"/>
          </a:ln>
        </p:spPr>
        <p:txBody>
          <a:bodyPr>
            <a:prstTxWarp prst="textNoShape">
              <a:avLst/>
            </a:prstTxWarp>
          </a:bodyPr>
          <a:lstStyle/>
          <a:p>
            <a:endParaRPr lang="en-US"/>
          </a:p>
        </p:txBody>
      </p:sp>
      <p:sp>
        <p:nvSpPr>
          <p:cNvPr id="6151" name="Freeform 1031"/>
          <p:cNvSpPr>
            <a:spLocks/>
          </p:cNvSpPr>
          <p:nvPr/>
        </p:nvSpPr>
        <p:spPr bwMode="auto">
          <a:xfrm>
            <a:off x="2819400" y="5486400"/>
            <a:ext cx="2667000" cy="952500"/>
          </a:xfrm>
          <a:custGeom>
            <a:avLst/>
            <a:gdLst>
              <a:gd name="T0" fmla="*/ 0 w 1776"/>
              <a:gd name="T1" fmla="*/ 144 h 456"/>
              <a:gd name="T2" fmla="*/ 864 w 1776"/>
              <a:gd name="T3" fmla="*/ 432 h 456"/>
              <a:gd name="T4" fmla="*/ 1776 w 1776"/>
              <a:gd name="T5" fmla="*/ 0 h 456"/>
              <a:gd name="T6" fmla="*/ 0 60000 65536"/>
              <a:gd name="T7" fmla="*/ 0 60000 65536"/>
              <a:gd name="T8" fmla="*/ 0 60000 65536"/>
              <a:gd name="T9" fmla="*/ 0 w 1776"/>
              <a:gd name="T10" fmla="*/ 0 h 456"/>
              <a:gd name="T11" fmla="*/ 1776 w 1776"/>
              <a:gd name="T12" fmla="*/ 456 h 456"/>
            </a:gdLst>
            <a:ahLst/>
            <a:cxnLst>
              <a:cxn ang="T6">
                <a:pos x="T0" y="T1"/>
              </a:cxn>
              <a:cxn ang="T7">
                <a:pos x="T2" y="T3"/>
              </a:cxn>
              <a:cxn ang="T8">
                <a:pos x="T4" y="T5"/>
              </a:cxn>
            </a:cxnLst>
            <a:rect l="T9" t="T10" r="T11" b="T12"/>
            <a:pathLst>
              <a:path w="1776" h="456">
                <a:moveTo>
                  <a:pt x="0" y="144"/>
                </a:moveTo>
                <a:cubicBezTo>
                  <a:pt x="284" y="300"/>
                  <a:pt x="568" y="456"/>
                  <a:pt x="864" y="432"/>
                </a:cubicBezTo>
                <a:cubicBezTo>
                  <a:pt x="1160" y="408"/>
                  <a:pt x="1616" y="80"/>
                  <a:pt x="1776" y="0"/>
                </a:cubicBezTo>
              </a:path>
            </a:pathLst>
          </a:custGeom>
          <a:noFill/>
          <a:ln w="9525">
            <a:solidFill>
              <a:schemeClr val="tx1"/>
            </a:solidFill>
            <a:round/>
            <a:headEnd/>
            <a:tailEnd type="stealth" w="lg" len="lg"/>
          </a:ln>
        </p:spPr>
        <p:txBody>
          <a:bodyPr>
            <a:prstTxWarp prst="textNoShape">
              <a:avLst/>
            </a:prstTxWarp>
          </a:bodyPr>
          <a:lstStyle/>
          <a:p>
            <a:endParaRPr lang="en-US"/>
          </a:p>
        </p:txBody>
      </p:sp>
      <p:sp>
        <p:nvSpPr>
          <p:cNvPr id="6152" name="Text Box 1032"/>
          <p:cNvSpPr txBox="1">
            <a:spLocks noChangeArrowheads="1"/>
          </p:cNvSpPr>
          <p:nvPr/>
        </p:nvSpPr>
        <p:spPr bwMode="auto">
          <a:xfrm>
            <a:off x="5334000" y="3886200"/>
            <a:ext cx="1295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Doc2.html</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Link to the a HMTL Document</a:t>
            </a:r>
          </a:p>
        </p:txBody>
      </p:sp>
      <p:sp>
        <p:nvSpPr>
          <p:cNvPr id="7171" name="Rectangle 3"/>
          <p:cNvSpPr>
            <a:spLocks noGrp="1" noChangeArrowheads="1"/>
          </p:cNvSpPr>
          <p:nvPr>
            <p:ph type="body" idx="1"/>
          </p:nvPr>
        </p:nvSpPr>
        <p:spPr/>
        <p:txBody>
          <a:bodyPr/>
          <a:lstStyle/>
          <a:p>
            <a:pPr eaLnBrk="1" hangingPunct="1">
              <a:lnSpc>
                <a:spcPct val="90000"/>
              </a:lnSpc>
              <a:buFont typeface="Wingdings" charset="2"/>
              <a:buNone/>
            </a:pPr>
            <a:r>
              <a:rPr lang="en-US" sz="2000">
                <a:latin typeface="Courier New" charset="0"/>
              </a:rPr>
              <a:t>&lt;a href=“myFile.html”&gt;LinkText&lt;/a&gt;</a:t>
            </a:r>
          </a:p>
          <a:p>
            <a:pPr eaLnBrk="1" hangingPunct="1">
              <a:lnSpc>
                <a:spcPct val="90000"/>
              </a:lnSpc>
            </a:pPr>
            <a:r>
              <a:rPr lang="en-US" sz="2000">
                <a:latin typeface="Courier New" charset="0"/>
              </a:rPr>
              <a:t>href</a:t>
            </a:r>
            <a:endParaRPr lang="en-US" sz="2000"/>
          </a:p>
          <a:p>
            <a:pPr lvl="1" eaLnBrk="1" hangingPunct="1">
              <a:lnSpc>
                <a:spcPct val="90000"/>
              </a:lnSpc>
            </a:pPr>
            <a:r>
              <a:rPr lang="en-US" sz="2000"/>
              <a:t>stands for Hypertext reference</a:t>
            </a:r>
          </a:p>
          <a:p>
            <a:pPr eaLnBrk="1" hangingPunct="1">
              <a:lnSpc>
                <a:spcPct val="90000"/>
              </a:lnSpc>
            </a:pPr>
            <a:r>
              <a:rPr lang="en-US" sz="2000">
                <a:latin typeface="Courier New" charset="0"/>
              </a:rPr>
              <a:t>myFile.html</a:t>
            </a:r>
            <a:endParaRPr lang="en-US" sz="2000"/>
          </a:p>
          <a:p>
            <a:pPr lvl="1" eaLnBrk="1" hangingPunct="1">
              <a:lnSpc>
                <a:spcPct val="90000"/>
              </a:lnSpc>
            </a:pPr>
            <a:r>
              <a:rPr lang="en-US" sz="2000"/>
              <a:t>Html file on </a:t>
            </a:r>
            <a:r>
              <a:rPr lang="en-US" sz="2000" u="sng"/>
              <a:t>your</a:t>
            </a:r>
            <a:r>
              <a:rPr lang="en-US" sz="2000"/>
              <a:t> computer</a:t>
            </a:r>
          </a:p>
          <a:p>
            <a:pPr lvl="1" eaLnBrk="1" hangingPunct="1">
              <a:lnSpc>
                <a:spcPct val="90000"/>
              </a:lnSpc>
            </a:pPr>
            <a:r>
              <a:rPr lang="en-US" sz="2000"/>
              <a:t>a file on the internet (need http://) </a:t>
            </a:r>
            <a:r>
              <a:rPr lang="en-US" sz="1800">
                <a:latin typeface="Courier New" charset="0"/>
              </a:rPr>
              <a:t>http://www.theDomain.com/theFile.HTML</a:t>
            </a:r>
            <a:endParaRPr lang="en-US" sz="2000"/>
          </a:p>
          <a:p>
            <a:pPr eaLnBrk="1" hangingPunct="1">
              <a:lnSpc>
                <a:spcPct val="90000"/>
              </a:lnSpc>
            </a:pPr>
            <a:r>
              <a:rPr lang="en-US" sz="2100">
                <a:latin typeface="Courier New" charset="0"/>
              </a:rPr>
              <a:t>www.myDomain.com</a:t>
            </a:r>
          </a:p>
          <a:p>
            <a:pPr lvl="2" eaLnBrk="1" hangingPunct="1">
              <a:lnSpc>
                <a:spcPct val="90000"/>
              </a:lnSpc>
            </a:pPr>
            <a:r>
              <a:rPr lang="en-US" sz="1900"/>
              <a:t>Default file is index.html</a:t>
            </a:r>
          </a:p>
          <a:p>
            <a:pPr lvl="2" eaLnBrk="1" hangingPunct="1">
              <a:lnSpc>
                <a:spcPct val="90000"/>
              </a:lnSpc>
            </a:pPr>
            <a:r>
              <a:rPr lang="en-US" sz="1900"/>
              <a:t> Linking to </a:t>
            </a:r>
            <a:r>
              <a:rPr lang="en-US" sz="1800">
                <a:latin typeface="Courier New" charset="0"/>
              </a:rPr>
              <a:t>www.theDomain.com </a:t>
            </a:r>
            <a:br>
              <a:rPr lang="en-US" sz="1800">
                <a:latin typeface="Courier New" charset="0"/>
              </a:rPr>
            </a:br>
            <a:r>
              <a:rPr lang="en-US" sz="1900"/>
              <a:t>is the same as </a:t>
            </a:r>
            <a:br>
              <a:rPr lang="en-US" sz="1900"/>
            </a:br>
            <a:r>
              <a:rPr lang="en-US" sz="1800">
                <a:latin typeface="Courier New" charset="0"/>
              </a:rPr>
              <a:t>www.theDomain.com/index.html</a:t>
            </a:r>
            <a:endParaRPr lang="en-US" sz="1900"/>
          </a:p>
          <a:p>
            <a:pPr eaLnBrk="1" hangingPunct="1">
              <a:lnSpc>
                <a:spcPct val="90000"/>
              </a:lnSpc>
            </a:pPr>
            <a:r>
              <a:rPr lang="en-US" sz="2000">
                <a:latin typeface="Courier New" charset="0"/>
              </a:rPr>
              <a:t>LinkText</a:t>
            </a:r>
            <a:r>
              <a:rPr lang="en-US" sz="2000"/>
              <a:t> is the text displayed as the link</a:t>
            </a:r>
          </a:p>
          <a:p>
            <a:pPr algn="ctr" eaLnBrk="1" hangingPunct="1">
              <a:lnSpc>
                <a:spcPct val="90000"/>
              </a:lnSpc>
              <a:buFont typeface="Wingdings" charset="2"/>
              <a:buNone/>
            </a:pPr>
            <a:r>
              <a:rPr lang="en-US" sz="2000">
                <a:hlinkClick r:id="rId2" action="ppaction://hlinkfile"/>
              </a:rPr>
              <a:t>anchor.html</a:t>
            </a:r>
            <a:endParaRPr lang="en-US" sz="2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9.tiff"/>
          <p:cNvPicPr>
            <a:picLocks noChangeAspect="1"/>
          </p:cNvPicPr>
          <p:nvPr/>
        </p:nvPicPr>
        <p:blipFill>
          <a:blip r:embed="rId2"/>
          <a:stretch>
            <a:fillRect/>
          </a:stretch>
        </p:blipFill>
        <p:spPr>
          <a:xfrm>
            <a:off x="0" y="819150"/>
            <a:ext cx="9144001" cy="49498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solidFill>
              </a:rPr>
              <a:t>New Perspectives on HTML and XHTML Comprehensive</a:t>
            </a:r>
            <a:endParaRPr lang="en-US">
              <a:solidFill>
                <a:srgbClr val="000000"/>
              </a:solidFill>
            </a:endParaRPr>
          </a:p>
        </p:txBody>
      </p:sp>
      <p:sp>
        <p:nvSpPr>
          <p:cNvPr id="99330" name="Rectangle 2"/>
          <p:cNvSpPr>
            <a:spLocks noGrp="1" noChangeArrowheads="1"/>
          </p:cNvSpPr>
          <p:nvPr>
            <p:ph type="title"/>
          </p:nvPr>
        </p:nvSpPr>
        <p:spPr/>
        <p:txBody>
          <a:bodyPr/>
          <a:lstStyle/>
          <a:p>
            <a:r>
              <a:rPr lang="en-US"/>
              <a:t>Introducing the World Wide Web</a:t>
            </a:r>
          </a:p>
        </p:txBody>
      </p:sp>
      <p:sp>
        <p:nvSpPr>
          <p:cNvPr id="99331" name="Rectangle 3"/>
          <p:cNvSpPr>
            <a:spLocks noGrp="1" noChangeArrowheads="1"/>
          </p:cNvSpPr>
          <p:nvPr>
            <p:ph type="body" idx="1"/>
          </p:nvPr>
        </p:nvSpPr>
        <p:spPr/>
        <p:txBody>
          <a:bodyPr/>
          <a:lstStyle/>
          <a:p>
            <a:r>
              <a:rPr lang="en-US" sz="2800"/>
              <a:t>A </a:t>
            </a:r>
            <a:r>
              <a:rPr lang="en-US" sz="2800" b="1">
                <a:solidFill>
                  <a:srgbClr val="777777"/>
                </a:solidFill>
              </a:rPr>
              <a:t>network</a:t>
            </a:r>
            <a:r>
              <a:rPr lang="en-US" sz="2800"/>
              <a:t> is a structure linking computers together for the purpose of sharing resources such as printers and files.</a:t>
            </a:r>
          </a:p>
          <a:p>
            <a:r>
              <a:rPr lang="en-US" sz="2800"/>
              <a:t>Users typically access a network through a computer called a </a:t>
            </a:r>
            <a:r>
              <a:rPr lang="en-US" sz="2800" b="1">
                <a:solidFill>
                  <a:srgbClr val="777777"/>
                </a:solidFill>
              </a:rPr>
              <a:t>host</a:t>
            </a:r>
            <a:r>
              <a:rPr lang="en-US" sz="2800"/>
              <a:t> or </a:t>
            </a:r>
            <a:r>
              <a:rPr lang="en-US" sz="2800" b="1">
                <a:solidFill>
                  <a:srgbClr val="777777"/>
                </a:solidFill>
              </a:rPr>
              <a:t>node</a:t>
            </a:r>
            <a:r>
              <a:rPr lang="en-US" sz="2800"/>
              <a:t>.</a:t>
            </a:r>
          </a:p>
          <a:p>
            <a:r>
              <a:rPr lang="en-US" sz="2800"/>
              <a:t>A computer that makes a service available to a network is called a </a:t>
            </a:r>
            <a:r>
              <a:rPr lang="en-US" sz="2800" b="1">
                <a:solidFill>
                  <a:srgbClr val="777777"/>
                </a:solidFill>
              </a:rPr>
              <a:t>server</a:t>
            </a:r>
            <a:r>
              <a:rPr lang="en-US" sz="2800"/>
              <a:t>.</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Creating Links within Documents</a:t>
            </a:r>
          </a:p>
        </p:txBody>
      </p:sp>
      <p:sp>
        <p:nvSpPr>
          <p:cNvPr id="8195" name="Rectangle 3"/>
          <p:cNvSpPr>
            <a:spLocks noGrp="1" noChangeArrowheads="1"/>
          </p:cNvSpPr>
          <p:nvPr>
            <p:ph type="body" idx="1"/>
          </p:nvPr>
        </p:nvSpPr>
        <p:spPr/>
        <p:txBody>
          <a:bodyPr/>
          <a:lstStyle/>
          <a:p>
            <a:pPr eaLnBrk="1" hangingPunct="1"/>
            <a:r>
              <a:rPr lang="en-US"/>
              <a:t>To create a link to a specific location in a document</a:t>
            </a:r>
          </a:p>
          <a:p>
            <a:pPr lvl="1" eaLnBrk="1" hangingPunct="1"/>
            <a:r>
              <a:rPr lang="en-US"/>
              <a:t>Use the name attribute in an anchor</a:t>
            </a:r>
          </a:p>
          <a:p>
            <a:pPr eaLnBrk="1" hangingPunct="1">
              <a:buFont typeface="Wingdings" charset="2"/>
              <a:buNone/>
            </a:pPr>
            <a:r>
              <a:rPr lang="en-US">
                <a:latin typeface="Courier New" charset="0"/>
              </a:rPr>
              <a:t>&lt;a name=“anchorName”&gt;anchorText&lt;/a&gt;</a:t>
            </a:r>
          </a:p>
          <a:p>
            <a:pPr lvl="1" eaLnBrk="1" hangingPunct="1"/>
            <a:r>
              <a:rPr lang="en-US"/>
              <a:t>Creates a location in the document to jump to</a:t>
            </a:r>
          </a:p>
          <a:p>
            <a:pPr lvl="1" eaLnBrk="1" hangingPunct="1"/>
            <a:r>
              <a:rPr lang="en-US">
                <a:latin typeface="Courier New" charset="0"/>
              </a:rPr>
              <a:t>anchorText</a:t>
            </a:r>
            <a:r>
              <a:rPr lang="en-US"/>
              <a:t> </a:t>
            </a:r>
          </a:p>
          <a:p>
            <a:pPr lvl="2" eaLnBrk="1" hangingPunct="1"/>
            <a:r>
              <a:rPr lang="en-US"/>
              <a:t>Is optional</a:t>
            </a:r>
          </a:p>
          <a:p>
            <a:pPr lvl="2" eaLnBrk="1" hangingPunct="1"/>
            <a:r>
              <a:rPr lang="en-US"/>
              <a:t>Formatting </a:t>
            </a:r>
            <a:r>
              <a:rPr lang="en-US">
                <a:latin typeface="Courier New" charset="0"/>
              </a:rPr>
              <a:t>anchorText</a:t>
            </a:r>
            <a:r>
              <a:rPr lang="en-US"/>
              <a:t> of does not change</a:t>
            </a:r>
          </a:p>
          <a:p>
            <a:pPr algn="ctr" eaLnBrk="1" hangingPunct="1">
              <a:buFont typeface="Wingdings" charset="2"/>
              <a:buNone/>
            </a:pPr>
            <a:r>
              <a:rPr lang="en-US">
                <a:hlinkClick r:id="rId2" action="ppaction://hlinkfile"/>
              </a:rPr>
              <a:t>NamingAnchors.html</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pPr eaLnBrk="1" hangingPunct="1"/>
            <a:r>
              <a:rPr lang="en-US"/>
              <a:t>Using named anchors</a:t>
            </a:r>
          </a:p>
        </p:txBody>
      </p:sp>
      <p:sp>
        <p:nvSpPr>
          <p:cNvPr id="9219" name="Rectangle 1027"/>
          <p:cNvSpPr>
            <a:spLocks noGrp="1" noChangeArrowheads="1"/>
          </p:cNvSpPr>
          <p:nvPr>
            <p:ph type="body" idx="1"/>
          </p:nvPr>
        </p:nvSpPr>
        <p:spPr/>
        <p:txBody>
          <a:bodyPr/>
          <a:lstStyle/>
          <a:p>
            <a:pPr eaLnBrk="1" hangingPunct="1">
              <a:buFont typeface="Wingdings" charset="2"/>
              <a:buNone/>
            </a:pPr>
            <a:r>
              <a:rPr lang="en-US" sz="2400" dirty="0">
                <a:latin typeface="Courier New" charset="0"/>
              </a:rPr>
              <a:t>&lt;a </a:t>
            </a:r>
            <a:r>
              <a:rPr lang="en-US" sz="2400" dirty="0" err="1">
                <a:latin typeface="Courier New" charset="0"/>
              </a:rPr>
              <a:t>href</a:t>
            </a:r>
            <a:r>
              <a:rPr lang="en-US" sz="2400" dirty="0">
                <a:latin typeface="Courier New" charset="0"/>
              </a:rPr>
              <a:t>=“#</a:t>
            </a:r>
            <a:r>
              <a:rPr lang="en-US" sz="2400" dirty="0" err="1">
                <a:latin typeface="Courier New" charset="0"/>
              </a:rPr>
              <a:t>anchorName</a:t>
            </a:r>
            <a:r>
              <a:rPr lang="en-US" sz="2400" dirty="0">
                <a:latin typeface="Courier New" charset="0"/>
              </a:rPr>
              <a:t>”&gt;&lt;/a&gt;</a:t>
            </a:r>
          </a:p>
          <a:p>
            <a:pPr eaLnBrk="1" hangingPunct="1">
              <a:buFont typeface="Wingdings" charset="2"/>
              <a:buNone/>
            </a:pPr>
            <a:r>
              <a:rPr lang="en-US" sz="2400" dirty="0">
                <a:latin typeface="Courier New" charset="0"/>
              </a:rPr>
              <a:t>&lt;a </a:t>
            </a:r>
            <a:r>
              <a:rPr lang="en-US" sz="2400" dirty="0" err="1">
                <a:latin typeface="Courier New" charset="0"/>
              </a:rPr>
              <a:t>href</a:t>
            </a:r>
            <a:r>
              <a:rPr lang="en-US" sz="2400" dirty="0">
                <a:latin typeface="Courier New" charset="0"/>
              </a:rPr>
              <a:t>=“http://</a:t>
            </a:r>
            <a:r>
              <a:rPr lang="en-US" sz="2400" dirty="0" err="1">
                <a:latin typeface="Courier New" charset="0"/>
              </a:rPr>
              <a:t>url#anchorName</a:t>
            </a:r>
            <a:r>
              <a:rPr lang="en-US" sz="2400" dirty="0">
                <a:latin typeface="Courier New" charset="0"/>
              </a:rPr>
              <a:t>”&gt;&lt;/a&gt;</a:t>
            </a:r>
            <a:endParaRPr lang="en-US" dirty="0">
              <a:latin typeface="Courier New" charset="0"/>
            </a:endParaRPr>
          </a:p>
          <a:p>
            <a:pPr lvl="1" eaLnBrk="1" hangingPunct="1"/>
            <a:r>
              <a:rPr lang="en-US" dirty="0"/>
              <a:t>Note the fragment identifier #</a:t>
            </a:r>
          </a:p>
          <a:p>
            <a:pPr lvl="1" eaLnBrk="1" hangingPunct="1"/>
            <a:r>
              <a:rPr lang="en-US" dirty="0"/>
              <a:t>To go to another file provide the </a:t>
            </a:r>
            <a:r>
              <a:rPr lang="en-US" dirty="0" err="1"/>
              <a:t>uri</a:t>
            </a:r>
            <a:endParaRPr lang="en-US" dirty="0"/>
          </a:p>
          <a:p>
            <a:pPr lvl="1" algn="ctr" eaLnBrk="1" hangingPunct="1">
              <a:buFont typeface="Wingdings" charset="2"/>
              <a:buNone/>
            </a:pPr>
            <a:r>
              <a:rPr lang="en-US" dirty="0">
                <a:hlinkClick r:id="rId2" action="ppaction://hlinkfile"/>
              </a:rPr>
              <a:t>UsingNamedAnchors.html</a:t>
            </a:r>
            <a:endParaRPr lang="en-US" dirty="0"/>
          </a:p>
          <a:p>
            <a:pPr lvl="1" algn="ctr" eaLnBrk="1" hangingPunct="1">
              <a:buFont typeface="Wingdings" charset="2"/>
              <a:buNone/>
            </a:pPr>
            <a:r>
              <a:rPr lang="en-US" dirty="0">
                <a:hlinkClick r:id="rId3" action="ppaction://hlinkfile"/>
              </a:rPr>
              <a:t>NamedAnchorDriver.html</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Uses of Images</a:t>
            </a:r>
          </a:p>
        </p:txBody>
      </p:sp>
      <p:sp>
        <p:nvSpPr>
          <p:cNvPr id="6147" name="Rectangle 3"/>
          <p:cNvSpPr>
            <a:spLocks noGrp="1" noChangeArrowheads="1"/>
          </p:cNvSpPr>
          <p:nvPr>
            <p:ph type="body" idx="1"/>
          </p:nvPr>
        </p:nvSpPr>
        <p:spPr/>
        <p:txBody>
          <a:bodyPr/>
          <a:lstStyle/>
          <a:p>
            <a:pPr eaLnBrk="1" hangingPunct="1"/>
            <a:r>
              <a:rPr lang="en-US" sz="2400"/>
              <a:t>Personal, family, friends</a:t>
            </a:r>
          </a:p>
          <a:p>
            <a:pPr lvl="1" eaLnBrk="1" hangingPunct="1"/>
            <a:r>
              <a:rPr lang="en-US" sz="2200"/>
              <a:t>Photos</a:t>
            </a:r>
          </a:p>
          <a:p>
            <a:pPr eaLnBrk="1" hangingPunct="1"/>
            <a:r>
              <a:rPr lang="en-US" sz="2400"/>
              <a:t>Information</a:t>
            </a:r>
          </a:p>
          <a:p>
            <a:pPr lvl="1" eaLnBrk="1" hangingPunct="1"/>
            <a:r>
              <a:rPr lang="en-US" sz="2200"/>
              <a:t>Diagrams, maps</a:t>
            </a:r>
          </a:p>
          <a:p>
            <a:pPr eaLnBrk="1" hangingPunct="1"/>
            <a:r>
              <a:rPr lang="en-US" sz="2400"/>
              <a:t>Decorations</a:t>
            </a:r>
          </a:p>
          <a:p>
            <a:pPr lvl="1" eaLnBrk="1" hangingPunct="1"/>
            <a:r>
              <a:rPr lang="en-US" sz="2200"/>
              <a:t>Artwork</a:t>
            </a:r>
          </a:p>
          <a:p>
            <a:pPr eaLnBrk="1" hangingPunct="1"/>
            <a:r>
              <a:rPr lang="en-US" sz="2400"/>
              <a:t>Links</a:t>
            </a:r>
          </a:p>
          <a:p>
            <a:pPr lvl="1" eaLnBrk="1" hangingPunct="1"/>
            <a:r>
              <a:rPr lang="en-US" sz="2200"/>
              <a:t>Navigation images and icons</a:t>
            </a:r>
          </a:p>
          <a:p>
            <a:pPr eaLnBrk="1" hangingPunct="1"/>
            <a:r>
              <a:rPr lang="en-US" sz="2400"/>
              <a:t>Background</a:t>
            </a:r>
          </a:p>
          <a:p>
            <a:pPr lvl="1" eaLnBrk="1" hangingPunct="1"/>
            <a:r>
              <a:rPr lang="en-US" sz="2200"/>
              <a:t>Add style to a web page</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Image File Types</a:t>
            </a:r>
          </a:p>
        </p:txBody>
      </p:sp>
      <p:sp>
        <p:nvSpPr>
          <p:cNvPr id="7171" name="Rectangle 3"/>
          <p:cNvSpPr>
            <a:spLocks noGrp="1" noChangeArrowheads="1"/>
          </p:cNvSpPr>
          <p:nvPr>
            <p:ph type="body" idx="1"/>
          </p:nvPr>
        </p:nvSpPr>
        <p:spPr/>
        <p:txBody>
          <a:bodyPr/>
          <a:lstStyle/>
          <a:p>
            <a:pPr eaLnBrk="1" hangingPunct="1"/>
            <a:r>
              <a:rPr lang="en-US" sz="2400"/>
              <a:t>JPEG</a:t>
            </a:r>
          </a:p>
          <a:p>
            <a:pPr eaLnBrk="1" hangingPunct="1"/>
            <a:r>
              <a:rPr lang="en-US" sz="2400"/>
              <a:t>GIF</a:t>
            </a:r>
          </a:p>
          <a:p>
            <a:pPr eaLnBrk="1" hangingPunct="1"/>
            <a:r>
              <a:rPr lang="en-US" sz="2400"/>
              <a:t>Other types</a:t>
            </a:r>
          </a:p>
          <a:p>
            <a:pPr lvl="1" eaLnBrk="1" hangingPunct="1"/>
            <a:r>
              <a:rPr lang="en-US" sz="2200"/>
              <a:t>PNG, TIFF, …</a:t>
            </a:r>
          </a:p>
          <a:p>
            <a:pPr eaLnBrk="1" hangingPunct="1"/>
            <a:r>
              <a:rPr lang="en-US" sz="2400"/>
              <a:t>Compressed Image</a:t>
            </a:r>
          </a:p>
          <a:p>
            <a:pPr lvl="1" eaLnBrk="1" hangingPunct="1"/>
            <a:r>
              <a:rPr lang="en-US" sz="2200"/>
              <a:t>Most file types are compressed</a:t>
            </a:r>
          </a:p>
          <a:p>
            <a:pPr lvl="1" eaLnBrk="1" hangingPunct="1"/>
            <a:r>
              <a:rPr lang="en-US" sz="2200"/>
              <a:t>Compression level varies</a:t>
            </a:r>
          </a:p>
          <a:p>
            <a:pPr lvl="1" eaLnBrk="1" hangingPunct="1"/>
            <a:r>
              <a:rPr lang="en-US" sz="2200"/>
              <a:t>Higher compression</a:t>
            </a:r>
          </a:p>
          <a:p>
            <a:pPr lvl="2" eaLnBrk="1" hangingPunct="1"/>
            <a:r>
              <a:rPr lang="en-US" sz="2100"/>
              <a:t>Smaller files that load faster</a:t>
            </a:r>
          </a:p>
          <a:p>
            <a:pPr lvl="2" eaLnBrk="1" hangingPunct="1"/>
            <a:r>
              <a:rPr lang="en-US" sz="2100"/>
              <a:t>More image artifacts</a:t>
            </a:r>
          </a:p>
          <a:p>
            <a:pPr lvl="3" eaLnBrk="1" hangingPunct="1"/>
            <a:r>
              <a:rPr lang="en-US" sz="1800"/>
              <a:t>Blotches on skin</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JPEG</a:t>
            </a:r>
          </a:p>
        </p:txBody>
      </p:sp>
      <p:sp>
        <p:nvSpPr>
          <p:cNvPr id="8195" name="Rectangle 3"/>
          <p:cNvSpPr>
            <a:spLocks noGrp="1" noChangeArrowheads="1"/>
          </p:cNvSpPr>
          <p:nvPr>
            <p:ph type="body" idx="1"/>
          </p:nvPr>
        </p:nvSpPr>
        <p:spPr/>
        <p:txBody>
          <a:bodyPr/>
          <a:lstStyle/>
          <a:p>
            <a:pPr eaLnBrk="1" hangingPunct="1"/>
            <a:r>
              <a:rPr lang="en-US"/>
              <a:t>Joint Photographic Experts Group (JPEG)</a:t>
            </a:r>
          </a:p>
          <a:p>
            <a:pPr eaLnBrk="1" hangingPunct="1"/>
            <a:r>
              <a:rPr lang="en-US"/>
              <a:t>Typical camera image format</a:t>
            </a:r>
          </a:p>
          <a:p>
            <a:pPr eaLnBrk="1" hangingPunct="1"/>
            <a:r>
              <a:rPr lang="en-US"/>
              <a:t>Scanner option</a:t>
            </a:r>
          </a:p>
          <a:p>
            <a:pPr eaLnBrk="1" hangingPunct="1"/>
            <a:r>
              <a:rPr lang="en-US"/>
              <a:t>Typical Extensions</a:t>
            </a:r>
          </a:p>
          <a:p>
            <a:pPr lvl="1" eaLnBrk="1" hangingPunct="1"/>
            <a:r>
              <a:rPr lang="en-US"/>
              <a:t>.jpg</a:t>
            </a:r>
          </a:p>
          <a:p>
            <a:pPr lvl="1" eaLnBrk="1" hangingPunct="1"/>
            <a:r>
              <a:rPr lang="en-US"/>
              <a:t>.jpeg</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t>GIF</a:t>
            </a:r>
          </a:p>
        </p:txBody>
      </p:sp>
      <p:sp>
        <p:nvSpPr>
          <p:cNvPr id="9219" name="Rectangle 3"/>
          <p:cNvSpPr>
            <a:spLocks noGrp="1" noChangeArrowheads="1"/>
          </p:cNvSpPr>
          <p:nvPr>
            <p:ph type="body" idx="1"/>
          </p:nvPr>
        </p:nvSpPr>
        <p:spPr>
          <a:xfrm>
            <a:off x="914400" y="1600200"/>
            <a:ext cx="7772400" cy="2209800"/>
          </a:xfrm>
        </p:spPr>
        <p:txBody>
          <a:bodyPr/>
          <a:lstStyle/>
          <a:p>
            <a:pPr eaLnBrk="1" hangingPunct="1">
              <a:lnSpc>
                <a:spcPct val="90000"/>
              </a:lnSpc>
            </a:pPr>
            <a:r>
              <a:rPr lang="en-US" sz="2400"/>
              <a:t>Graphic Interchange Format (GIF)</a:t>
            </a:r>
          </a:p>
          <a:p>
            <a:pPr eaLnBrk="1" hangingPunct="1">
              <a:lnSpc>
                <a:spcPct val="90000"/>
              </a:lnSpc>
            </a:pPr>
            <a:r>
              <a:rPr lang="en-US" sz="2400"/>
              <a:t>Typical Extensions</a:t>
            </a:r>
          </a:p>
          <a:p>
            <a:pPr lvl="1" eaLnBrk="1" hangingPunct="1">
              <a:lnSpc>
                <a:spcPct val="90000"/>
              </a:lnSpc>
            </a:pPr>
            <a:r>
              <a:rPr lang="en-US" sz="2200"/>
              <a:t>.gif</a:t>
            </a:r>
          </a:p>
          <a:p>
            <a:pPr eaLnBrk="1" hangingPunct="1">
              <a:lnSpc>
                <a:spcPct val="90000"/>
              </a:lnSpc>
            </a:pPr>
            <a:r>
              <a:rPr lang="en-US" sz="2400"/>
              <a:t>Good for graphics</a:t>
            </a:r>
          </a:p>
          <a:p>
            <a:pPr lvl="1" eaLnBrk="1" hangingPunct="1">
              <a:lnSpc>
                <a:spcPct val="90000"/>
              </a:lnSpc>
            </a:pPr>
            <a:r>
              <a:rPr lang="en-US" sz="2200"/>
              <a:t>Transparency option</a:t>
            </a:r>
          </a:p>
          <a:p>
            <a:pPr lvl="1" eaLnBrk="1" hangingPunct="1">
              <a:lnSpc>
                <a:spcPct val="90000"/>
              </a:lnSpc>
            </a:pPr>
            <a:r>
              <a:rPr lang="en-US" sz="2200"/>
              <a:t>GIF can include animation</a:t>
            </a:r>
          </a:p>
          <a:p>
            <a:pPr eaLnBrk="1" hangingPunct="1">
              <a:lnSpc>
                <a:spcPct val="90000"/>
              </a:lnSpc>
            </a:pPr>
            <a:r>
              <a:rPr lang="en-US" sz="2400"/>
              <a:t>Example below is PowerPoint animation, not GIF!</a:t>
            </a:r>
          </a:p>
        </p:txBody>
      </p:sp>
      <p:sp>
        <p:nvSpPr>
          <p:cNvPr id="236551" name="Rectangle 7"/>
          <p:cNvSpPr>
            <a:spLocks noChangeArrowheads="1"/>
          </p:cNvSpPr>
          <p:nvPr/>
        </p:nvSpPr>
        <p:spPr bwMode="auto">
          <a:xfrm>
            <a:off x="2133600" y="4495800"/>
            <a:ext cx="4724400" cy="2057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14"/>
          <p:cNvGrpSpPr>
            <a:grpSpLocks/>
          </p:cNvGrpSpPr>
          <p:nvPr/>
        </p:nvGrpSpPr>
        <p:grpSpPr bwMode="auto">
          <a:xfrm>
            <a:off x="2362200" y="4724400"/>
            <a:ext cx="4038600" cy="1708150"/>
            <a:chOff x="1488" y="2976"/>
            <a:chExt cx="2544" cy="1076"/>
          </a:xfrm>
        </p:grpSpPr>
        <p:pic>
          <p:nvPicPr>
            <p:cNvPr id="9222" name="Picture 6" descr="F:\CSC170 07S\C06 Site Dsgn, Images\guam.jpg"/>
            <p:cNvPicPr>
              <a:picLocks noChangeAspect="1" noChangeArrowheads="1"/>
            </p:cNvPicPr>
            <p:nvPr/>
          </p:nvPicPr>
          <p:blipFill>
            <a:blip r:embed="rId2"/>
            <a:srcRect/>
            <a:stretch>
              <a:fillRect/>
            </a:stretch>
          </p:blipFill>
          <p:spPr bwMode="auto">
            <a:xfrm>
              <a:off x="2928" y="2976"/>
              <a:ext cx="1104" cy="585"/>
            </a:xfrm>
            <a:prstGeom prst="rect">
              <a:avLst/>
            </a:prstGeom>
            <a:noFill/>
            <a:ln w="9525">
              <a:solidFill>
                <a:schemeClr val="tx1"/>
              </a:solidFill>
              <a:miter lim="800000"/>
              <a:headEnd/>
              <a:tailEnd/>
            </a:ln>
          </p:spPr>
        </p:pic>
        <p:grpSp>
          <p:nvGrpSpPr>
            <p:cNvPr id="3" name="Group 13"/>
            <p:cNvGrpSpPr>
              <a:grpSpLocks/>
            </p:cNvGrpSpPr>
            <p:nvPr/>
          </p:nvGrpSpPr>
          <p:grpSpPr bwMode="auto">
            <a:xfrm>
              <a:off x="1488" y="2976"/>
              <a:ext cx="1157" cy="1076"/>
              <a:chOff x="1488" y="2976"/>
              <a:chExt cx="1157" cy="1076"/>
            </a:xfrm>
          </p:grpSpPr>
          <p:pic>
            <p:nvPicPr>
              <p:cNvPr id="9225" name="Picture 5" descr="F:\CSC170 07S\C06 Site Dsgn, Images\guam.gif"/>
              <p:cNvPicPr>
                <a:picLocks noChangeAspect="1" noChangeArrowheads="1"/>
              </p:cNvPicPr>
              <p:nvPr/>
            </p:nvPicPr>
            <p:blipFill>
              <a:blip r:embed="rId3"/>
              <a:srcRect/>
              <a:stretch>
                <a:fillRect/>
              </a:stretch>
            </p:blipFill>
            <p:spPr bwMode="auto">
              <a:xfrm>
                <a:off x="1536" y="2976"/>
                <a:ext cx="1109" cy="590"/>
              </a:xfrm>
              <a:prstGeom prst="rect">
                <a:avLst/>
              </a:prstGeom>
              <a:noFill/>
              <a:ln w="9525">
                <a:solidFill>
                  <a:schemeClr val="tx1"/>
                </a:solidFill>
                <a:miter lim="800000"/>
                <a:headEnd/>
                <a:tailEnd/>
              </a:ln>
            </p:spPr>
          </p:pic>
          <p:sp>
            <p:nvSpPr>
              <p:cNvPr id="9226" name="Text Box 8"/>
              <p:cNvSpPr txBox="1">
                <a:spLocks noChangeArrowheads="1"/>
              </p:cNvSpPr>
              <p:nvPr/>
            </p:nvSpPr>
            <p:spPr bwMode="auto">
              <a:xfrm>
                <a:off x="1488" y="3648"/>
                <a:ext cx="1152" cy="404"/>
              </a:xfrm>
              <a:prstGeom prst="rect">
                <a:avLst/>
              </a:prstGeom>
              <a:noFill/>
              <a:ln w="9525">
                <a:noFill/>
                <a:miter lim="800000"/>
                <a:headEnd/>
                <a:tailEnd/>
              </a:ln>
            </p:spPr>
            <p:txBody>
              <a:bodyPr>
                <a:prstTxWarp prst="textNoShape">
                  <a:avLst/>
                </a:prstTxWarp>
                <a:spAutoFit/>
              </a:bodyPr>
              <a:lstStyle/>
              <a:p>
                <a:pPr>
                  <a:spcBef>
                    <a:spcPct val="50000"/>
                  </a:spcBef>
                </a:pPr>
                <a:r>
                  <a:rPr lang="en-US"/>
                  <a:t>GIF, with Transparency</a:t>
                </a:r>
              </a:p>
            </p:txBody>
          </p:sp>
        </p:grpSp>
        <p:sp>
          <p:nvSpPr>
            <p:cNvPr id="9224" name="Text Box 9"/>
            <p:cNvSpPr txBox="1">
              <a:spLocks noChangeArrowheads="1"/>
            </p:cNvSpPr>
            <p:nvPr/>
          </p:nvSpPr>
          <p:spPr bwMode="auto">
            <a:xfrm>
              <a:off x="2976" y="3648"/>
              <a:ext cx="1056" cy="404"/>
            </a:xfrm>
            <a:prstGeom prst="rect">
              <a:avLst/>
            </a:prstGeom>
            <a:noFill/>
            <a:ln w="9525">
              <a:noFill/>
              <a:miter lim="800000"/>
              <a:headEnd/>
              <a:tailEnd/>
            </a:ln>
          </p:spPr>
          <p:txBody>
            <a:bodyPr>
              <a:prstTxWarp prst="textNoShape">
                <a:avLst/>
              </a:prstTxWarp>
              <a:spAutoFit/>
            </a:bodyPr>
            <a:lstStyle/>
            <a:p>
              <a:pPr>
                <a:spcBef>
                  <a:spcPct val="50000"/>
                </a:spcBef>
              </a:pPr>
              <a:r>
                <a:rPr lang="en-US"/>
                <a:t>JPEG, no transparency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6551"/>
                                        </p:tgtEl>
                                        <p:attrNameLst>
                                          <p:attrName>style.visibility</p:attrName>
                                        </p:attrNameLst>
                                      </p:cBhvr>
                                      <p:to>
                                        <p:strVal val="visible"/>
                                      </p:to>
                                    </p:set>
                                    <p:anim calcmode="lin" valueType="num">
                                      <p:cBhvr additive="base">
                                        <p:cTn id="7" dur="500" fill="hold"/>
                                        <p:tgtEl>
                                          <p:spTgt spid="236551"/>
                                        </p:tgtEl>
                                        <p:attrNameLst>
                                          <p:attrName>ppt_x</p:attrName>
                                        </p:attrNameLst>
                                      </p:cBhvr>
                                      <p:tavLst>
                                        <p:tav tm="0">
                                          <p:val>
                                            <p:strVal val="0-#ppt_w/2"/>
                                          </p:val>
                                        </p:tav>
                                        <p:tav tm="100000">
                                          <p:val>
                                            <p:strVal val="#ppt_x"/>
                                          </p:val>
                                        </p:tav>
                                      </p:tavLst>
                                    </p:anim>
                                    <p:anim calcmode="lin" valueType="num">
                                      <p:cBhvr additive="base">
                                        <p:cTn id="8" dur="500" fill="hold"/>
                                        <p:tgtEl>
                                          <p:spTgt spid="2365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t>Image Tag</a:t>
            </a:r>
          </a:p>
        </p:txBody>
      </p:sp>
      <p:sp>
        <p:nvSpPr>
          <p:cNvPr id="10243" name="Rectangle 3"/>
          <p:cNvSpPr>
            <a:spLocks noGrp="1" noChangeArrowheads="1"/>
          </p:cNvSpPr>
          <p:nvPr>
            <p:ph type="body" idx="1"/>
          </p:nvPr>
        </p:nvSpPr>
        <p:spPr/>
        <p:txBody>
          <a:bodyPr/>
          <a:lstStyle/>
          <a:p>
            <a:pPr eaLnBrk="1" hangingPunct="1"/>
            <a:r>
              <a:rPr lang="en-US" dirty="0"/>
              <a:t>Minimum form</a:t>
            </a:r>
          </a:p>
          <a:p>
            <a:pPr lvl="1" eaLnBrk="1" hangingPunct="1"/>
            <a:r>
              <a:rPr lang="en-US" dirty="0"/>
              <a:t>&lt;</a:t>
            </a:r>
            <a:r>
              <a:rPr lang="en-US" dirty="0" err="1"/>
              <a:t>img</a:t>
            </a:r>
            <a:r>
              <a:rPr lang="en-US" dirty="0"/>
              <a:t> </a:t>
            </a:r>
            <a:r>
              <a:rPr lang="en-US" dirty="0" err="1"/>
              <a:t>src</a:t>
            </a:r>
            <a:r>
              <a:rPr lang="en-US" dirty="0"/>
              <a:t>=“</a:t>
            </a:r>
            <a:r>
              <a:rPr lang="en-US" dirty="0" err="1"/>
              <a:t>url</a:t>
            </a:r>
            <a:r>
              <a:rPr lang="en-US" dirty="0"/>
              <a:t>” alt=“text”/&gt;</a:t>
            </a:r>
          </a:p>
          <a:p>
            <a:pPr algn="ctr" eaLnBrk="1" hangingPunct="1">
              <a:buFont typeface="Wingdings" charset="2"/>
              <a:buNone/>
            </a:pPr>
            <a:r>
              <a:rPr lang="en-US" dirty="0">
                <a:hlinkClick r:id="rId2" action="ppaction://hlinkfile"/>
              </a:rPr>
              <a:t>minImageTag.html</a:t>
            </a:r>
            <a:endParaRPr lang="en-US" dirty="0" smtClean="0"/>
          </a:p>
          <a:p>
            <a:pPr eaLnBrk="1" hangingPunct="1"/>
            <a:r>
              <a:rPr lang="en-US" dirty="0" smtClean="0"/>
              <a:t>Image may be on the same server, or anywhere else in the world!</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1B1F808-FB20-F147-B25F-D3B9860835F9}" type="slidenum">
              <a:rPr lang="zh-CN" altLang="en-US">
                <a:solidFill>
                  <a:srgbClr val="000000"/>
                </a:solidFill>
              </a:rPr>
              <a:pPr/>
              <a:t>47</a:t>
            </a:fld>
            <a:endParaRPr lang="en-US" altLang="zh-CN">
              <a:solidFill>
                <a:srgbClr val="000000"/>
              </a:solidFill>
            </a:endParaRPr>
          </a:p>
        </p:txBody>
      </p:sp>
      <p:sp>
        <p:nvSpPr>
          <p:cNvPr id="39938" name="Rectangle 2"/>
          <p:cNvSpPr>
            <a:spLocks noGrp="1" noChangeArrowheads="1"/>
          </p:cNvSpPr>
          <p:nvPr>
            <p:ph type="title"/>
          </p:nvPr>
        </p:nvSpPr>
        <p:spPr/>
        <p:txBody>
          <a:bodyPr/>
          <a:lstStyle/>
          <a:p>
            <a:r>
              <a:rPr lang="en-US" altLang="zh-CN">
                <a:ea typeface="宋体" charset="-122"/>
                <a:cs typeface="宋体" charset="-122"/>
              </a:rPr>
              <a:t>Images</a:t>
            </a:r>
          </a:p>
        </p:txBody>
      </p:sp>
      <p:sp>
        <p:nvSpPr>
          <p:cNvPr id="39941" name="Rectangle 5"/>
          <p:cNvSpPr>
            <a:spLocks noGrp="1" noChangeArrowheads="1"/>
          </p:cNvSpPr>
          <p:nvPr>
            <p:ph type="body" idx="1"/>
          </p:nvPr>
        </p:nvSpPr>
        <p:spPr/>
        <p:txBody>
          <a:bodyPr/>
          <a:lstStyle/>
          <a:p>
            <a:endParaRPr lang="zh-CN" altLang="en-US">
              <a:ea typeface="宋体" charset="-122"/>
              <a:cs typeface="宋体" charset="-122"/>
            </a:endParaRPr>
          </a:p>
          <a:p>
            <a:endParaRPr lang="zh-CN" altLang="en-US">
              <a:ea typeface="宋体" charset="-122"/>
              <a:cs typeface="宋体" charset="-122"/>
            </a:endParaRPr>
          </a:p>
          <a:p>
            <a:endParaRPr lang="zh-CN" altLang="en-US">
              <a:ea typeface="宋体" charset="-122"/>
              <a:cs typeface="宋体" charset="-122"/>
            </a:endParaRPr>
          </a:p>
        </p:txBody>
      </p:sp>
      <p:sp>
        <p:nvSpPr>
          <p:cNvPr id="39940" name="Text Box 4"/>
          <p:cNvSpPr txBox="1">
            <a:spLocks noChangeArrowheads="1"/>
          </p:cNvSpPr>
          <p:nvPr/>
        </p:nvSpPr>
        <p:spPr bwMode="auto">
          <a:xfrm>
            <a:off x="304800" y="2133600"/>
            <a:ext cx="8458200" cy="4760913"/>
          </a:xfrm>
          <a:prstGeom prst="rect">
            <a:avLst/>
          </a:prstGeom>
          <a:noFill/>
          <a:ln w="9525">
            <a:noFill/>
            <a:miter lim="800000"/>
            <a:headEnd/>
            <a:tailEnd/>
          </a:ln>
          <a:effectLst/>
        </p:spPr>
        <p:txBody>
          <a:bodyPr>
            <a:prstTxWarp prst="textNoShape">
              <a:avLst/>
            </a:prstTxWarp>
            <a:spAutoFit/>
          </a:bodyPr>
          <a:lstStyle/>
          <a:p>
            <a:pPr defTabSz="914400" eaLnBrk="0" fontAlgn="base" hangingPunct="0">
              <a:spcBef>
                <a:spcPct val="0"/>
              </a:spcBef>
              <a:spcAft>
                <a:spcPct val="0"/>
              </a:spcAft>
            </a:pPr>
            <a:r>
              <a:rPr lang="en-US" altLang="zh-CN">
                <a:solidFill>
                  <a:srgbClr val="000000"/>
                </a:solidFill>
                <a:ea typeface="宋体" charset="-122"/>
                <a:cs typeface="宋体" charset="-122"/>
              </a:rPr>
              <a:t>&lt;BODY&gt;</a:t>
            </a:r>
          </a:p>
          <a:p>
            <a:pPr defTabSz="914400" eaLnBrk="0" fontAlgn="base" hangingPunct="0">
              <a:spcBef>
                <a:spcPct val="0"/>
              </a:spcBef>
              <a:spcAft>
                <a:spcPct val="0"/>
              </a:spcAft>
            </a:pPr>
            <a:r>
              <a:rPr lang="en-US" altLang="zh-CN">
                <a:solidFill>
                  <a:srgbClr val="000000"/>
                </a:solidFill>
                <a:ea typeface="宋体" charset="-122"/>
                <a:cs typeface="宋体" charset="-122"/>
              </a:rPr>
              <a:t>          &lt;img src="dolphin.jpg" </a:t>
            </a:r>
            <a:r>
              <a:rPr lang="en-US" altLang="zh-CN">
                <a:solidFill>
                  <a:srgbClr val="FF0000"/>
                </a:solidFill>
                <a:ea typeface="宋体" charset="-122"/>
                <a:cs typeface="宋体" charset="-122"/>
              </a:rPr>
              <a:t>align="left"</a:t>
            </a:r>
            <a:r>
              <a:rPr lang="en-US" altLang="zh-CN">
                <a:solidFill>
                  <a:srgbClr val="000000"/>
                </a:solidFill>
                <a:ea typeface="宋体" charset="-122"/>
                <a:cs typeface="宋体" charset="-122"/>
              </a:rPr>
              <a:t> width="150" height="150" alt="dolphin jump!"&gt;</a:t>
            </a:r>
          </a:p>
          <a:p>
            <a:pPr defTabSz="914400" eaLnBrk="0" fontAlgn="base" hangingPunct="0">
              <a:spcBef>
                <a:spcPct val="0"/>
              </a:spcBef>
              <a:spcAft>
                <a:spcPct val="0"/>
              </a:spcAft>
            </a:pPr>
            <a:r>
              <a:rPr lang="en-US" altLang="zh-CN">
                <a:solidFill>
                  <a:srgbClr val="000000"/>
                </a:solidFill>
                <a:ea typeface="宋体" charset="-122"/>
                <a:cs typeface="宋体" charset="-122"/>
              </a:rPr>
              <a:t>		This is a very cute dolphin on the left!&lt;br&gt;</a:t>
            </a:r>
          </a:p>
          <a:p>
            <a:pPr defTabSz="914400" eaLnBrk="0" fontAlgn="base" hangingPunct="0">
              <a:spcBef>
                <a:spcPct val="0"/>
              </a:spcBef>
              <a:spcAft>
                <a:spcPct val="0"/>
              </a:spcAft>
            </a:pPr>
            <a:r>
              <a:rPr lang="en-US" altLang="zh-CN">
                <a:solidFill>
                  <a:srgbClr val="000000"/>
                </a:solidFill>
                <a:ea typeface="宋体" charset="-122"/>
                <a:cs typeface="宋体" charset="-122"/>
              </a:rPr>
              <a:t>		This is a very cute dolphin on the left!&lt;br&gt;</a:t>
            </a:r>
          </a:p>
          <a:p>
            <a:pPr defTabSz="914400" eaLnBrk="0" fontAlgn="base" hangingPunct="0">
              <a:spcBef>
                <a:spcPct val="0"/>
              </a:spcBef>
              <a:spcAft>
                <a:spcPct val="0"/>
              </a:spcAft>
            </a:pPr>
            <a:r>
              <a:rPr lang="en-US" altLang="zh-CN">
                <a:solidFill>
                  <a:srgbClr val="000000"/>
                </a:solidFill>
                <a:ea typeface="宋体" charset="-122"/>
                <a:cs typeface="宋体" charset="-122"/>
              </a:rPr>
              <a:t>		This is a very cute dolphin on the left!&lt;br&gt;</a:t>
            </a:r>
          </a:p>
          <a:p>
            <a:pPr defTabSz="914400" eaLnBrk="0" fontAlgn="base" hangingPunct="0">
              <a:spcBef>
                <a:spcPct val="0"/>
              </a:spcBef>
              <a:spcAft>
                <a:spcPct val="0"/>
              </a:spcAft>
            </a:pPr>
            <a:r>
              <a:rPr lang="en-US" altLang="zh-CN">
                <a:solidFill>
                  <a:srgbClr val="000000"/>
                </a:solidFill>
                <a:ea typeface="宋体" charset="-122"/>
                <a:cs typeface="宋体" charset="-122"/>
              </a:rPr>
              <a:t>		This is a very cute dolphin on the left!&lt;br&gt;</a:t>
            </a:r>
          </a:p>
          <a:p>
            <a:pPr defTabSz="914400" eaLnBrk="0" fontAlgn="base" hangingPunct="0">
              <a:spcBef>
                <a:spcPct val="0"/>
              </a:spcBef>
              <a:spcAft>
                <a:spcPct val="0"/>
              </a:spcAft>
            </a:pPr>
            <a:r>
              <a:rPr lang="en-US" altLang="zh-CN">
                <a:solidFill>
                  <a:srgbClr val="000000"/>
                </a:solidFill>
                <a:ea typeface="宋体" charset="-122"/>
                <a:cs typeface="宋体" charset="-122"/>
              </a:rPr>
              <a:t>		This is a very cute dolphin on the left!&lt;br&gt;</a:t>
            </a:r>
          </a:p>
          <a:p>
            <a:pPr defTabSz="914400" eaLnBrk="0" fontAlgn="base" hangingPunct="0">
              <a:spcBef>
                <a:spcPct val="0"/>
              </a:spcBef>
              <a:spcAft>
                <a:spcPct val="0"/>
              </a:spcAft>
            </a:pPr>
            <a:r>
              <a:rPr lang="en-US" altLang="zh-CN">
                <a:solidFill>
                  <a:srgbClr val="000000"/>
                </a:solidFill>
                <a:ea typeface="宋体" charset="-122"/>
                <a:cs typeface="宋体" charset="-122"/>
              </a:rPr>
              <a:t>		This is a very cute dolphin on the left!&lt;br&gt;</a:t>
            </a:r>
          </a:p>
          <a:p>
            <a:pPr defTabSz="914400" eaLnBrk="0" fontAlgn="base" hangingPunct="0">
              <a:spcBef>
                <a:spcPct val="0"/>
              </a:spcBef>
              <a:spcAft>
                <a:spcPct val="0"/>
              </a:spcAft>
            </a:pPr>
            <a:r>
              <a:rPr lang="en-US" altLang="zh-CN">
                <a:solidFill>
                  <a:srgbClr val="000000"/>
                </a:solidFill>
                <a:ea typeface="宋体" charset="-122"/>
                <a:cs typeface="宋体" charset="-122"/>
              </a:rPr>
              <a:t>		This is a very cute dolphin on the left!&lt;br&gt;</a:t>
            </a:r>
          </a:p>
          <a:p>
            <a:pPr defTabSz="914400" eaLnBrk="0" fontAlgn="base" hangingPunct="0">
              <a:spcBef>
                <a:spcPct val="0"/>
              </a:spcBef>
              <a:spcAft>
                <a:spcPct val="0"/>
              </a:spcAft>
            </a:pPr>
            <a:r>
              <a:rPr lang="en-US" altLang="zh-CN">
                <a:solidFill>
                  <a:srgbClr val="000000"/>
                </a:solidFill>
                <a:ea typeface="宋体" charset="-122"/>
                <a:cs typeface="宋体" charset="-122"/>
              </a:rPr>
              <a:t>		This is a very cute dolphin on the left!&lt;br&gt;</a:t>
            </a:r>
          </a:p>
          <a:p>
            <a:pPr defTabSz="914400" eaLnBrk="0" fontAlgn="base" hangingPunct="0">
              <a:spcBef>
                <a:spcPct val="0"/>
              </a:spcBef>
              <a:spcAft>
                <a:spcPct val="0"/>
              </a:spcAft>
            </a:pPr>
            <a:r>
              <a:rPr lang="en-US" altLang="zh-CN">
                <a:solidFill>
                  <a:srgbClr val="000000"/>
                </a:solidFill>
                <a:ea typeface="宋体" charset="-122"/>
                <a:cs typeface="宋体" charset="-122"/>
              </a:rPr>
              <a:t>		This is a very cute dolphin on the left!&lt;br&gt;</a:t>
            </a:r>
          </a:p>
          <a:p>
            <a:pPr defTabSz="914400" eaLnBrk="0" fontAlgn="base" hangingPunct="0">
              <a:spcBef>
                <a:spcPct val="0"/>
              </a:spcBef>
              <a:spcAft>
                <a:spcPct val="0"/>
              </a:spcAft>
            </a:pPr>
            <a:r>
              <a:rPr lang="en-US" altLang="zh-CN">
                <a:solidFill>
                  <a:srgbClr val="000000"/>
                </a:solidFill>
                <a:ea typeface="宋体" charset="-122"/>
                <a:cs typeface="宋体" charset="-122"/>
              </a:rPr>
              <a:t>		This is a very cute dolphin on the left!&lt;br&gt;</a:t>
            </a:r>
          </a:p>
          <a:p>
            <a:pPr defTabSz="914400" eaLnBrk="0" fontAlgn="base" hangingPunct="0">
              <a:spcBef>
                <a:spcPct val="0"/>
              </a:spcBef>
              <a:spcAft>
                <a:spcPct val="0"/>
              </a:spcAft>
            </a:pPr>
            <a:r>
              <a:rPr lang="en-US" altLang="zh-CN">
                <a:solidFill>
                  <a:srgbClr val="000000"/>
                </a:solidFill>
                <a:ea typeface="宋体" charset="-122"/>
                <a:cs typeface="宋体" charset="-122"/>
              </a:rPr>
              <a:t>		You can see text wrap around it&lt;br&gt;</a:t>
            </a:r>
          </a:p>
          <a:p>
            <a:pPr defTabSz="914400" eaLnBrk="0" fontAlgn="base" hangingPunct="0">
              <a:spcBef>
                <a:spcPct val="0"/>
              </a:spcBef>
              <a:spcAft>
                <a:spcPct val="0"/>
              </a:spcAft>
            </a:pPr>
            <a:r>
              <a:rPr lang="en-US" altLang="zh-CN">
                <a:solidFill>
                  <a:srgbClr val="000000"/>
                </a:solidFill>
                <a:ea typeface="宋体" charset="-122"/>
                <a:cs typeface="宋体" charset="-122"/>
              </a:rPr>
              <a:t> 	  </a:t>
            </a:r>
          </a:p>
          <a:p>
            <a:pPr defTabSz="914400" eaLnBrk="0" fontAlgn="base" hangingPunct="0">
              <a:spcBef>
                <a:spcPct val="0"/>
              </a:spcBef>
              <a:spcAft>
                <a:spcPct val="0"/>
              </a:spcAft>
            </a:pPr>
            <a:r>
              <a:rPr lang="en-US" altLang="zh-CN">
                <a:solidFill>
                  <a:srgbClr val="000000"/>
                </a:solidFill>
                <a:ea typeface="宋体" charset="-122"/>
                <a:cs typeface="宋体" charset="-122"/>
              </a:rPr>
              <a:t>     &lt;/BODY&gt;</a:t>
            </a:r>
          </a:p>
          <a:p>
            <a:pPr defTabSz="914400" eaLnBrk="0" fontAlgn="base" hangingPunct="0">
              <a:spcBef>
                <a:spcPct val="0"/>
              </a:spcBef>
              <a:spcAft>
                <a:spcPct val="0"/>
              </a:spcAft>
            </a:pPr>
            <a:r>
              <a:rPr lang="en-US" altLang="zh-CN">
                <a:solidFill>
                  <a:srgbClr val="000000"/>
                </a:solidFill>
                <a:ea typeface="宋体" charset="-122"/>
                <a:cs typeface="宋体" charset="-122"/>
              </a:rPr>
              <a:t>&lt;/HTML&gt;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8C5A5029-52AC-944E-B837-B834816A41A6}" type="slidenum">
              <a:rPr lang="zh-CN" altLang="en-US">
                <a:solidFill>
                  <a:srgbClr val="000000"/>
                </a:solidFill>
              </a:rPr>
              <a:pPr/>
              <a:t>48</a:t>
            </a:fld>
            <a:endParaRPr lang="en-US" altLang="zh-CN">
              <a:solidFill>
                <a:srgbClr val="000000"/>
              </a:solidFill>
            </a:endParaRPr>
          </a:p>
        </p:txBody>
      </p:sp>
      <p:sp>
        <p:nvSpPr>
          <p:cNvPr id="54276" name="Rectangle 4"/>
          <p:cNvSpPr>
            <a:spLocks noGrp="1" noChangeArrowheads="1"/>
          </p:cNvSpPr>
          <p:nvPr>
            <p:ph type="title"/>
          </p:nvPr>
        </p:nvSpPr>
        <p:spPr>
          <a:xfrm>
            <a:off x="1150938" y="214313"/>
            <a:ext cx="7793037" cy="700087"/>
          </a:xfrm>
        </p:spPr>
        <p:txBody>
          <a:bodyPr/>
          <a:lstStyle/>
          <a:p>
            <a:r>
              <a:rPr lang="en-US" altLang="zh-CN" sz="4000">
                <a:ea typeface="宋体" charset="-122"/>
                <a:cs typeface="宋体" charset="-122"/>
              </a:rPr>
              <a:t>ALIGN="left"</a:t>
            </a:r>
          </a:p>
        </p:txBody>
      </p:sp>
      <p:pic>
        <p:nvPicPr>
          <p:cNvPr id="54282" name="Picture 10"/>
          <p:cNvPicPr>
            <a:picLocks noChangeAspect="1" noChangeArrowheads="1"/>
          </p:cNvPicPr>
          <p:nvPr/>
        </p:nvPicPr>
        <p:blipFill>
          <a:blip r:embed="rId2"/>
          <a:srcRect/>
          <a:stretch>
            <a:fillRect/>
          </a:stretch>
        </p:blipFill>
        <p:spPr bwMode="auto">
          <a:xfrm>
            <a:off x="990600" y="990600"/>
            <a:ext cx="8153400" cy="5505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2D566CE6-F67F-4F43-AAAC-10BDAA10EF9A}" type="slidenum">
              <a:rPr lang="zh-CN" altLang="en-US">
                <a:solidFill>
                  <a:srgbClr val="000000"/>
                </a:solidFill>
              </a:rPr>
              <a:pPr/>
              <a:t>49</a:t>
            </a:fld>
            <a:endParaRPr lang="en-US" altLang="zh-CN">
              <a:solidFill>
                <a:srgbClr val="000000"/>
              </a:solidFill>
            </a:endParaRPr>
          </a:p>
        </p:txBody>
      </p:sp>
      <p:sp>
        <p:nvSpPr>
          <p:cNvPr id="56322" name="Rectangle 2"/>
          <p:cNvSpPr>
            <a:spLocks noGrp="1" noChangeArrowheads="1"/>
          </p:cNvSpPr>
          <p:nvPr>
            <p:ph type="title"/>
          </p:nvPr>
        </p:nvSpPr>
        <p:spPr>
          <a:xfrm>
            <a:off x="1150938" y="214313"/>
            <a:ext cx="7793037" cy="623887"/>
          </a:xfrm>
        </p:spPr>
        <p:txBody>
          <a:bodyPr/>
          <a:lstStyle/>
          <a:p>
            <a:r>
              <a:rPr lang="en-US" altLang="zh-CN" sz="4000">
                <a:ea typeface="宋体" charset="-122"/>
                <a:cs typeface="宋体" charset="-122"/>
              </a:rPr>
              <a:t>ALIGN="right"</a:t>
            </a:r>
          </a:p>
        </p:txBody>
      </p:sp>
      <p:pic>
        <p:nvPicPr>
          <p:cNvPr id="56326" name="Picture 6"/>
          <p:cNvPicPr>
            <a:picLocks noChangeAspect="1" noChangeArrowheads="1"/>
          </p:cNvPicPr>
          <p:nvPr/>
        </p:nvPicPr>
        <p:blipFill>
          <a:blip r:embed="rId2"/>
          <a:srcRect/>
          <a:stretch>
            <a:fillRect/>
          </a:stretch>
        </p:blipFill>
        <p:spPr bwMode="auto">
          <a:xfrm>
            <a:off x="1371600" y="914400"/>
            <a:ext cx="75438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solidFill>
              </a:rPr>
              <a:t>New Perspectives on HTML and XHTML Comprehensive</a:t>
            </a:r>
            <a:endParaRPr lang="en-US">
              <a:solidFill>
                <a:srgbClr val="000000"/>
              </a:solidFill>
            </a:endParaRPr>
          </a:p>
        </p:txBody>
      </p:sp>
      <p:sp>
        <p:nvSpPr>
          <p:cNvPr id="100354" name="Rectangle 2"/>
          <p:cNvSpPr>
            <a:spLocks noGrp="1" noChangeArrowheads="1"/>
          </p:cNvSpPr>
          <p:nvPr>
            <p:ph type="title"/>
          </p:nvPr>
        </p:nvSpPr>
        <p:spPr/>
        <p:txBody>
          <a:bodyPr/>
          <a:lstStyle/>
          <a:p>
            <a:r>
              <a:rPr lang="en-US"/>
              <a:t>Introducing the World Wide Web</a:t>
            </a:r>
          </a:p>
        </p:txBody>
      </p:sp>
      <p:sp>
        <p:nvSpPr>
          <p:cNvPr id="100355" name="Rectangle 3"/>
          <p:cNvSpPr>
            <a:spLocks noGrp="1" noChangeArrowheads="1"/>
          </p:cNvSpPr>
          <p:nvPr>
            <p:ph type="body" idx="1"/>
          </p:nvPr>
        </p:nvSpPr>
        <p:spPr/>
        <p:txBody>
          <a:bodyPr/>
          <a:lstStyle/>
          <a:p>
            <a:r>
              <a:rPr lang="en-US" sz="2800"/>
              <a:t>A computer or other device that requests services from a server is called a </a:t>
            </a:r>
            <a:r>
              <a:rPr lang="en-US" sz="2800" b="1">
                <a:solidFill>
                  <a:srgbClr val="777777"/>
                </a:solidFill>
              </a:rPr>
              <a:t>client</a:t>
            </a:r>
            <a:r>
              <a:rPr lang="en-US" sz="2800"/>
              <a:t>.  </a:t>
            </a:r>
          </a:p>
          <a:p>
            <a:r>
              <a:rPr lang="en-US" sz="2800"/>
              <a:t>One of the most common network structures is the </a:t>
            </a:r>
            <a:r>
              <a:rPr lang="en-US" sz="2800" b="1">
                <a:solidFill>
                  <a:srgbClr val="777777"/>
                </a:solidFill>
              </a:rPr>
              <a:t>client-server network</a:t>
            </a:r>
            <a:r>
              <a:rPr lang="en-US" sz="2800"/>
              <a:t>.</a:t>
            </a:r>
          </a:p>
          <a:p>
            <a:r>
              <a:rPr lang="en-US" sz="2800"/>
              <a:t>If the computers that make up a network are close together (within a single department or building), then the network is referred to as a </a:t>
            </a:r>
            <a:r>
              <a:rPr lang="en-US" sz="2800" b="1">
                <a:solidFill>
                  <a:srgbClr val="777777"/>
                </a:solidFill>
              </a:rPr>
              <a:t>local area network (LAN)</a:t>
            </a:r>
            <a:r>
              <a:rPr lang="en-US" sz="2800"/>
              <a:t>.</a:t>
            </a:r>
          </a:p>
          <a:p>
            <a:pPr>
              <a:buFont typeface="Wingdings" charset="2"/>
              <a:buNone/>
            </a:pPr>
            <a:endParaRPr lang="en-US" sz="2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3243FD2-41DD-694C-81C0-F165F2FA9C55}" type="slidenum">
              <a:rPr lang="zh-CN" altLang="en-US">
                <a:solidFill>
                  <a:srgbClr val="000000"/>
                </a:solidFill>
              </a:rPr>
              <a:pPr/>
              <a:t>50</a:t>
            </a:fld>
            <a:endParaRPr lang="en-US" altLang="zh-CN">
              <a:solidFill>
                <a:srgbClr val="000000"/>
              </a:solidFill>
            </a:endParaRPr>
          </a:p>
        </p:txBody>
      </p:sp>
      <p:sp>
        <p:nvSpPr>
          <p:cNvPr id="99330" name="Rectangle 2"/>
          <p:cNvSpPr>
            <a:spLocks noGrp="1" noChangeArrowheads="1"/>
          </p:cNvSpPr>
          <p:nvPr>
            <p:ph type="title"/>
          </p:nvPr>
        </p:nvSpPr>
        <p:spPr>
          <a:xfrm>
            <a:off x="1150938" y="214313"/>
            <a:ext cx="7793037" cy="928687"/>
          </a:xfrm>
        </p:spPr>
        <p:txBody>
          <a:bodyPr/>
          <a:lstStyle/>
          <a:p>
            <a:r>
              <a:rPr lang="en-US" altLang="zh-CN">
                <a:ea typeface="宋体" charset="-122"/>
                <a:cs typeface="宋体" charset="-122"/>
              </a:rPr>
              <a:t>ALIGN=“bottom"</a:t>
            </a:r>
          </a:p>
        </p:txBody>
      </p:sp>
      <p:pic>
        <p:nvPicPr>
          <p:cNvPr id="99331" name="Picture 3"/>
          <p:cNvPicPr>
            <a:picLocks noChangeAspect="1" noChangeArrowheads="1"/>
          </p:cNvPicPr>
          <p:nvPr>
            <p:ph type="body" idx="1"/>
          </p:nvPr>
        </p:nvPicPr>
        <p:blipFill>
          <a:blip r:embed="rId2"/>
          <a:srcRect/>
          <a:stretch>
            <a:fillRect/>
          </a:stretch>
        </p:blipFill>
        <p:spPr>
          <a:xfrm>
            <a:off x="1295400" y="1371600"/>
            <a:ext cx="7696200" cy="50292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eaLnBrk="1" hangingPunct="1"/>
            <a:r>
              <a:rPr lang="en-US"/>
              <a:t>Web Site Design</a:t>
            </a:r>
          </a:p>
        </p:txBody>
      </p:sp>
      <p:sp>
        <p:nvSpPr>
          <p:cNvPr id="15363" name="Rectangle 1027"/>
          <p:cNvSpPr>
            <a:spLocks noGrp="1" noChangeArrowheads="1"/>
          </p:cNvSpPr>
          <p:nvPr>
            <p:ph type="body" idx="1"/>
          </p:nvPr>
        </p:nvSpPr>
        <p:spPr/>
        <p:txBody>
          <a:bodyPr/>
          <a:lstStyle/>
          <a:p>
            <a:pPr eaLnBrk="1" hangingPunct="1"/>
            <a:r>
              <a:rPr lang="en-US"/>
              <a:t>How to Structure a Web Site</a:t>
            </a:r>
          </a:p>
          <a:p>
            <a:pPr lvl="1" eaLnBrk="1" hangingPunct="1"/>
            <a:r>
              <a:rPr lang="en-US"/>
              <a:t>Many ways</a:t>
            </a:r>
          </a:p>
          <a:p>
            <a:pPr lvl="1" eaLnBrk="1" hangingPunct="1"/>
            <a:r>
              <a:rPr lang="en-US"/>
              <a:t>Depends on Complexity</a:t>
            </a:r>
          </a:p>
          <a:p>
            <a:pPr lvl="1" eaLnBrk="1" hangingPunct="1"/>
            <a:r>
              <a:rPr lang="en-US"/>
              <a:t>Depends on Information Flow</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How Not to Structure a Web Site</a:t>
            </a:r>
          </a:p>
        </p:txBody>
      </p:sp>
      <p:sp>
        <p:nvSpPr>
          <p:cNvPr id="16387" name="Rectangle 5"/>
          <p:cNvSpPr>
            <a:spLocks noGrp="1" noChangeArrowheads="1"/>
          </p:cNvSpPr>
          <p:nvPr>
            <p:ph type="body" sz="half" idx="1"/>
          </p:nvPr>
        </p:nvSpPr>
        <p:spPr>
          <a:xfrm>
            <a:off x="609600" y="1600200"/>
            <a:ext cx="3505200" cy="4530725"/>
          </a:xfrm>
        </p:spPr>
        <p:txBody>
          <a:bodyPr/>
          <a:lstStyle/>
          <a:p>
            <a:pPr eaLnBrk="1" hangingPunct="1"/>
            <a:r>
              <a:rPr lang="en-US" sz="2400"/>
              <a:t>No obvious flow</a:t>
            </a:r>
          </a:p>
          <a:p>
            <a:pPr eaLnBrk="1" hangingPunct="1"/>
            <a:r>
              <a:rPr lang="en-US" sz="2400"/>
              <a:t>Probably started small then got out of hand</a:t>
            </a:r>
          </a:p>
        </p:txBody>
      </p:sp>
      <p:pic>
        <p:nvPicPr>
          <p:cNvPr id="16388" name="Picture 4" descr="F:\CSC170 07S\Knuckles\figs\ch5\5.8.GIF"/>
          <p:cNvPicPr>
            <a:picLocks noChangeAspect="1" noChangeArrowheads="1"/>
          </p:cNvPicPr>
          <p:nvPr/>
        </p:nvPicPr>
        <p:blipFill>
          <a:blip r:embed="rId2"/>
          <a:srcRect/>
          <a:stretch>
            <a:fillRect/>
          </a:stretch>
        </p:blipFill>
        <p:spPr bwMode="auto">
          <a:xfrm>
            <a:off x="4083050" y="1905000"/>
            <a:ext cx="4908550" cy="411956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t>Linear Structure</a:t>
            </a:r>
          </a:p>
        </p:txBody>
      </p:sp>
      <p:sp>
        <p:nvSpPr>
          <p:cNvPr id="17411" name="Rectangle 3"/>
          <p:cNvSpPr>
            <a:spLocks noGrp="1" noChangeArrowheads="1"/>
          </p:cNvSpPr>
          <p:nvPr>
            <p:ph type="body" sz="half" idx="1"/>
          </p:nvPr>
        </p:nvSpPr>
        <p:spPr>
          <a:xfrm>
            <a:off x="914400" y="4460875"/>
            <a:ext cx="6629400" cy="1939925"/>
          </a:xfrm>
        </p:spPr>
        <p:txBody>
          <a:bodyPr/>
          <a:lstStyle/>
          <a:p>
            <a:pPr eaLnBrk="1" hangingPunct="1">
              <a:lnSpc>
                <a:spcPct val="90000"/>
              </a:lnSpc>
            </a:pPr>
            <a:r>
              <a:rPr lang="en-US" sz="1800"/>
              <a:t>Documents </a:t>
            </a:r>
          </a:p>
          <a:p>
            <a:pPr eaLnBrk="1" hangingPunct="1">
              <a:lnSpc>
                <a:spcPct val="90000"/>
              </a:lnSpc>
            </a:pPr>
            <a:r>
              <a:rPr lang="en-US" sz="1800"/>
              <a:t>Online presentations</a:t>
            </a:r>
          </a:p>
          <a:p>
            <a:pPr eaLnBrk="1" hangingPunct="1">
              <a:lnSpc>
                <a:spcPct val="90000"/>
              </a:lnSpc>
            </a:pPr>
            <a:r>
              <a:rPr lang="en-US" sz="1800"/>
              <a:t>File Directory Structure options</a:t>
            </a:r>
          </a:p>
          <a:p>
            <a:pPr lvl="1" eaLnBrk="1" hangingPunct="1">
              <a:lnSpc>
                <a:spcPct val="90000"/>
              </a:lnSpc>
            </a:pPr>
            <a:r>
              <a:rPr lang="en-US" sz="1800"/>
              <a:t>All in one directory</a:t>
            </a:r>
          </a:p>
          <a:p>
            <a:pPr lvl="1" eaLnBrk="1" hangingPunct="1">
              <a:lnSpc>
                <a:spcPct val="90000"/>
              </a:lnSpc>
            </a:pPr>
            <a:r>
              <a:rPr lang="en-US" sz="1800"/>
              <a:t>One Chapters/Section/Topic per directory</a:t>
            </a:r>
          </a:p>
          <a:p>
            <a:pPr algn="ctr" eaLnBrk="1" hangingPunct="1">
              <a:lnSpc>
                <a:spcPct val="90000"/>
              </a:lnSpc>
              <a:buFont typeface="Wingdings" charset="2"/>
              <a:buNone/>
            </a:pPr>
            <a:r>
              <a:rPr lang="en-US" sz="1800">
                <a:hlinkClick r:id="rId2" action="ppaction://hlinkfile"/>
              </a:rPr>
              <a:t>ResumeObjective.html</a:t>
            </a:r>
            <a:endParaRPr lang="en-US" sz="1800"/>
          </a:p>
        </p:txBody>
      </p:sp>
      <p:pic>
        <p:nvPicPr>
          <p:cNvPr id="17412" name="Picture 5" descr="F:\CSC170 07S\Knuckles\figs\ch5\5.9.GIF"/>
          <p:cNvPicPr>
            <a:picLocks noChangeAspect="1" noChangeArrowheads="1"/>
          </p:cNvPicPr>
          <p:nvPr/>
        </p:nvPicPr>
        <p:blipFill>
          <a:blip r:embed="rId3"/>
          <a:srcRect/>
          <a:stretch>
            <a:fillRect/>
          </a:stretch>
        </p:blipFill>
        <p:spPr bwMode="auto">
          <a:xfrm>
            <a:off x="914400" y="1676400"/>
            <a:ext cx="6708775" cy="261778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t>Hierarchical Structure</a:t>
            </a:r>
          </a:p>
        </p:txBody>
      </p:sp>
      <p:pic>
        <p:nvPicPr>
          <p:cNvPr id="18435" name="Picture 5" descr="F:\CSC170 07S\Knuckles\figs\ch5\5.10.GIF"/>
          <p:cNvPicPr>
            <a:picLocks noChangeAspect="1" noChangeArrowheads="1"/>
          </p:cNvPicPr>
          <p:nvPr/>
        </p:nvPicPr>
        <p:blipFill>
          <a:blip r:embed="rId2"/>
          <a:srcRect/>
          <a:stretch>
            <a:fillRect/>
          </a:stretch>
        </p:blipFill>
        <p:spPr bwMode="auto">
          <a:xfrm>
            <a:off x="3505200" y="1981200"/>
            <a:ext cx="5638800" cy="3808413"/>
          </a:xfrm>
          <a:prstGeom prst="rect">
            <a:avLst/>
          </a:prstGeom>
          <a:noFill/>
          <a:ln w="9525">
            <a:noFill/>
            <a:miter lim="800000"/>
            <a:headEnd/>
            <a:tailEnd/>
          </a:ln>
        </p:spPr>
      </p:pic>
      <p:sp>
        <p:nvSpPr>
          <p:cNvPr id="18436" name="Rectangle 3"/>
          <p:cNvSpPr>
            <a:spLocks noGrp="1" noChangeArrowheads="1"/>
          </p:cNvSpPr>
          <p:nvPr>
            <p:ph type="body" sz="half" idx="1"/>
          </p:nvPr>
        </p:nvSpPr>
        <p:spPr>
          <a:xfrm>
            <a:off x="609600" y="1600200"/>
            <a:ext cx="2971800" cy="4530725"/>
          </a:xfrm>
        </p:spPr>
        <p:txBody>
          <a:bodyPr/>
          <a:lstStyle/>
          <a:p>
            <a:pPr eaLnBrk="1" hangingPunct="1"/>
            <a:r>
              <a:rPr lang="en-US" sz="2400"/>
              <a:t>Topic Centric</a:t>
            </a:r>
          </a:p>
          <a:p>
            <a:pPr lvl="1" eaLnBrk="1" hangingPunct="1"/>
            <a:r>
              <a:rPr lang="en-US" sz="2200"/>
              <a:t>Drill down easier</a:t>
            </a:r>
          </a:p>
          <a:p>
            <a:pPr lvl="1" eaLnBrk="1" hangingPunct="1"/>
            <a:r>
              <a:rPr lang="en-US" sz="2200"/>
              <a:t>Path back to previous or top</a:t>
            </a:r>
          </a:p>
          <a:p>
            <a:pPr eaLnBrk="1" hangingPunct="1"/>
            <a:r>
              <a:rPr lang="en-US" sz="2400"/>
              <a:t>Directory Structure</a:t>
            </a:r>
          </a:p>
          <a:p>
            <a:pPr lvl="1" eaLnBrk="1" hangingPunct="1"/>
            <a:r>
              <a:rPr lang="en-US" sz="2200"/>
              <a:t>See figure</a:t>
            </a:r>
          </a:p>
          <a:p>
            <a:pPr eaLnBrk="1" hangingPunct="1">
              <a:buFont typeface="Wingdings" charset="2"/>
              <a:buNone/>
            </a:pPr>
            <a:endParaRPr lang="en-US" sz="2000"/>
          </a:p>
          <a:p>
            <a:pPr eaLnBrk="1" hangingPunct="1">
              <a:buFont typeface="Wingdings" charset="2"/>
              <a:buNone/>
            </a:pPr>
            <a:r>
              <a:rPr lang="en-US" sz="2000">
                <a:hlinkClick r:id="rId3" action="ppaction://hlinkfile"/>
              </a:rPr>
              <a:t>ResumeObjective.html</a:t>
            </a:r>
            <a:endParaRPr lang="en-US" sz="2000"/>
          </a:p>
        </p:txBody>
      </p:sp>
      <p:sp>
        <p:nvSpPr>
          <p:cNvPr id="212998" name="Rectangle 6"/>
          <p:cNvSpPr>
            <a:spLocks noChangeArrowheads="1"/>
          </p:cNvSpPr>
          <p:nvPr/>
        </p:nvSpPr>
        <p:spPr bwMode="auto">
          <a:xfrm>
            <a:off x="3657600" y="2590800"/>
            <a:ext cx="2133600" cy="2819400"/>
          </a:xfrm>
          <a:prstGeom prst="rect">
            <a:avLst/>
          </a:prstGeom>
          <a:noFill/>
          <a:ln w="9525">
            <a:solidFill>
              <a:schemeClr val="tx1"/>
            </a:solidFill>
            <a:prstDash val="lgDash"/>
            <a:miter lim="800000"/>
            <a:headEnd/>
            <a:tailEnd/>
          </a:ln>
        </p:spPr>
        <p:txBody>
          <a:bodyPr wrap="none" anchor="b" anchorCtr="1">
            <a:prstTxWarp prst="textNoShape">
              <a:avLst/>
            </a:prstTxWarp>
          </a:bodyPr>
          <a:lstStyle/>
          <a:p>
            <a:r>
              <a:rPr lang="en-US"/>
              <a:t>/subtopic1</a:t>
            </a:r>
          </a:p>
        </p:txBody>
      </p:sp>
      <p:sp>
        <p:nvSpPr>
          <p:cNvPr id="212999" name="Rectangle 7"/>
          <p:cNvSpPr>
            <a:spLocks noChangeArrowheads="1"/>
          </p:cNvSpPr>
          <p:nvPr/>
        </p:nvSpPr>
        <p:spPr bwMode="auto">
          <a:xfrm>
            <a:off x="6858000" y="3124200"/>
            <a:ext cx="2133600" cy="3124200"/>
          </a:xfrm>
          <a:prstGeom prst="rect">
            <a:avLst/>
          </a:prstGeom>
          <a:noFill/>
          <a:ln w="9525">
            <a:solidFill>
              <a:srgbClr val="00FF00"/>
            </a:solidFill>
            <a:prstDash val="lgDash"/>
            <a:miter lim="800000"/>
            <a:headEnd/>
            <a:tailEnd/>
          </a:ln>
        </p:spPr>
        <p:txBody>
          <a:bodyPr wrap="none" anchor="b" anchorCtr="1">
            <a:prstTxWarp prst="textNoShape">
              <a:avLst/>
            </a:prstTxWarp>
          </a:bodyPr>
          <a:lstStyle/>
          <a:p>
            <a:r>
              <a:rPr lang="en-US"/>
              <a:t>/subtopic2</a:t>
            </a:r>
          </a:p>
        </p:txBody>
      </p:sp>
      <p:sp>
        <p:nvSpPr>
          <p:cNvPr id="213000" name="Rectangle 8"/>
          <p:cNvSpPr>
            <a:spLocks noChangeArrowheads="1"/>
          </p:cNvSpPr>
          <p:nvPr/>
        </p:nvSpPr>
        <p:spPr bwMode="auto">
          <a:xfrm>
            <a:off x="3429000" y="1600200"/>
            <a:ext cx="5715000" cy="4876800"/>
          </a:xfrm>
          <a:prstGeom prst="rect">
            <a:avLst/>
          </a:prstGeom>
          <a:noFill/>
          <a:ln w="9525">
            <a:solidFill>
              <a:schemeClr val="tx1"/>
            </a:solidFill>
            <a:prstDash val="lgDash"/>
            <a:miter lim="800000"/>
            <a:headEnd/>
            <a:tailEnd/>
          </a:ln>
        </p:spPr>
        <p:txBody>
          <a:bodyPr wrap="none" anchor="b" anchorCtr="1">
            <a:prstTxWarp prst="textNoShape">
              <a:avLst/>
            </a:prstTxWarp>
          </a:bodyPr>
          <a:lstStyle/>
          <a:p>
            <a:r>
              <a:rPr lang="en-US"/>
              <a:t>topic</a:t>
            </a:r>
          </a:p>
        </p:txBody>
      </p:sp>
      <p:sp>
        <p:nvSpPr>
          <p:cNvPr id="213001" name="Rectangle 9"/>
          <p:cNvSpPr>
            <a:spLocks noChangeArrowheads="1"/>
          </p:cNvSpPr>
          <p:nvPr/>
        </p:nvSpPr>
        <p:spPr bwMode="auto">
          <a:xfrm>
            <a:off x="3657600" y="3124200"/>
            <a:ext cx="2133600" cy="3124200"/>
          </a:xfrm>
          <a:prstGeom prst="rect">
            <a:avLst/>
          </a:prstGeom>
          <a:noFill/>
          <a:ln w="9525">
            <a:solidFill>
              <a:srgbClr val="00FF00"/>
            </a:solidFill>
            <a:prstDash val="lgDash"/>
            <a:miter lim="800000"/>
            <a:headEnd/>
            <a:tailEnd/>
          </a:ln>
        </p:spPr>
        <p:txBody>
          <a:bodyPr wrap="none" anchor="b" anchorCtr="1">
            <a:prstTxWarp prst="textNoShape">
              <a:avLst/>
            </a:prstTxWarp>
          </a:bodyPr>
          <a:lstStyle/>
          <a:p>
            <a:r>
              <a:rPr lang="en-US"/>
              <a:t>/subtopic1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30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29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29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3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animBg="1" autoUpdateAnimBg="0"/>
      <p:bldP spid="212999" grpId="0" animBg="1" autoUpdateAnimBg="0"/>
      <p:bldP spid="213000" grpId="0" animBg="1" autoUpdateAnimBg="0"/>
      <p:bldP spid="213001" grpId="0" animBg="1" autoUpdateAnimBg="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81800" y="6324600"/>
            <a:ext cx="1905000" cy="457200"/>
          </a:xfrm>
          <a:prstGeom prst="rect">
            <a:avLst/>
          </a:prstGeom>
        </p:spPr>
        <p:txBody>
          <a:bodyPr/>
          <a:lstStyle/>
          <a:p>
            <a:fld id="{6ADC9FDF-D224-D643-90F7-74FABA1D734D}" type="slidenum">
              <a:rPr lang="en-US"/>
              <a:pPr/>
              <a:t>55</a:t>
            </a:fld>
            <a:endParaRPr lang="en-US"/>
          </a:p>
        </p:txBody>
      </p:sp>
      <p:sp>
        <p:nvSpPr>
          <p:cNvPr id="96258" name="Rectangle 2"/>
          <p:cNvSpPr>
            <a:spLocks noGrp="1" noChangeArrowheads="1"/>
          </p:cNvSpPr>
          <p:nvPr>
            <p:ph type="title"/>
          </p:nvPr>
        </p:nvSpPr>
        <p:spPr/>
        <p:txBody>
          <a:bodyPr/>
          <a:lstStyle/>
          <a:p>
            <a:r>
              <a:rPr lang="en-US" dirty="0" smtClean="0"/>
              <a:t>Topics</a:t>
            </a:r>
            <a:endParaRPr lang="en-US" dirty="0"/>
          </a:p>
        </p:txBody>
      </p:sp>
      <p:sp>
        <p:nvSpPr>
          <p:cNvPr id="96259" name="Rectangle 3"/>
          <p:cNvSpPr>
            <a:spLocks noGrp="1" noChangeArrowheads="1"/>
          </p:cNvSpPr>
          <p:nvPr>
            <p:ph type="body" idx="1"/>
          </p:nvPr>
        </p:nvSpPr>
        <p:spPr/>
        <p:txBody>
          <a:bodyPr/>
          <a:lstStyle/>
          <a:p>
            <a:r>
              <a:rPr lang="en-US" sz="2800" dirty="0" smtClean="0">
                <a:solidFill>
                  <a:schemeClr val="bg1">
                    <a:lumMod val="75000"/>
                  </a:schemeClr>
                </a:solidFill>
              </a:rPr>
              <a:t>HTML, the language of the Web</a:t>
            </a:r>
          </a:p>
          <a:p>
            <a:r>
              <a:rPr lang="en-US" sz="2800" dirty="0" smtClean="0">
                <a:solidFill>
                  <a:schemeClr val="accent3"/>
                </a:solidFill>
              </a:rPr>
              <a:t>Accessing web resources in Python</a:t>
            </a:r>
          </a:p>
          <a:p>
            <a:r>
              <a:rPr lang="en-US" sz="2800" dirty="0" smtClean="0">
                <a:solidFill>
                  <a:schemeClr val="bg1">
                    <a:lumMod val="65000"/>
                  </a:schemeClr>
                </a:solidFill>
              </a:rPr>
              <a:t>Parsing HTML files</a:t>
            </a:r>
          </a:p>
          <a:p>
            <a:pPr lvl="1"/>
            <a:r>
              <a:rPr lang="en-US" sz="2600" dirty="0" smtClean="0">
                <a:solidFill>
                  <a:schemeClr val="bg1">
                    <a:lumMod val="65000"/>
                  </a:schemeClr>
                </a:solidFill>
              </a:rPr>
              <a:t>Defining new kinds of objects</a:t>
            </a:r>
          </a:p>
          <a:p>
            <a:pPr lvl="1"/>
            <a:r>
              <a:rPr lang="en-US" sz="2600" dirty="0" smtClean="0">
                <a:solidFill>
                  <a:schemeClr val="bg1">
                    <a:lumMod val="65000"/>
                  </a:schemeClr>
                </a:solidFill>
              </a:rPr>
              <a:t>Handling error conditions</a:t>
            </a:r>
          </a:p>
          <a:p>
            <a:r>
              <a:rPr lang="en-US" sz="2800" dirty="0" smtClean="0">
                <a:solidFill>
                  <a:schemeClr val="bg1">
                    <a:lumMod val="65000"/>
                  </a:schemeClr>
                </a:solidFill>
              </a:rPr>
              <a:t>Building a web spider</a:t>
            </a:r>
          </a:p>
          <a:p>
            <a:r>
              <a:rPr lang="en-US" sz="2800" dirty="0" smtClean="0">
                <a:solidFill>
                  <a:schemeClr val="bg1">
                    <a:lumMod val="65000"/>
                  </a:schemeClr>
                </a:solidFill>
              </a:rPr>
              <a:t>Writing CGI scripts in Python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Web Resources</a:t>
            </a:r>
            <a:endParaRPr lang="en-US" dirty="0"/>
          </a:p>
        </p:txBody>
      </p:sp>
      <p:sp>
        <p:nvSpPr>
          <p:cNvPr id="3" name="Content Placeholder 2"/>
          <p:cNvSpPr>
            <a:spLocks noGrp="1"/>
          </p:cNvSpPr>
          <p:nvPr>
            <p:ph idx="1"/>
          </p:nvPr>
        </p:nvSpPr>
        <p:spPr/>
        <p:txBody>
          <a:bodyPr/>
          <a:lstStyle/>
          <a:p>
            <a:r>
              <a:rPr lang="en-US" dirty="0" smtClean="0"/>
              <a:t>Python accesses files and other resources on the Web in much the same way as it does ordinary files</a:t>
            </a:r>
          </a:p>
          <a:p>
            <a:r>
              <a:rPr lang="en-US" dirty="0" err="1" smtClean="0">
                <a:solidFill>
                  <a:schemeClr val="accent3"/>
                </a:solidFill>
              </a:rPr>
              <a:t>urllib</a:t>
            </a:r>
            <a:r>
              <a:rPr lang="en-US" dirty="0" smtClean="0"/>
              <a:t>: module for accessing web resources</a:t>
            </a:r>
          </a:p>
          <a:p>
            <a:r>
              <a:rPr lang="en-US" dirty="0" err="1" smtClean="0">
                <a:solidFill>
                  <a:srgbClr val="E2751D"/>
                </a:solidFill>
              </a:rPr>
              <a:t>urlobject</a:t>
            </a:r>
            <a:r>
              <a:rPr lang="en-US" dirty="0" smtClean="0">
                <a:solidFill>
                  <a:srgbClr val="E2751D"/>
                </a:solidFill>
              </a:rPr>
              <a:t> = </a:t>
            </a:r>
            <a:r>
              <a:rPr lang="en-US" dirty="0" err="1" smtClean="0">
                <a:solidFill>
                  <a:srgbClr val="E2751D"/>
                </a:solidFill>
              </a:rPr>
              <a:t>urlopen(URL</a:t>
            </a:r>
            <a:r>
              <a:rPr lang="en-US" dirty="0" smtClean="0">
                <a:solidFill>
                  <a:srgbClr val="E2751D"/>
                </a:solidFill>
              </a:rPr>
              <a:t>)</a:t>
            </a:r>
            <a:r>
              <a:rPr lang="en-US" dirty="0" smtClean="0"/>
              <a:t>: open the resource named by URL</a:t>
            </a:r>
          </a:p>
          <a:p>
            <a:r>
              <a:rPr lang="en-US" dirty="0" err="1" smtClean="0">
                <a:solidFill>
                  <a:srgbClr val="E2751D"/>
                </a:solidFill>
              </a:rPr>
              <a:t>urlobject.read</a:t>
            </a:r>
            <a:r>
              <a:rPr lang="en-US" dirty="0" smtClean="0">
                <a:solidFill>
                  <a:srgbClr val="E2751D"/>
                </a:solidFill>
              </a:rPr>
              <a:t>()</a:t>
            </a:r>
            <a:r>
              <a:rPr lang="en-US" dirty="0" smtClean="0"/>
              <a:t>: method for URL objects, returns the contents of the resources as one long string</a:t>
            </a:r>
            <a:endParaRPr lang="en-US" dirty="0"/>
          </a:p>
        </p:txBody>
      </p:sp>
      <p:sp>
        <p:nvSpPr>
          <p:cNvPr id="4" name="Slide Number Placeholder 3"/>
          <p:cNvSpPr>
            <a:spLocks noGrp="1"/>
          </p:cNvSpPr>
          <p:nvPr>
            <p:ph type="sldNum" sz="quarter" idx="10"/>
          </p:nvPr>
        </p:nvSpPr>
        <p:spPr/>
        <p:txBody>
          <a:bodyPr/>
          <a:lstStyle/>
          <a:p>
            <a:fld id="{9D21D21C-CDD5-F643-9360-8369729F4A11}"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a URL</a:t>
            </a:r>
            <a:endParaRPr lang="en-US" dirty="0"/>
          </a:p>
        </p:txBody>
      </p:sp>
      <p:pic>
        <p:nvPicPr>
          <p:cNvPr id="5" name="Content Placeholder 4" descr="t.tiff"/>
          <p:cNvPicPr>
            <a:picLocks noGrp="1" noChangeAspect="1"/>
          </p:cNvPicPr>
          <p:nvPr>
            <p:ph idx="1"/>
          </p:nvPr>
        </p:nvPicPr>
        <p:blipFill>
          <a:blip r:embed="rId2"/>
          <a:srcRect t="-79739" b="-79739"/>
          <a:stretch>
            <a:fillRect/>
          </a:stretch>
        </p:blipFill>
        <p:spPr>
          <a:xfrm>
            <a:off x="423331" y="1710892"/>
            <a:ext cx="8042276" cy="4343400"/>
          </a:xfrm>
        </p:spPr>
      </p:pic>
      <p:sp>
        <p:nvSpPr>
          <p:cNvPr id="4" name="Slide Number Placeholder 3"/>
          <p:cNvSpPr>
            <a:spLocks noGrp="1"/>
          </p:cNvSpPr>
          <p:nvPr>
            <p:ph type="sldNum" sz="quarter" idx="10"/>
          </p:nvPr>
        </p:nvSpPr>
        <p:spPr/>
        <p:txBody>
          <a:bodyPr/>
          <a:lstStyle/>
          <a:p>
            <a:fld id="{9D21D21C-CDD5-F643-9360-8369729F4A11}"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21D21C-CDD5-F643-9360-8369729F4A11}" type="slidenum">
              <a:rPr lang="en-US" smtClean="0"/>
              <a:pPr/>
              <a:t>58</a:t>
            </a:fld>
            <a:endParaRPr lang="en-US"/>
          </a:p>
        </p:txBody>
      </p:sp>
      <p:pic>
        <p:nvPicPr>
          <p:cNvPr id="8" name="Picture 7" descr="t2.tiff"/>
          <p:cNvPicPr>
            <a:picLocks noChangeAspect="1"/>
          </p:cNvPicPr>
          <p:nvPr/>
        </p:nvPicPr>
        <p:blipFill>
          <a:blip r:embed="rId2"/>
          <a:stretch>
            <a:fillRect/>
          </a:stretch>
        </p:blipFill>
        <p:spPr>
          <a:xfrm>
            <a:off x="436656" y="0"/>
            <a:ext cx="8258175" cy="68580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781800" y="6324600"/>
            <a:ext cx="1905000" cy="457200"/>
          </a:xfrm>
          <a:prstGeom prst="rect">
            <a:avLst/>
          </a:prstGeom>
        </p:spPr>
        <p:txBody>
          <a:bodyPr/>
          <a:lstStyle/>
          <a:p>
            <a:fld id="{6ADC9FDF-D224-D643-90F7-74FABA1D734D}" type="slidenum">
              <a:rPr lang="en-US"/>
              <a:pPr/>
              <a:t>59</a:t>
            </a:fld>
            <a:endParaRPr lang="en-US"/>
          </a:p>
        </p:txBody>
      </p:sp>
      <p:sp>
        <p:nvSpPr>
          <p:cNvPr id="96258" name="Rectangle 2"/>
          <p:cNvSpPr>
            <a:spLocks noGrp="1" noChangeArrowheads="1"/>
          </p:cNvSpPr>
          <p:nvPr>
            <p:ph type="title"/>
          </p:nvPr>
        </p:nvSpPr>
        <p:spPr/>
        <p:txBody>
          <a:bodyPr/>
          <a:lstStyle/>
          <a:p>
            <a:r>
              <a:rPr lang="en-US" dirty="0" smtClean="0"/>
              <a:t>Topics</a:t>
            </a:r>
            <a:endParaRPr lang="en-US" dirty="0"/>
          </a:p>
        </p:txBody>
      </p:sp>
      <p:sp>
        <p:nvSpPr>
          <p:cNvPr id="96259" name="Rectangle 3"/>
          <p:cNvSpPr>
            <a:spLocks noGrp="1" noChangeArrowheads="1"/>
          </p:cNvSpPr>
          <p:nvPr>
            <p:ph type="body" idx="1"/>
          </p:nvPr>
        </p:nvSpPr>
        <p:spPr/>
        <p:txBody>
          <a:bodyPr/>
          <a:lstStyle/>
          <a:p>
            <a:r>
              <a:rPr lang="en-US" sz="2800" dirty="0" smtClean="0">
                <a:solidFill>
                  <a:schemeClr val="bg1">
                    <a:lumMod val="75000"/>
                  </a:schemeClr>
                </a:solidFill>
              </a:rPr>
              <a:t>HTML, the language of the Web</a:t>
            </a:r>
          </a:p>
          <a:p>
            <a:r>
              <a:rPr lang="en-US" sz="2800" dirty="0" smtClean="0">
                <a:solidFill>
                  <a:schemeClr val="bg1">
                    <a:lumMod val="75000"/>
                  </a:schemeClr>
                </a:solidFill>
              </a:rPr>
              <a:t>Accessing web resources in Python</a:t>
            </a:r>
          </a:p>
          <a:p>
            <a:r>
              <a:rPr lang="en-US" sz="2800" dirty="0" smtClean="0">
                <a:solidFill>
                  <a:schemeClr val="accent3"/>
                </a:solidFill>
              </a:rPr>
              <a:t>Parsing HTML files</a:t>
            </a:r>
          </a:p>
          <a:p>
            <a:pPr lvl="1"/>
            <a:r>
              <a:rPr lang="en-US" sz="2600" dirty="0" smtClean="0">
                <a:solidFill>
                  <a:schemeClr val="accent3"/>
                </a:solidFill>
              </a:rPr>
              <a:t>Defining new kinds of objects</a:t>
            </a:r>
          </a:p>
          <a:p>
            <a:pPr lvl="1"/>
            <a:r>
              <a:rPr lang="en-US" sz="2600" dirty="0" smtClean="0">
                <a:solidFill>
                  <a:schemeClr val="accent3"/>
                </a:solidFill>
              </a:rPr>
              <a:t>Handling error conditions</a:t>
            </a:r>
          </a:p>
          <a:p>
            <a:r>
              <a:rPr lang="en-US" sz="2800" dirty="0" smtClean="0">
                <a:solidFill>
                  <a:schemeClr val="bg1">
                    <a:lumMod val="75000"/>
                  </a:schemeClr>
                </a:solidFill>
              </a:rPr>
              <a:t>Building a web spider</a:t>
            </a:r>
          </a:p>
          <a:p>
            <a:r>
              <a:rPr lang="en-US" sz="2800" dirty="0" smtClean="0">
                <a:solidFill>
                  <a:schemeClr val="bg1">
                    <a:lumMod val="75000"/>
                  </a:schemeClr>
                </a:solidFill>
              </a:rPr>
              <a:t>Writing CGI scripts in Python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solidFill>
              </a:rPr>
              <a:t>New Perspectives on HTML and XHTML Comprehensive</a:t>
            </a:r>
            <a:endParaRPr lang="en-US">
              <a:solidFill>
                <a:srgbClr val="000000"/>
              </a:solidFill>
            </a:endParaRPr>
          </a:p>
        </p:txBody>
      </p:sp>
      <p:sp>
        <p:nvSpPr>
          <p:cNvPr id="101378" name="Rectangle 2"/>
          <p:cNvSpPr>
            <a:spLocks noGrp="1" noChangeArrowheads="1"/>
          </p:cNvSpPr>
          <p:nvPr>
            <p:ph type="title"/>
          </p:nvPr>
        </p:nvSpPr>
        <p:spPr/>
        <p:txBody>
          <a:bodyPr/>
          <a:lstStyle/>
          <a:p>
            <a:r>
              <a:rPr lang="en-US"/>
              <a:t>Introducing the World Wide Web</a:t>
            </a:r>
          </a:p>
        </p:txBody>
      </p:sp>
      <p:sp>
        <p:nvSpPr>
          <p:cNvPr id="101379" name="Rectangle 3"/>
          <p:cNvSpPr>
            <a:spLocks noGrp="1" noChangeArrowheads="1"/>
          </p:cNvSpPr>
          <p:nvPr>
            <p:ph type="body" idx="1"/>
          </p:nvPr>
        </p:nvSpPr>
        <p:spPr/>
        <p:txBody>
          <a:bodyPr/>
          <a:lstStyle/>
          <a:p>
            <a:r>
              <a:rPr lang="en-US"/>
              <a:t>A network that covers a wide area, such as several buildings or cities, is called a </a:t>
            </a:r>
            <a:r>
              <a:rPr lang="en-US" b="1">
                <a:solidFill>
                  <a:srgbClr val="777777"/>
                </a:solidFill>
              </a:rPr>
              <a:t>wide area network (WAN)</a:t>
            </a:r>
            <a:r>
              <a:rPr lang="en-US"/>
              <a:t>.</a:t>
            </a:r>
          </a:p>
          <a:p>
            <a:r>
              <a:rPr lang="en-US"/>
              <a:t>The largest </a:t>
            </a:r>
            <a:r>
              <a:rPr lang="en-US" b="1">
                <a:solidFill>
                  <a:srgbClr val="777777"/>
                </a:solidFill>
              </a:rPr>
              <a:t>WAN</a:t>
            </a:r>
            <a:r>
              <a:rPr lang="en-US"/>
              <a:t> in existence is the </a:t>
            </a:r>
            <a:r>
              <a:rPr lang="en-US" b="1">
                <a:solidFill>
                  <a:srgbClr val="777777"/>
                </a:solidFill>
              </a:rPr>
              <a:t>Internet</a:t>
            </a:r>
            <a:r>
              <a:rPr lang="en-US"/>
              <a:t>.</a:t>
            </a:r>
          </a:p>
          <a:p>
            <a:pPr>
              <a:buFont typeface="Wingdings" charset="2"/>
              <a:buNone/>
            </a:pP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Parsing HTML</a:t>
            </a:r>
            <a:endParaRPr lang="en-US" dirty="0"/>
          </a:p>
        </p:txBody>
      </p:sp>
      <p:sp>
        <p:nvSpPr>
          <p:cNvPr id="3" name="Content Placeholder 2"/>
          <p:cNvSpPr>
            <a:spLocks noGrp="1"/>
          </p:cNvSpPr>
          <p:nvPr>
            <p:ph idx="1"/>
          </p:nvPr>
        </p:nvSpPr>
        <p:spPr/>
        <p:txBody>
          <a:bodyPr/>
          <a:lstStyle/>
          <a:p>
            <a:r>
              <a:rPr lang="en-US" dirty="0" smtClean="0">
                <a:solidFill>
                  <a:srgbClr val="E2751D"/>
                </a:solidFill>
              </a:rPr>
              <a:t>Parsing</a:t>
            </a:r>
            <a:r>
              <a:rPr lang="en-US" dirty="0" smtClean="0"/>
              <a:t>: making the structure implicit in a piece of text explicit</a:t>
            </a:r>
          </a:p>
          <a:p>
            <a:r>
              <a:rPr lang="en-US" dirty="0" smtClean="0"/>
              <a:t>Recall: Structure in HTML is indicated by </a:t>
            </a:r>
            <a:r>
              <a:rPr lang="en-US" dirty="0" smtClean="0">
                <a:solidFill>
                  <a:srgbClr val="E2751D"/>
                </a:solidFill>
              </a:rPr>
              <a:t>matching pairs </a:t>
            </a:r>
            <a:r>
              <a:rPr lang="en-US" dirty="0" smtClean="0"/>
              <a:t>of opening / closing tags</a:t>
            </a:r>
          </a:p>
          <a:p>
            <a:r>
              <a:rPr lang="en-US" dirty="0" smtClean="0">
                <a:solidFill>
                  <a:srgbClr val="E2751D"/>
                </a:solidFill>
              </a:rPr>
              <a:t>Key parsing task: find opening / closing tags</a:t>
            </a:r>
          </a:p>
          <a:p>
            <a:r>
              <a:rPr lang="en-US" dirty="0" smtClean="0"/>
              <a:t>Separate out:</a:t>
            </a:r>
          </a:p>
          <a:p>
            <a:pPr lvl="1"/>
            <a:r>
              <a:rPr lang="en-US" dirty="0" smtClean="0"/>
              <a:t>Kind of tag</a:t>
            </a:r>
          </a:p>
          <a:p>
            <a:pPr lvl="1"/>
            <a:r>
              <a:rPr lang="en-US" dirty="0" smtClean="0"/>
              <a:t>Attribute / value pairs in opening tag (if any)</a:t>
            </a:r>
          </a:p>
          <a:p>
            <a:pPr lvl="1"/>
            <a:r>
              <a:rPr lang="en-US" dirty="0" smtClean="0"/>
              <a:t>Text between matching opening and closing tags</a:t>
            </a:r>
          </a:p>
        </p:txBody>
      </p:sp>
      <p:sp>
        <p:nvSpPr>
          <p:cNvPr id="4" name="Slide Number Placeholder 3"/>
          <p:cNvSpPr>
            <a:spLocks noGrp="1"/>
          </p:cNvSpPr>
          <p:nvPr>
            <p:ph type="sldNum" sz="quarter" idx="10"/>
          </p:nvPr>
        </p:nvSpPr>
        <p:spPr/>
        <p:txBody>
          <a:bodyPr/>
          <a:lstStyle/>
          <a:p>
            <a:fld id="{9D21D21C-CDD5-F643-9360-8369729F4A11}"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HTMLParser</a:t>
            </a:r>
            <a:endParaRPr lang="en-US" dirty="0"/>
          </a:p>
        </p:txBody>
      </p:sp>
      <p:sp>
        <p:nvSpPr>
          <p:cNvPr id="3" name="Content Placeholder 2"/>
          <p:cNvSpPr>
            <a:spLocks noGrp="1"/>
          </p:cNvSpPr>
          <p:nvPr>
            <p:ph idx="1"/>
          </p:nvPr>
        </p:nvSpPr>
        <p:spPr/>
        <p:txBody>
          <a:bodyPr>
            <a:normAutofit/>
          </a:bodyPr>
          <a:lstStyle/>
          <a:p>
            <a:r>
              <a:rPr lang="en-US" dirty="0" err="1" smtClean="0">
                <a:solidFill>
                  <a:srgbClr val="E2751D"/>
                </a:solidFill>
              </a:rPr>
              <a:t>HTMLParser</a:t>
            </a:r>
            <a:r>
              <a:rPr lang="en-US" dirty="0" smtClean="0"/>
              <a:t>: a module for parsing HTML</a:t>
            </a:r>
          </a:p>
          <a:p>
            <a:pPr lvl="1"/>
            <a:r>
              <a:rPr lang="en-US" dirty="0" err="1" smtClean="0"/>
              <a:t>HTMLParser</a:t>
            </a:r>
            <a:r>
              <a:rPr lang="en-US" dirty="0" smtClean="0"/>
              <a:t> object: parses HTML, but doesn't actually do anything with the parse (doesn't even print it out)</a:t>
            </a:r>
          </a:p>
          <a:p>
            <a:r>
              <a:rPr lang="en-US" dirty="0" smtClean="0"/>
              <a:t>So, how to do something useful?</a:t>
            </a:r>
          </a:p>
          <a:p>
            <a:r>
              <a:rPr lang="en-US" dirty="0" smtClean="0"/>
              <a:t>We define a </a:t>
            </a:r>
            <a:r>
              <a:rPr lang="en-US" dirty="0" smtClean="0">
                <a:solidFill>
                  <a:srgbClr val="E2751D"/>
                </a:solidFill>
              </a:rPr>
              <a:t>new kind of object </a:t>
            </a:r>
            <a:r>
              <a:rPr lang="en-US" dirty="0" smtClean="0"/>
              <a:t>based on </a:t>
            </a:r>
            <a:r>
              <a:rPr lang="en-US" dirty="0" err="1" smtClean="0"/>
              <a:t>HTMLParser</a:t>
            </a:r>
            <a:endParaRPr lang="en-US" dirty="0" smtClean="0"/>
          </a:p>
          <a:p>
            <a:pPr lvl="1"/>
            <a:r>
              <a:rPr lang="en-US" dirty="0" smtClean="0"/>
              <a:t>New object class </a:t>
            </a:r>
            <a:r>
              <a:rPr lang="en-US" dirty="0" smtClean="0">
                <a:solidFill>
                  <a:srgbClr val="E2751D"/>
                </a:solidFill>
              </a:rPr>
              <a:t>inherits </a:t>
            </a:r>
            <a:r>
              <a:rPr lang="en-US" dirty="0" smtClean="0"/>
              <a:t>ability to parse HTML</a:t>
            </a:r>
          </a:p>
          <a:p>
            <a:pPr lvl="1"/>
            <a:r>
              <a:rPr lang="en-US" dirty="0" smtClean="0">
                <a:solidFill>
                  <a:srgbClr val="E2751D"/>
                </a:solidFill>
              </a:rPr>
              <a:t>Defines new methods </a:t>
            </a:r>
            <a:r>
              <a:rPr lang="en-US" dirty="0" smtClean="0"/>
              <a:t>that do interesting things during the parse</a:t>
            </a:r>
          </a:p>
        </p:txBody>
      </p:sp>
      <p:sp>
        <p:nvSpPr>
          <p:cNvPr id="4" name="Slide Number Placeholder 3"/>
          <p:cNvSpPr>
            <a:spLocks noGrp="1"/>
          </p:cNvSpPr>
          <p:nvPr>
            <p:ph type="sldNum" sz="quarter" idx="10"/>
          </p:nvPr>
        </p:nvSpPr>
        <p:spPr/>
        <p:txBody>
          <a:bodyPr/>
          <a:lstStyle/>
          <a:p>
            <a:fld id="{9D21D21C-CDD5-F643-9360-8369729F4A11}"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D21D21C-CDD5-F643-9360-8369729F4A11}" type="slidenum">
              <a:rPr lang="en-US" smtClean="0"/>
              <a:pPr/>
              <a:t>62</a:t>
            </a:fld>
            <a:endParaRPr lang="en-US"/>
          </a:p>
        </p:txBody>
      </p:sp>
      <p:pic>
        <p:nvPicPr>
          <p:cNvPr id="6" name="Picture 5" descr="ta.tiff"/>
          <p:cNvPicPr>
            <a:picLocks noChangeAspect="1"/>
          </p:cNvPicPr>
          <p:nvPr/>
        </p:nvPicPr>
        <p:blipFill>
          <a:blip r:embed="rId2"/>
          <a:stretch>
            <a:fillRect/>
          </a:stretch>
        </p:blipFill>
        <p:spPr>
          <a:xfrm>
            <a:off x="620713" y="1753503"/>
            <a:ext cx="7912100" cy="33147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6C34BC-94F8-9849-90BA-D19ECD177092}" type="slidenum">
              <a:rPr lang="en-US" smtClean="0"/>
              <a:pPr/>
              <a:t>63</a:t>
            </a:fld>
            <a:endParaRPr lang="en-US"/>
          </a:p>
        </p:txBody>
      </p:sp>
      <p:pic>
        <p:nvPicPr>
          <p:cNvPr id="3" name="Picture 2" descr="t2.tiff"/>
          <p:cNvPicPr>
            <a:picLocks noChangeAspect="1"/>
          </p:cNvPicPr>
          <p:nvPr/>
        </p:nvPicPr>
        <p:blipFill>
          <a:blip r:embed="rId2"/>
          <a:stretch>
            <a:fillRect/>
          </a:stretch>
        </p:blipFill>
        <p:spPr>
          <a:xfrm>
            <a:off x="0" y="0"/>
            <a:ext cx="9144000" cy="677227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6C34BC-94F8-9849-90BA-D19ECD177092}" type="slidenum">
              <a:rPr lang="en-US" smtClean="0"/>
              <a:pPr/>
              <a:t>64</a:t>
            </a:fld>
            <a:endParaRPr lang="en-US"/>
          </a:p>
        </p:txBody>
      </p:sp>
      <p:sp>
        <p:nvSpPr>
          <p:cNvPr id="3" name="Title 2"/>
          <p:cNvSpPr>
            <a:spLocks noGrp="1"/>
          </p:cNvSpPr>
          <p:nvPr>
            <p:ph type="title" idx="4294967295"/>
          </p:nvPr>
        </p:nvSpPr>
        <p:spPr>
          <a:xfrm>
            <a:off x="0" y="107950"/>
            <a:ext cx="8042275" cy="1336675"/>
          </a:xfrm>
        </p:spPr>
        <p:txBody>
          <a:bodyPr/>
          <a:lstStyle/>
          <a:p>
            <a:r>
              <a:rPr lang="en-US" dirty="0" smtClean="0"/>
              <a:t>Finding Links</a:t>
            </a:r>
            <a:endParaRPr lang="en-US" dirty="0"/>
          </a:p>
        </p:txBody>
      </p:sp>
      <p:sp>
        <p:nvSpPr>
          <p:cNvPr id="4" name="Content Placeholder 3"/>
          <p:cNvSpPr>
            <a:spLocks noGrp="1"/>
          </p:cNvSpPr>
          <p:nvPr>
            <p:ph idx="4294967295"/>
          </p:nvPr>
        </p:nvSpPr>
        <p:spPr>
          <a:xfrm>
            <a:off x="0" y="1600200"/>
            <a:ext cx="8042275" cy="4343400"/>
          </a:xfrm>
        </p:spPr>
        <p:txBody>
          <a:bodyPr/>
          <a:lstStyle/>
          <a:p>
            <a:r>
              <a:rPr lang="en-US" dirty="0" smtClean="0"/>
              <a:t>Many applications involve finding the </a:t>
            </a:r>
            <a:r>
              <a:rPr lang="en-US" dirty="0" smtClean="0">
                <a:solidFill>
                  <a:srgbClr val="E2751D"/>
                </a:solidFill>
              </a:rPr>
              <a:t>hyperlinks </a:t>
            </a:r>
            <a:r>
              <a:rPr lang="en-US" dirty="0" smtClean="0"/>
              <a:t>in a document</a:t>
            </a:r>
          </a:p>
          <a:p>
            <a:pPr lvl="1"/>
            <a:r>
              <a:rPr lang="en-US" dirty="0" smtClean="0"/>
              <a:t>Crawling the web</a:t>
            </a:r>
          </a:p>
          <a:p>
            <a:r>
              <a:rPr lang="en-US" dirty="0" smtClean="0"/>
              <a:t>Instead of printing out all tags, let's only print the ones that are </a:t>
            </a:r>
            <a:r>
              <a:rPr lang="en-US" dirty="0" smtClean="0">
                <a:solidFill>
                  <a:srgbClr val="E2751D"/>
                </a:solidFill>
              </a:rPr>
              <a:t>links</a:t>
            </a:r>
            <a:r>
              <a:rPr lang="en-US" dirty="0" smtClean="0"/>
              <a:t>:</a:t>
            </a:r>
          </a:p>
          <a:p>
            <a:pPr lvl="1"/>
            <a:r>
              <a:rPr lang="en-US" dirty="0" smtClean="0"/>
              <a:t>Tag name is "a"</a:t>
            </a:r>
          </a:p>
          <a:p>
            <a:pPr lvl="1"/>
            <a:r>
              <a:rPr lang="en-US" dirty="0" smtClean="0"/>
              <a:t>Have an "</a:t>
            </a:r>
            <a:r>
              <a:rPr lang="en-US" dirty="0" err="1" smtClean="0"/>
              <a:t>href</a:t>
            </a:r>
            <a:r>
              <a:rPr lang="en-US" dirty="0" smtClean="0"/>
              <a:t>" attribute</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6C34BC-94F8-9849-90BA-D19ECD177092}" type="slidenum">
              <a:rPr lang="en-US" smtClean="0"/>
              <a:pPr/>
              <a:t>65</a:t>
            </a:fld>
            <a:endParaRPr lang="en-US"/>
          </a:p>
        </p:txBody>
      </p:sp>
      <p:pic>
        <p:nvPicPr>
          <p:cNvPr id="3" name="Picture 2" descr="t4.tiff"/>
          <p:cNvPicPr>
            <a:picLocks noChangeAspect="1"/>
          </p:cNvPicPr>
          <p:nvPr/>
        </p:nvPicPr>
        <p:blipFill>
          <a:blip r:embed="rId2"/>
          <a:stretch>
            <a:fillRect/>
          </a:stretch>
        </p:blipFill>
        <p:spPr>
          <a:xfrm>
            <a:off x="785284" y="2236258"/>
            <a:ext cx="7912100" cy="27686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6C34BC-94F8-9849-90BA-D19ECD177092}" type="slidenum">
              <a:rPr lang="en-US" smtClean="0"/>
              <a:pPr/>
              <a:t>66</a:t>
            </a:fld>
            <a:endParaRPr lang="en-US"/>
          </a:p>
        </p:txBody>
      </p:sp>
      <p:pic>
        <p:nvPicPr>
          <p:cNvPr id="3" name="Picture 2" descr="t5.tiff"/>
          <p:cNvPicPr>
            <a:picLocks noChangeAspect="1"/>
          </p:cNvPicPr>
          <p:nvPr/>
        </p:nvPicPr>
        <p:blipFill>
          <a:blip r:embed="rId2"/>
          <a:stretch>
            <a:fillRect/>
          </a:stretch>
        </p:blipFill>
        <p:spPr>
          <a:xfrm>
            <a:off x="928703" y="0"/>
            <a:ext cx="7378700" cy="68580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Next Week</a:t>
            </a:r>
            <a:endParaRPr lang="en-US" dirty="0"/>
          </a:p>
        </p:txBody>
      </p:sp>
      <p:sp>
        <p:nvSpPr>
          <p:cNvPr id="4" name="Content Placeholder 3"/>
          <p:cNvSpPr>
            <a:spLocks noGrp="1"/>
          </p:cNvSpPr>
          <p:nvPr>
            <p:ph idx="1"/>
          </p:nvPr>
        </p:nvSpPr>
        <p:spPr/>
        <p:txBody>
          <a:bodyPr/>
          <a:lstStyle/>
          <a:p>
            <a:r>
              <a:rPr lang="en-US" dirty="0" smtClean="0"/>
              <a:t>Handling error conditions</a:t>
            </a:r>
          </a:p>
          <a:p>
            <a:r>
              <a:rPr lang="en-US" dirty="0" smtClean="0"/>
              <a:t>Writing a web spider</a:t>
            </a:r>
          </a:p>
          <a:p>
            <a:r>
              <a:rPr lang="en-US" dirty="0" smtClean="0"/>
              <a:t>Writing CGI scripts</a:t>
            </a:r>
          </a:p>
          <a:p>
            <a:pPr lvl="1"/>
            <a:r>
              <a:rPr lang="en-US" dirty="0" smtClean="0"/>
              <a:t>Applications that live on web servers</a:t>
            </a:r>
          </a:p>
          <a:p>
            <a:pPr lvl="1"/>
            <a:r>
              <a:rPr lang="en-US" dirty="0" smtClean="0"/>
              <a:t>Generate HTML dynamically</a:t>
            </a:r>
            <a:endParaRPr lang="en-US" dirty="0"/>
          </a:p>
        </p:txBody>
      </p:sp>
      <p:sp>
        <p:nvSpPr>
          <p:cNvPr id="2" name="Slide Number Placeholder 1"/>
          <p:cNvSpPr>
            <a:spLocks noGrp="1"/>
          </p:cNvSpPr>
          <p:nvPr>
            <p:ph type="sldNum" sz="quarter" idx="10"/>
          </p:nvPr>
        </p:nvSpPr>
        <p:spPr/>
        <p:txBody>
          <a:bodyPr/>
          <a:lstStyle/>
          <a:p>
            <a:fld id="{F96C34BC-94F8-9849-90BA-D19ECD177092}" type="slidenum">
              <a:rPr lang="en-US" smtClean="0"/>
              <a:pPr/>
              <a:t>67</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solidFill>
              </a:rPr>
              <a:t>New Perspectives on HTML and XHTML Comprehensive</a:t>
            </a:r>
            <a:endParaRPr lang="en-US">
              <a:solidFill>
                <a:srgbClr val="000000"/>
              </a:solidFill>
            </a:endParaRPr>
          </a:p>
        </p:txBody>
      </p:sp>
      <p:sp>
        <p:nvSpPr>
          <p:cNvPr id="102402" name="Rectangle 2"/>
          <p:cNvSpPr>
            <a:spLocks noGrp="1" noChangeArrowheads="1"/>
          </p:cNvSpPr>
          <p:nvPr>
            <p:ph type="title"/>
          </p:nvPr>
        </p:nvSpPr>
        <p:spPr/>
        <p:txBody>
          <a:bodyPr/>
          <a:lstStyle/>
          <a:p>
            <a:r>
              <a:rPr lang="en-US"/>
              <a:t>What is the Internet? </a:t>
            </a:r>
          </a:p>
        </p:txBody>
      </p:sp>
      <p:sp>
        <p:nvSpPr>
          <p:cNvPr id="102403" name="Rectangle 3"/>
          <p:cNvSpPr>
            <a:spLocks noGrp="1" noChangeArrowheads="1"/>
          </p:cNvSpPr>
          <p:nvPr>
            <p:ph type="body" idx="1"/>
          </p:nvPr>
        </p:nvSpPr>
        <p:spPr>
          <a:xfrm>
            <a:off x="1182688" y="2017713"/>
            <a:ext cx="7772400" cy="3773487"/>
          </a:xfrm>
        </p:spPr>
        <p:txBody>
          <a:bodyPr/>
          <a:lstStyle/>
          <a:p>
            <a:r>
              <a:rPr lang="en-US" sz="2000"/>
              <a:t>Origins and History </a:t>
            </a:r>
          </a:p>
          <a:p>
            <a:r>
              <a:rPr lang="en-US" sz="2000"/>
              <a:t>1960’s DOD ARPANET </a:t>
            </a:r>
          </a:p>
          <a:p>
            <a:pPr lvl="1"/>
            <a:r>
              <a:rPr lang="en-US" sz="2000"/>
              <a:t>In its early days, the Internet was called </a:t>
            </a:r>
            <a:r>
              <a:rPr lang="en-US" sz="2000" b="1">
                <a:solidFill>
                  <a:srgbClr val="777777"/>
                </a:solidFill>
              </a:rPr>
              <a:t>ARPANET</a:t>
            </a:r>
            <a:r>
              <a:rPr lang="en-US" sz="2000"/>
              <a:t> and consisted of two network nodes located at UCLA and Stanford, connected by a phone line.</a:t>
            </a:r>
          </a:p>
          <a:p>
            <a:pPr lvl="1"/>
            <a:r>
              <a:rPr lang="en-US" sz="2000"/>
              <a:t>Experimental usage for communication </a:t>
            </a:r>
          </a:p>
          <a:p>
            <a:pPr lvl="1"/>
            <a:r>
              <a:rPr lang="en-US" sz="2000"/>
              <a:t>Keep govt. functioning in case of nuclear war </a:t>
            </a:r>
          </a:p>
          <a:p>
            <a:r>
              <a:rPr lang="en-US" sz="2000"/>
              <a:t>Grew to include scientists and researchers from: military, universities</a:t>
            </a:r>
          </a:p>
          <a:p>
            <a:r>
              <a:rPr lang="en-US" sz="2000"/>
              <a:t>1980’s - NSF became the "backbone"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Components </a:t>
            </a:r>
          </a:p>
        </p:txBody>
      </p:sp>
      <p:sp>
        <p:nvSpPr>
          <p:cNvPr id="103427" name="Rectangle 3"/>
          <p:cNvSpPr>
            <a:spLocks noGrp="1" noChangeArrowheads="1"/>
          </p:cNvSpPr>
          <p:nvPr>
            <p:ph type="body" idx="1"/>
          </p:nvPr>
        </p:nvSpPr>
        <p:spPr/>
        <p:txBody>
          <a:bodyPr/>
          <a:lstStyle/>
          <a:p>
            <a:pPr>
              <a:lnSpc>
                <a:spcPct val="90000"/>
              </a:lnSpc>
            </a:pPr>
            <a:r>
              <a:rPr lang="en-US"/>
              <a:t>Hosts </a:t>
            </a:r>
          </a:p>
          <a:p>
            <a:pPr>
              <a:lnSpc>
                <a:spcPct val="90000"/>
              </a:lnSpc>
            </a:pPr>
            <a:r>
              <a:rPr lang="en-US"/>
              <a:t>Any computer with a direct connection to the Internet can communicate, share data and run applications </a:t>
            </a:r>
          </a:p>
          <a:p>
            <a:pPr>
              <a:lnSpc>
                <a:spcPct val="90000"/>
              </a:lnSpc>
            </a:pPr>
            <a:r>
              <a:rPr lang="en-US"/>
              <a:t>Domain </a:t>
            </a:r>
          </a:p>
          <a:p>
            <a:pPr lvl="1">
              <a:lnSpc>
                <a:spcPct val="90000"/>
              </a:lnSpc>
            </a:pPr>
            <a:r>
              <a:rPr lang="en-US" b="1"/>
              <a:t>identifies the organization </a:t>
            </a:r>
          </a:p>
          <a:p>
            <a:pPr lvl="1">
              <a:lnSpc>
                <a:spcPct val="90000"/>
              </a:lnSpc>
            </a:pPr>
            <a:r>
              <a:rPr lang="en-US" b="1"/>
              <a:t>identifies type or location </a:t>
            </a:r>
          </a:p>
          <a:p>
            <a:pPr lvl="1">
              <a:lnSpc>
                <a:spcPct val="90000"/>
              </a:lnSpc>
            </a:pPr>
            <a:r>
              <a:rPr lang="en-US" b="1"/>
              <a:t>helps to route data efficiently </a:t>
            </a:r>
          </a:p>
          <a:p>
            <a:pPr>
              <a:lnSpc>
                <a:spcPct val="90000"/>
              </a:lnSpc>
              <a:buFont typeface="Wingdings" charset="2"/>
              <a:buNone/>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Domain Name Examples (name.root) </a:t>
            </a:r>
          </a:p>
        </p:txBody>
      </p:sp>
      <p:sp>
        <p:nvSpPr>
          <p:cNvPr id="104451" name="Rectangle 3"/>
          <p:cNvSpPr>
            <a:spLocks noGrp="1" noChangeArrowheads="1"/>
          </p:cNvSpPr>
          <p:nvPr>
            <p:ph type="body" idx="1"/>
          </p:nvPr>
        </p:nvSpPr>
        <p:spPr/>
        <p:txBody>
          <a:bodyPr/>
          <a:lstStyle/>
          <a:p>
            <a:r>
              <a:rPr lang="en-US"/>
              <a:t>www.yahoo.com </a:t>
            </a:r>
          </a:p>
          <a:p>
            <a:r>
              <a:rPr lang="en-US"/>
              <a:t>www.mozilla.org</a:t>
            </a:r>
          </a:p>
          <a:p>
            <a:r>
              <a:rPr lang="en-US"/>
              <a:t>www.whitehouse.gov</a:t>
            </a:r>
          </a:p>
          <a:p>
            <a:r>
              <a:rPr lang="en-US"/>
              <a:t>www.google.com</a:t>
            </a:r>
          </a:p>
          <a:p>
            <a:pPr>
              <a:buFont typeface="Wingdings" charset="2"/>
              <a:buNone/>
            </a:pPr>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noFill/>
        <a:ln w="25400"/>
      </a:spPr>
      <a:bodyPr rtlCol="0" anchor="ctr"/>
      <a:lstStyle>
        <a:defPPr algn="ctr">
          <a:defRPr dirty="0" smtClean="0">
            <a:solidFill>
              <a:srgbClr val="E2751D"/>
            </a:solidFill>
          </a:defRPr>
        </a:defPPr>
      </a:lstStyle>
      <a:style>
        <a:lnRef idx="1">
          <a:schemeClr val="accent1"/>
        </a:lnRef>
        <a:fillRef idx="3">
          <a:schemeClr val="accent1"/>
        </a:fillRef>
        <a:effectRef idx="2">
          <a:schemeClr val="accent1"/>
        </a:effectRef>
        <a:fontRef idx="minor">
          <a:schemeClr val="lt1"/>
        </a:fontRef>
      </a:style>
    </a:spDef>
    <a:lnDef>
      <a:spPr>
        <a:ln w="38100" cmpd="sng">
          <a:tailEnd type="arrow"/>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ayers">
  <a:themeElements>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3094</TotalTime>
  <Words>2708</Words>
  <Application>Microsoft Macintosh PowerPoint</Application>
  <PresentationFormat>On-screen Show (4:3)</PresentationFormat>
  <Paragraphs>431</Paragraphs>
  <Slides>67</Slides>
  <Notes>0</Notes>
  <HiddenSlides>0</HiddenSlides>
  <MMClips>0</MMClips>
  <ScaleCrop>false</ScaleCrop>
  <HeadingPairs>
    <vt:vector size="6" baseType="variant">
      <vt:variant>
        <vt:lpstr>Design Template</vt:lpstr>
      </vt:variant>
      <vt:variant>
        <vt:i4>5</vt:i4>
      </vt:variant>
      <vt:variant>
        <vt:lpstr>Embedded OLE Servers</vt:lpstr>
      </vt:variant>
      <vt:variant>
        <vt:i4>1</vt:i4>
      </vt:variant>
      <vt:variant>
        <vt:lpstr>Slide Titles</vt:lpstr>
      </vt:variant>
      <vt:variant>
        <vt:i4>67</vt:i4>
      </vt:variant>
    </vt:vector>
  </HeadingPairs>
  <TitlesOfParts>
    <vt:vector size="73" baseType="lpstr">
      <vt:lpstr>Breeze</vt:lpstr>
      <vt:lpstr>Layers</vt:lpstr>
      <vt:lpstr>1_Layers</vt:lpstr>
      <vt:lpstr>Blends</vt:lpstr>
      <vt:lpstr>1_Blends</vt:lpstr>
      <vt:lpstr>Bitmap Image</vt:lpstr>
      <vt:lpstr>Working with the Web in Python</vt:lpstr>
      <vt:lpstr>Topics</vt:lpstr>
      <vt:lpstr>Topics</vt:lpstr>
      <vt:lpstr>Introducing the World Wide Web</vt:lpstr>
      <vt:lpstr>Introducing the World Wide Web</vt:lpstr>
      <vt:lpstr>Introducing the World Wide Web</vt:lpstr>
      <vt:lpstr>What is the Internet? </vt:lpstr>
      <vt:lpstr>Components </vt:lpstr>
      <vt:lpstr>Domain Name Examples (name.root) </vt:lpstr>
      <vt:lpstr>Internet Protocol Number (IP) </vt:lpstr>
      <vt:lpstr>Internet Services </vt:lpstr>
      <vt:lpstr>Introducing the World Wide Web</vt:lpstr>
      <vt:lpstr>Structure of the Internet</vt:lpstr>
      <vt:lpstr>The Development of the Word Wide Web</vt:lpstr>
      <vt:lpstr>Hypertext Documents</vt:lpstr>
      <vt:lpstr>Linear versus hypertext documents</vt:lpstr>
      <vt:lpstr>Hypertext Documents</vt:lpstr>
      <vt:lpstr>Web Servers and Web Browsers</vt:lpstr>
      <vt:lpstr>Uniform Resource Locator (URL) </vt:lpstr>
      <vt:lpstr>URL Protocols</vt:lpstr>
      <vt:lpstr>Documents and Markup</vt:lpstr>
      <vt:lpstr>Hypertext Markup Language (HTML)</vt:lpstr>
      <vt:lpstr>Skeleton HTML Document</vt:lpstr>
      <vt:lpstr>HelloCSC170.html Example</vt:lpstr>
      <vt:lpstr>Document Structure</vt:lpstr>
      <vt:lpstr>Container Elements</vt:lpstr>
      <vt:lpstr>Container Elements – con’t</vt:lpstr>
      <vt:lpstr>Formatting Text</vt:lpstr>
      <vt:lpstr>Paragraph Tag </vt:lpstr>
      <vt:lpstr>Strong and Emphasis Tags</vt:lpstr>
      <vt:lpstr>Heading Tags</vt:lpstr>
      <vt:lpstr>Slide 32</vt:lpstr>
      <vt:lpstr>Slide 33</vt:lpstr>
      <vt:lpstr>Escaped Characters</vt:lpstr>
      <vt:lpstr>HTML Tags</vt:lpstr>
      <vt:lpstr>Links</vt:lpstr>
      <vt:lpstr>Anchor Tags &lt;a&gt;</vt:lpstr>
      <vt:lpstr>Link to the a HMTL Document</vt:lpstr>
      <vt:lpstr>Slide 39</vt:lpstr>
      <vt:lpstr>Creating Links within Documents</vt:lpstr>
      <vt:lpstr>Using named anchors</vt:lpstr>
      <vt:lpstr>Uses of Images</vt:lpstr>
      <vt:lpstr>Image File Types</vt:lpstr>
      <vt:lpstr>JPEG</vt:lpstr>
      <vt:lpstr>GIF</vt:lpstr>
      <vt:lpstr>Image Tag</vt:lpstr>
      <vt:lpstr>Images</vt:lpstr>
      <vt:lpstr>ALIGN="left"</vt:lpstr>
      <vt:lpstr>ALIGN="right"</vt:lpstr>
      <vt:lpstr>ALIGN=“bottom"</vt:lpstr>
      <vt:lpstr>Web Site Design</vt:lpstr>
      <vt:lpstr>How Not to Structure a Web Site</vt:lpstr>
      <vt:lpstr>Linear Structure</vt:lpstr>
      <vt:lpstr>Hierarchical Structure</vt:lpstr>
      <vt:lpstr>Topics</vt:lpstr>
      <vt:lpstr>Accessing Web Resources</vt:lpstr>
      <vt:lpstr>Opening a URL</vt:lpstr>
      <vt:lpstr>Slide 58</vt:lpstr>
      <vt:lpstr>Topics</vt:lpstr>
      <vt:lpstr>Parsing HTML</vt:lpstr>
      <vt:lpstr>HTMLParser</vt:lpstr>
      <vt:lpstr>Slide 62</vt:lpstr>
      <vt:lpstr>Slide 63</vt:lpstr>
      <vt:lpstr>Finding Links</vt:lpstr>
      <vt:lpstr>Slide 65</vt:lpstr>
      <vt:lpstr>Slide 66</vt:lpstr>
      <vt:lpstr>Next Week</vt:lpstr>
    </vt:vector>
  </TitlesOfParts>
  <Company>University of Rochester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Computer Science using Python?</dc:title>
  <dc:creator>Henry Kautz</dc:creator>
  <cp:lastModifiedBy>Henry Kautz</cp:lastModifiedBy>
  <cp:revision>176</cp:revision>
  <cp:lastPrinted>2009-11-02T20:38:32Z</cp:lastPrinted>
  <dcterms:created xsi:type="dcterms:W3CDTF">2009-11-23T21:03:58Z</dcterms:created>
  <dcterms:modified xsi:type="dcterms:W3CDTF">2009-11-23T21:29:04Z</dcterms:modified>
</cp:coreProperties>
</file>