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87" r:id="rId2"/>
    <p:sldId id="295" r:id="rId3"/>
    <p:sldId id="296" r:id="rId4"/>
    <p:sldId id="297" r:id="rId5"/>
    <p:sldId id="303" r:id="rId6"/>
    <p:sldId id="299" r:id="rId7"/>
    <p:sldId id="300" r:id="rId8"/>
    <p:sldId id="301" r:id="rId9"/>
    <p:sldId id="306" r:id="rId10"/>
    <p:sldId id="307" r:id="rId11"/>
    <p:sldId id="308" r:id="rId12"/>
    <p:sldId id="309" r:id="rId13"/>
    <p:sldId id="310" r:id="rId14"/>
    <p:sldId id="288" r:id="rId15"/>
    <p:sldId id="304" r:id="rId16"/>
    <p:sldId id="305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4" r:id="rId27"/>
    <p:sldId id="325" r:id="rId28"/>
    <p:sldId id="320" r:id="rId29"/>
    <p:sldId id="321" r:id="rId30"/>
    <p:sldId id="323" r:id="rId31"/>
    <p:sldId id="326" r:id="rId32"/>
    <p:sldId id="327" r:id="rId33"/>
    <p:sldId id="328" r:id="rId34"/>
    <p:sldId id="329" r:id="rId35"/>
    <p:sldId id="330" r:id="rId36"/>
    <p:sldId id="33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Henry Kautz" initials="H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955" autoAdjust="0"/>
  </p:normalViewPr>
  <p:slideViewPr>
    <p:cSldViewPr snapToGrid="0" snapToObjects="1">
      <p:cViewPr varScale="1">
        <p:scale>
          <a:sx n="122" d="100"/>
          <a:sy n="122" d="100"/>
        </p:scale>
        <p:origin x="-6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64DB5-A206-9D47-95DA-5CD0D706BD05}" type="datetime1">
              <a:rPr lang="en-US" smtClean="0"/>
              <a:pPr/>
              <a:t>11/30/09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430E2-E856-7042-ABF6-9ECE38EB6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19C1D-C253-4147-B0EB-6878BC36788E}" type="datetime1">
              <a:rPr lang="en-US" smtClean="0"/>
              <a:pPr/>
              <a:t>11/30/09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44217-DB22-4D42-8636-8E59A7100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4217-DB22-4D42-8636-8E59A71008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D21C-CDD5-F643-9360-8369729F4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123E229-EFD9-284E-A24E-CEDE8B798172}" type="slidenum">
              <a:rPr lang="en-US"/>
              <a:pPr/>
              <a:t>1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Spidering</a:t>
            </a:r>
            <a:r>
              <a:rPr lang="en-US" dirty="0" smtClean="0"/>
              <a:t> the Web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CSC 161: The Art of Programming</a:t>
            </a:r>
          </a:p>
          <a:p>
            <a:r>
              <a:rPr lang="en-US" dirty="0" smtClean="0"/>
              <a:t>Prof. Henry Kautz</a:t>
            </a:r>
          </a:p>
          <a:p>
            <a:r>
              <a:rPr lang="en-US" dirty="0" smtClean="0"/>
              <a:t>11/23/2009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Relative URLs to Full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92313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There's a Python Library for that!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&gt;&gt;&gt; </a:t>
            </a:r>
            <a:r>
              <a:rPr lang="en-US" sz="2000" dirty="0" smtClean="0">
                <a:solidFill>
                  <a:schemeClr val="accent3"/>
                </a:solidFill>
                <a:latin typeface="Courier"/>
                <a:cs typeface="Courier"/>
              </a:rPr>
              <a:t>import </a:t>
            </a:r>
            <a:r>
              <a:rPr lang="en-US" sz="2000" dirty="0" err="1" smtClean="0">
                <a:latin typeface="Courier"/>
                <a:cs typeface="Courier"/>
              </a:rPr>
              <a:t>urlparse</a:t>
            </a:r>
            <a:endParaRPr lang="en-US" sz="2000" dirty="0" smtClean="0">
              <a:latin typeface="Courier"/>
              <a:cs typeface="Courier"/>
            </a:endParaRP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&gt;&gt;&gt; current = http://</a:t>
            </a:r>
            <a:r>
              <a:rPr lang="en-US" sz="2000" dirty="0" err="1" smtClean="0">
                <a:latin typeface="Courier"/>
                <a:cs typeface="Courier"/>
              </a:rPr>
              <a:t>www.cs.rochester.edu/u/kautz</a:t>
            </a:r>
            <a:r>
              <a:rPr lang="en-US" sz="2000" dirty="0" smtClean="0">
                <a:latin typeface="Courier"/>
                <a:cs typeface="Courier"/>
              </a:rPr>
              <a:t>/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&gt;&gt;&gt; link = research/</a:t>
            </a:r>
            <a:r>
              <a:rPr lang="en-US" sz="2000" dirty="0" err="1" smtClean="0">
                <a:latin typeface="Courier"/>
                <a:cs typeface="Courier"/>
              </a:rPr>
              <a:t>index.html</a:t>
            </a:r>
            <a:endParaRPr lang="en-US" sz="2000" dirty="0" smtClean="0">
              <a:latin typeface="Courier"/>
              <a:cs typeface="Courier"/>
            </a:endParaRP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&gt;&gt;&gt; </a:t>
            </a:r>
            <a:r>
              <a:rPr lang="en-US" sz="2000" dirty="0" err="1" smtClean="0">
                <a:latin typeface="Courier"/>
                <a:cs typeface="Courier"/>
              </a:rPr>
              <a:t>link_url</a:t>
            </a:r>
            <a:r>
              <a:rPr lang="en-US" sz="2000" dirty="0" smtClean="0">
                <a:latin typeface="Courier"/>
                <a:cs typeface="Courier"/>
              </a:rPr>
              <a:t> = </a:t>
            </a:r>
            <a:r>
              <a:rPr lang="en-US" sz="2000" dirty="0" err="1" smtClean="0">
                <a:latin typeface="Courier"/>
                <a:cs typeface="Courier"/>
              </a:rPr>
              <a:t>urlparse.urljoin(current</a:t>
            </a:r>
            <a:r>
              <a:rPr lang="en-US" sz="2000" dirty="0" smtClean="0">
                <a:latin typeface="Courier"/>
                <a:cs typeface="Courier"/>
              </a:rPr>
              <a:t>, link)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&gt;&gt;&gt;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print </a:t>
            </a:r>
            <a:r>
              <a:rPr lang="en-US" sz="2000" dirty="0" err="1" smtClean="0">
                <a:latin typeface="Courier"/>
                <a:cs typeface="Courier"/>
              </a:rPr>
              <a:t>link_url</a:t>
            </a:r>
            <a:endParaRPr lang="en-US" sz="2000" dirty="0" smtClean="0">
              <a:latin typeface="Courier"/>
              <a:cs typeface="Courier"/>
            </a:endParaRP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http://</a:t>
            </a:r>
            <a:r>
              <a:rPr lang="en-US" sz="2000" dirty="0" err="1" smtClean="0">
                <a:latin typeface="Courier"/>
                <a:cs typeface="Courier"/>
              </a:rPr>
              <a:t>www.cs.rochester.edu/u/kautz/research/index.html</a:t>
            </a:r>
            <a:endParaRPr lang="en-US" sz="2000" dirty="0" smtClean="0">
              <a:latin typeface="Courier"/>
              <a:cs typeface="Courier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</a:t>
            </a:r>
            <a:r>
              <a:rPr lang="en-US" dirty="0" err="1" smtClean="0"/>
              <a:t>LinkParser</a:t>
            </a:r>
            <a:r>
              <a:rPr lang="en-US" dirty="0" smtClean="0"/>
              <a:t> Print Full URLs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We'd like </a:t>
            </a:r>
            <a:r>
              <a:rPr lang="en-US" dirty="0" err="1" smtClean="0"/>
              <a:t>LinkParser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3"/>
                </a:solidFill>
              </a:rPr>
              <a:t>convert </a:t>
            </a:r>
            <a:r>
              <a:rPr lang="en-US" dirty="0" smtClean="0"/>
              <a:t>relative URLs to full URLs before printing them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Problem: </a:t>
            </a:r>
            <a:r>
              <a:rPr lang="en-US" dirty="0" err="1" smtClean="0">
                <a:solidFill>
                  <a:srgbClr val="E2751D"/>
                </a:solidFill>
              </a:rPr>
              <a:t>LinkParser</a:t>
            </a:r>
            <a:r>
              <a:rPr lang="en-US" dirty="0" smtClean="0">
                <a:solidFill>
                  <a:srgbClr val="E2751D"/>
                </a:solidFill>
              </a:rPr>
              <a:t> doesn't know the URL of the current page!</a:t>
            </a:r>
          </a:p>
          <a:p>
            <a:pPr lvl="1"/>
            <a:r>
              <a:rPr lang="en-US" dirty="0" smtClean="0"/>
              <a:t>The feed method passes it the contents of the current page, but not the URL of the current page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Solution: </a:t>
            </a:r>
            <a:r>
              <a:rPr lang="en-US" dirty="0" smtClean="0"/>
              <a:t>Add a new method to </a:t>
            </a:r>
            <a:r>
              <a:rPr lang="en-US" dirty="0" err="1" smtClean="0"/>
              <a:t>LinkParser</a:t>
            </a:r>
            <a:r>
              <a:rPr lang="en-US" dirty="0" smtClean="0"/>
              <a:t> that:</a:t>
            </a:r>
          </a:p>
          <a:p>
            <a:pPr lvl="1"/>
            <a:r>
              <a:rPr lang="en-US" dirty="0" smtClean="0"/>
              <a:t>Is passed the URL of the current page</a:t>
            </a:r>
          </a:p>
          <a:p>
            <a:pPr lvl="1"/>
            <a:r>
              <a:rPr lang="en-US" dirty="0" smtClean="0"/>
              <a:t>Remembers that URL in a local variable</a:t>
            </a:r>
          </a:p>
          <a:p>
            <a:pPr lvl="1"/>
            <a:r>
              <a:rPr lang="en-US" dirty="0" smtClean="0"/>
              <a:t>Opens that page and reads it in</a:t>
            </a:r>
          </a:p>
          <a:p>
            <a:pPr lvl="1"/>
            <a:r>
              <a:rPr lang="en-US" dirty="0" smtClean="0"/>
              <a:t>Feeds itself the data from the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7076" b="-707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81" y="0"/>
            <a:ext cx="733107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6ADC9FDF-D224-D643-90F7-74FABA1D734D}" type="slidenum">
              <a:rPr lang="en-US"/>
              <a:pPr/>
              <a:t>14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HTML, the language of the Web</a:t>
            </a:r>
          </a:p>
          <a:p>
            <a:r>
              <a:rPr lang="en-US" sz="2800" dirty="0" smtClean="0"/>
              <a:t>Accessing web resources in Python</a:t>
            </a:r>
          </a:p>
          <a:p>
            <a:r>
              <a:rPr lang="en-US" sz="2800" dirty="0" smtClean="0"/>
              <a:t>Parsing HTML files</a:t>
            </a:r>
          </a:p>
          <a:p>
            <a:pPr lvl="1"/>
            <a:r>
              <a:rPr lang="en-US" sz="2600" dirty="0" smtClean="0"/>
              <a:t>Defining new kinds of objects</a:t>
            </a:r>
          </a:p>
          <a:p>
            <a:pPr lvl="1"/>
            <a:r>
              <a:rPr lang="en-US" sz="2600" dirty="0" smtClean="0"/>
              <a:t>Handling error conditions</a:t>
            </a:r>
          </a:p>
          <a:p>
            <a:r>
              <a:rPr lang="en-US" sz="2800" dirty="0" smtClean="0"/>
              <a:t>Building a web spider</a:t>
            </a:r>
          </a:p>
          <a:p>
            <a:r>
              <a:rPr lang="en-US" sz="2800" dirty="0" smtClean="0"/>
              <a:t>Writing CGI scripts in Python</a:t>
            </a:r>
          </a:p>
        </p:txBody>
      </p:sp>
      <p:sp>
        <p:nvSpPr>
          <p:cNvPr id="6" name="Left Arrow 5"/>
          <p:cNvSpPr/>
          <p:nvPr/>
        </p:nvSpPr>
        <p:spPr>
          <a:xfrm>
            <a:off x="5656942" y="4608286"/>
            <a:ext cx="1124858" cy="489857"/>
          </a:xfrm>
          <a:prstGeom prst="leftArrow">
            <a:avLst/>
          </a:prstGeom>
          <a:solidFill>
            <a:schemeClr val="accent3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E275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Information on the WWW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87109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</a:t>
            </a:r>
            <a:r>
              <a:rPr lang="en-US" dirty="0" smtClean="0">
                <a:solidFill>
                  <a:schemeClr val="accent3"/>
                </a:solidFill>
              </a:rPr>
              <a:t>no central index </a:t>
            </a:r>
            <a:r>
              <a:rPr lang="en-US" dirty="0" smtClean="0"/>
              <a:t>of everything that is on the World Wide Web</a:t>
            </a:r>
          </a:p>
          <a:p>
            <a:pPr lvl="1"/>
            <a:r>
              <a:rPr lang="en-US" dirty="0" smtClean="0"/>
              <a:t>Part of the design of the internet: </a:t>
            </a:r>
            <a:r>
              <a:rPr lang="en-US" dirty="0" smtClean="0">
                <a:solidFill>
                  <a:srgbClr val="E2751D"/>
                </a:solidFill>
              </a:rPr>
              <a:t>no central point of failure</a:t>
            </a:r>
          </a:p>
          <a:p>
            <a:r>
              <a:rPr lang="en-US" dirty="0" smtClean="0"/>
              <a:t>In the beginning of the WWW, to find information, you had to </a:t>
            </a:r>
            <a:r>
              <a:rPr lang="en-US" dirty="0" smtClean="0">
                <a:solidFill>
                  <a:srgbClr val="E2751D"/>
                </a:solidFill>
              </a:rPr>
              <a:t>know where to look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E2751D"/>
                </a:solidFill>
              </a:rPr>
              <a:t>follow links</a:t>
            </a:r>
            <a:r>
              <a:rPr lang="en-US" dirty="0" smtClean="0"/>
              <a:t> that were manually created, and hope you find something useful!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Joseph Jefferson-as Rip Van Winkle-(hands to head)-Photo-tinted-Re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494" y="2190248"/>
            <a:ext cx="2882348" cy="351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fill the need for an easier way to find information on the WWW, spiders were invented</a:t>
            </a:r>
          </a:p>
          <a:p>
            <a:pPr lvl="1"/>
            <a:r>
              <a:rPr lang="en-US" dirty="0" smtClean="0"/>
              <a:t>Start at some arbitrary URL</a:t>
            </a:r>
          </a:p>
          <a:p>
            <a:pPr lvl="1"/>
            <a:r>
              <a:rPr lang="en-US" dirty="0" smtClean="0"/>
              <a:t>Read in that page, and index the contents</a:t>
            </a:r>
          </a:p>
          <a:p>
            <a:pPr lvl="2"/>
            <a:r>
              <a:rPr lang="en-US" dirty="0" smtClean="0"/>
              <a:t>For each word on the page, </a:t>
            </a:r>
            <a:r>
              <a:rPr lang="en-US" dirty="0" err="1" smtClean="0">
                <a:solidFill>
                  <a:srgbClr val="E2751D"/>
                </a:solidFill>
              </a:rPr>
              <a:t>dictionary[word</a:t>
            </a:r>
            <a:r>
              <a:rPr lang="en-US" dirty="0" smtClean="0">
                <a:solidFill>
                  <a:srgbClr val="E2751D"/>
                </a:solidFill>
              </a:rPr>
              <a:t>] </a:t>
            </a:r>
            <a:r>
              <a:rPr lang="en-US" dirty="0" smtClean="0">
                <a:solidFill>
                  <a:srgbClr val="E2751D"/>
                </a:solidFill>
                <a:sym typeface="Wingdings"/>
              </a:rPr>
              <a:t>= URL</a:t>
            </a:r>
          </a:p>
          <a:p>
            <a:pPr lvl="1"/>
            <a:r>
              <a:rPr lang="en-US" dirty="0" smtClean="0">
                <a:sym typeface="Wingdings"/>
              </a:rPr>
              <a:t>Get the links from the page</a:t>
            </a:r>
          </a:p>
          <a:p>
            <a:pPr lvl="1"/>
            <a:r>
              <a:rPr lang="en-US" dirty="0" smtClean="0">
                <a:sym typeface="Wingdings"/>
              </a:rPr>
              <a:t>For each link, apply this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webcraw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88" y="5233988"/>
            <a:ext cx="4660900" cy="100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Web Spider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</a:t>
            </a:r>
            <a:r>
              <a:rPr lang="en-US" dirty="0" smtClean="0">
                <a:solidFill>
                  <a:srgbClr val="E2751D"/>
                </a:solidFill>
              </a:rPr>
              <a:t>get a list of the links </a:t>
            </a:r>
            <a:r>
              <a:rPr lang="en-US" dirty="0" smtClean="0"/>
              <a:t>from a page, not just print the list</a:t>
            </a:r>
          </a:p>
          <a:p>
            <a:r>
              <a:rPr lang="en-US" dirty="0" smtClean="0"/>
              <a:t>How can we modify LinkParser2 to do this?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Create a new local variable in the object to store the list of links</a:t>
            </a:r>
          </a:p>
          <a:p>
            <a:pPr lvl="1"/>
            <a:r>
              <a:rPr lang="en-US" dirty="0" smtClean="0"/>
              <a:t>Whenever </a:t>
            </a:r>
            <a:r>
              <a:rPr lang="en-US" dirty="0" err="1" smtClean="0">
                <a:solidFill>
                  <a:srgbClr val="E2751D"/>
                </a:solidFill>
              </a:rPr>
              <a:t>handle_starttag</a:t>
            </a:r>
            <a:r>
              <a:rPr lang="en-US" dirty="0" smtClean="0">
                <a:solidFill>
                  <a:srgbClr val="E2751D"/>
                </a:solidFill>
              </a:rPr>
              <a:t> </a:t>
            </a:r>
            <a:r>
              <a:rPr lang="en-US" dirty="0" smtClean="0"/>
              <a:t>finds a link, add the link to the list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>
                <a:solidFill>
                  <a:srgbClr val="E2751D"/>
                </a:solidFill>
              </a:rPr>
              <a:t>getLinks</a:t>
            </a:r>
            <a:r>
              <a:rPr lang="en-US" dirty="0" smtClean="0">
                <a:solidFill>
                  <a:srgbClr val="E2751D"/>
                </a:solidFill>
              </a:rPr>
              <a:t> </a:t>
            </a:r>
            <a:r>
              <a:rPr lang="en-US" dirty="0" smtClean="0"/>
              <a:t>method returns this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735965"/>
            <a:ext cx="8864600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0" y="1049455"/>
            <a:ext cx="8940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Parsing</a:t>
            </a:r>
            <a:r>
              <a:rPr lang="en-US" dirty="0" smtClean="0"/>
              <a:t>: making the structure implicit in a piece of text explicit</a:t>
            </a:r>
          </a:p>
          <a:p>
            <a:r>
              <a:rPr lang="en-US" dirty="0" smtClean="0"/>
              <a:t>Recall: Structure in HTML is indicated by </a:t>
            </a:r>
            <a:r>
              <a:rPr lang="en-US" dirty="0" smtClean="0">
                <a:solidFill>
                  <a:srgbClr val="E2751D"/>
                </a:solidFill>
              </a:rPr>
              <a:t>matching pairs </a:t>
            </a:r>
            <a:r>
              <a:rPr lang="en-US" dirty="0" smtClean="0"/>
              <a:t>of opening / closing tags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Key parsing task: find opening / closing tags</a:t>
            </a:r>
          </a:p>
          <a:p>
            <a:r>
              <a:rPr lang="en-US" dirty="0" smtClean="0"/>
              <a:t>Separate out:</a:t>
            </a:r>
          </a:p>
          <a:p>
            <a:pPr lvl="1"/>
            <a:r>
              <a:rPr lang="en-US" dirty="0" smtClean="0"/>
              <a:t>Kind of tag</a:t>
            </a:r>
          </a:p>
          <a:p>
            <a:pPr lvl="1"/>
            <a:r>
              <a:rPr lang="en-US" dirty="0" smtClean="0"/>
              <a:t>Attribute / value pairs in opening tag (if any)</a:t>
            </a:r>
          </a:p>
          <a:p>
            <a:pPr lvl="1"/>
            <a:r>
              <a:rPr lang="en-US" dirty="0" smtClean="0"/>
              <a:t>Text between matching opening and closing tags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Non-HTML Pages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the URL passed to </a:t>
            </a:r>
            <a:r>
              <a:rPr lang="en-US" dirty="0" err="1" smtClean="0"/>
              <a:t>getLinks</a:t>
            </a:r>
            <a:r>
              <a:rPr lang="en-US" dirty="0" smtClean="0"/>
              <a:t> happens not to be an HTML page?</a:t>
            </a:r>
          </a:p>
          <a:p>
            <a:pPr lvl="1"/>
            <a:r>
              <a:rPr lang="en-US" dirty="0" smtClean="0"/>
              <a:t>E.g.: image, video file, </a:t>
            </a:r>
            <a:r>
              <a:rPr lang="en-US" dirty="0" err="1" smtClean="0"/>
              <a:t>pdf</a:t>
            </a:r>
            <a:r>
              <a:rPr lang="en-US" dirty="0" smtClean="0"/>
              <a:t> file, ...</a:t>
            </a:r>
          </a:p>
          <a:p>
            <a:pPr lvl="1"/>
            <a:r>
              <a:rPr lang="en-US" dirty="0" smtClean="0"/>
              <a:t>Not always possible to tell from URL alone</a:t>
            </a:r>
          </a:p>
          <a:p>
            <a:r>
              <a:rPr lang="en-US" dirty="0" smtClean="0"/>
              <a:t>Current solution not robust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4608514"/>
            <a:ext cx="7841142" cy="86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869"/>
            <a:ext cx="9144000" cy="5454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Page 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would like to know for sure if a page contains HTML before trying to parse it</a:t>
            </a:r>
          </a:p>
          <a:p>
            <a:r>
              <a:rPr lang="en-US" dirty="0" smtClean="0"/>
              <a:t>We can't possibly have this information for sure until we open the file</a:t>
            </a:r>
          </a:p>
          <a:p>
            <a:r>
              <a:rPr lang="en-US" dirty="0" smtClean="0"/>
              <a:t>We want to check the type before we read in the data </a:t>
            </a:r>
          </a:p>
          <a:p>
            <a:r>
              <a:rPr lang="en-US" dirty="0" smtClean="0"/>
              <a:t>How to do this?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Information about a Web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78" y="1600200"/>
            <a:ext cx="8782229" cy="4500911"/>
          </a:xfrm>
        </p:spPr>
        <p:txBody>
          <a:bodyPr>
            <a:normAutofit/>
          </a:bodyPr>
          <a:lstStyle/>
          <a:p>
            <a:r>
              <a:rPr lang="en-US" dirty="0" smtClean="0"/>
              <a:t>Fortunately, there's a</a:t>
            </a:r>
            <a:r>
              <a:rPr lang="en-US" dirty="0" smtClean="0"/>
              <a:t> (a pair of) methods </a:t>
            </a:r>
            <a:r>
              <a:rPr lang="en-US" dirty="0" smtClean="0"/>
              <a:t>for this!</a:t>
            </a:r>
          </a:p>
          <a:p>
            <a:pPr lvl="1"/>
            <a:r>
              <a:rPr lang="en-US" dirty="0" err="1" smtClean="0"/>
              <a:t>url_object.info().gettype</a:t>
            </a:r>
            <a:r>
              <a:rPr lang="en-US" dirty="0" smtClean="0"/>
              <a:t>() = string describing the type of thing to which </a:t>
            </a:r>
            <a:r>
              <a:rPr lang="en-US" dirty="0" err="1" smtClean="0"/>
              <a:t>url_object</a:t>
            </a:r>
            <a:r>
              <a:rPr lang="en-US" dirty="0" smtClean="0"/>
              <a:t> </a:t>
            </a:r>
            <a:r>
              <a:rPr lang="en-US" dirty="0" smtClean="0"/>
              <a:t>refers</a:t>
            </a:r>
            <a:br>
              <a:rPr lang="en-US" dirty="0" smtClean="0"/>
            </a:br>
            <a:endParaRPr lang="en-US" dirty="0" smtClean="0"/>
          </a:p>
          <a:p>
            <a:pPr lvl="2">
              <a:buNone/>
            </a:pPr>
            <a:r>
              <a:rPr lang="en-US" sz="1800" dirty="0" smtClean="0"/>
              <a:t>&gt;&gt;&gt; </a:t>
            </a:r>
            <a:r>
              <a:rPr lang="en-US" sz="1800" dirty="0" err="1" smtClean="0"/>
              <a:t>url_object</a:t>
            </a:r>
            <a:r>
              <a:rPr lang="en-US" sz="1800" dirty="0" smtClean="0"/>
              <a:t> = </a:t>
            </a:r>
            <a:r>
              <a:rPr lang="en-US" sz="1800" dirty="0" err="1" smtClean="0"/>
              <a:t>urlopen('http://www.cs.rochester.edu/u/kautz</a:t>
            </a:r>
            <a:r>
              <a:rPr lang="en-US" sz="1800" dirty="0" smtClean="0"/>
              <a:t>/')</a:t>
            </a:r>
          </a:p>
          <a:p>
            <a:pPr lvl="2">
              <a:buNone/>
            </a:pPr>
            <a:r>
              <a:rPr lang="en-US" sz="1800" dirty="0" smtClean="0"/>
              <a:t>&gt;&gt;&gt; </a:t>
            </a:r>
            <a:r>
              <a:rPr lang="en-US" sz="1800" dirty="0" err="1" smtClean="0"/>
              <a:t>url_object.info</a:t>
            </a:r>
            <a:r>
              <a:rPr lang="en-US" sz="1800" dirty="0" smtClean="0"/>
              <a:t>()</a:t>
            </a:r>
          </a:p>
          <a:p>
            <a:pPr lvl="2">
              <a:buNone/>
            </a:pPr>
            <a:r>
              <a:rPr lang="en-US" sz="1800" dirty="0" smtClean="0">
                <a:solidFill>
                  <a:srgbClr val="3366FF"/>
                </a:solidFill>
              </a:rPr>
              <a:t>&lt;</a:t>
            </a:r>
            <a:r>
              <a:rPr lang="en-US" sz="1800" dirty="0" err="1" smtClean="0">
                <a:solidFill>
                  <a:srgbClr val="3366FF"/>
                </a:solidFill>
              </a:rPr>
              <a:t>httplib.HTTPMessage</a:t>
            </a:r>
            <a:r>
              <a:rPr lang="en-US" sz="1800" dirty="0" smtClean="0">
                <a:solidFill>
                  <a:srgbClr val="3366FF"/>
                </a:solidFill>
              </a:rPr>
              <a:t> instance at 0x149a058&gt;</a:t>
            </a:r>
          </a:p>
          <a:p>
            <a:pPr lvl="2">
              <a:buNone/>
            </a:pPr>
            <a:r>
              <a:rPr lang="en-US" sz="1800" dirty="0" smtClean="0"/>
              <a:t>&gt;&gt;&gt; </a:t>
            </a:r>
            <a:r>
              <a:rPr lang="en-US" sz="1800" dirty="0" err="1" smtClean="0"/>
              <a:t>url_object.info().gettype</a:t>
            </a:r>
            <a:r>
              <a:rPr lang="en-US" sz="1800" dirty="0" smtClean="0"/>
              <a:t>()</a:t>
            </a:r>
          </a:p>
          <a:p>
            <a:pPr lvl="2">
              <a:buNone/>
            </a:pPr>
            <a:r>
              <a:rPr lang="en-US" sz="1800" dirty="0" smtClean="0">
                <a:solidFill>
                  <a:srgbClr val="3366FF"/>
                </a:solidFill>
              </a:rPr>
              <a:t>'text/html'</a:t>
            </a:r>
          </a:p>
          <a:p>
            <a:pPr lvl="2">
              <a:buNone/>
            </a:pPr>
            <a:r>
              <a:rPr lang="en-US" sz="1800" dirty="0" smtClean="0"/>
              <a:t>&gt;&gt;&gt;</a:t>
            </a:r>
            <a:r>
              <a:rPr lang="en-US" sz="1800" dirty="0" smtClean="0"/>
              <a:t> </a:t>
            </a:r>
            <a:r>
              <a:rPr lang="en-US" sz="1800" dirty="0" err="1" smtClean="0"/>
              <a:t>url_object</a:t>
            </a:r>
            <a:r>
              <a:rPr lang="en-US" sz="1800" dirty="0" smtClean="0"/>
              <a:t> </a:t>
            </a:r>
            <a:r>
              <a:rPr lang="en-US" sz="1800" dirty="0" smtClean="0"/>
              <a:t>= </a:t>
            </a:r>
            <a:r>
              <a:rPr lang="en-US" sz="1800" dirty="0" err="1" smtClean="0"/>
              <a:t>urlopen('http://www.cs.rochester.edu/u/kautz/cv.pdf</a:t>
            </a:r>
            <a:r>
              <a:rPr lang="en-US" sz="1800" dirty="0" smtClean="0"/>
              <a:t>')</a:t>
            </a:r>
          </a:p>
          <a:p>
            <a:pPr lvl="2">
              <a:buNone/>
            </a:pPr>
            <a:r>
              <a:rPr lang="en-US" sz="1800" dirty="0" smtClean="0"/>
              <a:t>&gt;&gt;&gt; </a:t>
            </a:r>
            <a:r>
              <a:rPr lang="en-US" sz="1800" dirty="0" err="1" smtClean="0"/>
              <a:t>url_object.info().gettype</a:t>
            </a:r>
            <a:r>
              <a:rPr lang="en-US" sz="1800" dirty="0" smtClean="0"/>
              <a:t>()</a:t>
            </a:r>
          </a:p>
          <a:p>
            <a:pPr lvl="2">
              <a:buNone/>
            </a:pPr>
            <a:r>
              <a:rPr lang="en-US" sz="1800" dirty="0" smtClean="0">
                <a:solidFill>
                  <a:srgbClr val="3366FF"/>
                </a:solidFill>
              </a:rPr>
              <a:t>'application/</a:t>
            </a:r>
            <a:r>
              <a:rPr lang="en-US" sz="1800" dirty="0" err="1" smtClean="0">
                <a:solidFill>
                  <a:srgbClr val="3366FF"/>
                </a:solidFill>
              </a:rPr>
              <a:t>pdf</a:t>
            </a:r>
            <a:r>
              <a:rPr lang="en-US" sz="1800" dirty="0" smtClean="0"/>
              <a:t>'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" y="1255661"/>
            <a:ext cx="8851900" cy="40259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195283" y="5049154"/>
            <a:ext cx="4247334" cy="1457487"/>
          </a:xfrm>
          <a:prstGeom prst="wedgeRoundRectCallout">
            <a:avLst>
              <a:gd name="adj1" fmla="val -72304"/>
              <a:gd name="adj2" fmla="val -64643"/>
              <a:gd name="adj3" fmla="val 16667"/>
            </a:avLst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One other addition: we'll return the entire original page text as well as </a:t>
            </a:r>
            <a:r>
              <a:rPr lang="en-US" sz="2000" dirty="0" smtClean="0">
                <a:solidFill>
                  <a:schemeClr val="accent6"/>
                </a:solidFill>
              </a:rPr>
              <a:t>its links.  This will be useful soon.</a:t>
            </a:r>
            <a:endParaRPr lang="en-US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22" y="3537531"/>
            <a:ext cx="3133348" cy="1026747"/>
          </a:xfrm>
          <a:prstGeom prst="rect">
            <a:avLst/>
          </a:prstGeom>
        </p:spPr>
      </p:pic>
      <p:pic>
        <p:nvPicPr>
          <p:cNvPr id="6" name="Picture 5" descr="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583"/>
            <a:ext cx="9144000" cy="10128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Other Kinds of Errors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can now handle pages that are not HTML, but other kinds of errors can still cause the parser to fail:</a:t>
            </a:r>
          </a:p>
          <a:p>
            <a:pPr lvl="1"/>
            <a:r>
              <a:rPr lang="en-US" dirty="0" smtClean="0"/>
              <a:t>Page does not exist</a:t>
            </a:r>
          </a:p>
          <a:p>
            <a:pPr lvl="1"/>
            <a:r>
              <a:rPr lang="en-US" dirty="0" smtClean="0"/>
              <a:t>Page requires a password to access</a:t>
            </a:r>
          </a:p>
          <a:p>
            <a:r>
              <a:rPr lang="en-US" dirty="0" smtClean="0"/>
              <a:t>Python has a general way of writing programs that "keep on going" even if something unexpected happens:</a:t>
            </a:r>
          </a:p>
          <a:p>
            <a:pPr lvl="2">
              <a:buNone/>
            </a:pPr>
            <a:r>
              <a:rPr lang="en-US" dirty="0" smtClean="0">
                <a:solidFill>
                  <a:schemeClr val="accent3"/>
                </a:solidFill>
              </a:rPr>
              <a:t>try:</a:t>
            </a:r>
          </a:p>
          <a:p>
            <a:pPr lvl="2">
              <a:buNone/>
            </a:pPr>
            <a:r>
              <a:rPr lang="en-US" dirty="0" smtClean="0"/>
              <a:t>	  some code</a:t>
            </a:r>
          </a:p>
          <a:p>
            <a:pPr lvl="2">
              <a:buNone/>
            </a:pPr>
            <a:r>
              <a:rPr lang="en-US" dirty="0" smtClean="0">
                <a:solidFill>
                  <a:srgbClr val="E2751D"/>
                </a:solidFill>
              </a:rPr>
              <a:t>except:</a:t>
            </a:r>
          </a:p>
          <a:p>
            <a:pPr lvl="2">
              <a:buNone/>
            </a:pPr>
            <a:r>
              <a:rPr lang="en-US" dirty="0" smtClean="0"/>
              <a:t>	  run this if code above fails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Calling </a:t>
            </a:r>
            <a:r>
              <a:rPr lang="en-US" dirty="0" err="1" smtClean="0"/>
              <a:t>getLinksParser</a:t>
            </a:r>
            <a:r>
              <a:rPr lang="en-US" dirty="0" smtClean="0"/>
              <a:t> Robustly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4" y="1600201"/>
            <a:ext cx="8873336" cy="434340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parser = </a:t>
            </a:r>
            <a:r>
              <a:rPr lang="en-US" dirty="0" err="1" smtClean="0"/>
              <a:t>getLinksParser</a:t>
            </a:r>
            <a:r>
              <a:rPr lang="en-US" dirty="0" smtClean="0"/>
              <a:t>()</a:t>
            </a:r>
          </a:p>
          <a:p>
            <a:pPr lvl="1">
              <a:buNone/>
            </a:pPr>
            <a:r>
              <a:rPr lang="en-US" dirty="0" smtClean="0">
                <a:solidFill>
                  <a:srgbClr val="E2751D"/>
                </a:solidFill>
              </a:rPr>
              <a:t>    </a:t>
            </a:r>
            <a:r>
              <a:rPr lang="en-US" dirty="0" smtClean="0">
                <a:solidFill>
                  <a:srgbClr val="E2751D"/>
                </a:solidFill>
              </a:rPr>
              <a:t>try:</a:t>
            </a:r>
          </a:p>
          <a:p>
            <a:pPr lvl="1">
              <a:buNone/>
            </a:pPr>
            <a:r>
              <a:rPr lang="en-US" dirty="0" smtClean="0"/>
              <a:t>        links = </a:t>
            </a:r>
            <a:r>
              <a:rPr lang="en-US" dirty="0" err="1" smtClean="0"/>
              <a:t>parser.getLinks("http://www.henrykautz.com</a:t>
            </a:r>
            <a:r>
              <a:rPr lang="en-US" dirty="0" smtClean="0"/>
              <a:t>/"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/>
              <a:t>		 </a:t>
            </a:r>
            <a:r>
              <a:rPr lang="en-US" dirty="0" smtClean="0">
                <a:solidFill>
                  <a:srgbClr val="E2751D"/>
                </a:solidFill>
              </a:rPr>
              <a:t>print </a:t>
            </a:r>
            <a:r>
              <a:rPr lang="en-US" dirty="0" smtClean="0"/>
              <a:t>links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E2751D"/>
                </a:solidFill>
              </a:rPr>
              <a:t>    except:</a:t>
            </a:r>
          </a:p>
          <a:p>
            <a:pPr lvl="1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E2751D"/>
                </a:solidFill>
              </a:rPr>
              <a:t> print </a:t>
            </a:r>
            <a:r>
              <a:rPr lang="en-US" dirty="0" smtClean="0"/>
              <a:t>"Page not found"</a:t>
            </a:r>
          </a:p>
          <a:p>
            <a:pPr lvl="1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E2751D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7284772" y="3687688"/>
            <a:ext cx="1306779" cy="2668662"/>
          </a:xfrm>
          <a:prstGeom prst="upArrow">
            <a:avLst/>
          </a:prstGeom>
          <a:solidFill>
            <a:schemeClr val="accent6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E275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fill the need for an easier way to find information on the WWW, spiders were invented</a:t>
            </a:r>
          </a:p>
          <a:p>
            <a:pPr lvl="1"/>
            <a:r>
              <a:rPr lang="en-US" dirty="0" smtClean="0"/>
              <a:t>Start at some arbitrary URL</a:t>
            </a:r>
          </a:p>
          <a:p>
            <a:pPr lvl="1"/>
            <a:r>
              <a:rPr lang="en-US" dirty="0" smtClean="0"/>
              <a:t>Read in that page, and index the contents</a:t>
            </a:r>
          </a:p>
          <a:p>
            <a:pPr lvl="2"/>
            <a:r>
              <a:rPr lang="en-US" dirty="0" smtClean="0"/>
              <a:t>For each word on the page, </a:t>
            </a:r>
            <a:r>
              <a:rPr lang="en-US" dirty="0" err="1" smtClean="0">
                <a:solidFill>
                  <a:srgbClr val="E2751D"/>
                </a:solidFill>
              </a:rPr>
              <a:t>dictionary[word</a:t>
            </a:r>
            <a:r>
              <a:rPr lang="en-US" dirty="0" smtClean="0">
                <a:solidFill>
                  <a:srgbClr val="E2751D"/>
                </a:solidFill>
              </a:rPr>
              <a:t>] </a:t>
            </a:r>
            <a:r>
              <a:rPr lang="en-US" dirty="0" smtClean="0">
                <a:solidFill>
                  <a:srgbClr val="E2751D"/>
                </a:solidFill>
                <a:sym typeface="Wingdings"/>
              </a:rPr>
              <a:t>= URL</a:t>
            </a:r>
          </a:p>
          <a:p>
            <a:pPr lvl="1"/>
            <a:r>
              <a:rPr lang="en-US" dirty="0" smtClean="0">
                <a:sym typeface="Wingdings"/>
              </a:rPr>
              <a:t>Get the links from the page</a:t>
            </a:r>
          </a:p>
          <a:p>
            <a:pPr lvl="1"/>
            <a:r>
              <a:rPr lang="en-US" dirty="0" smtClean="0">
                <a:sym typeface="Wingdings"/>
              </a:rPr>
              <a:t>For each link, apply this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 descr="webcraw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88" y="5233988"/>
            <a:ext cx="4660900" cy="100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Spider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fill the need for an easier way to find information on the WWW, spiders were invented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Given: a word to find </a:t>
            </a:r>
          </a:p>
          <a:p>
            <a:pPr lvl="1"/>
            <a:r>
              <a:rPr lang="en-US" dirty="0" smtClean="0"/>
              <a:t>Start at some arbitrary URL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While the word has not been</a:t>
            </a:r>
            <a:r>
              <a:rPr lang="en-US" dirty="0" smtClean="0">
                <a:solidFill>
                  <a:schemeClr val="accent3"/>
                </a:solidFill>
              </a:rPr>
              <a:t> found:</a:t>
            </a:r>
            <a:endParaRPr lang="en-US" dirty="0" smtClean="0">
              <a:solidFill>
                <a:schemeClr val="accent3"/>
              </a:solidFill>
            </a:endParaRPr>
          </a:p>
          <a:p>
            <a:pPr lvl="2"/>
            <a:r>
              <a:rPr lang="en-US" dirty="0" smtClean="0">
                <a:solidFill>
                  <a:srgbClr val="E2751D"/>
                </a:solidFill>
              </a:rPr>
              <a:t>Read in that page and see if the word is on the page</a:t>
            </a:r>
            <a:endParaRPr lang="en-US" dirty="0" smtClean="0">
              <a:solidFill>
                <a:srgbClr val="E2751D"/>
              </a:solidFill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Get the links from the page</a:t>
            </a:r>
          </a:p>
          <a:p>
            <a:pPr lvl="2"/>
            <a:r>
              <a:rPr lang="en-US" dirty="0" smtClean="0">
                <a:sym typeface="Wingdings"/>
              </a:rPr>
              <a:t>For each link, apply this algorithm</a:t>
            </a:r>
          </a:p>
          <a:p>
            <a:r>
              <a:rPr lang="en-US" dirty="0" smtClean="0">
                <a:sym typeface="Wingdings"/>
              </a:rPr>
              <a:t>What is </a:t>
            </a:r>
            <a:r>
              <a:rPr lang="en-US" dirty="0" smtClean="0">
                <a:solidFill>
                  <a:schemeClr val="accent6"/>
                </a:solidFill>
                <a:sym typeface="Wingdings"/>
              </a:rPr>
              <a:t>dangerous </a:t>
            </a:r>
            <a:r>
              <a:rPr lang="en-US" dirty="0" smtClean="0">
                <a:sym typeface="Wingdings"/>
              </a:rPr>
              <a:t>about this algorithm?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HTMLParser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E2751D"/>
                </a:solidFill>
              </a:rPr>
              <a:t>HTMLParser</a:t>
            </a:r>
            <a:r>
              <a:rPr lang="en-US" dirty="0" smtClean="0"/>
              <a:t>: a module for parsing HTML</a:t>
            </a:r>
          </a:p>
          <a:p>
            <a:pPr lvl="1"/>
            <a:r>
              <a:rPr lang="en-US" dirty="0" err="1" smtClean="0"/>
              <a:t>HTMLParser</a:t>
            </a:r>
            <a:r>
              <a:rPr lang="en-US" dirty="0" smtClean="0"/>
              <a:t> object: parses HTML, but doesn't actually do anything with the parse (doesn't even print it out)</a:t>
            </a:r>
          </a:p>
          <a:p>
            <a:r>
              <a:rPr lang="en-US" dirty="0" smtClean="0"/>
              <a:t>So, how to do something useful?</a:t>
            </a:r>
          </a:p>
          <a:p>
            <a:r>
              <a:rPr lang="en-US" dirty="0" smtClean="0"/>
              <a:t>We define a </a:t>
            </a:r>
            <a:r>
              <a:rPr lang="en-US" dirty="0" smtClean="0">
                <a:solidFill>
                  <a:srgbClr val="E2751D"/>
                </a:solidFill>
              </a:rPr>
              <a:t>new kind of object </a:t>
            </a:r>
            <a:r>
              <a:rPr lang="en-US" dirty="0" smtClean="0"/>
              <a:t>based on </a:t>
            </a:r>
            <a:r>
              <a:rPr lang="en-US" dirty="0" err="1" smtClean="0"/>
              <a:t>HTMLParser</a:t>
            </a:r>
            <a:endParaRPr lang="en-US" dirty="0" smtClean="0"/>
          </a:p>
          <a:p>
            <a:pPr lvl="1"/>
            <a:r>
              <a:rPr lang="en-US" dirty="0" smtClean="0"/>
              <a:t>New object class </a:t>
            </a:r>
            <a:r>
              <a:rPr lang="en-US" dirty="0" smtClean="0">
                <a:solidFill>
                  <a:srgbClr val="E2751D"/>
                </a:solidFill>
              </a:rPr>
              <a:t>inherits </a:t>
            </a:r>
            <a:r>
              <a:rPr lang="en-US" dirty="0" smtClean="0"/>
              <a:t>ability to parse HTML</a:t>
            </a:r>
          </a:p>
          <a:p>
            <a:pPr lvl="1"/>
            <a:r>
              <a:rPr lang="en-US" dirty="0" smtClean="0">
                <a:solidFill>
                  <a:srgbClr val="E2751D"/>
                </a:solidFill>
              </a:rPr>
              <a:t>Defines new methods </a:t>
            </a:r>
            <a:r>
              <a:rPr lang="en-US" dirty="0" smtClean="0"/>
              <a:t>that do interesting things during the parse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Safer Simple Spider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fill the need for an easier way to find information on the WWW, spiders were invented</a:t>
            </a:r>
          </a:p>
          <a:p>
            <a:pPr lvl="1"/>
            <a:r>
              <a:rPr lang="en-US" dirty="0" smtClean="0"/>
              <a:t>Given: a word to find </a:t>
            </a:r>
            <a:r>
              <a:rPr lang="en-US" dirty="0" smtClean="0">
                <a:solidFill>
                  <a:schemeClr val="accent3"/>
                </a:solidFill>
              </a:rPr>
              <a:t>and a maximum number of pages to download</a:t>
            </a:r>
          </a:p>
          <a:p>
            <a:pPr lvl="1"/>
            <a:r>
              <a:rPr lang="en-US" dirty="0" smtClean="0"/>
              <a:t>Start at some arbitrary URL</a:t>
            </a:r>
          </a:p>
          <a:p>
            <a:pPr lvl="1"/>
            <a:r>
              <a:rPr lang="en-US" dirty="0" smtClean="0"/>
              <a:t>While the word has not been found </a:t>
            </a:r>
            <a:r>
              <a:rPr lang="en-US" dirty="0" smtClean="0">
                <a:solidFill>
                  <a:schemeClr val="accent3"/>
                </a:solidFill>
              </a:rPr>
              <a:t>and the maximum number of pages has not been reached:</a:t>
            </a:r>
          </a:p>
          <a:p>
            <a:pPr lvl="2"/>
            <a:r>
              <a:rPr lang="en-US" dirty="0" smtClean="0">
                <a:solidFill>
                  <a:srgbClr val="595959"/>
                </a:solidFill>
              </a:rPr>
              <a:t>Read in the page and see if the word is on the page</a:t>
            </a:r>
            <a:endParaRPr lang="en-US" dirty="0" smtClean="0">
              <a:solidFill>
                <a:srgbClr val="595959"/>
              </a:solidFill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Get the links from the page</a:t>
            </a:r>
          </a:p>
          <a:p>
            <a:pPr lvl="2"/>
            <a:r>
              <a:rPr lang="en-US" dirty="0" smtClean="0">
                <a:sym typeface="Wingdings"/>
              </a:rPr>
              <a:t>For each link, apply this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pages_to_visit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spider needs to keep track of the URLs that it has</a:t>
            </a:r>
            <a:r>
              <a:rPr lang="en-US" dirty="0" smtClean="0">
                <a:solidFill>
                  <a:srgbClr val="E2751D"/>
                </a:solidFill>
              </a:rPr>
              <a:t> found, </a:t>
            </a:r>
            <a:r>
              <a:rPr lang="en-US" dirty="0" smtClean="0">
                <a:solidFill>
                  <a:srgbClr val="595959"/>
                </a:solidFill>
              </a:rPr>
              <a:t>but has </a:t>
            </a:r>
            <a:r>
              <a:rPr lang="en-US" dirty="0" smtClean="0">
                <a:solidFill>
                  <a:srgbClr val="E2751D"/>
                </a:solidFill>
              </a:rPr>
              <a:t>not yet visited</a:t>
            </a:r>
          </a:p>
          <a:p>
            <a:r>
              <a:rPr lang="en-US" dirty="0" smtClean="0"/>
              <a:t>We can use a </a:t>
            </a:r>
            <a:r>
              <a:rPr lang="en-US" dirty="0" smtClean="0">
                <a:solidFill>
                  <a:srgbClr val="E2751D"/>
                </a:solidFill>
              </a:rPr>
              <a:t>list </a:t>
            </a:r>
            <a:r>
              <a:rPr lang="en-US" dirty="0" smtClean="0"/>
              <a:t>for this</a:t>
            </a:r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rgbClr val="E2751D"/>
                </a:solidFill>
              </a:rPr>
              <a:t>new links </a:t>
            </a:r>
            <a:r>
              <a:rPr lang="en-US" dirty="0" smtClean="0"/>
              <a:t>to the </a:t>
            </a:r>
            <a:r>
              <a:rPr lang="en-US" dirty="0" smtClean="0">
                <a:solidFill>
                  <a:srgbClr val="E2751D"/>
                </a:solidFill>
              </a:rPr>
              <a:t>end </a:t>
            </a:r>
            <a:r>
              <a:rPr lang="en-US" dirty="0" smtClean="0"/>
              <a:t>of the list</a:t>
            </a:r>
          </a:p>
          <a:p>
            <a:r>
              <a:rPr lang="en-US" dirty="0" smtClean="0"/>
              <a:t>When we are ready to visit a new page, </a:t>
            </a:r>
            <a:r>
              <a:rPr lang="en-US" dirty="0" smtClean="0">
                <a:solidFill>
                  <a:srgbClr val="E2751D"/>
                </a:solidFill>
              </a:rPr>
              <a:t>select </a:t>
            </a:r>
            <a:r>
              <a:rPr lang="en-US" dirty="0" smtClean="0"/>
              <a:t>(and remove) the URL from the </a:t>
            </a:r>
            <a:r>
              <a:rPr lang="en-US" dirty="0" smtClean="0">
                <a:solidFill>
                  <a:srgbClr val="E2751D"/>
                </a:solidFill>
              </a:rPr>
              <a:t>front of the list</a:t>
            </a:r>
          </a:p>
          <a:p>
            <a:r>
              <a:rPr lang="en-US" dirty="0" smtClean="0"/>
              <a:t>In CS 162, you'll learn that this use of a list is called a </a:t>
            </a:r>
            <a:r>
              <a:rPr lang="en-US" dirty="0" smtClean="0">
                <a:solidFill>
                  <a:schemeClr val="accent3"/>
                </a:solidFill>
              </a:rPr>
              <a:t>queue</a:t>
            </a:r>
            <a:r>
              <a:rPr lang="en-US" dirty="0" smtClean="0"/>
              <a:t>, and this type of search is called </a:t>
            </a:r>
            <a:r>
              <a:rPr lang="en-US" dirty="0" smtClean="0">
                <a:solidFill>
                  <a:srgbClr val="E2751D"/>
                </a:solidFill>
              </a:rPr>
              <a:t>breadth-first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0" y="1222318"/>
            <a:ext cx="8546695" cy="50533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at my personal home page,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3"/>
                </a:solidFill>
              </a:rPr>
              <a:t>www.henrykautz.org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an HTML page containing the word "</a:t>
            </a:r>
            <a:r>
              <a:rPr lang="en-US" dirty="0" smtClean="0">
                <a:solidFill>
                  <a:srgbClr val="E2751D"/>
                </a:solidFill>
              </a:rPr>
              <a:t>skeleton</a:t>
            </a:r>
            <a:r>
              <a:rPr lang="en-US" dirty="0" smtClean="0"/>
              <a:t>"</a:t>
            </a:r>
          </a:p>
          <a:p>
            <a:r>
              <a:rPr lang="en-US" dirty="0" smtClean="0"/>
              <a:t>Limit search to 200 pages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57" y="4389438"/>
            <a:ext cx="7391400" cy="67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250"/>
            <a:ext cx="9144000" cy="28797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83" y="-1"/>
            <a:ext cx="782955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Tuesday: written exercises for preparing for final</a:t>
            </a:r>
          </a:p>
          <a:p>
            <a:pPr lvl="1"/>
            <a:r>
              <a:rPr lang="en-US" dirty="0" smtClean="0"/>
              <a:t>Will not be handed in</a:t>
            </a:r>
          </a:p>
          <a:p>
            <a:pPr lvl="1"/>
            <a:r>
              <a:rPr lang="en-US" dirty="0" smtClean="0"/>
              <a:t>If you do them, you'll do well on the exam</a:t>
            </a:r>
          </a:p>
          <a:p>
            <a:pPr lvl="1"/>
            <a:r>
              <a:rPr lang="en-US" dirty="0" smtClean="0"/>
              <a:t>If you ignore them, you won't</a:t>
            </a:r>
          </a:p>
          <a:p>
            <a:pPr lvl="1"/>
            <a:r>
              <a:rPr lang="en-US" dirty="0" smtClean="0"/>
              <a:t>Work on your own or with friends</a:t>
            </a:r>
          </a:p>
          <a:p>
            <a:r>
              <a:rPr lang="en-US" dirty="0" smtClean="0"/>
              <a:t>Wednesday: Next steps in computer science</a:t>
            </a:r>
          </a:p>
          <a:p>
            <a:r>
              <a:rPr lang="en-US" dirty="0" smtClean="0"/>
              <a:t>Monday: Solutions to exercises &amp; course review </a:t>
            </a:r>
            <a:r>
              <a:rPr lang="en-US" smtClean="0"/>
              <a:t>for final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21C-CDD5-F643-9360-8369729F4A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1" y="1792288"/>
            <a:ext cx="8051801" cy="353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t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applications involve finding the </a:t>
            </a:r>
            <a:r>
              <a:rPr lang="en-US" dirty="0" smtClean="0">
                <a:solidFill>
                  <a:srgbClr val="E2751D"/>
                </a:solidFill>
              </a:rPr>
              <a:t>hyperlinks </a:t>
            </a:r>
            <a:r>
              <a:rPr lang="en-US" dirty="0" smtClean="0"/>
              <a:t>in a document</a:t>
            </a:r>
          </a:p>
          <a:p>
            <a:pPr lvl="1"/>
            <a:r>
              <a:rPr lang="en-US" dirty="0" smtClean="0"/>
              <a:t>Crawling the web</a:t>
            </a:r>
          </a:p>
          <a:p>
            <a:r>
              <a:rPr lang="en-US" dirty="0" smtClean="0"/>
              <a:t>Instead of printing out all tags, let's only print the ones that are </a:t>
            </a:r>
            <a:r>
              <a:rPr lang="en-US" dirty="0" smtClean="0">
                <a:solidFill>
                  <a:srgbClr val="E2751D"/>
                </a:solidFill>
              </a:rPr>
              <a:t>links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Tag name is "a"</a:t>
            </a:r>
          </a:p>
          <a:p>
            <a:pPr lvl="1"/>
            <a:r>
              <a:rPr lang="en-US" dirty="0" smtClean="0"/>
              <a:t>Have an "</a:t>
            </a:r>
            <a:r>
              <a:rPr lang="en-US" dirty="0" err="1" smtClean="0"/>
              <a:t>href</a:t>
            </a:r>
            <a:r>
              <a:rPr lang="en-US" dirty="0" smtClean="0"/>
              <a:t>" attribute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16" y="1744262"/>
            <a:ext cx="81661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t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03" y="0"/>
            <a:ext cx="73787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Not all of the links printed out by </a:t>
            </a:r>
            <a:r>
              <a:rPr lang="en-US" dirty="0" err="1" smtClean="0"/>
              <a:t>LinkParser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E2751D"/>
                </a:solidFill>
              </a:rPr>
              <a:t>complete </a:t>
            </a:r>
            <a:r>
              <a:rPr lang="en-US" dirty="0" smtClean="0"/>
              <a:t>URLs</a:t>
            </a:r>
          </a:p>
          <a:p>
            <a:pPr lvl="1"/>
            <a:r>
              <a:rPr lang="en-US" dirty="0" smtClean="0"/>
              <a:t>research/</a:t>
            </a:r>
            <a:r>
              <a:rPr lang="en-US" dirty="0" err="1" smtClean="0"/>
              <a:t>index.html</a:t>
            </a:r>
            <a:endParaRPr lang="en-US" dirty="0" smtClean="0"/>
          </a:p>
          <a:p>
            <a:pPr lvl="1"/>
            <a:r>
              <a:rPr lang="en-US" dirty="0" smtClean="0"/>
              <a:t>Missing method (http://), domain name (</a:t>
            </a:r>
            <a:r>
              <a:rPr lang="en-US" dirty="0" err="1" smtClean="0"/>
              <a:t>www.cs.rochester.edu</a:t>
            </a:r>
            <a:r>
              <a:rPr lang="en-US" dirty="0" smtClean="0"/>
              <a:t>), and root directory (/</a:t>
            </a:r>
            <a:r>
              <a:rPr lang="en-US" dirty="0" err="1" smtClean="0"/>
              <a:t>u/kautz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 of a </a:t>
            </a:r>
            <a:r>
              <a:rPr lang="en-US" dirty="0" smtClean="0">
                <a:solidFill>
                  <a:srgbClr val="E2751D"/>
                </a:solidFill>
              </a:rPr>
              <a:t>relative URL</a:t>
            </a:r>
          </a:p>
          <a:p>
            <a:r>
              <a:rPr lang="en-US" dirty="0" smtClean="0"/>
              <a:t>Given that</a:t>
            </a:r>
          </a:p>
          <a:p>
            <a:pPr lvl="1"/>
            <a:r>
              <a:rPr lang="en-US" dirty="0" smtClean="0"/>
              <a:t>Current page is </a:t>
            </a:r>
            <a:br>
              <a:rPr lang="en-US" dirty="0" smtClean="0"/>
            </a:br>
            <a:r>
              <a:rPr lang="en-US" dirty="0" smtClean="0">
                <a:solidFill>
                  <a:srgbClr val="E2751D"/>
                </a:solidFill>
              </a:rPr>
              <a:t>http://</a:t>
            </a:r>
            <a:r>
              <a:rPr lang="en-US" dirty="0" err="1" smtClean="0">
                <a:solidFill>
                  <a:srgbClr val="E2751D"/>
                </a:solidFill>
              </a:rPr>
              <a:t>www.cs.rochester.edu/u/kautz</a:t>
            </a:r>
            <a:r>
              <a:rPr lang="en-US" dirty="0" smtClean="0">
                <a:solidFill>
                  <a:srgbClr val="E2751D"/>
                </a:solidFill>
              </a:rPr>
              <a:t>/</a:t>
            </a:r>
          </a:p>
          <a:p>
            <a:pPr lvl="1"/>
            <a:r>
              <a:rPr lang="en-US" dirty="0" smtClean="0"/>
              <a:t>Relative link is </a:t>
            </a:r>
            <a:br>
              <a:rPr lang="en-US" dirty="0" smtClean="0"/>
            </a:br>
            <a:r>
              <a:rPr lang="en-US" dirty="0" smtClean="0">
                <a:solidFill>
                  <a:srgbClr val="E2751D"/>
                </a:solidFill>
              </a:rPr>
              <a:t>research/</a:t>
            </a:r>
            <a:r>
              <a:rPr lang="en-US" dirty="0" err="1" smtClean="0">
                <a:solidFill>
                  <a:srgbClr val="E2751D"/>
                </a:solidFill>
              </a:rPr>
              <a:t>index.html</a:t>
            </a:r>
            <a:endParaRPr lang="en-US" dirty="0" smtClean="0">
              <a:solidFill>
                <a:srgbClr val="E2751D"/>
              </a:solidFill>
            </a:endParaRPr>
          </a:p>
          <a:p>
            <a:pPr lvl="1"/>
            <a:r>
              <a:rPr lang="en-US" dirty="0" smtClean="0"/>
              <a:t>Full URL for link is</a:t>
            </a:r>
            <a:br>
              <a:rPr lang="en-US" dirty="0" smtClean="0"/>
            </a:br>
            <a:r>
              <a:rPr lang="en-US" dirty="0" smtClean="0">
                <a:solidFill>
                  <a:srgbClr val="E2751D"/>
                </a:solidFill>
              </a:rPr>
              <a:t>http</a:t>
            </a:r>
            <a:r>
              <a:rPr lang="en-US" dirty="0" smtClean="0">
                <a:solidFill>
                  <a:srgbClr val="E2751D"/>
                </a:solidFill>
              </a:rPr>
              <a:t>://</a:t>
            </a:r>
            <a:r>
              <a:rPr lang="en-US" dirty="0" err="1" smtClean="0">
                <a:solidFill>
                  <a:srgbClr val="E2751D"/>
                </a:solidFill>
              </a:rPr>
              <a:t>www.cs.rochester.edu/u/kautz</a:t>
            </a:r>
            <a:r>
              <a:rPr lang="en-US" dirty="0" err="1" smtClean="0">
                <a:solidFill>
                  <a:srgbClr val="E2751D"/>
                </a:solidFill>
              </a:rPr>
              <a:t>/research/index.html</a:t>
            </a:r>
            <a:endParaRPr lang="en-US" dirty="0" smtClean="0">
              <a:solidFill>
                <a:srgbClr val="E2751D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>
        <a:noFill/>
        <a:ln w="25400"/>
      </a:spPr>
      <a:bodyPr rtlCol="0" anchor="ctr"/>
      <a:lstStyle>
        <a:defPPr algn="ctr">
          <a:defRPr dirty="0" smtClean="0">
            <a:solidFill>
              <a:srgbClr val="E2751D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3411</TotalTime>
  <Words>1436</Words>
  <Application>Microsoft Macintosh PowerPoint</Application>
  <PresentationFormat>On-screen Show (4:3)</PresentationFormat>
  <Paragraphs>197</Paragraphs>
  <Slides>36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Breeze</vt:lpstr>
      <vt:lpstr>Spidering the Web  in Python</vt:lpstr>
      <vt:lpstr>Parsing HTML</vt:lpstr>
      <vt:lpstr>HTMLParser</vt:lpstr>
      <vt:lpstr>Slide 4</vt:lpstr>
      <vt:lpstr>Slide 5</vt:lpstr>
      <vt:lpstr>Finding Links</vt:lpstr>
      <vt:lpstr>Slide 7</vt:lpstr>
      <vt:lpstr>Slide 8</vt:lpstr>
      <vt:lpstr>Relative Links</vt:lpstr>
      <vt:lpstr>Converting Relative URLs to Full URLs</vt:lpstr>
      <vt:lpstr>Making LinkParser Print Full URLs </vt:lpstr>
      <vt:lpstr>Slide 12</vt:lpstr>
      <vt:lpstr>Slide 13</vt:lpstr>
      <vt:lpstr>Topics</vt:lpstr>
      <vt:lpstr>Finding Information on the WWW</vt:lpstr>
      <vt:lpstr>Spiders</vt:lpstr>
      <vt:lpstr>Designing a Web Spider</vt:lpstr>
      <vt:lpstr>Slide 18</vt:lpstr>
      <vt:lpstr>Slide 19</vt:lpstr>
      <vt:lpstr>Handling Non-HTML Pages</vt:lpstr>
      <vt:lpstr>Slide 21</vt:lpstr>
      <vt:lpstr>Checking Page Type</vt:lpstr>
      <vt:lpstr>Getting Information about a Web Resource</vt:lpstr>
      <vt:lpstr>Slide 24</vt:lpstr>
      <vt:lpstr>Slide 25</vt:lpstr>
      <vt:lpstr>Handling Other Kinds of Errors</vt:lpstr>
      <vt:lpstr>Calling getLinksParser Robustly</vt:lpstr>
      <vt:lpstr>Spiders</vt:lpstr>
      <vt:lpstr>Simple Spider</vt:lpstr>
      <vt:lpstr>Safer Simple Spider</vt:lpstr>
      <vt:lpstr>pages_to_visit</vt:lpstr>
      <vt:lpstr>Slide 32</vt:lpstr>
      <vt:lpstr>Demonstration</vt:lpstr>
      <vt:lpstr>Slide 34</vt:lpstr>
      <vt:lpstr>Slide 35</vt:lpstr>
      <vt:lpstr>Coming Up</vt:lpstr>
    </vt:vector>
  </TitlesOfParts>
  <Company>University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Computer Science using Python?</dc:title>
  <dc:creator>Henry Kautz</dc:creator>
  <cp:lastModifiedBy>Henry Kautz</cp:lastModifiedBy>
  <cp:revision>183</cp:revision>
  <cp:lastPrinted>2009-11-02T20:38:32Z</cp:lastPrinted>
  <dcterms:created xsi:type="dcterms:W3CDTF">2009-11-30T16:25:25Z</dcterms:created>
  <dcterms:modified xsi:type="dcterms:W3CDTF">2009-11-30T21:43:03Z</dcterms:modified>
</cp:coreProperties>
</file>