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53.xml" ContentType="application/vnd.openxmlformats-officedocument.presentationml.slide+xml"/>
  <Override PartName="/ppt/slides/slide18.xml" ContentType="application/vnd.openxmlformats-officedocument.presentationml.slide+xml"/>
  <Default Extension="pict" ContentType="image/pict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Default Extension="rels" ContentType="application/vnd.openxmlformats-package.relationships+xml"/>
  <Override PartName="/ppt/slides/slide5.xml" ContentType="application/vnd.openxmlformats-officedocument.presentationml.slide+xml"/>
  <Override PartName="/ppt/slides/slide38.xml" ContentType="application/vnd.openxmlformats-officedocument.presentationml.slide+xml"/>
  <Override PartName="/ppt/slides/slide10.xml" ContentType="application/vnd.openxmlformats-officedocument.presentationml.slide+xml"/>
  <Default Extension="jpeg" ContentType="image/jpe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s/slide54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50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slides/slide43.xml" ContentType="application/vnd.openxmlformats-officedocument.presentationml.slide+xml"/>
  <Override PartName="/ppt/slides/slide5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48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52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9.xml" ContentType="application/vnd.openxmlformats-officedocument.presentationml.slide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56"/>
  </p:notes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0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0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printerSettings" Target="printerSettings/printerSettings1.bin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DCE1E-3CDD-7841-AFCE-1DBF46CD787C}" type="datetimeFigureOut">
              <a:rPr lang="en-US" smtClean="0"/>
              <a:pPr/>
              <a:t>12/7/09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BC04C-E618-7447-B1C9-26997A119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60 Questions </a:t>
            </a:r>
            <a:br>
              <a:rPr lang="en-US" dirty="0" smtClean="0"/>
            </a:br>
            <a:r>
              <a:rPr lang="en-US" dirty="0" smtClean="0"/>
              <a:t>(review for final </a:t>
            </a:r>
            <a:r>
              <a:rPr lang="en-US" dirty="0" smtClean="0"/>
              <a:t>exam)</a:t>
            </a:r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CSC 161: The Art of Programming</a:t>
            </a:r>
          </a:p>
          <a:p>
            <a:r>
              <a:rPr lang="en-US" dirty="0" smtClean="0"/>
              <a:t>Prof. Henry Kautz</a:t>
            </a:r>
          </a:p>
          <a:p>
            <a:r>
              <a:rPr lang="en-US" dirty="0" smtClean="0"/>
              <a:t>12</a:t>
            </a:r>
            <a:r>
              <a:rPr lang="en-US" dirty="0" smtClean="0"/>
              <a:t>/7/</a:t>
            </a:r>
            <a:r>
              <a:rPr lang="en-US" dirty="0" smtClean="0"/>
              <a:t>2009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9123E229-EFD9-284E-A24E-CEDE8B79817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kind of data structure is D after</a:t>
            </a:r>
          </a:p>
          <a:p>
            <a:pPr lvl="1">
              <a:buNone/>
            </a:pPr>
            <a:r>
              <a:rPr lang="en-US" dirty="0" smtClean="0"/>
              <a:t>D = </a:t>
            </a:r>
            <a:r>
              <a:rPr lang="en-US" dirty="0" err="1" smtClean="0"/>
              <a:t>open('foo.bar</a:t>
            </a:r>
            <a:r>
              <a:rPr lang="en-US" dirty="0" smtClean="0"/>
              <a:t>', '</a:t>
            </a:r>
            <a:r>
              <a:rPr lang="en-US" dirty="0" err="1" smtClean="0"/>
              <a:t>r</a:t>
            </a:r>
            <a:r>
              <a:rPr lang="en-US" dirty="0" smtClean="0"/>
              <a:t>')</a:t>
            </a:r>
          </a:p>
          <a:p>
            <a:pPr lvl="1">
              <a:buNone/>
            </a:pP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kind of data structure is D after</a:t>
            </a:r>
          </a:p>
          <a:p>
            <a:pPr lvl="1">
              <a:buNone/>
            </a:pPr>
            <a:r>
              <a:rPr lang="en-US" dirty="0" smtClean="0"/>
              <a:t>D = </a:t>
            </a:r>
            <a:r>
              <a:rPr lang="en-US" dirty="0" err="1" smtClean="0"/>
              <a:t>open('foo.bar</a:t>
            </a:r>
            <a:r>
              <a:rPr lang="en-US" dirty="0" smtClean="0"/>
              <a:t>', '</a:t>
            </a:r>
            <a:r>
              <a:rPr lang="en-US" dirty="0" err="1" smtClean="0"/>
              <a:t>r').read</a:t>
            </a:r>
            <a:r>
              <a:rPr lang="en-US" dirty="0" smtClean="0"/>
              <a:t>()</a:t>
            </a:r>
          </a:p>
          <a:p>
            <a:pPr lvl="1">
              <a:buNone/>
            </a:pP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kind of data structure is D after</a:t>
            </a:r>
          </a:p>
          <a:p>
            <a:pPr lvl="1">
              <a:buNone/>
            </a:pPr>
            <a:r>
              <a:rPr lang="en-US" dirty="0" smtClean="0"/>
              <a:t>D = </a:t>
            </a:r>
            <a:r>
              <a:rPr lang="en-US" dirty="0" err="1" smtClean="0"/>
              <a:t>urlopen('http://www.henrykautz.org</a:t>
            </a:r>
            <a:r>
              <a:rPr lang="en-US" dirty="0" smtClean="0"/>
              <a:t>/')</a:t>
            </a:r>
          </a:p>
          <a:p>
            <a:pPr lvl="1">
              <a:buNone/>
            </a:pP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kind of data structure is D after</a:t>
            </a:r>
          </a:p>
          <a:p>
            <a:pPr lvl="1">
              <a:buNone/>
            </a:pPr>
            <a:r>
              <a:rPr lang="en-US" dirty="0" smtClean="0"/>
              <a:t>D = </a:t>
            </a:r>
            <a:r>
              <a:rPr lang="en-US" dirty="0" err="1" smtClean="0"/>
              <a:t>urlopen('http://www.henrykautz.org/').read</a:t>
            </a:r>
            <a:r>
              <a:rPr lang="en-US" dirty="0" smtClean="0"/>
              <a:t>()</a:t>
            </a:r>
          </a:p>
          <a:p>
            <a:pPr lvl="1">
              <a:buNone/>
            </a:pP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this displayed in a web browser?</a:t>
            </a:r>
          </a:p>
          <a:p>
            <a:pPr lvl="1">
              <a:buNone/>
            </a:pPr>
            <a:r>
              <a:rPr lang="en-US" dirty="0" smtClean="0"/>
              <a:t>Don't &lt;a </a:t>
            </a:r>
            <a:r>
              <a:rPr lang="en-US" dirty="0" err="1" smtClean="0"/>
              <a:t>href</a:t>
            </a:r>
            <a:r>
              <a:rPr lang="en-US" dirty="0" smtClean="0"/>
              <a:t>='</a:t>
            </a:r>
            <a:r>
              <a:rPr lang="en-US" dirty="0" err="1" smtClean="0"/>
              <a:t>haha.html</a:t>
            </a:r>
            <a:r>
              <a:rPr lang="en-US" dirty="0" smtClean="0"/>
              <a:t>'&gt;click&lt;/a&gt; here!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this is executed, what is the value of X?</a:t>
            </a:r>
          </a:p>
          <a:p>
            <a:pPr marL="806450" lvl="1" indent="-457200">
              <a:buNone/>
            </a:pPr>
            <a:r>
              <a:rPr lang="en-US" dirty="0" smtClean="0"/>
              <a:t>X = range(10, 2, -3)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this is executed, what is the value of X?</a:t>
            </a:r>
          </a:p>
          <a:p>
            <a:pPr marL="806450" lvl="1" indent="-457200">
              <a:buNone/>
            </a:pPr>
            <a:r>
              <a:rPr lang="en-US" dirty="0" smtClean="0"/>
              <a:t>Y = 'cats and dogs'</a:t>
            </a:r>
          </a:p>
          <a:p>
            <a:pPr marL="806450" lvl="1" indent="-457200">
              <a:buNone/>
            </a:pPr>
            <a:r>
              <a:rPr lang="en-US" dirty="0" smtClean="0"/>
              <a:t>X = Y[5:8]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this is executed, what is the value of X?</a:t>
            </a:r>
          </a:p>
          <a:p>
            <a:pPr marL="806450" lvl="1" indent="-457200">
              <a:buNone/>
            </a:pPr>
            <a:r>
              <a:rPr lang="en-US" dirty="0" smtClean="0"/>
              <a:t>X = </a:t>
            </a:r>
            <a:r>
              <a:rPr lang="en-US" dirty="0" smtClean="0"/>
              <a:t>'cats and dogs' </a:t>
            </a:r>
            <a:r>
              <a:rPr lang="en-US" dirty="0" smtClean="0"/>
              <a:t>[5:8]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do?</a:t>
            </a:r>
          </a:p>
          <a:p>
            <a:pPr marL="806450" lvl="1" indent="-457200">
              <a:buNone/>
            </a:pPr>
            <a:r>
              <a:rPr lang="en-US" dirty="0" smtClean="0"/>
              <a:t>X = 'dog'</a:t>
            </a:r>
          </a:p>
          <a:p>
            <a:pPr marL="806450" lvl="1" indent="-457200">
              <a:buNone/>
            </a:pPr>
            <a:r>
              <a:rPr lang="en-US" dirty="0" smtClean="0"/>
              <a:t>Y = 'god'</a:t>
            </a:r>
          </a:p>
          <a:p>
            <a:pPr marL="806450" lvl="1" indent="-457200">
              <a:buNone/>
            </a:pPr>
            <a:r>
              <a:rPr lang="en-US" dirty="0" smtClean="0"/>
              <a:t>if X == Y[3:0]:</a:t>
            </a:r>
          </a:p>
          <a:p>
            <a:pPr marL="806450" lvl="1" indent="-457200">
              <a:buNone/>
            </a:pPr>
            <a:r>
              <a:rPr lang="en-US" dirty="0" smtClean="0"/>
              <a:t>	print "Surprise!"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do?</a:t>
            </a:r>
          </a:p>
          <a:p>
            <a:pPr marL="806450" lvl="1" indent="-457200">
              <a:buNone/>
            </a:pPr>
            <a:r>
              <a:rPr lang="en-US" dirty="0" smtClean="0"/>
              <a:t>Y </a:t>
            </a:r>
            <a:r>
              <a:rPr lang="en-US" dirty="0" smtClean="0"/>
              <a:t>= 'cats and dogs</a:t>
            </a:r>
            <a:r>
              <a:rPr lang="en-US" dirty="0" smtClean="0"/>
              <a:t>'</a:t>
            </a:r>
          </a:p>
          <a:p>
            <a:pPr marL="806450" lvl="1" indent="-457200">
              <a:buNone/>
            </a:pPr>
            <a:r>
              <a:rPr lang="en-US" dirty="0" smtClean="0"/>
              <a:t>print Y[:5] + Y[5:]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Today: whole course review</a:t>
            </a:r>
          </a:p>
          <a:p>
            <a:r>
              <a:rPr lang="en-US" dirty="0" smtClean="0"/>
              <a:t>Workshop this week: programming exercises</a:t>
            </a:r>
          </a:p>
          <a:p>
            <a:r>
              <a:rPr lang="en-US" dirty="0" smtClean="0"/>
              <a:t>Final exam 8:30am-10:30am on Thursday December 17, this room</a:t>
            </a:r>
          </a:p>
          <a:p>
            <a:pPr lvl="1"/>
            <a:r>
              <a:rPr lang="en-US" dirty="0" smtClean="0"/>
              <a:t>64 points: multi-choice / fill in the blank</a:t>
            </a:r>
          </a:p>
          <a:p>
            <a:pPr lvl="1"/>
            <a:r>
              <a:rPr lang="en-US" dirty="0" smtClean="0"/>
              <a:t>36 points: programming problems based on the exercises in this week's workshop</a:t>
            </a:r>
          </a:p>
          <a:p>
            <a:r>
              <a:rPr lang="en-US" b="1" dirty="0" smtClean="0"/>
              <a:t>No class </a:t>
            </a:r>
            <a:r>
              <a:rPr lang="en-US" dirty="0" smtClean="0"/>
              <a:t>this Wednesday December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do?</a:t>
            </a:r>
          </a:p>
          <a:p>
            <a:pPr marL="806450" lvl="1" indent="-457200">
              <a:buNone/>
            </a:pPr>
            <a:r>
              <a:rPr lang="en-US" dirty="0" smtClean="0"/>
              <a:t>Y </a:t>
            </a:r>
            <a:r>
              <a:rPr lang="en-US" dirty="0" smtClean="0"/>
              <a:t>= 'cats and dogs</a:t>
            </a:r>
            <a:r>
              <a:rPr lang="en-US" dirty="0" smtClean="0"/>
              <a:t>'</a:t>
            </a:r>
          </a:p>
          <a:p>
            <a:pPr marL="806450" lvl="1" indent="-457200">
              <a:buNone/>
            </a:pPr>
            <a:r>
              <a:rPr lang="en-US" dirty="0" smtClean="0"/>
              <a:t>print Y[:5] + Y[5:] == 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would this </a:t>
            </a:r>
            <a:r>
              <a:rPr lang="en-US" dirty="0" smtClean="0">
                <a:solidFill>
                  <a:srgbClr val="E2751D"/>
                </a:solidFill>
              </a:rPr>
              <a:t>not </a:t>
            </a:r>
            <a:r>
              <a:rPr lang="en-US" dirty="0" smtClean="0"/>
              <a:t>print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True</a:t>
            </a:r>
            <a:r>
              <a:rPr lang="en-US" dirty="0" smtClean="0"/>
              <a:t>?</a:t>
            </a:r>
            <a:endParaRPr lang="en-US" dirty="0" smtClean="0"/>
          </a:p>
          <a:p>
            <a:pPr marL="806450" lvl="1" indent="-457200">
              <a:buNone/>
            </a:pPr>
            <a:r>
              <a:rPr lang="en-US" dirty="0" smtClean="0"/>
              <a:t>Y </a:t>
            </a:r>
            <a:r>
              <a:rPr lang="en-US" dirty="0" smtClean="0"/>
              <a:t>= 'cats and dogs</a:t>
            </a:r>
            <a:r>
              <a:rPr lang="en-US" dirty="0" smtClean="0"/>
              <a:t>'</a:t>
            </a:r>
          </a:p>
          <a:p>
            <a:pPr marL="806450" lvl="1" indent="-457200">
              <a:buNone/>
            </a:pPr>
            <a:r>
              <a:rPr lang="en-US" dirty="0" smtClean="0"/>
              <a:t>print </a:t>
            </a:r>
            <a:r>
              <a:rPr lang="en-US" dirty="0" err="1" smtClean="0"/>
              <a:t>Y[:w</a:t>
            </a:r>
            <a:r>
              <a:rPr lang="en-US" dirty="0" smtClean="0"/>
              <a:t>] + </a:t>
            </a:r>
            <a:r>
              <a:rPr lang="en-US" dirty="0" err="1" smtClean="0"/>
              <a:t>Y[w</a:t>
            </a:r>
            <a:r>
              <a:rPr lang="en-US" dirty="0" smtClean="0"/>
              <a:t>:] == 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you make this code shorter?</a:t>
            </a:r>
          </a:p>
          <a:p>
            <a:pPr marL="806450" lvl="1" indent="-457200">
              <a:buNone/>
            </a:pPr>
            <a:r>
              <a:rPr lang="en-US" dirty="0" smtClean="0"/>
              <a:t>if (</a:t>
            </a:r>
            <a:r>
              <a:rPr lang="en-US" dirty="0" err="1" smtClean="0"/>
              <a:t>x</a:t>
            </a:r>
            <a:r>
              <a:rPr lang="en-US" dirty="0" smtClean="0"/>
              <a:t> == 1):</a:t>
            </a:r>
          </a:p>
          <a:p>
            <a:pPr marL="860425" lvl="1" indent="-574675">
              <a:buNone/>
            </a:pPr>
            <a:r>
              <a:rPr lang="en-US" dirty="0" smtClean="0"/>
              <a:t>	</a:t>
            </a:r>
            <a:r>
              <a:rPr lang="en-US" dirty="0" err="1" smtClean="0"/>
              <a:t>y</a:t>
            </a:r>
            <a:r>
              <a:rPr lang="en-US" dirty="0" smtClean="0"/>
              <a:t> = 'a'</a:t>
            </a:r>
          </a:p>
          <a:p>
            <a:pPr marL="806450" lvl="1" indent="-457200">
              <a:buNone/>
            </a:pPr>
            <a:r>
              <a:rPr lang="en-US" dirty="0" smtClean="0"/>
              <a:t>else:</a:t>
            </a:r>
          </a:p>
          <a:p>
            <a:pPr marL="806450" lvl="1" indent="-457200">
              <a:buNone/>
            </a:pPr>
            <a:r>
              <a:rPr lang="en-US" dirty="0" smtClean="0"/>
              <a:t>     if (</a:t>
            </a:r>
            <a:r>
              <a:rPr lang="en-US" dirty="0" err="1" smtClean="0"/>
              <a:t>x</a:t>
            </a:r>
            <a:r>
              <a:rPr lang="en-US" dirty="0" smtClean="0"/>
              <a:t> == 2):</a:t>
            </a:r>
          </a:p>
          <a:p>
            <a:pPr marL="796925" lvl="1" indent="-623888">
              <a:buNone/>
              <a:tabLst>
                <a:tab pos="1603375" algn="l"/>
              </a:tabLst>
            </a:pPr>
            <a:r>
              <a:rPr lang="en-US" dirty="0" smtClean="0"/>
              <a:t>		</a:t>
            </a:r>
            <a:r>
              <a:rPr lang="en-US" dirty="0" err="1" smtClean="0"/>
              <a:t>y</a:t>
            </a:r>
            <a:r>
              <a:rPr lang="en-US" dirty="0" smtClean="0"/>
              <a:t> = '</a:t>
            </a:r>
            <a:r>
              <a:rPr lang="en-US" dirty="0" err="1" smtClean="0"/>
              <a:t>b</a:t>
            </a:r>
            <a:r>
              <a:rPr lang="en-US" dirty="0" smtClean="0"/>
              <a:t>'	</a:t>
            </a:r>
          </a:p>
          <a:p>
            <a:pPr marL="796925" lvl="1" indent="-623888">
              <a:buNone/>
              <a:tabLst>
                <a:tab pos="1603375" algn="l"/>
              </a:tabLst>
            </a:pPr>
            <a:r>
              <a:rPr lang="en-US" dirty="0" smtClean="0"/>
              <a:t>	else:</a:t>
            </a:r>
          </a:p>
          <a:p>
            <a:pPr marL="796925" lvl="1" indent="-623888">
              <a:buNone/>
              <a:tabLst>
                <a:tab pos="1603375" algn="l"/>
              </a:tabLst>
            </a:pPr>
            <a:r>
              <a:rPr lang="en-US" dirty="0" smtClean="0"/>
              <a:t>		</a:t>
            </a:r>
            <a:r>
              <a:rPr lang="en-US" dirty="0" err="1" smtClean="0"/>
              <a:t>y</a:t>
            </a:r>
            <a:r>
              <a:rPr lang="en-US" dirty="0" smtClean="0"/>
              <a:t> = '</a:t>
            </a:r>
            <a:r>
              <a:rPr lang="en-US" dirty="0" err="1" smtClean="0"/>
              <a:t>c</a:t>
            </a:r>
            <a:r>
              <a:rPr lang="en-US" dirty="0" smtClean="0"/>
              <a:t>'</a:t>
            </a:r>
          </a:p>
          <a:p>
            <a:pPr marL="806450" lvl="1" indent="-457200">
              <a:buNone/>
            </a:pPr>
            <a:r>
              <a:rPr lang="en-US" dirty="0" smtClean="0"/>
              <a:t>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smtClean="0">
                <a:solidFill>
                  <a:schemeClr val="accent3"/>
                </a:solidFill>
              </a:rPr>
              <a:t>else </a:t>
            </a:r>
            <a:r>
              <a:rPr lang="en-US" dirty="0" smtClean="0"/>
              <a:t>can you make this code shorter?</a:t>
            </a:r>
          </a:p>
          <a:p>
            <a:pPr marL="806450" lvl="1" indent="-457200">
              <a:buNone/>
            </a:pPr>
            <a:r>
              <a:rPr lang="en-US" dirty="0" smtClean="0"/>
              <a:t>if (</a:t>
            </a:r>
            <a:r>
              <a:rPr lang="en-US" dirty="0" err="1" smtClean="0"/>
              <a:t>x</a:t>
            </a:r>
            <a:r>
              <a:rPr lang="en-US" dirty="0" smtClean="0"/>
              <a:t> == 1):</a:t>
            </a:r>
          </a:p>
          <a:p>
            <a:pPr marL="860425" lvl="1" indent="-574675">
              <a:buNone/>
            </a:pPr>
            <a:r>
              <a:rPr lang="en-US" dirty="0" smtClean="0"/>
              <a:t>	</a:t>
            </a:r>
            <a:r>
              <a:rPr lang="en-US" dirty="0" err="1" smtClean="0"/>
              <a:t>y</a:t>
            </a:r>
            <a:r>
              <a:rPr lang="en-US" dirty="0" smtClean="0"/>
              <a:t> = 'a'</a:t>
            </a:r>
          </a:p>
          <a:p>
            <a:pPr marL="806450" lvl="1" indent="-457200">
              <a:buNone/>
            </a:pPr>
            <a:r>
              <a:rPr lang="en-US" dirty="0" smtClean="0"/>
              <a:t>else:</a:t>
            </a:r>
          </a:p>
          <a:p>
            <a:pPr marL="806450" lvl="1" indent="-457200">
              <a:buNone/>
            </a:pPr>
            <a:r>
              <a:rPr lang="en-US" dirty="0" smtClean="0"/>
              <a:t>     if (</a:t>
            </a:r>
            <a:r>
              <a:rPr lang="en-US" dirty="0" err="1" smtClean="0"/>
              <a:t>x</a:t>
            </a:r>
            <a:r>
              <a:rPr lang="en-US" dirty="0" smtClean="0"/>
              <a:t> == 2):</a:t>
            </a:r>
          </a:p>
          <a:p>
            <a:pPr marL="796925" lvl="1" indent="-623888">
              <a:buNone/>
              <a:tabLst>
                <a:tab pos="1603375" algn="l"/>
              </a:tabLst>
            </a:pPr>
            <a:r>
              <a:rPr lang="en-US" dirty="0" smtClean="0"/>
              <a:t>		</a:t>
            </a:r>
            <a:r>
              <a:rPr lang="en-US" dirty="0" err="1" smtClean="0"/>
              <a:t>y</a:t>
            </a:r>
            <a:r>
              <a:rPr lang="en-US" dirty="0" smtClean="0"/>
              <a:t> = '</a:t>
            </a:r>
            <a:r>
              <a:rPr lang="en-US" dirty="0" err="1" smtClean="0"/>
              <a:t>b</a:t>
            </a:r>
            <a:r>
              <a:rPr lang="en-US" dirty="0" smtClean="0"/>
              <a:t>'	</a:t>
            </a:r>
          </a:p>
          <a:p>
            <a:pPr marL="796925" lvl="1" indent="-623888">
              <a:buNone/>
              <a:tabLst>
                <a:tab pos="1603375" algn="l"/>
              </a:tabLst>
            </a:pPr>
            <a:r>
              <a:rPr lang="en-US" dirty="0" smtClean="0"/>
              <a:t>	else:</a:t>
            </a:r>
          </a:p>
          <a:p>
            <a:pPr marL="796925" lvl="1" indent="-623888">
              <a:buNone/>
              <a:tabLst>
                <a:tab pos="1603375" algn="l"/>
              </a:tabLst>
            </a:pPr>
            <a:r>
              <a:rPr lang="en-US" dirty="0" smtClean="0"/>
              <a:t>		</a:t>
            </a:r>
            <a:r>
              <a:rPr lang="en-US" dirty="0" err="1" smtClean="0"/>
              <a:t>y</a:t>
            </a:r>
            <a:r>
              <a:rPr lang="en-US" dirty="0" smtClean="0"/>
              <a:t> = '</a:t>
            </a:r>
            <a:r>
              <a:rPr lang="en-US" dirty="0" err="1" smtClean="0"/>
              <a:t>c</a:t>
            </a:r>
            <a:r>
              <a:rPr lang="en-US" dirty="0" smtClean="0"/>
              <a:t>'</a:t>
            </a:r>
          </a:p>
          <a:p>
            <a:pPr marL="806450" lvl="1" indent="-457200">
              <a:buNone/>
            </a:pPr>
            <a:r>
              <a:rPr lang="en-US" dirty="0" smtClean="0"/>
              <a:t>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probability that this code prints 2?</a:t>
            </a:r>
          </a:p>
          <a:p>
            <a:pPr lvl="1">
              <a:buNone/>
            </a:pPr>
            <a:r>
              <a:rPr lang="en-US" dirty="0" smtClean="0"/>
              <a:t>R = randrange(1,7)</a:t>
            </a:r>
          </a:p>
          <a:p>
            <a:pPr lvl="1">
              <a:buNone/>
            </a:pPr>
            <a:r>
              <a:rPr lang="en-US" dirty="0" smtClean="0"/>
              <a:t>print 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probability that this code prints 2?</a:t>
            </a:r>
          </a:p>
          <a:p>
            <a:pPr lvl="1">
              <a:buNone/>
            </a:pPr>
            <a:r>
              <a:rPr lang="en-US" dirty="0" smtClean="0"/>
              <a:t>R = randrange(1,7) + </a:t>
            </a:r>
            <a:r>
              <a:rPr lang="en-US" dirty="0" smtClean="0"/>
              <a:t>randrange(1,7)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print 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probability that this code prints 3?</a:t>
            </a:r>
          </a:p>
          <a:p>
            <a:pPr lvl="1">
              <a:buNone/>
            </a:pPr>
            <a:r>
              <a:rPr lang="en-US" dirty="0" smtClean="0"/>
              <a:t>R = randrange(1,7) + </a:t>
            </a:r>
            <a:r>
              <a:rPr lang="en-US" dirty="0" smtClean="0"/>
              <a:t>randrange(1,7)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print 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alpha, </a:t>
            </a:r>
            <a:r>
              <a:rPr lang="en-US" dirty="0" err="1" smtClean="0"/>
              <a:t>f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, and </a:t>
            </a:r>
            <a:r>
              <a:rPr lang="en-US" dirty="0" err="1" smtClean="0"/>
              <a:t>r</a:t>
            </a:r>
            <a:r>
              <a:rPr lang="en-US" dirty="0" smtClean="0"/>
              <a:t> stand for in the following formula?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481013" y="3454559"/>
          <a:ext cx="8081962" cy="1362075"/>
        </p:xfrm>
        <a:graphic>
          <a:graphicData uri="http://schemas.openxmlformats.org/presentationml/2006/ole">
            <p:oleObj spid="_x0000_s78850" name="Equation" r:id="rId3" imgW="1206500" imgH="203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C is a graphics object.  What does this do?</a:t>
            </a:r>
          </a:p>
          <a:p>
            <a:pPr marL="1374775" lvl="1" indent="-1025525">
              <a:buNone/>
              <a:tabLst>
                <a:tab pos="912813" algn="l"/>
              </a:tabLst>
            </a:pPr>
            <a:r>
              <a:rPr lang="en-US" dirty="0" err="1" smtClean="0"/>
              <a:t>c.move</a:t>
            </a:r>
            <a:r>
              <a:rPr lang="en-US" dirty="0" err="1" smtClean="0"/>
              <a:t>(L</a:t>
            </a:r>
            <a:r>
              <a:rPr lang="en-US" dirty="0" smtClean="0"/>
              <a:t>*</a:t>
            </a:r>
            <a:r>
              <a:rPr lang="en-US" dirty="0" err="1" smtClean="0"/>
              <a:t>cos(R</a:t>
            </a:r>
            <a:r>
              <a:rPr lang="en-US" dirty="0" smtClean="0"/>
              <a:t>)</a:t>
            </a:r>
            <a:r>
              <a:rPr lang="en-US" dirty="0" smtClean="0"/>
              <a:t>,</a:t>
            </a:r>
            <a:r>
              <a:rPr lang="en-US" dirty="0" smtClean="0"/>
              <a:t> L*</a:t>
            </a:r>
            <a:r>
              <a:rPr lang="en-US" dirty="0" err="1" smtClean="0"/>
              <a:t>sin(R</a:t>
            </a:r>
            <a:r>
              <a:rPr lang="en-US" dirty="0" smtClean="0"/>
              <a:t>))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 is in what kind of units?</a:t>
            </a:r>
          </a:p>
          <a:p>
            <a:pPr marL="1374775" lvl="1" indent="-1025525">
              <a:buNone/>
              <a:tabLst>
                <a:tab pos="912813" algn="l"/>
              </a:tabLst>
            </a:pPr>
            <a:r>
              <a:rPr lang="en-US" dirty="0" err="1" smtClean="0"/>
              <a:t>c.move</a:t>
            </a:r>
            <a:r>
              <a:rPr lang="en-US" dirty="0" err="1" smtClean="0"/>
              <a:t>(L</a:t>
            </a:r>
            <a:r>
              <a:rPr lang="en-US" dirty="0" smtClean="0"/>
              <a:t>*</a:t>
            </a:r>
            <a:r>
              <a:rPr lang="en-US" dirty="0" err="1" smtClean="0"/>
              <a:t>cos(R</a:t>
            </a:r>
            <a:r>
              <a:rPr lang="en-US" dirty="0" smtClean="0"/>
              <a:t>)</a:t>
            </a:r>
            <a:r>
              <a:rPr lang="en-US" dirty="0" smtClean="0"/>
              <a:t>,</a:t>
            </a:r>
            <a:r>
              <a:rPr lang="en-US" dirty="0" smtClean="0"/>
              <a:t> L*</a:t>
            </a:r>
            <a:r>
              <a:rPr lang="en-US" dirty="0" err="1" smtClean="0"/>
              <a:t>sin(R</a:t>
            </a:r>
            <a:r>
              <a:rPr lang="en-US" dirty="0" smtClean="0"/>
              <a:t>))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are mutable?</a:t>
            </a:r>
          </a:p>
          <a:p>
            <a:pPr lvl="1"/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List</a:t>
            </a:r>
          </a:p>
          <a:p>
            <a:pPr lvl="1"/>
            <a:r>
              <a:rPr lang="en-US" dirty="0" err="1" smtClean="0"/>
              <a:t>Tuple</a:t>
            </a:r>
            <a:endParaRPr lang="en-US" dirty="0" smtClean="0"/>
          </a:p>
          <a:p>
            <a:pPr lvl="1"/>
            <a:r>
              <a:rPr lang="en-US" dirty="0" smtClean="0"/>
              <a:t>Object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Assuming D is a dictionary, </a:t>
            </a:r>
            <a:r>
              <a:rPr lang="en-US" dirty="0" smtClean="0">
                <a:solidFill>
                  <a:srgbClr val="E2751D"/>
                </a:solidFill>
              </a:rPr>
              <a:t>exactly when </a:t>
            </a:r>
            <a:r>
              <a:rPr lang="en-US" dirty="0" smtClean="0"/>
              <a:t>does this </a:t>
            </a:r>
            <a:r>
              <a:rPr lang="en-US" dirty="0" smtClean="0">
                <a:solidFill>
                  <a:schemeClr val="accent3"/>
                </a:solidFill>
              </a:rPr>
              <a:t>not </a:t>
            </a:r>
            <a:r>
              <a:rPr lang="en-US" dirty="0" smtClean="0"/>
              <a:t>print True?</a:t>
            </a:r>
          </a:p>
          <a:p>
            <a:pPr lvl="1">
              <a:buNone/>
            </a:pPr>
            <a:r>
              <a:rPr lang="en-US" dirty="0" smtClean="0"/>
              <a:t>print </a:t>
            </a:r>
            <a:r>
              <a:rPr lang="en-US" dirty="0" err="1" smtClean="0"/>
              <a:t>D['Pepsi</a:t>
            </a:r>
            <a:r>
              <a:rPr lang="en-US" dirty="0" smtClean="0"/>
              <a:t>'</a:t>
            </a:r>
            <a:r>
              <a:rPr lang="en-US" dirty="0" smtClean="0"/>
              <a:t>] == </a:t>
            </a:r>
            <a:r>
              <a:rPr lang="en-US" dirty="0" err="1" smtClean="0"/>
              <a:t>D.get('Pepsi</a:t>
            </a:r>
            <a:r>
              <a:rPr lang="en-US" dirty="0" smtClean="0"/>
              <a:t>', False)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 is a string containing the text of a novel, does the following correctly count the number of words in the novel?</a:t>
            </a:r>
          </a:p>
          <a:p>
            <a:pPr lvl="1">
              <a:buNone/>
            </a:pPr>
            <a:r>
              <a:rPr lang="en-US" dirty="0" err="1" smtClean="0"/>
              <a:t>string.count(S</a:t>
            </a:r>
            <a:r>
              <a:rPr lang="en-US" dirty="0" smtClean="0"/>
              <a:t>, ' ')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 is a string containing the text of a novel, does the following correctly count the number of words in the novel?</a:t>
            </a:r>
          </a:p>
          <a:p>
            <a:pPr lvl="1">
              <a:buNone/>
            </a:pPr>
            <a:r>
              <a:rPr lang="en-US" dirty="0" err="1" smtClean="0"/>
              <a:t>len(string.split(S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the following two statements do the same thing?</a:t>
            </a:r>
          </a:p>
          <a:p>
            <a:pPr lvl="1">
              <a:buNone/>
            </a:pPr>
            <a:r>
              <a:rPr lang="en-US" dirty="0" smtClean="0"/>
              <a:t>P = </a:t>
            </a:r>
            <a:r>
              <a:rPr lang="en-US" dirty="0" err="1" smtClean="0"/>
              <a:t>string.find(S</a:t>
            </a:r>
            <a:r>
              <a:rPr lang="en-US" dirty="0" smtClean="0"/>
              <a:t>, 'a')</a:t>
            </a:r>
          </a:p>
          <a:p>
            <a:pPr lvl="1">
              <a:buNone/>
            </a:pPr>
            <a:r>
              <a:rPr lang="en-US" dirty="0" smtClean="0"/>
              <a:t>P = </a:t>
            </a:r>
            <a:r>
              <a:rPr lang="en-US" dirty="0" err="1" smtClean="0"/>
              <a:t>S.find('a</a:t>
            </a:r>
            <a:r>
              <a:rPr lang="en-US" dirty="0" smtClean="0"/>
              <a:t>')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the sampling rate of a WAV file is 10000. You read it in, write all the data back out to a new file (unchanged), but set the sampling rate of the new file to 20000.  What does the new file sound like?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difference between a compiler and an interpreter?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CPU and 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the first programmable computer used for?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idea of top-down design?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idea of spiral design?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this code be made shorter?</a:t>
            </a:r>
          </a:p>
          <a:p>
            <a:pPr lvl="1">
              <a:buNone/>
            </a:pPr>
            <a:r>
              <a:rPr lang="en-US" dirty="0" err="1" smtClean="0"/>
              <a:t>z</a:t>
            </a:r>
            <a:r>
              <a:rPr lang="en-US" dirty="0" smtClean="0"/>
              <a:t> = 1</a:t>
            </a:r>
          </a:p>
          <a:p>
            <a:pPr lvl="1">
              <a:buNone/>
            </a:pPr>
            <a:r>
              <a:rPr lang="en-US" dirty="0" err="1" smtClean="0"/>
              <a:t>x</a:t>
            </a:r>
            <a:r>
              <a:rPr lang="en-US" dirty="0" smtClean="0"/>
              <a:t> = 0</a:t>
            </a:r>
          </a:p>
          <a:p>
            <a:pPr lvl="1">
              <a:buNone/>
            </a:pPr>
            <a:r>
              <a:rPr lang="en-US" dirty="0" smtClean="0"/>
              <a:t>while (</a:t>
            </a:r>
            <a:r>
              <a:rPr lang="en-US" dirty="0" err="1" smtClean="0"/>
              <a:t>x</a:t>
            </a:r>
            <a:r>
              <a:rPr lang="en-US" dirty="0" smtClean="0"/>
              <a:t> &lt; 10):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z</a:t>
            </a:r>
            <a:r>
              <a:rPr lang="en-US" dirty="0" smtClean="0"/>
              <a:t> = </a:t>
            </a:r>
            <a:r>
              <a:rPr lang="en-US" dirty="0" err="1" smtClean="0"/>
              <a:t>z</a:t>
            </a:r>
            <a:r>
              <a:rPr lang="en-US" dirty="0" smtClean="0"/>
              <a:t> * </a:t>
            </a:r>
            <a:r>
              <a:rPr lang="en-US" dirty="0" err="1" smtClean="0"/>
              <a:t>y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x</a:t>
            </a:r>
            <a:r>
              <a:rPr lang="en-US" dirty="0" smtClean="0"/>
              <a:t> + 1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software development, what comes before implementation?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/>
              <a:t>software development</a:t>
            </a:r>
            <a:r>
              <a:rPr lang="en-US" dirty="0" smtClean="0"/>
              <a:t>, what comes after implementation?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determine the examples to use for testing a program?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name of a constructor is same as the name of an object's ______________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is a legal Python expression that is true if and only if the value of X is in the interval from 10 to 20?</a:t>
            </a:r>
          </a:p>
          <a:p>
            <a:pPr lvl="1">
              <a:buNone/>
            </a:pPr>
            <a:r>
              <a:rPr lang="en-US" dirty="0" smtClean="0"/>
              <a:t>(a) 10 &lt;= X &lt;= 20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dirty="0" smtClean="0"/>
              <a:t>) 10 &lt;= X or X &lt;=20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c</a:t>
            </a:r>
            <a:r>
              <a:rPr lang="en-US" dirty="0" smtClean="0"/>
              <a:t>) X in [10, 20]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d</a:t>
            </a:r>
            <a:r>
              <a:rPr lang="en-US" dirty="0" smtClean="0"/>
              <a:t>) 10 &lt;= X and X &lt;= 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of the following are correct for the</a:t>
            </a:r>
            <a:r>
              <a:rPr lang="en-US" dirty="0" smtClean="0"/>
              <a:t> expression (</a:t>
            </a:r>
            <a:r>
              <a:rPr lang="en-US" dirty="0" smtClean="0"/>
              <a:t>X / 2) * 2 == X</a:t>
            </a:r>
          </a:p>
          <a:p>
            <a:pPr lvl="1">
              <a:buNone/>
            </a:pPr>
            <a:r>
              <a:rPr lang="en-US" dirty="0" smtClean="0"/>
              <a:t>(a) If X is an integer, the expression is True if and only if X is an even number.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dirty="0" smtClean="0"/>
              <a:t>) If X is a floating point number, the expression is always true.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c</a:t>
            </a:r>
            <a:r>
              <a:rPr lang="en-US" dirty="0" smtClean="0"/>
              <a:t>) If X is a string, the expression is always false.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d</a:t>
            </a:r>
            <a:r>
              <a:rPr lang="en-US" dirty="0" smtClean="0"/>
              <a:t>) The expression is true if and only if X is an integer power of 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mean the same thing in Python?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____ A=B means the same thing as B=A</a:t>
            </a:r>
          </a:p>
          <a:p>
            <a:pPr lvl="1">
              <a:buNone/>
            </a:pPr>
            <a:r>
              <a:rPr lang="en-US" dirty="0" smtClean="0"/>
              <a:t>____ A&gt;B means the same thing as B&lt;A</a:t>
            </a:r>
          </a:p>
          <a:p>
            <a:pPr lvl="1">
              <a:buNone/>
            </a:pPr>
            <a:r>
              <a:rPr lang="en-US" dirty="0" smtClean="0"/>
              <a:t>____ A!=B means the same thing as B!=A</a:t>
            </a:r>
          </a:p>
          <a:p>
            <a:pPr lvl="1">
              <a:buNone/>
            </a:pPr>
            <a:r>
              <a:rPr lang="en-US" dirty="0" smtClean="0"/>
              <a:t>____ A==B means the same thing as B==A</a:t>
            </a:r>
          </a:p>
          <a:p>
            <a:pPr lvl="1">
              <a:buNone/>
            </a:pPr>
            <a:r>
              <a:rPr lang="en-US" dirty="0" smtClean="0"/>
              <a:t>____ (A&lt;B and A==B) means the same thing as (A&lt;=B)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an easy way to change all of the '?' in a string S into periods?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the following program:</a:t>
            </a:r>
          </a:p>
          <a:p>
            <a:pPr lvl="2">
              <a:buNone/>
            </a:pPr>
            <a:r>
              <a:rPr lang="en-US" dirty="0" smtClean="0"/>
              <a:t>A = 9</a:t>
            </a:r>
          </a:p>
          <a:p>
            <a:pPr lvl="2">
              <a:buNone/>
            </a:pPr>
            <a:r>
              <a:rPr lang="en-US" dirty="0" smtClean="0"/>
              <a:t>B = </a:t>
            </a:r>
            <a:r>
              <a:rPr lang="en-US" dirty="0" err="1" smtClean="0"/>
              <a:t>input('Enter</a:t>
            </a:r>
            <a:r>
              <a:rPr lang="en-US" dirty="0" smtClean="0"/>
              <a:t> your answer: ')</a:t>
            </a:r>
          </a:p>
          <a:p>
            <a:pPr lvl="2">
              <a:buNone/>
            </a:pPr>
            <a:r>
              <a:rPr lang="en-US" dirty="0" smtClean="0"/>
              <a:t>print B</a:t>
            </a:r>
          </a:p>
          <a:p>
            <a:pPr lvl="1">
              <a:buNone/>
            </a:pPr>
            <a:r>
              <a:rPr lang="en-US" dirty="0" smtClean="0"/>
              <a:t>Suppose the user types </a:t>
            </a:r>
          </a:p>
          <a:p>
            <a:pPr lvl="2">
              <a:buNone/>
            </a:pPr>
            <a:r>
              <a:rPr lang="en-US" dirty="0" smtClean="0"/>
              <a:t>A</a:t>
            </a:r>
          </a:p>
          <a:p>
            <a:pPr lvl="1">
              <a:buNone/>
            </a:pPr>
            <a:r>
              <a:rPr lang="en-US" dirty="0" smtClean="0"/>
              <a:t>at the prompt.  What will the program do?</a:t>
            </a:r>
          </a:p>
          <a:p>
            <a:pPr lvl="1">
              <a:buNone/>
            </a:pPr>
            <a:r>
              <a:rPr lang="en-US" dirty="0" smtClean="0"/>
              <a:t>(a) Print 9.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dirty="0" smtClean="0"/>
              <a:t>) Print the letter A.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c</a:t>
            </a:r>
            <a:r>
              <a:rPr lang="en-US" dirty="0" smtClean="0"/>
              <a:t>) Print the letter B.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d</a:t>
            </a:r>
            <a:r>
              <a:rPr lang="en-US" dirty="0" smtClean="0"/>
              <a:t>) Print an error message.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a computer science class offered next semester are you eligible to sign up for, having passed CS 161.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smtClean="0">
                <a:solidFill>
                  <a:schemeClr val="accent3"/>
                </a:solidFill>
              </a:rPr>
              <a:t>else </a:t>
            </a:r>
            <a:r>
              <a:rPr lang="en-US" dirty="0" smtClean="0"/>
              <a:t>can this code be made shorter?</a:t>
            </a:r>
          </a:p>
          <a:p>
            <a:pPr lvl="1">
              <a:buNone/>
            </a:pPr>
            <a:r>
              <a:rPr lang="en-US" dirty="0" err="1" smtClean="0"/>
              <a:t>x</a:t>
            </a:r>
            <a:r>
              <a:rPr lang="en-US" dirty="0" smtClean="0"/>
              <a:t> = 1</a:t>
            </a:r>
          </a:p>
          <a:p>
            <a:pPr lvl="1">
              <a:buNone/>
            </a:pPr>
            <a:r>
              <a:rPr lang="en-US" dirty="0" err="1" smtClean="0"/>
              <a:t>z</a:t>
            </a:r>
            <a:r>
              <a:rPr lang="en-US" dirty="0" smtClean="0"/>
              <a:t> = 1</a:t>
            </a:r>
          </a:p>
          <a:p>
            <a:pPr lvl="1">
              <a:buNone/>
            </a:pPr>
            <a:r>
              <a:rPr lang="en-US" dirty="0" smtClean="0"/>
              <a:t>while (</a:t>
            </a:r>
            <a:r>
              <a:rPr lang="en-US" dirty="0" err="1" smtClean="0"/>
              <a:t>x</a:t>
            </a:r>
            <a:r>
              <a:rPr lang="en-US" dirty="0" smtClean="0"/>
              <a:t> &lt; 10):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z</a:t>
            </a:r>
            <a:r>
              <a:rPr lang="en-US" dirty="0" smtClean="0"/>
              <a:t> = </a:t>
            </a:r>
            <a:r>
              <a:rPr lang="en-US" dirty="0" err="1" smtClean="0"/>
              <a:t>z</a:t>
            </a:r>
            <a:r>
              <a:rPr lang="en-US" dirty="0" smtClean="0"/>
              <a:t> * </a:t>
            </a:r>
            <a:r>
              <a:rPr lang="en-US" dirty="0" err="1" smtClean="0"/>
              <a:t>y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x</a:t>
            </a:r>
            <a:r>
              <a:rPr lang="en-US" dirty="0" smtClean="0"/>
              <a:t> + 1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</a:t>
            </a:r>
            <a:r>
              <a:rPr lang="en-US" dirty="0" smtClean="0">
                <a:solidFill>
                  <a:srgbClr val="E2751D"/>
                </a:solidFill>
              </a:rPr>
              <a:t>another </a:t>
            </a:r>
            <a:r>
              <a:rPr lang="en-US" dirty="0" smtClean="0"/>
              <a:t>computer science class offered next semester are you eligible to sign up for, having passed CS 161.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the lecture topic where this picture appeared?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 descr="radha-krishna_che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906" y="3218079"/>
            <a:ext cx="3749675" cy="2324100"/>
          </a:xfrm>
          <a:prstGeom prst="rect">
            <a:avLst/>
          </a:prstGeom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200"/>
              </a:spcBef>
              <a:buNone/>
            </a:pPr>
            <a:r>
              <a:rPr lang="en-US" dirty="0" smtClean="0">
                <a:latin typeface="Courier"/>
                <a:cs typeface="Courier"/>
              </a:rPr>
              <a:t>What did this program do?</a:t>
            </a:r>
            <a:r>
              <a:rPr lang="en-US" dirty="0" smtClean="0">
                <a:solidFill>
                  <a:schemeClr val="accent3"/>
                </a:solidFill>
                <a:latin typeface="Courier"/>
                <a:cs typeface="Courier"/>
              </a:rPr>
              <a:t/>
            </a:r>
            <a:br>
              <a:rPr lang="en-US" dirty="0" smtClean="0">
                <a:solidFill>
                  <a:schemeClr val="accent3"/>
                </a:solidFill>
                <a:latin typeface="Courier"/>
                <a:cs typeface="Courier"/>
              </a:rPr>
            </a:br>
            <a:endParaRPr lang="en-US" dirty="0" smtClean="0">
              <a:solidFill>
                <a:schemeClr val="accent3"/>
              </a:solidFill>
              <a:latin typeface="Courier"/>
              <a:cs typeface="Courier"/>
            </a:endParaRPr>
          </a:p>
          <a:p>
            <a:pPr>
              <a:spcBef>
                <a:spcPts val="200"/>
              </a:spcBef>
              <a:buNone/>
            </a:pPr>
            <a:r>
              <a:rPr lang="en-US" dirty="0" smtClean="0">
                <a:solidFill>
                  <a:schemeClr val="accent3"/>
                </a:solidFill>
                <a:latin typeface="Courier"/>
                <a:cs typeface="Courier"/>
              </a:rPr>
              <a:t>import </a:t>
            </a:r>
            <a:r>
              <a:rPr lang="en-US" dirty="0" smtClean="0">
                <a:latin typeface="Courier"/>
                <a:cs typeface="Courier"/>
              </a:rPr>
              <a:t>math</a:t>
            </a:r>
          </a:p>
          <a:p>
            <a:pPr>
              <a:spcBef>
                <a:spcPts val="200"/>
              </a:spcBef>
              <a:buNone/>
            </a:pPr>
            <a:r>
              <a:rPr lang="en-US" dirty="0" smtClean="0">
                <a:solidFill>
                  <a:srgbClr val="E2751D"/>
                </a:solidFill>
                <a:latin typeface="Courier"/>
                <a:cs typeface="Courier"/>
              </a:rPr>
              <a:t>import </a:t>
            </a:r>
            <a:r>
              <a:rPr lang="en-US" dirty="0" smtClean="0">
                <a:latin typeface="Courier"/>
                <a:cs typeface="Courier"/>
              </a:rPr>
              <a:t>random</a:t>
            </a:r>
          </a:p>
          <a:p>
            <a:pPr>
              <a:spcBef>
                <a:spcPts val="200"/>
              </a:spcBef>
              <a:buNone/>
            </a:pPr>
            <a:r>
              <a:rPr lang="en-US" dirty="0" smtClean="0">
                <a:solidFill>
                  <a:srgbClr val="E2751D"/>
                </a:solidFill>
                <a:latin typeface="Courier"/>
                <a:cs typeface="Courier"/>
              </a:rPr>
              <a:t>def </a:t>
            </a:r>
            <a:r>
              <a:rPr lang="en-US" dirty="0" err="1" smtClean="0">
                <a:latin typeface="Courier"/>
                <a:cs typeface="Courier"/>
              </a:rPr>
              <a:t>make_pi(darts</a:t>
            </a:r>
            <a:r>
              <a:rPr lang="en-US" dirty="0" smtClean="0">
                <a:latin typeface="Courier"/>
                <a:cs typeface="Courier"/>
              </a:rPr>
              <a:t>):</a:t>
            </a:r>
          </a:p>
          <a:p>
            <a:pPr>
              <a:spcBef>
                <a:spcPts val="200"/>
              </a:spcBef>
              <a:buNone/>
            </a:pPr>
            <a:r>
              <a:rPr lang="en-US" dirty="0" smtClean="0">
                <a:latin typeface="Courier"/>
                <a:cs typeface="Courier"/>
              </a:rPr>
              <a:t>    hits = 1</a:t>
            </a:r>
          </a:p>
          <a:p>
            <a:pPr>
              <a:spcBef>
                <a:spcPts val="200"/>
              </a:spcBef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smtClean="0">
                <a:solidFill>
                  <a:srgbClr val="E2751D"/>
                </a:solidFill>
                <a:latin typeface="Courier"/>
                <a:cs typeface="Courier"/>
              </a:rPr>
              <a:t>for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E2751D"/>
                </a:solidFill>
                <a:latin typeface="Courier"/>
                <a:cs typeface="Courier"/>
              </a:rPr>
              <a:t>in </a:t>
            </a:r>
            <a:r>
              <a:rPr lang="en-US" dirty="0" err="1" smtClean="0">
                <a:latin typeface="Courier"/>
                <a:cs typeface="Courier"/>
              </a:rPr>
              <a:t>range(darts</a:t>
            </a:r>
            <a:r>
              <a:rPr lang="en-US" dirty="0" smtClean="0">
                <a:latin typeface="Courier"/>
                <a:cs typeface="Courier"/>
              </a:rPr>
              <a:t>):</a:t>
            </a:r>
          </a:p>
          <a:p>
            <a:pPr>
              <a:spcBef>
                <a:spcPts val="200"/>
              </a:spcBef>
              <a:buNone/>
            </a:pP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err="1" smtClean="0">
                <a:latin typeface="Courier"/>
                <a:cs typeface="Courier"/>
              </a:rPr>
              <a:t>dx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random.random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pPr>
              <a:spcBef>
                <a:spcPts val="200"/>
              </a:spcBef>
              <a:buNone/>
            </a:pP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err="1" smtClean="0">
                <a:latin typeface="Courier"/>
                <a:cs typeface="Courier"/>
              </a:rPr>
              <a:t>dy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random.random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pPr>
              <a:spcBef>
                <a:spcPts val="200"/>
              </a:spcBef>
              <a:buNone/>
            </a:pP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smtClean="0">
                <a:solidFill>
                  <a:srgbClr val="E2751D"/>
                </a:solidFill>
                <a:latin typeface="Courier"/>
                <a:cs typeface="Courier"/>
              </a:rPr>
              <a:t>if </a:t>
            </a:r>
            <a:r>
              <a:rPr lang="en-US" dirty="0" smtClean="0">
                <a:latin typeface="Courier"/>
                <a:cs typeface="Courier"/>
              </a:rPr>
              <a:t>math.sqrt((0.5-dx)**2 + \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		 (0.5-dy)**2) &lt; 0.5:</a:t>
            </a:r>
          </a:p>
          <a:p>
            <a:pPr>
              <a:spcBef>
                <a:spcPts val="200"/>
              </a:spcBef>
              <a:buNone/>
            </a:pPr>
            <a:r>
              <a:rPr lang="en-US" dirty="0" smtClean="0">
                <a:latin typeface="Courier"/>
                <a:cs typeface="Courier"/>
              </a:rPr>
              <a:t>            hits = hits + 1</a:t>
            </a:r>
          </a:p>
          <a:p>
            <a:pPr>
              <a:spcBef>
                <a:spcPts val="200"/>
              </a:spcBef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smtClean="0">
                <a:solidFill>
                  <a:srgbClr val="E2751D"/>
                </a:solidFill>
                <a:latin typeface="Courier"/>
                <a:cs typeface="Courier"/>
              </a:rPr>
              <a:t>print</a:t>
            </a:r>
            <a:r>
              <a:rPr lang="en-US" dirty="0" smtClean="0">
                <a:solidFill>
                  <a:srgbClr val="E2751D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smtClean="0">
                <a:latin typeface="Courier"/>
                <a:cs typeface="Courier"/>
              </a:rPr>
              <a:t>4.0*hits)/darts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51-60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Odd numbers: make up a question!</a:t>
            </a:r>
          </a:p>
          <a:p>
            <a:r>
              <a:rPr lang="en-US" dirty="0" smtClean="0"/>
              <a:t>Even numbers: answer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complete the online evaluation</a:t>
            </a:r>
          </a:p>
          <a:p>
            <a:r>
              <a:rPr lang="en-US" dirty="0" smtClean="0"/>
              <a:t>Please complete the workshop problem set</a:t>
            </a:r>
          </a:p>
          <a:p>
            <a:r>
              <a:rPr lang="en-US" dirty="0" smtClean="0"/>
              <a:t>Okay to bring notes, textbook, and calculator to exam</a:t>
            </a:r>
          </a:p>
          <a:p>
            <a:r>
              <a:rPr lang="en-US" smtClean="0"/>
              <a:t>Congratulations!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code print?</a:t>
            </a:r>
          </a:p>
          <a:p>
            <a:pPr lvl="1">
              <a:buNone/>
            </a:pPr>
            <a:r>
              <a:rPr lang="en-US" dirty="0" err="1" smtClean="0"/>
              <a:t>x</a:t>
            </a:r>
            <a:r>
              <a:rPr lang="en-US" dirty="0" smtClean="0"/>
              <a:t> = ['a', '</a:t>
            </a:r>
            <a:r>
              <a:rPr lang="en-US" dirty="0" err="1" smtClean="0"/>
              <a:t>b</a:t>
            </a:r>
            <a:r>
              <a:rPr lang="en-US" dirty="0" smtClean="0"/>
              <a:t>', '</a:t>
            </a:r>
            <a:r>
              <a:rPr lang="en-US" dirty="0" err="1" smtClean="0"/>
              <a:t>c</a:t>
            </a:r>
            <a:r>
              <a:rPr lang="en-US" dirty="0" smtClean="0"/>
              <a:t>']</a:t>
            </a:r>
          </a:p>
          <a:p>
            <a:pPr lvl="1">
              <a:buNone/>
            </a:pPr>
            <a:r>
              <a:rPr lang="en-US" dirty="0" err="1" smtClean="0"/>
              <a:t>y</a:t>
            </a:r>
            <a:r>
              <a:rPr lang="en-US" dirty="0" smtClean="0"/>
              <a:t> = [1, 2, 3]</a:t>
            </a:r>
          </a:p>
          <a:p>
            <a:pPr lvl="1">
              <a:buNone/>
            </a:pPr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x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x[0] = '</a:t>
            </a:r>
            <a:r>
              <a:rPr lang="en-US" dirty="0" err="1" smtClean="0"/>
              <a:t>d</a:t>
            </a:r>
            <a:r>
              <a:rPr lang="en-US" dirty="0" smtClean="0"/>
              <a:t>'</a:t>
            </a:r>
          </a:p>
          <a:p>
            <a:pPr lvl="1">
              <a:buNone/>
            </a:pPr>
            <a:r>
              <a:rPr lang="en-US" dirty="0" smtClean="0"/>
              <a:t>print </a:t>
            </a:r>
            <a:r>
              <a:rPr lang="en-US" dirty="0" err="1" smtClean="0"/>
              <a:t>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code </a:t>
            </a:r>
            <a:r>
              <a:rPr lang="en-US" dirty="0" smtClean="0"/>
              <a:t>print?</a:t>
            </a:r>
          </a:p>
          <a:p>
            <a:pPr lvl="1">
              <a:buNone/>
            </a:pPr>
            <a:r>
              <a:rPr lang="en-US" dirty="0" err="1" smtClean="0"/>
              <a:t>x</a:t>
            </a:r>
            <a:r>
              <a:rPr lang="en-US" dirty="0" smtClean="0"/>
              <a:t> = ['a', '</a:t>
            </a:r>
            <a:r>
              <a:rPr lang="en-US" dirty="0" err="1" smtClean="0"/>
              <a:t>b</a:t>
            </a:r>
            <a:r>
              <a:rPr lang="en-US" dirty="0" smtClean="0"/>
              <a:t>', '</a:t>
            </a:r>
            <a:r>
              <a:rPr lang="en-US" dirty="0" err="1" smtClean="0"/>
              <a:t>c</a:t>
            </a:r>
            <a:r>
              <a:rPr lang="en-US" dirty="0" smtClean="0"/>
              <a:t>']</a:t>
            </a:r>
          </a:p>
          <a:p>
            <a:pPr lvl="1">
              <a:buNone/>
            </a:pPr>
            <a:r>
              <a:rPr lang="en-US" dirty="0" err="1" smtClean="0"/>
              <a:t>y</a:t>
            </a:r>
            <a:r>
              <a:rPr lang="en-US" dirty="0" smtClean="0"/>
              <a:t> = [1, 2, 3]</a:t>
            </a:r>
          </a:p>
          <a:p>
            <a:pPr lvl="1">
              <a:buNone/>
            </a:pPr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list(x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x[0] = '</a:t>
            </a:r>
            <a:r>
              <a:rPr lang="en-US" dirty="0" err="1" smtClean="0"/>
              <a:t>d</a:t>
            </a:r>
            <a:r>
              <a:rPr lang="en-US" dirty="0" smtClean="0"/>
              <a:t>'</a:t>
            </a:r>
          </a:p>
          <a:p>
            <a:pPr lvl="1">
              <a:buNone/>
            </a:pPr>
            <a:r>
              <a:rPr lang="en-US" dirty="0" smtClean="0"/>
              <a:t>print </a:t>
            </a:r>
            <a:r>
              <a:rPr lang="en-US" dirty="0" err="1" smtClean="0"/>
              <a:t>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code print?</a:t>
            </a:r>
          </a:p>
          <a:p>
            <a:pPr lvl="1">
              <a:buNone/>
            </a:pPr>
            <a:r>
              <a:rPr lang="en-US" dirty="0" err="1" smtClean="0"/>
              <a:t>x</a:t>
            </a:r>
            <a:r>
              <a:rPr lang="en-US" dirty="0" smtClean="0"/>
              <a:t> = ['a', '</a:t>
            </a:r>
            <a:r>
              <a:rPr lang="en-US" dirty="0" err="1" smtClean="0"/>
              <a:t>b</a:t>
            </a:r>
            <a:r>
              <a:rPr lang="en-US" dirty="0" smtClean="0"/>
              <a:t>', '</a:t>
            </a:r>
            <a:r>
              <a:rPr lang="en-US" dirty="0" err="1" smtClean="0"/>
              <a:t>c</a:t>
            </a:r>
            <a:r>
              <a:rPr lang="en-US" dirty="0" smtClean="0"/>
              <a:t>']</a:t>
            </a:r>
          </a:p>
          <a:p>
            <a:pPr lvl="1">
              <a:buNone/>
            </a:pPr>
            <a:r>
              <a:rPr lang="en-US" dirty="0" err="1" smtClean="0"/>
              <a:t>y</a:t>
            </a:r>
            <a:r>
              <a:rPr lang="en-US" dirty="0" smtClean="0"/>
              <a:t> = [1, 2, 3]</a:t>
            </a:r>
          </a:p>
          <a:p>
            <a:pPr lvl="1">
              <a:buNone/>
            </a:pPr>
            <a:r>
              <a:rPr lang="en-US" dirty="0" err="1" smtClean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y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x[0] = '</a:t>
            </a:r>
            <a:r>
              <a:rPr lang="en-US" dirty="0" err="1" smtClean="0"/>
              <a:t>d</a:t>
            </a:r>
            <a:r>
              <a:rPr lang="en-US" dirty="0" smtClean="0"/>
              <a:t>'</a:t>
            </a:r>
          </a:p>
          <a:p>
            <a:pPr lvl="1">
              <a:buNone/>
            </a:pPr>
            <a:r>
              <a:rPr lang="en-US" dirty="0" smtClean="0"/>
              <a:t>print </a:t>
            </a:r>
            <a:r>
              <a:rPr lang="en-US" dirty="0" err="1" smtClean="0"/>
              <a:t>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kind of data structure is D after</a:t>
            </a:r>
          </a:p>
          <a:p>
            <a:pPr lvl="1">
              <a:buNone/>
            </a:pPr>
            <a:r>
              <a:rPr lang="en-US" dirty="0" smtClean="0"/>
              <a:t>D = { 'ham':9.99, 'spam':1.99 }</a:t>
            </a:r>
          </a:p>
          <a:p>
            <a:pPr lvl="1">
              <a:buNone/>
            </a:pP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>
        <a:noFill/>
        <a:ln w="25400"/>
      </a:spPr>
      <a:bodyPr rtlCol="0" anchor="ctr"/>
      <a:lstStyle>
        <a:defPPr algn="ctr">
          <a:defRPr dirty="0" smtClean="0">
            <a:solidFill>
              <a:srgbClr val="E2751D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 cmpd="sng"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1749</Words>
  <Application>Microsoft Macintosh PowerPoint</Application>
  <PresentationFormat>On-screen Show (4:3)</PresentationFormat>
  <Paragraphs>288</Paragraphs>
  <Slides>54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Breeze</vt:lpstr>
      <vt:lpstr>MathType 6.0 Equation</vt:lpstr>
      <vt:lpstr>60 Questions  (review for final exam)</vt:lpstr>
      <vt:lpstr>Schedule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  <vt:lpstr>14</vt:lpstr>
      <vt:lpstr>15</vt:lpstr>
      <vt:lpstr>16</vt:lpstr>
      <vt:lpstr>17</vt:lpstr>
      <vt:lpstr>18</vt:lpstr>
      <vt:lpstr>19</vt:lpstr>
      <vt:lpstr>20</vt:lpstr>
      <vt:lpstr>21</vt:lpstr>
      <vt:lpstr>22</vt:lpstr>
      <vt:lpstr>23</vt:lpstr>
      <vt:lpstr>24</vt:lpstr>
      <vt:lpstr>25</vt:lpstr>
      <vt:lpstr>26</vt:lpstr>
      <vt:lpstr>27</vt:lpstr>
      <vt:lpstr>28</vt:lpstr>
      <vt:lpstr>29</vt:lpstr>
      <vt:lpstr>30</vt:lpstr>
      <vt:lpstr>31</vt:lpstr>
      <vt:lpstr>32</vt:lpstr>
      <vt:lpstr>33</vt:lpstr>
      <vt:lpstr>34</vt:lpstr>
      <vt:lpstr>35</vt:lpstr>
      <vt:lpstr>36</vt:lpstr>
      <vt:lpstr>37</vt:lpstr>
      <vt:lpstr>38</vt:lpstr>
      <vt:lpstr>39</vt:lpstr>
      <vt:lpstr>40</vt:lpstr>
      <vt:lpstr>41</vt:lpstr>
      <vt:lpstr>42</vt:lpstr>
      <vt:lpstr>43</vt:lpstr>
      <vt:lpstr>44</vt:lpstr>
      <vt:lpstr>45</vt:lpstr>
      <vt:lpstr>46</vt:lpstr>
      <vt:lpstr>47</vt:lpstr>
      <vt:lpstr>48</vt:lpstr>
      <vt:lpstr>49</vt:lpstr>
      <vt:lpstr>50</vt:lpstr>
      <vt:lpstr>51-60</vt:lpstr>
      <vt:lpstr>Last Words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Design CS 161</dc:title>
  <dc:creator>Henry Kautz</dc:creator>
  <cp:lastModifiedBy>Henry Kautz</cp:lastModifiedBy>
  <cp:revision>26</cp:revision>
  <dcterms:created xsi:type="dcterms:W3CDTF">2009-12-07T17:48:46Z</dcterms:created>
  <dcterms:modified xsi:type="dcterms:W3CDTF">2009-12-07T21:52:27Z</dcterms:modified>
</cp:coreProperties>
</file>