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45"/>
  </p:notesMasterIdLst>
  <p:sldIdLst>
    <p:sldId id="256" r:id="rId3"/>
    <p:sldId id="355" r:id="rId4"/>
    <p:sldId id="357" r:id="rId5"/>
    <p:sldId id="257" r:id="rId6"/>
    <p:sldId id="286" r:id="rId7"/>
    <p:sldId id="287" r:id="rId8"/>
    <p:sldId id="297" r:id="rId9"/>
    <p:sldId id="298" r:id="rId10"/>
    <p:sldId id="299" r:id="rId11"/>
    <p:sldId id="300" r:id="rId12"/>
    <p:sldId id="301" r:id="rId13"/>
    <p:sldId id="302" r:id="rId14"/>
    <p:sldId id="325" r:id="rId15"/>
    <p:sldId id="330" r:id="rId16"/>
    <p:sldId id="331" r:id="rId17"/>
    <p:sldId id="305" r:id="rId18"/>
    <p:sldId id="306" r:id="rId19"/>
    <p:sldId id="307" r:id="rId20"/>
    <p:sldId id="352" r:id="rId21"/>
    <p:sldId id="332" r:id="rId22"/>
    <p:sldId id="308" r:id="rId23"/>
    <p:sldId id="309" r:id="rId24"/>
    <p:sldId id="310" r:id="rId25"/>
    <p:sldId id="311" r:id="rId26"/>
    <p:sldId id="312" r:id="rId27"/>
    <p:sldId id="314" r:id="rId28"/>
    <p:sldId id="334" r:id="rId29"/>
    <p:sldId id="335" r:id="rId30"/>
    <p:sldId id="336" r:id="rId31"/>
    <p:sldId id="333" r:id="rId32"/>
    <p:sldId id="319" r:id="rId33"/>
    <p:sldId id="320" r:id="rId34"/>
    <p:sldId id="321" r:id="rId35"/>
    <p:sldId id="322" r:id="rId36"/>
    <p:sldId id="292" r:id="rId37"/>
    <p:sldId id="354" r:id="rId38"/>
    <p:sldId id="353" r:id="rId39"/>
    <p:sldId id="291" r:id="rId40"/>
    <p:sldId id="351" r:id="rId41"/>
    <p:sldId id="294" r:id="rId42"/>
    <p:sldId id="295" r:id="rId43"/>
    <p:sldId id="32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8"/>
    <p:restoredTop sz="94683"/>
  </p:normalViewPr>
  <p:slideViewPr>
    <p:cSldViewPr snapToGrid="0" snapToObjects="1">
      <p:cViewPr varScale="1">
        <p:scale>
          <a:sx n="90" d="100"/>
          <a:sy n="90" d="100"/>
        </p:scale>
        <p:origin x="1696" y="192"/>
      </p:cViewPr>
      <p:guideLst>
        <p:guide orient="horz" pos="232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0FABA-63E9-8146-9891-F5DA47107032}" type="datetimeFigureOut">
              <a:rPr lang="en-US" smtClean="0"/>
              <a:t>2/1/18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C0F2-2C1D-5747-ACB9-2F8C0194F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1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>
                <a:latin typeface="+mn-lt"/>
                <a:ea typeface="+mn-ea"/>
                <a:cs typeface="+mn-cs"/>
                <a:sym typeface="Gill Sans"/>
              </a:rPr>
              <a:t>5K &amp; 1.6M corpora courtesy of [</a:t>
            </a:r>
            <a:r>
              <a:rPr sz="2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Michael J.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Paul</a:t>
            </a:r>
            <a:r>
              <a:rPr sz="20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and Mark </a:t>
            </a:r>
            <a:r>
              <a:rPr sz="2000" b="1">
                <a:latin typeface="Arial"/>
                <a:ea typeface="Arial"/>
                <a:cs typeface="Arial"/>
                <a:sym typeface="Arial"/>
              </a:rPr>
              <a:t>Dredze</a:t>
            </a:r>
            <a:r>
              <a:rPr sz="2400">
                <a:latin typeface="+mn-lt"/>
                <a:ea typeface="+mn-ea"/>
                <a:cs typeface="+mn-cs"/>
                <a:sym typeface="Gill Sans"/>
              </a:rPr>
              <a:t>, 2011]</a:t>
            </a:r>
          </a:p>
        </p:txBody>
      </p:sp>
    </p:spTree>
    <p:extLst>
      <p:ext uri="{BB962C8B-B14F-4D97-AF65-F5344CB8AC3E}">
        <p14:creationId xmlns:p14="http://schemas.microsoft.com/office/powerpoint/2010/main" val="69210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are at an inflection point that enables novel applications that leverage the dynamic sensor networks each of us is a part of.</a:t>
            </a:r>
          </a:p>
        </p:txBody>
      </p:sp>
    </p:spTree>
    <p:extLst>
      <p:ext uri="{BB962C8B-B14F-4D97-AF65-F5344CB8AC3E}">
        <p14:creationId xmlns:p14="http://schemas.microsoft.com/office/powerpoint/2010/main" val="161436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spcBef>
                <a:spcPts val="1200"/>
              </a:spcBef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lvl="0">
              <a:defRPr sz="1800"/>
            </a:pPr>
            <a:r>
              <a:rPr sz="1200"/>
              <a:t>The k-core of graph is a maximal subgraph in which each vertex has at least degree k. The coreness of a vertex is k if it belongs to the k-core but not to the (k+1)-core.</a:t>
            </a:r>
          </a:p>
        </p:txBody>
      </p:sp>
    </p:spTree>
    <p:extLst>
      <p:ext uri="{BB962C8B-B14F-4D97-AF65-F5344CB8AC3E}">
        <p14:creationId xmlns:p14="http://schemas.microsoft.com/office/powerpoint/2010/main" val="188690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5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3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3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0"/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7584" indent="-401822"/>
            <a:lvl3pPr marL="1250112" indent="-401822"/>
            <a:lvl4pPr marL="1562640" indent="-401822"/>
            <a:lvl5pPr marL="1875168" indent="-401822"/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29809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757744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/>
            </a:lvl1pPr>
            <a:lvl2pPr marL="0" indent="0" algn="ctr">
              <a:spcBef>
                <a:spcPts val="0"/>
              </a:spcBef>
              <a:buSzTx/>
              <a:buNone/>
              <a:defRPr sz="2531"/>
            </a:lvl2pPr>
            <a:lvl3pPr marL="0" indent="0" algn="ctr">
              <a:spcBef>
                <a:spcPts val="0"/>
              </a:spcBef>
              <a:buSzTx/>
              <a:buNone/>
              <a:defRPr sz="2531"/>
            </a:lvl3pPr>
            <a:lvl4pPr marL="0" indent="0" algn="ctr">
              <a:spcBef>
                <a:spcPts val="0"/>
              </a:spcBef>
              <a:buSzTx/>
              <a:buNone/>
              <a:defRPr sz="2531"/>
            </a:lvl4pPr>
            <a:lvl5pPr marL="0" indent="0" algn="ctr">
              <a:spcBef>
                <a:spcPts val="0"/>
              </a:spcBef>
              <a:buSz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Body Level One</a:t>
            </a:r>
          </a:p>
          <a:p>
            <a:pPr lvl="1">
              <a:defRPr sz="1800"/>
            </a:pPr>
            <a:r>
              <a:rPr sz="2531"/>
              <a:t>Body Level Two</a:t>
            </a:r>
          </a:p>
          <a:p>
            <a:pPr lvl="2">
              <a:defRPr sz="1800"/>
            </a:pPr>
            <a:r>
              <a:rPr sz="2531"/>
              <a:t>Body Level Three</a:t>
            </a:r>
          </a:p>
          <a:p>
            <a:pPr lvl="3">
              <a:defRPr sz="1800"/>
            </a:pPr>
            <a:r>
              <a:rPr sz="2531"/>
              <a:t>Body Level Four</a:t>
            </a:r>
          </a:p>
          <a:p>
            <a:pPr lvl="4">
              <a:defRPr sz="1800"/>
            </a:pPr>
            <a:r>
              <a:rPr sz="2531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7584" indent="-401822">
              <a:defRPr sz="2672"/>
            </a:lvl2pPr>
            <a:lvl3pPr marL="1250112" indent="-401822">
              <a:defRPr sz="2461"/>
            </a:lvl3pPr>
            <a:lvl4pPr marL="1562640" indent="-401822">
              <a:defRPr sz="2461"/>
            </a:lvl4pPr>
            <a:lvl5pPr marL="1875168" indent="-401822">
              <a:defRPr sz="2461"/>
            </a:lvl5pPr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672"/>
              <a:t>Body Level Two</a:t>
            </a:r>
          </a:p>
          <a:p>
            <a:pPr lvl="2">
              <a:defRPr sz="1800"/>
            </a:pPr>
            <a:r>
              <a:rPr sz="2461"/>
              <a:t>Body Level Three</a:t>
            </a:r>
          </a:p>
          <a:p>
            <a:pPr lvl="3">
              <a:defRPr sz="1800"/>
            </a:pPr>
            <a:r>
              <a:rPr sz="2461"/>
              <a:t>Body Level Four</a:t>
            </a:r>
          </a:p>
          <a:p>
            <a:pPr lvl="4">
              <a:defRPr sz="1800"/>
            </a:pPr>
            <a:r>
              <a:rPr sz="2461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23240" anchor="t"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/>
          <a:lstStyle>
            <a:lvl1pPr>
              <a:spcBef>
                <a:spcPts val="3375"/>
              </a:spcBef>
            </a:lvl1pPr>
            <a:lvl2pPr marL="937584" indent="-401822">
              <a:spcBef>
                <a:spcPts val="3375"/>
              </a:spcBef>
            </a:lvl2pPr>
            <a:lvl3pPr marL="1250112" indent="-401822">
              <a:spcBef>
                <a:spcPts val="3375"/>
              </a:spcBef>
            </a:lvl3pPr>
            <a:lvl4pPr marL="1562640" indent="-401822">
              <a:spcBef>
                <a:spcPts val="3375"/>
              </a:spcBef>
            </a:lvl4pPr>
            <a:lvl5pPr marL="1875168" indent="-401822">
              <a:spcBef>
                <a:spcPts val="3375"/>
              </a:spcBef>
            </a:lvl5pPr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953"/>
              <a:t>Body Level Two</a:t>
            </a:r>
          </a:p>
          <a:p>
            <a:pPr lvl="2">
              <a:defRPr sz="1800"/>
            </a:pPr>
            <a:r>
              <a:rPr sz="2953"/>
              <a:t>Body Level Three</a:t>
            </a:r>
          </a:p>
          <a:p>
            <a:pPr lvl="3">
              <a:defRPr sz="1800"/>
            </a:pPr>
            <a:r>
              <a:rPr sz="2953"/>
              <a:t>Body Level Four</a:t>
            </a:r>
          </a:p>
          <a:p>
            <a:pPr lvl="4">
              <a:defRPr sz="1800"/>
            </a:pPr>
            <a:r>
              <a:rPr sz="2953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3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Body Level One</a:t>
            </a:r>
          </a:p>
          <a:p>
            <a:pPr lvl="1">
              <a:defRPr sz="1800"/>
            </a:pPr>
            <a:r>
              <a:rPr sz="2391"/>
              <a:t>Body Level Two</a:t>
            </a:r>
          </a:p>
          <a:p>
            <a:pPr lvl="2">
              <a:defRPr sz="1800"/>
            </a:pPr>
            <a:r>
              <a:rPr sz="2391"/>
              <a:t>Body Level Three</a:t>
            </a:r>
          </a:p>
          <a:p>
            <a:pPr lvl="3">
              <a:defRPr sz="1800"/>
            </a:pPr>
            <a:r>
              <a:rPr sz="2391"/>
              <a:t>Body Level Four</a:t>
            </a:r>
          </a:p>
          <a:p>
            <a:pPr lvl="4">
              <a:defRPr sz="1800"/>
            </a:pPr>
            <a:r>
              <a:rPr sz="2391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46484" y="991195"/>
            <a:ext cx="4125516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Body Level One</a:t>
            </a:r>
          </a:p>
          <a:p>
            <a:pPr lvl="1">
              <a:defRPr sz="1800"/>
            </a:pPr>
            <a:r>
              <a:rPr sz="2391"/>
              <a:t>Body Level Two</a:t>
            </a:r>
          </a:p>
          <a:p>
            <a:pPr lvl="2">
              <a:defRPr sz="1800"/>
            </a:pPr>
            <a:r>
              <a:rPr sz="2391"/>
              <a:t>Body Level Three</a:t>
            </a:r>
          </a:p>
          <a:p>
            <a:pPr lvl="3">
              <a:defRPr sz="1800"/>
            </a:pPr>
            <a:r>
              <a:rPr sz="2391"/>
              <a:t>Body Level Four</a:t>
            </a:r>
          </a:p>
          <a:p>
            <a:pPr lvl="4">
              <a:defRPr sz="1800"/>
            </a:pPr>
            <a:r>
              <a:rPr sz="2391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5464969" y="1946672"/>
            <a:ext cx="2786063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pPr lvl="0">
              <a:defRPr sz="1800"/>
            </a:pPr>
            <a:r>
              <a:rPr sz="2250"/>
              <a:t>Body Level One</a:t>
            </a:r>
          </a:p>
          <a:p>
            <a:pPr lvl="1">
              <a:defRPr sz="1800"/>
            </a:pPr>
            <a:r>
              <a:rPr sz="2250"/>
              <a:t>Body Level Two</a:t>
            </a:r>
          </a:p>
          <a:p>
            <a:pPr lvl="2">
              <a:defRPr sz="1800"/>
            </a:pPr>
            <a:r>
              <a:rPr sz="2250"/>
              <a:t>Body Level Three</a:t>
            </a:r>
          </a:p>
          <a:p>
            <a:pPr lvl="3">
              <a:defRPr sz="1800"/>
            </a:pPr>
            <a:r>
              <a:rPr sz="2250"/>
              <a:t>Body Level Four</a:t>
            </a:r>
          </a:p>
          <a:p>
            <a:pPr lvl="4">
              <a:defRPr sz="1800"/>
            </a:pPr>
            <a:r>
              <a:rPr sz="225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7584" indent="-401822"/>
            <a:lvl3pPr marL="1250112" indent="-401822"/>
            <a:lvl4pPr marL="1562640" indent="-401822"/>
            <a:lvl5pPr marL="1875168" indent="-401822"/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953"/>
              <a:t>Body Level Two</a:t>
            </a:r>
          </a:p>
          <a:p>
            <a:pPr lvl="2">
              <a:defRPr sz="1800"/>
            </a:pPr>
            <a:r>
              <a:rPr sz="2953"/>
              <a:t>Body Level Three</a:t>
            </a:r>
          </a:p>
          <a:p>
            <a:pPr lvl="3">
              <a:defRPr sz="1800"/>
            </a:pPr>
            <a:r>
              <a:rPr sz="2953"/>
              <a:t>Body Level Four</a:t>
            </a:r>
          </a:p>
          <a:p>
            <a:pPr lvl="4">
              <a:defRPr sz="1800"/>
            </a:pPr>
            <a:r>
              <a:rPr sz="2953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7584" indent="-401822"/>
            <a:lvl3pPr marL="1250112" indent="-401822"/>
            <a:lvl4pPr marL="1562640" indent="-401822"/>
            <a:lvl5pPr marL="1875168" indent="-401822"/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953"/>
              <a:t>Body Level Two</a:t>
            </a:r>
          </a:p>
          <a:p>
            <a:pPr lvl="2">
              <a:defRPr sz="1800"/>
            </a:pPr>
            <a:r>
              <a:rPr sz="2953"/>
              <a:t>Body Level Three</a:t>
            </a:r>
          </a:p>
          <a:p>
            <a:pPr lvl="3">
              <a:defRPr sz="1800"/>
            </a:pPr>
            <a:r>
              <a:rPr sz="2953"/>
              <a:t>Body Level Four</a:t>
            </a:r>
          </a:p>
          <a:p>
            <a:pPr lvl="4">
              <a:defRPr sz="1800"/>
            </a:pPr>
            <a:r>
              <a:rPr sz="2953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79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7584" indent="-401822"/>
            <a:lvl3pPr marL="1250112" indent="-401822"/>
            <a:lvl4pPr marL="1562640" indent="-401822"/>
            <a:lvl5pPr marL="1875168" indent="-401822"/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953"/>
              <a:t>Body Level Two</a:t>
            </a:r>
          </a:p>
          <a:p>
            <a:pPr lvl="2">
              <a:defRPr sz="1800"/>
            </a:pPr>
            <a:r>
              <a:rPr sz="2953"/>
              <a:t>Body Level Three</a:t>
            </a:r>
          </a:p>
          <a:p>
            <a:pPr lvl="3">
              <a:defRPr sz="1800"/>
            </a:pPr>
            <a:r>
              <a:rPr sz="2953"/>
              <a:t>Body Level Four</a:t>
            </a:r>
          </a:p>
          <a:p>
            <a:pPr lvl="4">
              <a:defRPr sz="1800"/>
            </a:pPr>
            <a:r>
              <a:rPr sz="2953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7584" indent="-401822"/>
            <a:lvl3pPr marL="1250112" indent="-401822"/>
            <a:lvl4pPr marL="1562640" indent="-401822"/>
            <a:lvl5pPr marL="1875168" indent="-401822"/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953"/>
              <a:t>Body Level Two</a:t>
            </a:r>
          </a:p>
          <a:p>
            <a:pPr lvl="2">
              <a:defRPr sz="1800"/>
            </a:pPr>
            <a:r>
              <a:rPr sz="2953"/>
              <a:t>Body Level Three</a:t>
            </a:r>
          </a:p>
          <a:p>
            <a:pPr lvl="3">
              <a:defRPr sz="1800"/>
            </a:pPr>
            <a:r>
              <a:rPr sz="2953"/>
              <a:t>Body Level Four</a:t>
            </a:r>
          </a:p>
          <a:p>
            <a:pPr lvl="4">
              <a:defRPr sz="1800"/>
            </a:pPr>
            <a:r>
              <a:rPr sz="2953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937584" indent="-401822"/>
            <a:lvl3pPr marL="1250112" indent="-401822"/>
            <a:lvl4pPr marL="1562640" indent="-401822"/>
            <a:lvl5pPr marL="1875168" indent="-401822"/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953"/>
              <a:t>Body Level Two</a:t>
            </a:r>
          </a:p>
          <a:p>
            <a:pPr lvl="2">
              <a:defRPr sz="1800"/>
            </a:pPr>
            <a:r>
              <a:rPr sz="2953"/>
              <a:t>Body Level Three</a:t>
            </a:r>
          </a:p>
          <a:p>
            <a:pPr lvl="3">
              <a:defRPr sz="1800"/>
            </a:pPr>
            <a:r>
              <a:rPr sz="2953"/>
              <a:t>Body Level Four</a:t>
            </a:r>
          </a:p>
          <a:p>
            <a:pPr lvl="4">
              <a:defRPr sz="1800"/>
            </a:pPr>
            <a:r>
              <a:rPr sz="2953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1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76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2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2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9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18ECE-919E-B742-B92B-AB90EBEA9F23}" type="datetimeFigureOut">
              <a:rPr lang="en-US" smtClean="0"/>
              <a:t>2/1/18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E3936-87B8-884B-A0D3-2B33238C8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906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2pPr marL="1333500" indent="-571500">
              <a:defRPr sz="3800"/>
            </a:lvl2pPr>
            <a:lvl3pPr marL="1778000" indent="-571500">
              <a:defRPr sz="3500"/>
            </a:lvl3pPr>
            <a:lvl4pPr marL="2222500" indent="-571500">
              <a:defRPr sz="3500"/>
            </a:lvl4pPr>
            <a:lvl5pPr marL="2667000" indent="-571500">
              <a:defRPr sz="3500"/>
            </a:lvl5pPr>
          </a:lstStyle>
          <a:p>
            <a:pPr lvl="0">
              <a:defRPr sz="1800"/>
            </a:pPr>
            <a:r>
              <a:rPr sz="2953"/>
              <a:t>Body Level One</a:t>
            </a:r>
          </a:p>
          <a:p>
            <a:pPr lvl="1">
              <a:defRPr sz="1800"/>
            </a:pPr>
            <a:r>
              <a:rPr sz="2672"/>
              <a:t>Body Level Two</a:t>
            </a:r>
          </a:p>
          <a:p>
            <a:pPr lvl="2">
              <a:defRPr sz="1800"/>
            </a:pPr>
            <a:r>
              <a:rPr sz="2461"/>
              <a:t>Body Level Three</a:t>
            </a:r>
          </a:p>
          <a:p>
            <a:pPr lvl="3">
              <a:defRPr sz="1800"/>
            </a:pPr>
            <a:r>
              <a:rPr sz="2461"/>
              <a:t>Body Level Four</a:t>
            </a:r>
          </a:p>
          <a:p>
            <a:pPr lvl="4">
              <a:defRPr sz="1800"/>
            </a:pPr>
            <a:r>
              <a:rPr sz="2461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5329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transition spd="med"/>
  <p:txStyles>
    <p:titleStyle>
      <a:lvl1pPr algn="ctr" defTabSz="410751">
        <a:defRPr sz="5906">
          <a:latin typeface="+mn-lt"/>
          <a:ea typeface="+mn-ea"/>
          <a:cs typeface="+mn-cs"/>
          <a:sym typeface="Gill Sans"/>
        </a:defRPr>
      </a:lvl1pPr>
      <a:lvl2pPr indent="160729" algn="ctr" defTabSz="410751">
        <a:defRPr sz="5906">
          <a:latin typeface="+mn-lt"/>
          <a:ea typeface="+mn-ea"/>
          <a:cs typeface="+mn-cs"/>
          <a:sym typeface="Gill Sans"/>
        </a:defRPr>
      </a:lvl2pPr>
      <a:lvl3pPr indent="321457" algn="ctr" defTabSz="410751">
        <a:defRPr sz="5906">
          <a:latin typeface="+mn-lt"/>
          <a:ea typeface="+mn-ea"/>
          <a:cs typeface="+mn-cs"/>
          <a:sym typeface="Gill Sans"/>
        </a:defRPr>
      </a:lvl3pPr>
      <a:lvl4pPr indent="482186" algn="ctr" defTabSz="410751">
        <a:defRPr sz="5906">
          <a:latin typeface="+mn-lt"/>
          <a:ea typeface="+mn-ea"/>
          <a:cs typeface="+mn-cs"/>
          <a:sym typeface="Gill Sans"/>
        </a:defRPr>
      </a:lvl4pPr>
      <a:lvl5pPr indent="642915" algn="ctr" defTabSz="410751">
        <a:defRPr sz="5906">
          <a:latin typeface="+mn-lt"/>
          <a:ea typeface="+mn-ea"/>
          <a:cs typeface="+mn-cs"/>
          <a:sym typeface="Gill Sans"/>
        </a:defRPr>
      </a:lvl5pPr>
      <a:lvl6pPr indent="803643" algn="ctr" defTabSz="410751">
        <a:defRPr sz="5906">
          <a:latin typeface="+mn-lt"/>
          <a:ea typeface="+mn-ea"/>
          <a:cs typeface="+mn-cs"/>
          <a:sym typeface="Gill Sans"/>
        </a:defRPr>
      </a:lvl6pPr>
      <a:lvl7pPr indent="964372" algn="ctr" defTabSz="410751">
        <a:defRPr sz="5906">
          <a:latin typeface="+mn-lt"/>
          <a:ea typeface="+mn-ea"/>
          <a:cs typeface="+mn-cs"/>
          <a:sym typeface="Gill Sans"/>
        </a:defRPr>
      </a:lvl7pPr>
      <a:lvl8pPr indent="1125101" algn="ctr" defTabSz="410751">
        <a:defRPr sz="5906">
          <a:latin typeface="+mn-lt"/>
          <a:ea typeface="+mn-ea"/>
          <a:cs typeface="+mn-cs"/>
          <a:sym typeface="Gill Sans"/>
        </a:defRPr>
      </a:lvl8pPr>
      <a:lvl9pPr indent="1285829" algn="ctr" defTabSz="410751">
        <a:defRPr sz="5906">
          <a:latin typeface="+mn-lt"/>
          <a:ea typeface="+mn-ea"/>
          <a:cs typeface="+mn-cs"/>
          <a:sym typeface="Gill Sans"/>
        </a:defRPr>
      </a:lvl9pPr>
    </p:titleStyle>
    <p:bodyStyle>
      <a:lvl1pPr marL="625056" indent="-401822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1pPr>
      <a:lvl2pPr marL="979880" indent="-444118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2pPr>
      <a:lvl3pPr marL="1330476" indent="-482186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3pPr>
      <a:lvl4pPr marL="1643004" indent="-482186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4pPr>
      <a:lvl5pPr marL="1955532" indent="-482186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5pPr>
      <a:lvl6pPr marL="2205554" indent="-482186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6pPr>
      <a:lvl7pPr marL="2455577" indent="-482186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7pPr>
      <a:lvl8pPr marL="2705599" indent="-482186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8pPr>
      <a:lvl9pPr marL="2955621" indent="-482186" defTabSz="410751">
        <a:spcBef>
          <a:spcPts val="1687"/>
        </a:spcBef>
        <a:buSzPct val="171000"/>
        <a:buChar char="•"/>
        <a:defRPr sz="2953">
          <a:latin typeface="+mn-lt"/>
          <a:ea typeface="+mn-ea"/>
          <a:cs typeface="+mn-cs"/>
          <a:sym typeface="Gill Sans"/>
        </a:defRPr>
      </a:lvl9pPr>
    </p:bodyStyle>
    <p:otherStyle>
      <a:lvl1pPr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1607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321457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482186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642915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803643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964372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125101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285829" algn="ctr" defTabSz="410751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Mining Social Media to Improve Public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8888" y="3886199"/>
            <a:ext cx="7509312" cy="2595869"/>
          </a:xfrm>
        </p:spPr>
        <p:txBody>
          <a:bodyPr>
            <a:normAutofit/>
          </a:bodyPr>
          <a:lstStyle/>
          <a:p>
            <a:r>
              <a:rPr lang="en-US" dirty="0"/>
              <a:t>Henry Kautz</a:t>
            </a:r>
          </a:p>
          <a:p>
            <a:r>
              <a:rPr lang="en-US" sz="2400" dirty="0"/>
              <a:t>Robin &amp; Tim Wentworth Director</a:t>
            </a:r>
            <a:br>
              <a:rPr lang="en-US" sz="2400" dirty="0"/>
            </a:br>
            <a:r>
              <a:rPr lang="en-US" sz="2400" dirty="0" err="1"/>
              <a:t>Goergen</a:t>
            </a:r>
            <a:r>
              <a:rPr lang="en-US" sz="2400" dirty="0"/>
              <a:t> Institute of Data Science</a:t>
            </a:r>
          </a:p>
          <a:p>
            <a:r>
              <a:rPr lang="en-US" sz="2800" dirty="0"/>
              <a:t>University of Rochester</a:t>
            </a:r>
          </a:p>
        </p:txBody>
      </p:sp>
    </p:spTree>
    <p:extLst>
      <p:ext uri="{BB962C8B-B14F-4D97-AF65-F5344CB8AC3E}">
        <p14:creationId xmlns:p14="http://schemas.microsoft.com/office/powerpoint/2010/main" val="383209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892969" y="991196"/>
            <a:ext cx="7358063" cy="9018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60831">
              <a:defRPr sz="8064"/>
            </a:lvl1pPr>
          </a:lstStyle>
          <a:p>
            <a:pPr lvl="0">
              <a:defRPr sz="1800"/>
            </a:pPr>
            <a:r>
              <a:rPr sz="5670"/>
              <a:t>sick and tired of</a:t>
            </a:r>
          </a:p>
        </p:txBody>
      </p:sp>
      <p:sp>
        <p:nvSpPr>
          <p:cNvPr id="139" name="Shape 139"/>
          <p:cNvSpPr/>
          <p:nvPr/>
        </p:nvSpPr>
        <p:spPr>
          <a:xfrm>
            <a:off x="1107281" y="2294930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+0.8</a:t>
            </a:r>
          </a:p>
        </p:txBody>
      </p:sp>
      <p:sp>
        <p:nvSpPr>
          <p:cNvPr id="140" name="Shape 140"/>
          <p:cNvSpPr/>
          <p:nvPr/>
        </p:nvSpPr>
        <p:spPr>
          <a:xfrm>
            <a:off x="3679031" y="231278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+0.6</a:t>
            </a:r>
          </a:p>
        </p:txBody>
      </p:sp>
      <p:sp>
        <p:nvSpPr>
          <p:cNvPr id="141" name="Shape 141"/>
          <p:cNvSpPr/>
          <p:nvPr/>
        </p:nvSpPr>
        <p:spPr>
          <a:xfrm>
            <a:off x="2348508" y="373260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-0.7</a:t>
            </a:r>
          </a:p>
        </p:txBody>
      </p:sp>
      <p:sp>
        <p:nvSpPr>
          <p:cNvPr id="142" name="Shape 142"/>
          <p:cNvSpPr/>
          <p:nvPr/>
        </p:nvSpPr>
        <p:spPr>
          <a:xfrm>
            <a:off x="4741664" y="373260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-0.8</a:t>
            </a:r>
          </a:p>
        </p:txBody>
      </p:sp>
      <p:sp>
        <p:nvSpPr>
          <p:cNvPr id="143" name="Shape 143"/>
          <p:cNvSpPr/>
          <p:nvPr/>
        </p:nvSpPr>
        <p:spPr>
          <a:xfrm>
            <a:off x="1576493" y="1824170"/>
            <a:ext cx="7882" cy="48147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4" name="Shape 144"/>
          <p:cNvSpPr/>
          <p:nvPr/>
        </p:nvSpPr>
        <p:spPr>
          <a:xfrm>
            <a:off x="4116586" y="1821657"/>
            <a:ext cx="7882" cy="481478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5" name="Shape 145"/>
          <p:cNvSpPr/>
          <p:nvPr/>
        </p:nvSpPr>
        <p:spPr>
          <a:xfrm flipV="1">
            <a:off x="1250156" y="1919878"/>
            <a:ext cx="3275262" cy="5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6" name="Shape 146"/>
          <p:cNvSpPr/>
          <p:nvPr/>
        </p:nvSpPr>
        <p:spPr>
          <a:xfrm flipV="1">
            <a:off x="2844573" y="1934082"/>
            <a:ext cx="7109" cy="1813582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7" name="Shape 147"/>
          <p:cNvSpPr/>
          <p:nvPr/>
        </p:nvSpPr>
        <p:spPr>
          <a:xfrm flipV="1">
            <a:off x="3670102" y="2059638"/>
            <a:ext cx="1868851" cy="12054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8" name="Shape 148"/>
          <p:cNvSpPr/>
          <p:nvPr/>
        </p:nvSpPr>
        <p:spPr>
          <a:xfrm flipV="1">
            <a:off x="5199689" y="2080617"/>
            <a:ext cx="4499" cy="1674929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49" name="Shape 149"/>
          <p:cNvSpPr/>
          <p:nvPr/>
        </p:nvSpPr>
        <p:spPr>
          <a:xfrm>
            <a:off x="7188398" y="1035844"/>
            <a:ext cx="1348383" cy="1160859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/>
              <a:t>-0.1</a:t>
            </a:r>
          </a:p>
        </p:txBody>
      </p:sp>
    </p:spTree>
    <p:extLst>
      <p:ext uri="{BB962C8B-B14F-4D97-AF65-F5344CB8AC3E}">
        <p14:creationId xmlns:p14="http://schemas.microsoft.com/office/powerpoint/2010/main" val="20665461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892969" y="991196"/>
            <a:ext cx="7358063" cy="9018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60831">
              <a:defRPr sz="8064"/>
            </a:lvl1pPr>
          </a:lstStyle>
          <a:p>
            <a:pPr lvl="0">
              <a:defRPr sz="1800"/>
            </a:pPr>
            <a:r>
              <a:rPr sz="5670"/>
              <a:t>sick and tired of flu</a:t>
            </a:r>
          </a:p>
        </p:txBody>
      </p:sp>
      <p:sp>
        <p:nvSpPr>
          <p:cNvPr id="152" name="Shape 152"/>
          <p:cNvSpPr/>
          <p:nvPr/>
        </p:nvSpPr>
        <p:spPr>
          <a:xfrm>
            <a:off x="1107281" y="2294930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+0.8</a:t>
            </a:r>
          </a:p>
        </p:txBody>
      </p:sp>
      <p:sp>
        <p:nvSpPr>
          <p:cNvPr id="153" name="Shape 153"/>
          <p:cNvSpPr/>
          <p:nvPr/>
        </p:nvSpPr>
        <p:spPr>
          <a:xfrm>
            <a:off x="3679031" y="231278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+0.6</a:t>
            </a:r>
          </a:p>
        </p:txBody>
      </p:sp>
      <p:sp>
        <p:nvSpPr>
          <p:cNvPr id="154" name="Shape 154"/>
          <p:cNvSpPr/>
          <p:nvPr/>
        </p:nvSpPr>
        <p:spPr>
          <a:xfrm>
            <a:off x="2348508" y="373260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 dirty="0"/>
              <a:t>-0.7</a:t>
            </a:r>
          </a:p>
        </p:txBody>
      </p:sp>
      <p:sp>
        <p:nvSpPr>
          <p:cNvPr id="155" name="Shape 155"/>
          <p:cNvSpPr/>
          <p:nvPr/>
        </p:nvSpPr>
        <p:spPr>
          <a:xfrm>
            <a:off x="4741664" y="373260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-0.8</a:t>
            </a:r>
          </a:p>
        </p:txBody>
      </p:sp>
      <p:sp>
        <p:nvSpPr>
          <p:cNvPr id="156" name="Shape 156"/>
          <p:cNvSpPr/>
          <p:nvPr/>
        </p:nvSpPr>
        <p:spPr>
          <a:xfrm>
            <a:off x="5697141" y="231278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+0.7</a:t>
            </a:r>
          </a:p>
        </p:txBody>
      </p:sp>
      <p:sp>
        <p:nvSpPr>
          <p:cNvPr id="157" name="Shape 157"/>
          <p:cNvSpPr/>
          <p:nvPr/>
        </p:nvSpPr>
        <p:spPr>
          <a:xfrm>
            <a:off x="1576493" y="1824170"/>
            <a:ext cx="7882" cy="48147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58" name="Shape 158"/>
          <p:cNvSpPr/>
          <p:nvPr/>
        </p:nvSpPr>
        <p:spPr>
          <a:xfrm>
            <a:off x="4116586" y="1821657"/>
            <a:ext cx="7882" cy="481478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59" name="Shape 159"/>
          <p:cNvSpPr/>
          <p:nvPr/>
        </p:nvSpPr>
        <p:spPr>
          <a:xfrm>
            <a:off x="6107906" y="1821657"/>
            <a:ext cx="7882" cy="481478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60" name="Shape 160"/>
          <p:cNvSpPr/>
          <p:nvPr/>
        </p:nvSpPr>
        <p:spPr>
          <a:xfrm flipV="1">
            <a:off x="1250156" y="1919878"/>
            <a:ext cx="3275262" cy="5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61" name="Shape 161"/>
          <p:cNvSpPr/>
          <p:nvPr/>
        </p:nvSpPr>
        <p:spPr>
          <a:xfrm flipV="1">
            <a:off x="2844573" y="1934082"/>
            <a:ext cx="7109" cy="1813582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62" name="Shape 162"/>
          <p:cNvSpPr/>
          <p:nvPr/>
        </p:nvSpPr>
        <p:spPr>
          <a:xfrm flipV="1">
            <a:off x="3670102" y="2059638"/>
            <a:ext cx="1868851" cy="12054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63" name="Shape 163"/>
          <p:cNvSpPr/>
          <p:nvPr/>
        </p:nvSpPr>
        <p:spPr>
          <a:xfrm flipV="1">
            <a:off x="5199689" y="2080617"/>
            <a:ext cx="4499" cy="1674929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64" name="Shape 164"/>
          <p:cNvSpPr/>
          <p:nvPr/>
        </p:nvSpPr>
        <p:spPr>
          <a:xfrm>
            <a:off x="7188398" y="1035844"/>
            <a:ext cx="1348383" cy="1160859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/>
              <a:t>+0.6</a:t>
            </a:r>
          </a:p>
        </p:txBody>
      </p:sp>
      <p:sp>
        <p:nvSpPr>
          <p:cNvPr id="165" name="Shape 165"/>
          <p:cNvSpPr/>
          <p:nvPr/>
        </p:nvSpPr>
        <p:spPr>
          <a:xfrm>
            <a:off x="384766" y="5167484"/>
            <a:ext cx="8376048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6400" i="1">
                <a:solidFill>
                  <a:srgbClr val="E32400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4500"/>
              <a:t>How do we get these numbers???</a:t>
            </a:r>
          </a:p>
        </p:txBody>
      </p:sp>
    </p:spTree>
    <p:extLst>
      <p:ext uri="{BB962C8B-B14F-4D97-AF65-F5344CB8AC3E}">
        <p14:creationId xmlns:p14="http://schemas.microsoft.com/office/powerpoint/2010/main" val="118758229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5906" dirty="0"/>
              <a:t>Semi-Supervised Learning</a:t>
            </a:r>
            <a:endParaRPr sz="5906" dirty="0"/>
          </a:p>
        </p:txBody>
      </p:sp>
      <p:pic>
        <p:nvPicPr>
          <p:cNvPr id="168" name="SVM-cascad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97" y="2178844"/>
            <a:ext cx="8968513" cy="375046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2458720" y="2011680"/>
            <a:ext cx="3799840" cy="1310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14320" y="1910080"/>
            <a:ext cx="863600" cy="1940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168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431552"/>
            <a:ext cx="7467375" cy="616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-843857" y="-216880"/>
            <a:ext cx="11028165" cy="7733110"/>
          </a:xfrm>
          <a:prstGeom prst="rect">
            <a:avLst/>
          </a:prstGeom>
          <a:solidFill/>
        </p:spPr>
        <p:txBody>
          <a:bodyPr/>
          <a:lstStyle/>
          <a:p>
            <a:pPr marL="269667" marR="28573" indent="-241093" defTabSz="321457">
              <a:spcBef>
                <a:spcPts val="492"/>
              </a:spcBef>
              <a:buClr>
                <a:srgbClr val="000000"/>
              </a:buClr>
              <a:buSzPct val="100000"/>
              <a:defRPr sz="32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pic>
        <p:nvPicPr>
          <p:cNvPr id="71" name="NYC-pins-5x-faster-1-134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30400" y="836823"/>
            <a:ext cx="10001250" cy="562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741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0213">
              <a:defRPr sz="1800"/>
            </a:pPr>
            <a:r>
              <a:rPr sz="5610" dirty="0"/>
              <a:t>Validating the Twitter Health Signal Feature T</a:t>
            </a:r>
            <a:r>
              <a:rPr sz="5610" baseline="-5999" dirty="0"/>
              <a:t>f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287997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sz="2800" dirty="0"/>
              <a:t>Computed weekly:</a:t>
            </a:r>
          </a:p>
          <a:p>
            <a:pPr lvl="1">
              <a:defRPr sz="1800"/>
            </a:pPr>
            <a:r>
              <a:rPr sz="2000" dirty="0"/>
              <a:t>Center for Disease Control flu measure C</a:t>
            </a:r>
            <a:r>
              <a:rPr sz="2000" baseline="-5999" dirty="0"/>
              <a:t>f</a:t>
            </a:r>
            <a:endParaRPr sz="2000" dirty="0"/>
          </a:p>
          <a:p>
            <a:pPr lvl="1">
              <a:defRPr sz="1800"/>
            </a:pPr>
            <a:r>
              <a:rPr sz="2000" dirty="0"/>
              <a:t>Google Flu measure G</a:t>
            </a:r>
            <a:r>
              <a:rPr sz="2000" baseline="-5999" dirty="0"/>
              <a:t>f</a:t>
            </a:r>
            <a:endParaRPr sz="2000" dirty="0"/>
          </a:p>
          <a:p>
            <a:pPr marL="615488" indent="-392254">
              <a:defRPr sz="1800"/>
            </a:pPr>
            <a:r>
              <a:rPr sz="2800" dirty="0"/>
              <a:t>Computed daily: Twitter Health measure T</a:t>
            </a:r>
            <a:r>
              <a:rPr sz="2800" baseline="-5999" dirty="0"/>
              <a:t>f</a:t>
            </a:r>
          </a:p>
        </p:txBody>
      </p:sp>
      <p:pic>
        <p:nvPicPr>
          <p:cNvPr id="18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5261" y="4880221"/>
            <a:ext cx="6668284" cy="879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00774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12514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Validating T</a:t>
            </a:r>
            <a:r>
              <a:rPr sz="5906" baseline="-5999"/>
              <a:t>f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892969" y="5134570"/>
            <a:ext cx="7358063" cy="127694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25038" indent="-273239" defTabSz="279311">
              <a:spcBef>
                <a:spcPts val="1125"/>
              </a:spcBef>
              <a:defRPr sz="1800"/>
            </a:pPr>
            <a:r>
              <a:rPr sz="2008"/>
              <a:t>NYC, Boston, Los Angeles, Seattle, San Francisco</a:t>
            </a:r>
          </a:p>
          <a:p>
            <a:pPr marL="425038" indent="-273239" defTabSz="279311">
              <a:spcBef>
                <a:spcPts val="1125"/>
              </a:spcBef>
              <a:defRPr sz="1800"/>
            </a:pPr>
            <a:r>
              <a:rPr sz="2008"/>
              <a:t>T</a:t>
            </a:r>
            <a:r>
              <a:rPr sz="2008" baseline="-5999"/>
              <a:t>f</a:t>
            </a:r>
            <a:r>
              <a:rPr sz="2008"/>
              <a:t> correlated with C</a:t>
            </a:r>
            <a:r>
              <a:rPr sz="2008" baseline="-5999"/>
              <a:t>f</a:t>
            </a:r>
            <a:r>
              <a:rPr sz="2008"/>
              <a:t> (R=0.80, p=0.002)</a:t>
            </a:r>
          </a:p>
          <a:p>
            <a:pPr marL="425038" indent="-273239" defTabSz="279311">
              <a:spcBef>
                <a:spcPts val="1125"/>
              </a:spcBef>
              <a:defRPr sz="1800"/>
            </a:pPr>
            <a:r>
              <a:rPr sz="2008"/>
              <a:t>T</a:t>
            </a:r>
            <a:r>
              <a:rPr sz="2008" baseline="-5999"/>
              <a:t>f</a:t>
            </a:r>
            <a:r>
              <a:rPr sz="2008"/>
              <a:t> correlated with G</a:t>
            </a:r>
            <a:r>
              <a:rPr sz="2008" baseline="-5999"/>
              <a:t>f</a:t>
            </a:r>
            <a:r>
              <a:rPr sz="2008"/>
              <a:t> (R=0.87, p=0.0002)</a:t>
            </a:r>
          </a:p>
        </p:txBody>
      </p:sp>
      <p:pic>
        <p:nvPicPr>
          <p:cNvPr id="18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5969" y="1332656"/>
            <a:ext cx="5072063" cy="37751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20326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Impact of Co-Location</a:t>
            </a:r>
          </a:p>
        </p:txBody>
      </p:sp>
      <p:pic>
        <p:nvPicPr>
          <p:cNvPr id="188" name="sick-colocation-influenc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5906" y="2017855"/>
            <a:ext cx="6072188" cy="454546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7090379" y="2164080"/>
            <a:ext cx="15964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Impact of encountering 50+ sick users is strong  </a:t>
            </a:r>
          </a:p>
        </p:txBody>
      </p:sp>
    </p:spTree>
    <p:extLst>
      <p:ext uri="{BB962C8B-B14F-4D97-AF65-F5344CB8AC3E}">
        <p14:creationId xmlns:p14="http://schemas.microsoft.com/office/powerpoint/2010/main" val="82235568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Impact of Friendships</a:t>
            </a:r>
          </a:p>
        </p:txBody>
      </p:sp>
      <p:pic>
        <p:nvPicPr>
          <p:cNvPr id="191" name="sick-friendship-influenc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1105" y="1417638"/>
            <a:ext cx="5741789" cy="433384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4891472" y="6009828"/>
            <a:ext cx="3837269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/>
            </a:pPr>
            <a:r>
              <a:rPr sz="2953"/>
              <a:t>(Sadilek et al AAAI 2012)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32320" y="3230880"/>
            <a:ext cx="1596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Impact of encountering 8+ Twitter friends is strong</a:t>
            </a:r>
          </a:p>
        </p:txBody>
      </p:sp>
    </p:spTree>
    <p:extLst>
      <p:ext uri="{BB962C8B-B14F-4D97-AF65-F5344CB8AC3E}">
        <p14:creationId xmlns:p14="http://schemas.microsoft.com/office/powerpoint/2010/main" val="12716166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creen Shot 2013-04-03 at 9.21.39 AM.png" descr="Screen Shot 2013-04-03 at 9.21.3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4438" y="0"/>
            <a:ext cx="6715125" cy="71348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germtracker.org"/>
          <p:cNvGrpSpPr/>
          <p:nvPr/>
        </p:nvGrpSpPr>
        <p:grpSpPr>
          <a:xfrm rot="5416">
            <a:off x="5496828" y="492384"/>
            <a:ext cx="3679033" cy="919759"/>
            <a:chOff x="0" y="0"/>
            <a:chExt cx="5232401" cy="1308100"/>
          </a:xfrm>
        </p:grpSpPr>
        <p:sp>
          <p:nvSpPr>
            <p:cNvPr id="203" name="germtracker.org"/>
            <p:cNvSpPr txBox="1"/>
            <p:nvPr/>
          </p:nvSpPr>
          <p:spPr>
            <a:xfrm>
              <a:off x="215899" y="324532"/>
              <a:ext cx="4800600" cy="3796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b="1"/>
              </a:lvl1pPr>
            </a:lstStyle>
            <a:p>
              <a:r>
                <a:rPr sz="1266"/>
                <a:t>germtracker.org</a:t>
              </a:r>
            </a:p>
          </p:txBody>
        </p:sp>
        <p:pic>
          <p:nvPicPr>
            <p:cNvPr id="202" name="germtracker.org" descr="germtracker.or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232401" cy="13081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764946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Science is Changing Healthcare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50224" cy="476025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Predictive Healthcare</a:t>
            </a:r>
          </a:p>
          <a:p>
            <a:pPr lvl="1"/>
            <a:r>
              <a:rPr lang="en-US" dirty="0"/>
              <a:t>Use information in electronic medical record to predict </a:t>
            </a:r>
            <a:r>
              <a:rPr lang="en-US" i="1" dirty="0">
                <a:solidFill>
                  <a:schemeClr val="accent2"/>
                </a:solidFill>
              </a:rPr>
              <a:t>individual</a:t>
            </a:r>
            <a:r>
              <a:rPr lang="en-US" dirty="0"/>
              <a:t> treatment outcomes</a:t>
            </a:r>
          </a:p>
          <a:p>
            <a:pPr lvl="1"/>
            <a:r>
              <a:rPr lang="en-US" dirty="0"/>
              <a:t>Can employ a variety of well known models and methods </a:t>
            </a:r>
            <a:r>
              <a:rPr lang="mr-IN" dirty="0"/>
              <a:t>–</a:t>
            </a:r>
            <a:r>
              <a:rPr lang="en-US" dirty="0"/>
              <a:t>AI is not the bottleneck</a:t>
            </a:r>
          </a:p>
          <a:p>
            <a:pPr lvl="1"/>
            <a:r>
              <a:rPr lang="en-US" dirty="0"/>
              <a:t>Social and engineering challenges:</a:t>
            </a:r>
          </a:p>
          <a:p>
            <a:pPr lvl="2"/>
            <a:r>
              <a:rPr lang="en-US" sz="2600" dirty="0"/>
              <a:t>Institutional barriers to sharing EMR data</a:t>
            </a:r>
          </a:p>
          <a:p>
            <a:pPr lvl="2"/>
            <a:r>
              <a:rPr lang="en-US" sz="2600" dirty="0"/>
              <a:t>Integration with provider practice </a:t>
            </a:r>
            <a:r>
              <a:rPr lang="mr-IN" sz="2600" dirty="0"/>
              <a:t>–</a:t>
            </a:r>
            <a:r>
              <a:rPr lang="en-US" sz="2600" dirty="0"/>
              <a:t> cannot require another screen!</a:t>
            </a:r>
          </a:p>
        </p:txBody>
      </p:sp>
      <p:pic>
        <p:nvPicPr>
          <p:cNvPr id="4" name="officeArt object" descr="image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53" y="1600200"/>
            <a:ext cx="1866900" cy="44672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52024" y="6263434"/>
            <a:ext cx="341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URMC Orthopedic Surgery Advisor</a:t>
            </a:r>
          </a:p>
        </p:txBody>
      </p:sp>
    </p:spTree>
    <p:extLst>
      <p:ext uri="{BB962C8B-B14F-4D97-AF65-F5344CB8AC3E}">
        <p14:creationId xmlns:p14="http://schemas.microsoft.com/office/powerpoint/2010/main" val="326495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Health Insights</a:t>
            </a:r>
          </a:p>
        </p:txBody>
      </p:sp>
      <p:pic>
        <p:nvPicPr>
          <p:cNvPr id="214" name="SnowMap_choler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620" y="1491258"/>
            <a:ext cx="7708076" cy="545603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6793417" y="6286996"/>
            <a:ext cx="2152055" cy="4544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2953"/>
              <a:t>[Snow,1855]</a:t>
            </a:r>
          </a:p>
        </p:txBody>
      </p:sp>
    </p:spTree>
    <p:extLst>
      <p:ext uri="{BB962C8B-B14F-4D97-AF65-F5344CB8AC3E}">
        <p14:creationId xmlns:p14="http://schemas.microsoft.com/office/powerpoint/2010/main" val="1975376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eo-active-social-ne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89297"/>
            <a:ext cx="9144000" cy="7027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2735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31622">
              <a:defRPr sz="7644"/>
            </a:lvl1pPr>
          </a:lstStyle>
          <a:p>
            <a:pPr lvl="0">
              <a:defRPr sz="1800"/>
            </a:pPr>
            <a:r>
              <a:rPr sz="5374"/>
              <a:t>Social Network Centrality Correlates with Health</a:t>
            </a:r>
          </a:p>
        </p:txBody>
      </p:sp>
      <p:pic>
        <p:nvPicPr>
          <p:cNvPr id="22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0358" y="1998071"/>
            <a:ext cx="5643145" cy="44087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443456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NYC-pollution-graph-overla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34008"/>
            <a:ext cx="9144000" cy="74955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9371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26801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37463">
              <a:defRPr sz="7728"/>
            </a:lvl1pPr>
          </a:lstStyle>
          <a:p>
            <a:pPr lvl="0">
              <a:defRPr sz="1800"/>
            </a:pPr>
            <a:r>
              <a:rPr sz="5434"/>
              <a:t>Factors Influencing Health</a:t>
            </a:r>
          </a:p>
        </p:txBody>
      </p:sp>
      <p:pic>
        <p:nvPicPr>
          <p:cNvPr id="22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9827" y="1297877"/>
            <a:ext cx="6544213" cy="47594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68916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Disease Hubs &amp; Vectors</a:t>
            </a:r>
          </a:p>
        </p:txBody>
      </p:sp>
      <p:pic>
        <p:nvPicPr>
          <p:cNvPr id="23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63259"/>
            <a:ext cx="9126165" cy="26967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068337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The Data</a:t>
            </a:r>
          </a:p>
        </p:txBody>
      </p:sp>
      <p:sp>
        <p:nvSpPr>
          <p:cNvPr id="250" name="Shape 250"/>
          <p:cNvSpPr/>
          <p:nvPr/>
        </p:nvSpPr>
        <p:spPr>
          <a:xfrm>
            <a:off x="1617062" y="5811854"/>
            <a:ext cx="6491884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600" i="1"/>
            </a:lvl1pPr>
          </a:lstStyle>
          <a:p>
            <a:pPr lvl="0">
              <a:defRPr sz="1800" i="0"/>
            </a:pPr>
            <a:r>
              <a:rPr sz="2531"/>
              <a:t>target users: tweeted from more than one airport</a:t>
            </a:r>
          </a:p>
        </p:txBody>
      </p:sp>
      <p:pic>
        <p:nvPicPr>
          <p:cNvPr id="25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883" y="1762125"/>
            <a:ext cx="8170665" cy="38933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044272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54990">
              <a:defRPr sz="7979"/>
            </a:lvl1pPr>
          </a:lstStyle>
          <a:p>
            <a:pPr lvl="0">
              <a:defRPr sz="1800"/>
            </a:pPr>
            <a:r>
              <a:rPr sz="5610"/>
              <a:t>Volume and Sick Traveller Features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457200" y="2040038"/>
            <a:ext cx="8229600" cy="4525963"/>
          </a:xfrm>
          <a:prstGeom prst="rect">
            <a:avLst/>
          </a:prstGeom>
        </p:spPr>
        <p:txBody>
          <a:bodyPr/>
          <a:lstStyle/>
          <a:p>
            <a:pPr marL="481292" indent="-309402" defTabSz="316278">
              <a:spcBef>
                <a:spcPts val="1266"/>
              </a:spcBef>
              <a:defRPr sz="1800"/>
            </a:pPr>
            <a:r>
              <a:rPr sz="2274"/>
              <a:t>f(t, x→y) = # Twitter users who flew from airport x to airport y</a:t>
            </a:r>
          </a:p>
          <a:p>
            <a:pPr marL="721939" lvl="1" indent="-309402" defTabSz="316278">
              <a:spcBef>
                <a:spcPts val="1266"/>
              </a:spcBef>
              <a:defRPr sz="1800"/>
            </a:pPr>
            <a:r>
              <a:rPr sz="2057" dirty="0"/>
              <a:t>User tweeted from x on day t</a:t>
            </a:r>
          </a:p>
          <a:p>
            <a:pPr marL="721939" lvl="1" indent="-309402" defTabSz="316278">
              <a:spcBef>
                <a:spcPts val="1266"/>
              </a:spcBef>
              <a:defRPr sz="1800"/>
            </a:pPr>
            <a:r>
              <a:rPr sz="2057" dirty="0"/>
              <a:t>User tweeted from y earlier on day t or on day t-1</a:t>
            </a:r>
          </a:p>
          <a:p>
            <a:pPr marL="481292" indent="-309402" defTabSz="316278">
              <a:spcBef>
                <a:spcPts val="1266"/>
              </a:spcBef>
              <a:defRPr sz="1800"/>
            </a:pPr>
            <a:r>
              <a:rPr sz="2274" dirty="0">
                <a:solidFill>
                  <a:srgbClr val="0433FF"/>
                </a:solidFill>
              </a:rPr>
              <a:t>V(t,x) = # Twitters users who flew into x on day t</a:t>
            </a:r>
          </a:p>
          <a:p>
            <a:pPr marL="481292" indent="-309402" defTabSz="316278">
              <a:spcBef>
                <a:spcPts val="1266"/>
              </a:spcBef>
              <a:defRPr sz="1800"/>
            </a:pPr>
            <a:r>
              <a:rPr sz="2274" dirty="0"/>
              <a:t>f </a:t>
            </a:r>
            <a:r>
              <a:rPr sz="2274" baseline="31999" dirty="0"/>
              <a:t>s</a:t>
            </a:r>
            <a:r>
              <a:rPr sz="2274" dirty="0"/>
              <a:t>(t, x→y) = # sick Twitter users who flew from from airport x to airport y</a:t>
            </a:r>
          </a:p>
          <a:p>
            <a:pPr marL="721939" lvl="1" indent="-309402" defTabSz="316278">
              <a:spcBef>
                <a:spcPts val="1266"/>
              </a:spcBef>
              <a:defRPr sz="1800"/>
            </a:pPr>
            <a:r>
              <a:rPr sz="2057" dirty="0"/>
              <a:t>User made “sick” tweet on day t or t-1</a:t>
            </a:r>
          </a:p>
          <a:p>
            <a:pPr marL="481292" indent="-309402" defTabSz="316278">
              <a:spcBef>
                <a:spcPts val="1266"/>
              </a:spcBef>
              <a:buClr>
                <a:srgbClr val="0433FF"/>
              </a:buClr>
              <a:defRPr sz="1800"/>
            </a:pPr>
            <a:r>
              <a:rPr sz="2274" dirty="0">
                <a:solidFill>
                  <a:srgbClr val="0433FF"/>
                </a:solidFill>
              </a:rPr>
              <a:t>S(t,x) = # sick Twitters users who flew into x on day t</a:t>
            </a:r>
          </a:p>
        </p:txBody>
      </p:sp>
    </p:spTree>
    <p:extLst>
      <p:ext uri="{BB962C8B-B14F-4D97-AF65-F5344CB8AC3E}">
        <p14:creationId xmlns:p14="http://schemas.microsoft.com/office/powerpoint/2010/main" val="52675126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Meeting Feature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803672" y="1946672"/>
            <a:ext cx="7358063" cy="401835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53"/>
              <a:t>Two users assumed to </a:t>
            </a:r>
            <a:r>
              <a:rPr sz="2953" i="1"/>
              <a:t>meet</a:t>
            </a:r>
            <a:r>
              <a:rPr sz="2953"/>
              <a:t> if they appear within 100 meters of each other within one hour</a:t>
            </a:r>
          </a:p>
          <a:p>
            <a:pPr lvl="0">
              <a:defRPr sz="1800"/>
            </a:pPr>
            <a:r>
              <a:rPr sz="2953">
                <a:solidFill>
                  <a:srgbClr val="0433FF"/>
                </a:solidFill>
              </a:rPr>
              <a:t>M(t,x) = # meetings that users traveling to airport x on day t had with sick users on days t or t-1</a:t>
            </a:r>
          </a:p>
          <a:p>
            <a:pPr lvl="0">
              <a:defRPr sz="1800"/>
            </a:pPr>
            <a:r>
              <a:rPr sz="2953"/>
              <a:t>Captures number of </a:t>
            </a:r>
            <a:r>
              <a:rPr sz="2953" i="1"/>
              <a:t>exposed</a:t>
            </a:r>
            <a:r>
              <a:rPr sz="2953"/>
              <a:t> individuals traveling to x</a:t>
            </a:r>
          </a:p>
        </p:txBody>
      </p:sp>
    </p:spTree>
    <p:extLst>
      <p:ext uri="{BB962C8B-B14F-4D97-AF65-F5344CB8AC3E}">
        <p14:creationId xmlns:p14="http://schemas.microsoft.com/office/powerpoint/2010/main" val="118096834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54990">
              <a:defRPr sz="7979"/>
            </a:lvl1pPr>
          </a:lstStyle>
          <a:p>
            <a:pPr lvl="0">
              <a:defRPr sz="1800"/>
            </a:pPr>
            <a:r>
              <a:rPr sz="5610" dirty="0"/>
              <a:t>Measuring Explanatory Power of Features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idx="1"/>
          </p:nvPr>
        </p:nvSpPr>
        <p:spPr>
          <a:xfrm>
            <a:off x="803672" y="1875234"/>
            <a:ext cx="7358063" cy="20091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12554" indent="-393785" defTabSz="402536">
              <a:spcBef>
                <a:spcPts val="1617"/>
              </a:spcBef>
              <a:defRPr sz="1800"/>
            </a:pPr>
            <a:r>
              <a:rPr sz="2894"/>
              <a:t>Goal: explain weekly change in Google Flu measure, ΔG</a:t>
            </a:r>
            <a:r>
              <a:rPr sz="2825" baseline="-5999"/>
              <a:t>f</a:t>
            </a:r>
            <a:r>
              <a:rPr sz="2894"/>
              <a:t>, in each city x</a:t>
            </a:r>
          </a:p>
          <a:p>
            <a:pPr marL="612554" indent="-393785" defTabSz="402536">
              <a:spcBef>
                <a:spcPts val="1617"/>
              </a:spcBef>
              <a:defRPr sz="1800"/>
            </a:pPr>
            <a:r>
              <a:rPr sz="2894" dirty="0"/>
              <a:t>Linear regression over features from prior 7 days</a:t>
            </a:r>
          </a:p>
        </p:txBody>
      </p:sp>
      <p:graphicFrame>
        <p:nvGraphicFramePr>
          <p:cNvPr id="261" name="Table 261"/>
          <p:cNvGraphicFramePr/>
          <p:nvPr/>
        </p:nvGraphicFramePr>
        <p:xfrm>
          <a:off x="1009054" y="4250531"/>
          <a:ext cx="7241976" cy="2160984"/>
        </p:xfrm>
        <a:graphic>
          <a:graphicData uri="http://schemas.openxmlformats.org/drawingml/2006/table">
            <a:tbl>
              <a:tblPr/>
              <a:tblGrid>
                <a:gridCol w="3620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0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24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</a:p>
                  </a:txBody>
                  <a:tcPr marL="35719" marR="35719" marT="35719" marB="35719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</a:rPr>
                        <a:t>explains % of </a:t>
                      </a:r>
                      <a:r>
                        <a:rPr sz="3000">
                          <a:latin typeface="+mn-lt"/>
                          <a:ea typeface="+mn-ea"/>
                          <a:cs typeface="+mn-cs"/>
                        </a:rPr>
                        <a:t>ΔG</a:t>
                      </a:r>
                      <a:r>
                        <a:rPr sz="3000" baseline="-5999"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marL="35719" marR="35719" marT="35719" marB="35719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46">
                <a:tc>
                  <a:txBody>
                    <a:bodyPr/>
                    <a:lstStyle/>
                    <a:p>
                      <a:pPr lvl="0">
                        <a:spcBef>
                          <a:spcPts val="2400"/>
                        </a:spcBef>
                      </a:pPr>
                      <a:r>
                        <a:rPr sz="3000">
                          <a:latin typeface="+mn-lt"/>
                          <a:ea typeface="+mn-ea"/>
                          <a:cs typeface="+mn-cs"/>
                        </a:rPr>
                        <a:t> V(t, x)</a:t>
                      </a:r>
                    </a:p>
                  </a:txBody>
                  <a:tcPr marL="35719" marR="35719" marT="35719" marB="35719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</a:rPr>
                        <a:t>56%</a:t>
                      </a:r>
                    </a:p>
                  </a:txBody>
                  <a:tcPr marL="35719" marR="35719" marT="35719" marB="35719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246">
                <a:tc>
                  <a:txBody>
                    <a:bodyPr/>
                    <a:lstStyle/>
                    <a:p>
                      <a:pPr lvl="0">
                        <a:spcBef>
                          <a:spcPts val="2400"/>
                        </a:spcBef>
                      </a:pPr>
                      <a:r>
                        <a:rPr sz="3000">
                          <a:latin typeface="+mn-lt"/>
                          <a:ea typeface="+mn-ea"/>
                          <a:cs typeface="+mn-cs"/>
                        </a:rPr>
                        <a:t> V(t, x), S(t,x)</a:t>
                      </a:r>
                    </a:p>
                  </a:txBody>
                  <a:tcPr marL="35719" marR="35719" marT="35719" marB="35719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</a:rPr>
                        <a:t>73%</a:t>
                      </a:r>
                    </a:p>
                  </a:txBody>
                  <a:tcPr marL="35719" marR="35719" marT="35719" marB="35719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246">
                <a:tc>
                  <a:txBody>
                    <a:bodyPr/>
                    <a:lstStyle/>
                    <a:p>
                      <a:pPr lvl="0">
                        <a:spcBef>
                          <a:spcPts val="2400"/>
                        </a:spcBef>
                      </a:pPr>
                      <a:r>
                        <a:rPr sz="3000">
                          <a:latin typeface="+mn-lt"/>
                          <a:ea typeface="+mn-ea"/>
                          <a:cs typeface="+mn-cs"/>
                        </a:rPr>
                        <a:t> V(t, x), S(t,x), M(t,x)</a:t>
                      </a:r>
                    </a:p>
                  </a:txBody>
                  <a:tcPr marL="35719" marR="35719" marT="35719" marB="35719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marL="35719" marR="35719" marT="35719" marB="35719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5382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Science is Changing Healthcare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7176" cy="2326341"/>
          </a:xfrm>
        </p:spPr>
        <p:txBody>
          <a:bodyPr>
            <a:normAutofit/>
          </a:bodyPr>
          <a:lstStyle/>
          <a:p>
            <a:r>
              <a:rPr lang="en-US" dirty="0"/>
              <a:t>Employing Data from the Wild</a:t>
            </a:r>
          </a:p>
          <a:p>
            <a:pPr lvl="1"/>
            <a:r>
              <a:rPr lang="en-US" dirty="0"/>
              <a:t>Physiological data captured by wearable devices and cell phones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“Data exhaust” of online behavior</a:t>
            </a:r>
          </a:p>
        </p:txBody>
      </p:sp>
      <p:pic>
        <p:nvPicPr>
          <p:cNvPr id="6" name="Picture 5" descr="parkinsons tap.jpe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740" y="4182663"/>
            <a:ext cx="4760259" cy="26754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9637" y="5101453"/>
            <a:ext cx="2750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Ray Dorsey, Center for</a:t>
            </a:r>
          </a:p>
          <a:p>
            <a:r>
              <a:rPr lang="en-US" sz="1600" i="1" dirty="0"/>
              <a:t>Human Experimental </a:t>
            </a:r>
            <a:br>
              <a:rPr lang="en-US" sz="1600" i="1" dirty="0"/>
            </a:br>
            <a:r>
              <a:rPr lang="en-US" sz="1600" i="1" dirty="0" err="1"/>
              <a:t>Therapuetics</a:t>
            </a:r>
            <a:r>
              <a:rPr lang="en-US" sz="1600" i="1" dirty="0"/>
              <a:t>,</a:t>
            </a:r>
          </a:p>
          <a:p>
            <a:r>
              <a:rPr lang="en-US" sz="1600" i="1" dirty="0"/>
              <a:t>Parkinson's Disease App</a:t>
            </a:r>
          </a:p>
        </p:txBody>
      </p:sp>
    </p:spTree>
    <p:extLst>
      <p:ext uri="{BB962C8B-B14F-4D97-AF65-F5344CB8AC3E}">
        <p14:creationId xmlns:p14="http://schemas.microsoft.com/office/powerpoint/2010/main" val="1756395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Prediction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xfrm>
            <a:off x="711843" y="2051612"/>
            <a:ext cx="8229600" cy="43222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/>
            </a:pPr>
            <a:r>
              <a:rPr sz="3600" dirty="0"/>
              <a:t>Goal: predict T</a:t>
            </a:r>
            <a:r>
              <a:rPr sz="3600" baseline="-5999" dirty="0"/>
              <a:t>f</a:t>
            </a:r>
            <a:r>
              <a:rPr sz="3600" dirty="0"/>
              <a:t> for city x on a given day using V(x,t), S(x,t), M(x,t) for 3 previous days</a:t>
            </a:r>
          </a:p>
          <a:p>
            <a:pPr lvl="0">
              <a:defRPr sz="1800"/>
            </a:pPr>
            <a:r>
              <a:rPr sz="3600" dirty="0"/>
              <a:t>Single linear regression model for </a:t>
            </a:r>
            <a:r>
              <a:rPr sz="3600" i="1" dirty="0"/>
              <a:t>all</a:t>
            </a:r>
            <a:r>
              <a:rPr sz="3600" dirty="0"/>
              <a:t> cities</a:t>
            </a:r>
          </a:p>
          <a:p>
            <a:pPr lvl="0">
              <a:defRPr sz="1800"/>
            </a:pPr>
            <a:r>
              <a:rPr sz="3600" dirty="0">
                <a:solidFill>
                  <a:srgbClr val="0433FF"/>
                </a:solidFill>
              </a:rPr>
              <a:t>Our prediction of a city's flu index next week is within 7% of the true value 95% of the time</a:t>
            </a:r>
          </a:p>
        </p:txBody>
      </p:sp>
    </p:spTree>
    <p:extLst>
      <p:ext uri="{BB962C8B-B14F-4D97-AF65-F5344CB8AC3E}">
        <p14:creationId xmlns:p14="http://schemas.microsoft.com/office/powerpoint/2010/main" val="38883779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594028" y="297656"/>
            <a:ext cx="4384477" cy="213419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1518">
              <a:defRPr sz="6636"/>
            </a:lvl1pPr>
          </a:lstStyle>
          <a:p>
            <a:pPr lvl="0">
              <a:defRPr sz="1800"/>
            </a:pPr>
            <a:r>
              <a:rPr sz="4666"/>
              <a:t>nEmesis: Foodborne Illness Surveillance</a:t>
            </a:r>
          </a:p>
        </p:txBody>
      </p:sp>
      <p:pic>
        <p:nvPicPr>
          <p:cNvPr id="267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119" y="2338669"/>
            <a:ext cx="7544080" cy="45193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762589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Foodborne Illness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Affects 48 million people annually in US</a:t>
            </a:r>
          </a:p>
          <a:p>
            <a:r>
              <a:rPr lang="en-US" dirty="0"/>
              <a:t>128,000 hospitalizations</a:t>
            </a:r>
          </a:p>
          <a:p>
            <a:r>
              <a:rPr lang="en-US" dirty="0"/>
              <a:t>3,000 deaths</a:t>
            </a:r>
          </a:p>
        </p:txBody>
      </p:sp>
      <p:pic>
        <p:nvPicPr>
          <p:cNvPr id="4" name="Picture 3" descr="Foodborn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45" y="3059747"/>
            <a:ext cx="5725556" cy="379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9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Fighting Foodborne Illness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Primary tools</a:t>
            </a:r>
          </a:p>
          <a:p>
            <a:pPr lvl="1"/>
            <a:r>
              <a:rPr lang="en-US" dirty="0"/>
              <a:t>Education of general public</a:t>
            </a:r>
          </a:p>
          <a:p>
            <a:pPr lvl="1"/>
            <a:r>
              <a:rPr lang="en-US" dirty="0"/>
              <a:t>Inspections of food venues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Food venues inspected yearly: can predict and prepare for inspection</a:t>
            </a:r>
          </a:p>
          <a:p>
            <a:pPr lvl="1"/>
            <a:r>
              <a:rPr lang="en-US" dirty="0"/>
              <a:t>Unlicensed venues </a:t>
            </a:r>
          </a:p>
          <a:p>
            <a:r>
              <a:rPr lang="en-US" dirty="0"/>
              <a:t>How can we </a:t>
            </a:r>
            <a:r>
              <a:rPr lang="en-US" b="1" dirty="0"/>
              <a:t>target</a:t>
            </a:r>
            <a:r>
              <a:rPr lang="en-US" dirty="0"/>
              <a:t> inspections more effectively?</a:t>
            </a:r>
          </a:p>
          <a:p>
            <a:r>
              <a:rPr lang="en-US" dirty="0"/>
              <a:t>Can we find problematic </a:t>
            </a:r>
            <a:r>
              <a:rPr lang="en-US" b="1" dirty="0">
                <a:solidFill>
                  <a:srgbClr val="000000"/>
                </a:solidFill>
              </a:rPr>
              <a:t>unlicensed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/>
              <a:t>venues?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food_poisoning_exampl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617" y="-2153"/>
            <a:ext cx="7268766" cy="64783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9041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29_TwitterDinner_v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40" y="0"/>
            <a:ext cx="6473242" cy="111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436E-6 4.66574E-6 L -0.00729 -0.71455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632" y="0"/>
            <a:ext cx="7564735" cy="66290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8083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237185"/>
            <a:ext cx="8170664" cy="38933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 Coefficients for Predicting Violation Score</a:t>
            </a:r>
          </a:p>
        </p:txBody>
      </p:sp>
    </p:spTree>
    <p:extLst>
      <p:ext uri="{BB962C8B-B14F-4D97-AF65-F5344CB8AC3E}">
        <p14:creationId xmlns:p14="http://schemas.microsoft.com/office/powerpoint/2010/main" val="2028501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 Vegas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month trial by Southern Nevada Health District (Las Vegas)</a:t>
            </a:r>
          </a:p>
          <a:p>
            <a:r>
              <a:rPr lang="en-US" dirty="0"/>
              <a:t>Venues with highest predicted risk flagged for inspection</a:t>
            </a:r>
          </a:p>
          <a:p>
            <a:pPr lvl="1"/>
            <a:r>
              <a:rPr lang="en-US" dirty="0"/>
              <a:t>Paired control venue also inspected</a:t>
            </a:r>
          </a:p>
          <a:p>
            <a:pPr lvl="1"/>
            <a:r>
              <a:rPr lang="en-US" dirty="0"/>
              <a:t>71 adaptive / 71 control inspections</a:t>
            </a:r>
          </a:p>
          <a:p>
            <a:pPr lvl="1"/>
            <a:r>
              <a:rPr lang="en-US" dirty="0"/>
              <a:t>Inspectors blind to which are </a:t>
            </a:r>
            <a:br>
              <a:rPr lang="en-US" dirty="0"/>
            </a:br>
            <a:r>
              <a:rPr lang="en-US" dirty="0"/>
              <a:t>adaptive</a:t>
            </a:r>
          </a:p>
        </p:txBody>
      </p:sp>
    </p:spTree>
    <p:extLst>
      <p:ext uri="{BB962C8B-B14F-4D97-AF65-F5344CB8AC3E}">
        <p14:creationId xmlns:p14="http://schemas.microsoft.com/office/powerpoint/2010/main" val="2788917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127" y="0"/>
            <a:ext cx="5093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People on Smartphones: An Organic Sensor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21" y="1871310"/>
            <a:ext cx="7334644" cy="472093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Social media:</a:t>
            </a:r>
          </a:p>
          <a:p>
            <a:r>
              <a:rPr lang="en-US" dirty="0"/>
              <a:t>Population scale</a:t>
            </a:r>
          </a:p>
          <a:p>
            <a:r>
              <a:rPr lang="en-US" dirty="0"/>
              <a:t>No need to recruit </a:t>
            </a:r>
            <a:br>
              <a:rPr lang="en-US" dirty="0"/>
            </a:br>
            <a:r>
              <a:rPr lang="en-US" dirty="0"/>
              <a:t>subjects</a:t>
            </a:r>
          </a:p>
          <a:p>
            <a:r>
              <a:rPr lang="en-US" dirty="0"/>
              <a:t>Fine granularity</a:t>
            </a:r>
          </a:p>
          <a:p>
            <a:r>
              <a:rPr lang="en-US" dirty="0"/>
              <a:t>Timely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1" dirty="0"/>
              <a:t>Public health questions:</a:t>
            </a:r>
          </a:p>
          <a:p>
            <a:r>
              <a:rPr lang="en-US" dirty="0"/>
              <a:t>Who is likely to contract</a:t>
            </a:r>
            <a:br>
              <a:rPr lang="en-US" dirty="0"/>
            </a:br>
            <a:r>
              <a:rPr lang="en-US" dirty="0"/>
              <a:t> disease?</a:t>
            </a:r>
          </a:p>
          <a:p>
            <a:r>
              <a:rPr lang="en-US" dirty="0"/>
              <a:t>What lifestyle factors influence health?</a:t>
            </a:r>
          </a:p>
          <a:p>
            <a:r>
              <a:rPr lang="en-US" dirty="0"/>
              <a:t>What are sources of disease?</a:t>
            </a:r>
          </a:p>
          <a:p>
            <a:endParaRPr lang="en-US" dirty="0"/>
          </a:p>
        </p:txBody>
      </p:sp>
      <p:pic>
        <p:nvPicPr>
          <p:cNvPr id="5" name="twitmap_for_presentation-148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38577" y="1871310"/>
            <a:ext cx="5205423" cy="29280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9043" y="4966413"/>
            <a:ext cx="342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24 Hour Heat Map of Tweets, NYC</a:t>
            </a:r>
          </a:p>
        </p:txBody>
      </p:sp>
    </p:spTree>
    <p:extLst>
      <p:ext uri="{BB962C8B-B14F-4D97-AF65-F5344CB8AC3E}">
        <p14:creationId xmlns:p14="http://schemas.microsoft.com/office/powerpoint/2010/main" val="8903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Adaptive inspections uncover more violations</a:t>
            </a:r>
          </a:p>
          <a:p>
            <a:pPr lvl="1"/>
            <a:r>
              <a:rPr lang="en-US" dirty="0"/>
              <a:t>9 demerits </a:t>
            </a:r>
            <a:r>
              <a:rPr lang="en-US" dirty="0" err="1"/>
              <a:t>vs</a:t>
            </a:r>
            <a:r>
              <a:rPr lang="en-US" dirty="0"/>
              <a:t> 6 demerits (p = 0.019)</a:t>
            </a:r>
          </a:p>
          <a:p>
            <a:pPr lvl="1"/>
            <a:r>
              <a:rPr lang="en-US" dirty="0"/>
              <a:t>Significantly more “C grades” discovered: 11 </a:t>
            </a:r>
            <a:r>
              <a:rPr lang="en-US" dirty="0" err="1"/>
              <a:t>vs</a:t>
            </a:r>
            <a:r>
              <a:rPr lang="en-US" dirty="0"/>
              <a:t> 7</a:t>
            </a:r>
          </a:p>
          <a:p>
            <a:r>
              <a:rPr lang="en-US" dirty="0"/>
              <a:t>Adaptive inspections estimated to prevent 71 infections and 4.4 hospitalizations during trial</a:t>
            </a:r>
          </a:p>
          <a:p>
            <a:r>
              <a:rPr lang="en-US" dirty="0" err="1"/>
              <a:t>nEmesis</a:t>
            </a:r>
            <a:r>
              <a:rPr lang="en-US" dirty="0"/>
              <a:t> alerted health department to an unlicensed seafood venue</a:t>
            </a:r>
          </a:p>
        </p:txBody>
      </p:sp>
      <p:pic>
        <p:nvPicPr>
          <p:cNvPr id="4" name="Picture 3" descr="fish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25" y="4821827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43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Previous work (by ourselves and others) showed that social media analysis could track and predict disease</a:t>
            </a:r>
          </a:p>
          <a:p>
            <a:r>
              <a:rPr lang="en-US" dirty="0">
                <a:solidFill>
                  <a:srgbClr val="FF0000"/>
                </a:solidFill>
              </a:rPr>
              <a:t>This is the first study that shows an effective </a:t>
            </a:r>
            <a:r>
              <a:rPr lang="en-US" b="1" i="1" dirty="0">
                <a:solidFill>
                  <a:srgbClr val="FF0000"/>
                </a:solidFill>
              </a:rPr>
              <a:t>intervention</a:t>
            </a:r>
            <a:r>
              <a:rPr lang="en-US" dirty="0">
                <a:solidFill>
                  <a:srgbClr val="FF0000"/>
                </a:solidFill>
              </a:rPr>
              <a:t> based on social media analysis</a:t>
            </a:r>
          </a:p>
          <a:p>
            <a:r>
              <a:rPr lang="en-US" dirty="0"/>
              <a:t>Led to CDC award with SNHD</a:t>
            </a:r>
          </a:p>
          <a:p>
            <a:r>
              <a:rPr lang="en-US" dirty="0"/>
              <a:t>Current work: </a:t>
            </a:r>
          </a:p>
          <a:p>
            <a:pPr lvl="1"/>
            <a:r>
              <a:rPr lang="en-US" dirty="0"/>
              <a:t>Combining Twitter signal with other restaurant data to strength precision</a:t>
            </a:r>
          </a:p>
          <a:p>
            <a:pPr lvl="1"/>
            <a:r>
              <a:rPr lang="en-US" dirty="0"/>
              <a:t>Alternatives to Twitter signal </a:t>
            </a:r>
            <a:r>
              <a:rPr lang="mr-IN" dirty="0"/>
              <a:t>–</a:t>
            </a:r>
            <a:r>
              <a:rPr lang="en-US" dirty="0"/>
              <a:t> e.g. search engine signal</a:t>
            </a:r>
          </a:p>
        </p:txBody>
      </p:sp>
    </p:spTree>
    <p:extLst>
      <p:ext uri="{BB962C8B-B14F-4D97-AF65-F5344CB8AC3E}">
        <p14:creationId xmlns:p14="http://schemas.microsoft.com/office/powerpoint/2010/main" val="2963021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Students</a:t>
            </a:r>
          </a:p>
          <a:p>
            <a:pPr marL="457200" lvl="1" indent="0">
              <a:buNone/>
            </a:pPr>
            <a:r>
              <a:rPr lang="en-US" dirty="0"/>
              <a:t>Adam </a:t>
            </a:r>
            <a:r>
              <a:rPr lang="en-US" dirty="0" err="1"/>
              <a:t>Sadilek</a:t>
            </a:r>
            <a:r>
              <a:rPr lang="en-US" dirty="0"/>
              <a:t> (PhD, now at Google)</a:t>
            </a:r>
          </a:p>
          <a:p>
            <a:pPr marL="457200" lvl="1" indent="0">
              <a:buNone/>
            </a:pPr>
            <a:r>
              <a:rPr lang="en-US" dirty="0"/>
              <a:t>Jack </a:t>
            </a:r>
            <a:r>
              <a:rPr lang="en-US" dirty="0" err="1"/>
              <a:t>Teitel</a:t>
            </a:r>
            <a:r>
              <a:rPr lang="en-US" dirty="0"/>
              <a:t> (Undergrad/MS, now at University of Rochester Health Lab)</a:t>
            </a:r>
          </a:p>
          <a:p>
            <a:pPr marL="457200" lvl="1" indent="0">
              <a:buNone/>
            </a:pPr>
            <a:r>
              <a:rPr lang="en-US" dirty="0"/>
              <a:t>Sean Brennan (Undergrad, now at Microsoft)</a:t>
            </a:r>
          </a:p>
          <a:p>
            <a:r>
              <a:rPr lang="en-US" dirty="0"/>
              <a:t>Support</a:t>
            </a:r>
          </a:p>
          <a:p>
            <a:pPr marL="457200" lvl="1" indent="0">
              <a:buNone/>
            </a:pPr>
            <a:r>
              <a:rPr lang="en-US" dirty="0"/>
              <a:t>National Science Foundation</a:t>
            </a:r>
          </a:p>
          <a:p>
            <a:pPr marL="457200" lvl="1" indent="0">
              <a:buNone/>
            </a:pPr>
            <a:r>
              <a:rPr lang="en-US" dirty="0"/>
              <a:t>Centers for Disease Control</a:t>
            </a:r>
          </a:p>
          <a:p>
            <a:pPr marL="457200" lvl="1" indent="0">
              <a:buNone/>
            </a:pPr>
            <a:r>
              <a:rPr lang="en-US" dirty="0"/>
              <a:t>Intel Science &amp; Technology Center for Pervasive Computing</a:t>
            </a:r>
          </a:p>
          <a:p>
            <a:pPr marL="457200" lvl="1" indent="0">
              <a:buNone/>
            </a:pPr>
            <a:r>
              <a:rPr lang="en-US" dirty="0"/>
              <a:t>New York State Center of Excellence in Data Science</a:t>
            </a:r>
          </a:p>
        </p:txBody>
      </p:sp>
    </p:spTree>
    <p:extLst>
      <p:ext uri="{BB962C8B-B14F-4D97-AF65-F5344CB8AC3E}">
        <p14:creationId xmlns:p14="http://schemas.microsoft.com/office/powerpoint/2010/main" val="1950412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Twitterflu</a:t>
            </a:r>
            <a:r>
              <a:rPr lang="en-US" dirty="0"/>
              <a:t>: Tracking Influenza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Twitter feeds can be mined for self-reports of flu symptoms – “sick tweets”</a:t>
            </a:r>
          </a:p>
        </p:txBody>
      </p:sp>
      <p:pic>
        <p:nvPicPr>
          <p:cNvPr id="4" name="bus-composit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862" y="3843504"/>
            <a:ext cx="5363168" cy="30144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95044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Tweets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243" y="1487313"/>
            <a:ext cx="8751455" cy="25459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Goal: find tweets about disease symptoms</a:t>
            </a:r>
          </a:p>
          <a:p>
            <a:pPr marL="857250" lvl="1" indent="-457200"/>
            <a:r>
              <a:rPr lang="en-US" dirty="0"/>
              <a:t>Previous approach: </a:t>
            </a:r>
            <a:r>
              <a:rPr lang="en-US" dirty="0">
                <a:solidFill>
                  <a:schemeClr val="accent2"/>
                </a:solidFill>
              </a:rPr>
              <a:t>keywords</a:t>
            </a:r>
          </a:p>
          <a:p>
            <a:pPr marL="857250" lvl="1" indent="-457200"/>
            <a:r>
              <a:rPr lang="en-US" dirty="0"/>
              <a:t>Problems: “sick of homework”, “under the weather”</a:t>
            </a:r>
          </a:p>
          <a:p>
            <a:r>
              <a:rPr lang="en-US" dirty="0"/>
              <a:t>Our approach: </a:t>
            </a:r>
            <a:r>
              <a:rPr lang="en-US" dirty="0">
                <a:solidFill>
                  <a:srgbClr val="C0504D"/>
                </a:solidFill>
              </a:rPr>
              <a:t>machine learning</a:t>
            </a:r>
          </a:p>
          <a:p>
            <a:pPr marL="857250" lvl="1" indent="-457200"/>
            <a:r>
              <a:rPr lang="en-US" dirty="0"/>
              <a:t>Use Mechanical Turk workers to train the system</a:t>
            </a:r>
          </a:p>
          <a:p>
            <a:pPr marL="857250" lvl="1" indent="-457200"/>
            <a:r>
              <a:rPr lang="en-US" dirty="0"/>
              <a:t>98% accuracy</a:t>
            </a:r>
          </a:p>
        </p:txBody>
      </p:sp>
      <p:sp>
        <p:nvSpPr>
          <p:cNvPr id="7" name="Rectangle 6"/>
          <p:cNvSpPr/>
          <p:nvPr/>
        </p:nvSpPr>
        <p:spPr>
          <a:xfrm>
            <a:off x="7789335" y="4479184"/>
            <a:ext cx="1108363" cy="187806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Sick Tweets</a:t>
            </a:r>
          </a:p>
        </p:txBody>
      </p:sp>
      <p:pic>
        <p:nvPicPr>
          <p:cNvPr id="9" name="Picture 8" descr="unnam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907" y="4750994"/>
            <a:ext cx="1250758" cy="166767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188178" y="5360034"/>
            <a:ext cx="2207398" cy="10205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188179" y="3666792"/>
            <a:ext cx="3889185" cy="2751880"/>
            <a:chOff x="3188178" y="2750093"/>
            <a:chExt cx="3889185" cy="2063910"/>
          </a:xfrm>
        </p:grpSpPr>
        <p:sp>
          <p:nvSpPr>
            <p:cNvPr id="5" name="Rounded Rectangle 4"/>
            <p:cNvSpPr/>
            <p:nvPr/>
          </p:nvSpPr>
          <p:spPr>
            <a:xfrm>
              <a:off x="5622636" y="3882670"/>
              <a:ext cx="1454727" cy="93133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Machine Learning System</a:t>
              </a:r>
            </a:p>
          </p:txBody>
        </p:sp>
        <p:sp>
          <p:nvSpPr>
            <p:cNvPr id="6" name="Can 5"/>
            <p:cNvSpPr/>
            <p:nvPr/>
          </p:nvSpPr>
          <p:spPr>
            <a:xfrm>
              <a:off x="5761183" y="2880421"/>
              <a:ext cx="1085273" cy="661940"/>
            </a:xfrm>
            <a:prstGeom prst="can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Training Data</a:t>
              </a:r>
            </a:p>
          </p:txBody>
        </p:sp>
        <p:pic>
          <p:nvPicPr>
            <p:cNvPr id="8" name="Picture 7" descr="distributed_300-6baf41390db967ab83eb9b6b588a96a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9942" y="2750093"/>
              <a:ext cx="1321089" cy="929167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188178" y="3586896"/>
              <a:ext cx="659443" cy="184727"/>
            </a:xfrm>
            <a:prstGeom prst="rightArrow">
              <a:avLst/>
            </a:prstGeom>
            <a:scene3d>
              <a:camera prst="orthographicFront">
                <a:rot lat="0" lon="0" rev="19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031031" y="3024909"/>
              <a:ext cx="659443" cy="184727"/>
            </a:xfrm>
            <a:prstGeom prst="rightArrow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6226849" y="3586896"/>
              <a:ext cx="192424" cy="19490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ight Arrow 17"/>
          <p:cNvSpPr/>
          <p:nvPr/>
        </p:nvSpPr>
        <p:spPr>
          <a:xfrm>
            <a:off x="7212515" y="5688038"/>
            <a:ext cx="528594" cy="246303"/>
          </a:xfrm>
          <a:prstGeom prst="righ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  <p:sp>
        <p:nvSpPr>
          <p:cNvPr id="10" name="Hexagon 9"/>
          <p:cNvSpPr/>
          <p:nvPr/>
        </p:nvSpPr>
        <p:spPr>
          <a:xfrm>
            <a:off x="5423395" y="5059397"/>
            <a:ext cx="1754076" cy="1562767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Contains</a:t>
            </a:r>
          </a:p>
          <a:p>
            <a:pPr algn="ctr"/>
            <a:r>
              <a:rPr lang="en-US" dirty="0"/>
              <a:t>“sneeze”?</a:t>
            </a:r>
          </a:p>
          <a:p>
            <a:pPr algn="ctr"/>
            <a:r>
              <a:rPr lang="en-US" dirty="0"/>
              <a:t>“sick”?</a:t>
            </a:r>
          </a:p>
          <a:p>
            <a:pPr algn="ctr"/>
            <a:r>
              <a:rPr lang="en-US" dirty="0"/>
              <a:t>“tired”?</a:t>
            </a:r>
          </a:p>
        </p:txBody>
      </p:sp>
    </p:spTree>
    <p:extLst>
      <p:ext uri="{BB962C8B-B14F-4D97-AF65-F5344CB8AC3E}">
        <p14:creationId xmlns:p14="http://schemas.microsoft.com/office/powerpoint/2010/main" val="245733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1241227" y="5375672"/>
            <a:ext cx="7456289" cy="133052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25046" indent="-337529" defTabSz="345030">
              <a:spcBef>
                <a:spcPts val="1406"/>
              </a:spcBef>
              <a:defRPr sz="1800"/>
            </a:pPr>
            <a:r>
              <a:rPr sz="2481" dirty="0"/>
              <a:t>Each</a:t>
            </a:r>
            <a:r>
              <a:rPr lang="en-US" sz="2481" dirty="0"/>
              <a:t> word, bigram or</a:t>
            </a:r>
            <a:r>
              <a:rPr sz="2481" dirty="0"/>
              <a:t> trigram is a feature (dimension)</a:t>
            </a:r>
          </a:p>
          <a:p>
            <a:pPr marL="525046" indent="-337529" defTabSz="345030">
              <a:spcBef>
                <a:spcPts val="1406"/>
              </a:spcBef>
              <a:defRPr sz="1800"/>
            </a:pPr>
            <a:r>
              <a:rPr sz="2481" dirty="0"/>
              <a:t>Support vector machine: find a hyperplane that separates positive from negative examples</a:t>
            </a:r>
          </a:p>
        </p:txBody>
      </p:sp>
      <p:pic>
        <p:nvPicPr>
          <p:cNvPr id="121" name="vgv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772" y="325197"/>
            <a:ext cx="7126173" cy="4714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2484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892969" y="991196"/>
            <a:ext cx="7358063" cy="9018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60831">
              <a:defRPr sz="8064"/>
            </a:lvl1pPr>
          </a:lstStyle>
          <a:p>
            <a:pPr lvl="0">
              <a:defRPr sz="1800"/>
            </a:pPr>
            <a:r>
              <a:rPr sz="5670"/>
              <a:t>sick</a:t>
            </a:r>
          </a:p>
        </p:txBody>
      </p:sp>
      <p:sp>
        <p:nvSpPr>
          <p:cNvPr id="124" name="Shape 124"/>
          <p:cNvSpPr/>
          <p:nvPr/>
        </p:nvSpPr>
        <p:spPr>
          <a:xfrm>
            <a:off x="1107281" y="2294930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+0.8</a:t>
            </a:r>
          </a:p>
        </p:txBody>
      </p:sp>
      <p:sp>
        <p:nvSpPr>
          <p:cNvPr id="125" name="Shape 125"/>
          <p:cNvSpPr/>
          <p:nvPr/>
        </p:nvSpPr>
        <p:spPr>
          <a:xfrm>
            <a:off x="1576493" y="1824170"/>
            <a:ext cx="7882" cy="48147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26" name="Shape 126"/>
          <p:cNvSpPr/>
          <p:nvPr/>
        </p:nvSpPr>
        <p:spPr>
          <a:xfrm>
            <a:off x="7188398" y="1035844"/>
            <a:ext cx="1348383" cy="1160859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/>
              <a:t>+0.8</a:t>
            </a:r>
          </a:p>
        </p:txBody>
      </p:sp>
    </p:spTree>
    <p:extLst>
      <p:ext uri="{BB962C8B-B14F-4D97-AF65-F5344CB8AC3E}">
        <p14:creationId xmlns:p14="http://schemas.microsoft.com/office/powerpoint/2010/main" val="20563301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892969" y="991196"/>
            <a:ext cx="7358063" cy="9018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560831">
              <a:defRPr sz="8064"/>
            </a:lvl1pPr>
          </a:lstStyle>
          <a:p>
            <a:pPr lvl="0">
              <a:defRPr sz="1800"/>
            </a:pPr>
            <a:r>
              <a:rPr sz="5670"/>
              <a:t>sick and tired</a:t>
            </a:r>
          </a:p>
        </p:txBody>
      </p:sp>
      <p:sp>
        <p:nvSpPr>
          <p:cNvPr id="129" name="Shape 129"/>
          <p:cNvSpPr/>
          <p:nvPr/>
        </p:nvSpPr>
        <p:spPr>
          <a:xfrm>
            <a:off x="1107281" y="2294930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+0.8</a:t>
            </a:r>
          </a:p>
        </p:txBody>
      </p:sp>
      <p:sp>
        <p:nvSpPr>
          <p:cNvPr id="130" name="Shape 130"/>
          <p:cNvSpPr/>
          <p:nvPr/>
        </p:nvSpPr>
        <p:spPr>
          <a:xfrm>
            <a:off x="3679031" y="231278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E324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26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+0.6</a:t>
            </a:r>
          </a:p>
        </p:txBody>
      </p:sp>
      <p:sp>
        <p:nvSpPr>
          <p:cNvPr id="131" name="Shape 131"/>
          <p:cNvSpPr/>
          <p:nvPr/>
        </p:nvSpPr>
        <p:spPr>
          <a:xfrm>
            <a:off x="2348508" y="3732609"/>
            <a:ext cx="892969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5400">
            <a:solidFill>
              <a:srgbClr val="4F7A28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4F8F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12"/>
              <a:t>-0.7</a:t>
            </a:r>
          </a:p>
        </p:txBody>
      </p:sp>
      <p:sp>
        <p:nvSpPr>
          <p:cNvPr id="132" name="Shape 132"/>
          <p:cNvSpPr/>
          <p:nvPr/>
        </p:nvSpPr>
        <p:spPr>
          <a:xfrm>
            <a:off x="1576493" y="1824170"/>
            <a:ext cx="7882" cy="481479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3" name="Shape 133"/>
          <p:cNvSpPr/>
          <p:nvPr/>
        </p:nvSpPr>
        <p:spPr>
          <a:xfrm>
            <a:off x="4116586" y="1821657"/>
            <a:ext cx="7882" cy="481478"/>
          </a:xfrm>
          <a:prstGeom prst="line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4" name="Shape 134"/>
          <p:cNvSpPr/>
          <p:nvPr/>
        </p:nvSpPr>
        <p:spPr>
          <a:xfrm flipV="1">
            <a:off x="1250156" y="1919878"/>
            <a:ext cx="3275262" cy="5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5" name="Shape 135"/>
          <p:cNvSpPr/>
          <p:nvPr/>
        </p:nvSpPr>
        <p:spPr>
          <a:xfrm flipV="1">
            <a:off x="2844573" y="1934082"/>
            <a:ext cx="7109" cy="1813582"/>
          </a:xfrm>
          <a:prstGeom prst="line">
            <a:avLst/>
          </a:prstGeom>
          <a:ln w="38100">
            <a:solidFill>
              <a:srgbClr val="4F7A28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36" name="Shape 136"/>
          <p:cNvSpPr/>
          <p:nvPr/>
        </p:nvSpPr>
        <p:spPr>
          <a:xfrm>
            <a:off x="7188398" y="1035844"/>
            <a:ext cx="1348383" cy="1160859"/>
          </a:xfrm>
          <a:prstGeom prst="rect">
            <a:avLst/>
          </a:prstGeom>
          <a:blipFill>
            <a:blip r:embed="rId2"/>
          </a:blipFill>
          <a:ln w="25400">
            <a:solid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500"/>
              <a:t>+0.7</a:t>
            </a:r>
          </a:p>
        </p:txBody>
      </p:sp>
    </p:spTree>
    <p:extLst>
      <p:ext uri="{BB962C8B-B14F-4D97-AF65-F5344CB8AC3E}">
        <p14:creationId xmlns:p14="http://schemas.microsoft.com/office/powerpoint/2010/main" val="772895082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1094</Words>
  <Application>Microsoft Macintosh PowerPoint</Application>
  <PresentationFormat>On-screen Show (4:3)</PresentationFormat>
  <Paragraphs>167</Paragraphs>
  <Slides>42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Gill Sans</vt:lpstr>
      <vt:lpstr>Helvetica</vt:lpstr>
      <vt:lpstr>Mangal</vt:lpstr>
      <vt:lpstr>Times</vt:lpstr>
      <vt:lpstr>Office Theme</vt:lpstr>
      <vt:lpstr>White</vt:lpstr>
      <vt:lpstr>Mining Social Media to Improve Public Health</vt:lpstr>
      <vt:lpstr>Data Science is Changing Healthcare</vt:lpstr>
      <vt:lpstr>Data Science is Changing Healthcare</vt:lpstr>
      <vt:lpstr>People on Smartphones: An Organic Sensor Network</vt:lpstr>
      <vt:lpstr>Twitterflu: Tracking Influenza</vt:lpstr>
      <vt:lpstr>Analyzing Tweets</vt:lpstr>
      <vt:lpstr>PowerPoint Presentation</vt:lpstr>
      <vt:lpstr>sick</vt:lpstr>
      <vt:lpstr>sick and tired</vt:lpstr>
      <vt:lpstr>sick and tired of</vt:lpstr>
      <vt:lpstr>sick and tired of flu</vt:lpstr>
      <vt:lpstr>Semi-Supervised Learning</vt:lpstr>
      <vt:lpstr>PowerPoint Presentation</vt:lpstr>
      <vt:lpstr>PowerPoint Presentation</vt:lpstr>
      <vt:lpstr>Validating the Twitter Health Signal Feature Tf</vt:lpstr>
      <vt:lpstr>Validating Tf</vt:lpstr>
      <vt:lpstr>Impact of Co-Location</vt:lpstr>
      <vt:lpstr>Impact of Friendships</vt:lpstr>
      <vt:lpstr>PowerPoint Presentation</vt:lpstr>
      <vt:lpstr>Health Insights</vt:lpstr>
      <vt:lpstr>PowerPoint Presentation</vt:lpstr>
      <vt:lpstr>Social Network Centrality Correlates with Health</vt:lpstr>
      <vt:lpstr>PowerPoint Presentation</vt:lpstr>
      <vt:lpstr>Factors Influencing Health</vt:lpstr>
      <vt:lpstr>Disease Hubs &amp; Vectors</vt:lpstr>
      <vt:lpstr>The Data</vt:lpstr>
      <vt:lpstr>Volume and Sick Traveller Features</vt:lpstr>
      <vt:lpstr>Meeting Feature</vt:lpstr>
      <vt:lpstr>Measuring Explanatory Power of Features</vt:lpstr>
      <vt:lpstr>Prediction</vt:lpstr>
      <vt:lpstr>nEmesis: Foodborne Illness Surveillance</vt:lpstr>
      <vt:lpstr>Foodborne Illness</vt:lpstr>
      <vt:lpstr>Fighting Foodborne Illness</vt:lpstr>
      <vt:lpstr>PowerPoint Presentation</vt:lpstr>
      <vt:lpstr>PowerPoint Presentation</vt:lpstr>
      <vt:lpstr>PowerPoint Presentation</vt:lpstr>
      <vt:lpstr>Regression Coefficients for Predicting Violation Score</vt:lpstr>
      <vt:lpstr>Las Vegas Trial</vt:lpstr>
      <vt:lpstr>PowerPoint Presentation</vt:lpstr>
      <vt:lpstr>Results</vt:lpstr>
      <vt:lpstr>Summary</vt:lpstr>
      <vt:lpstr>Thanks!</vt:lpstr>
    </vt:vector>
  </TitlesOfParts>
  <Manager/>
  <Company>University of Rochester</Company>
  <LinksUpToDate>false</LinksUpToDate>
  <SharedDoc>false</SharedDoc>
  <HyperlinkBase/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nEmesis</dc:title>
  <dc:subject/>
  <dc:creator>Henry Kautz</dc:creator>
  <cp:keywords/>
  <dc:description/>
  <cp:lastModifiedBy>Kautz, Henry</cp:lastModifiedBy>
  <cp:revision>70</cp:revision>
  <cp:lastPrinted>2015-02-26T22:45:58Z</cp:lastPrinted>
  <dcterms:created xsi:type="dcterms:W3CDTF">2015-02-26T21:47:49Z</dcterms:created>
  <dcterms:modified xsi:type="dcterms:W3CDTF">2018-02-01T21:25:04Z</dcterms:modified>
  <cp:category/>
</cp:coreProperties>
</file>