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83" r:id="rId4"/>
    <p:sldId id="278" r:id="rId5"/>
    <p:sldId id="277" r:id="rId6"/>
    <p:sldId id="279" r:id="rId7"/>
    <p:sldId id="280" r:id="rId8"/>
    <p:sldId id="286" r:id="rId9"/>
    <p:sldId id="281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pc="-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42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8458200" cy="74676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0"/>
            <a:ext cx="8458200" cy="5374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51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7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0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7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spc="-10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3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8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415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Unsupervised Alignment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Actions in Video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with Text Descriptions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723765"/>
            <a:ext cx="9144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Young Chol Song,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Iftekhar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Abdullah 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Kaustubh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Kulkarni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Singla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†,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Jiebo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Luo, Daniel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Gildea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Henry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Kautz</a:t>
            </a:r>
            <a:endParaRPr lang="en-US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Rochester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of Technology Delhi </a:t>
            </a:r>
          </a:p>
        </p:txBody>
      </p:sp>
    </p:spTree>
    <p:extLst>
      <p:ext uri="{BB962C8B-B14F-4D97-AF65-F5344CB8AC3E}">
        <p14:creationId xmlns:p14="http://schemas.microsoft.com/office/powerpoint/2010/main" val="620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alignment of parallel video and text</a:t>
            </a:r>
          </a:p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pPr lvl="5"/>
            <a:r>
              <a:rPr lang="en-US" b="1" dirty="0" smtClean="0"/>
              <a:t>In the kitchen</a:t>
            </a:r>
          </a:p>
          <a:p>
            <a:pPr lvl="6"/>
            <a:r>
              <a:rPr lang="en-US" dirty="0" smtClean="0"/>
              <a:t>Text: Recipe</a:t>
            </a:r>
          </a:p>
          <a:p>
            <a:pPr lvl="6"/>
            <a:r>
              <a:rPr lang="en-US" dirty="0" smtClean="0"/>
              <a:t>Video: Food preparation</a:t>
            </a:r>
          </a:p>
          <a:p>
            <a:pPr lvl="6"/>
            <a:endParaRPr lang="en-US" dirty="0" smtClean="0"/>
          </a:p>
          <a:p>
            <a:pPr lvl="5"/>
            <a:endParaRPr lang="en-US" dirty="0" smtClean="0"/>
          </a:p>
          <a:p>
            <a:pPr lvl="5"/>
            <a:r>
              <a:rPr lang="en-US" b="1" dirty="0" smtClean="0"/>
              <a:t>In the laboratory</a:t>
            </a:r>
          </a:p>
          <a:p>
            <a:pPr lvl="6"/>
            <a:r>
              <a:rPr lang="en-US" dirty="0" smtClean="0"/>
              <a:t>Text: Lab protocol</a:t>
            </a:r>
          </a:p>
          <a:p>
            <a:pPr lvl="6"/>
            <a:r>
              <a:rPr lang="en-US" dirty="0" smtClean="0"/>
              <a:t>Video: Experiment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 cstate="print"/>
          <a:srcRect l="55790" t="15668" r="2179" b="21112"/>
          <a:stretch/>
        </p:blipFill>
        <p:spPr bwMode="auto">
          <a:xfrm>
            <a:off x="469264" y="4205169"/>
            <a:ext cx="2260122" cy="19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41552" y="2065172"/>
            <a:ext cx="2878233" cy="2028810"/>
            <a:chOff x="2984606" y="2300175"/>
            <a:chExt cx="2878233" cy="20288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1504" r="16800" b="17687"/>
            <a:stretch/>
          </p:blipFill>
          <p:spPr>
            <a:xfrm>
              <a:off x="3377508" y="2832940"/>
              <a:ext cx="2063579" cy="14960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84606" y="2300175"/>
              <a:ext cx="2878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person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takes out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knife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cutting board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66676" y="2376418"/>
              <a:ext cx="842481" cy="206644"/>
            </a:xfrm>
            <a:prstGeom prst="rect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4372161" y="2583062"/>
              <a:ext cx="215756" cy="6007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6199460" y="2300416"/>
            <a:ext cx="2871939" cy="3521988"/>
            <a:chOff x="6199460" y="1523804"/>
            <a:chExt cx="2871939" cy="35219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7656" t="18361"/>
            <a:stretch/>
          </p:blipFill>
          <p:spPr>
            <a:xfrm>
              <a:off x="7729602" y="1523804"/>
              <a:ext cx="1341797" cy="312452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235320" y="4522572"/>
              <a:ext cx="265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Example of parallel video </a:t>
              </a:r>
              <a:r>
                <a:rPr lang="en-US" sz="1400" smtClean="0"/>
                <a:t>and text</a:t>
              </a:r>
            </a:p>
            <a:p>
              <a:pPr algn="ctr"/>
              <a:r>
                <a:rPr lang="en-US" sz="1400" dirty="0" smtClean="0"/>
                <a:t>in a kitchen environment</a:t>
              </a:r>
              <a:endParaRPr lang="en-US" sz="14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t="12245" r="70232"/>
            <a:stretch/>
          </p:blipFill>
          <p:spPr>
            <a:xfrm>
              <a:off x="6199460" y="1614130"/>
              <a:ext cx="1028325" cy="27966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85217" y="2731049"/>
              <a:ext cx="37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48054" y="1512376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 Not all data is labeled!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066"/>
            <a:ext cx="8458200" cy="746760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486"/>
            <a:ext cx="8458200" cy="189230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sz="2000" i="1" dirty="0" smtClean="0"/>
              <a:t>Generate labels from data (reduce burden of manual labeling)</a:t>
            </a:r>
          </a:p>
          <a:p>
            <a:pPr lvl="1"/>
            <a:r>
              <a:rPr lang="en-US" sz="2000" dirty="0" smtClean="0"/>
              <a:t>Extend methods to include verbs and actions</a:t>
            </a:r>
            <a:endParaRPr lang="en-US" sz="2000" dirty="0"/>
          </a:p>
          <a:p>
            <a:pPr lvl="1"/>
            <a:r>
              <a:rPr lang="en-US" sz="2000" dirty="0" smtClean="0"/>
              <a:t>Learn new actions from only parallel </a:t>
            </a:r>
            <a:r>
              <a:rPr lang="en-US" sz="2000" dirty="0" err="1" smtClean="0"/>
              <a:t>video+text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dirty="0" smtClean="0"/>
              <a:t>Contributions</a:t>
            </a:r>
            <a:endParaRPr lang="en-US" sz="2400" dirty="0" smtClean="0"/>
          </a:p>
          <a:p>
            <a:pPr lvl="1"/>
            <a:r>
              <a:rPr lang="en-US" sz="2000" dirty="0" smtClean="0"/>
              <a:t>Use of </a:t>
            </a:r>
            <a:r>
              <a:rPr lang="en-US" sz="2000" dirty="0" err="1" smtClean="0"/>
              <a:t>hyperfeatures</a:t>
            </a:r>
            <a:r>
              <a:rPr lang="en-US" sz="2000" dirty="0" smtClean="0"/>
              <a:t> to align motion features to verbs</a:t>
            </a:r>
          </a:p>
          <a:p>
            <a:pPr lvl="1"/>
            <a:r>
              <a:rPr lang="en-US" sz="2000" dirty="0" smtClean="0"/>
              <a:t>Extension and evaluation of LCRF on action-verb pairs, with no object tracking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5865" y="2498887"/>
            <a:ext cx="2735877" cy="2587065"/>
            <a:chOff x="1257471" y="1513732"/>
            <a:chExt cx="2735877" cy="258706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5790" t="15668" r="2179" b="21112"/>
            <a:stretch/>
          </p:blipFill>
          <p:spPr bwMode="auto">
            <a:xfrm>
              <a:off x="1421026" y="1821280"/>
              <a:ext cx="2349286" cy="206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57471" y="1513732"/>
              <a:ext cx="2735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Matching </a:t>
              </a:r>
              <a:r>
                <a:rPr lang="en-US" b="1" dirty="0" smtClean="0"/>
                <a:t>Nouns</a:t>
              </a:r>
              <a:r>
                <a:rPr lang="en-US" dirty="0" smtClean="0"/>
                <a:t> to </a:t>
              </a:r>
              <a:r>
                <a:rPr lang="en-US" b="1" dirty="0" smtClean="0"/>
                <a:t>Objects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4491" y="3823798"/>
              <a:ext cx="1431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[</a:t>
              </a:r>
              <a:r>
                <a:rPr lang="en-US" sz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Naim</a:t>
              </a:r>
              <a:r>
                <a:rPr lang="en-US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et al., 2015]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76440" y="2665918"/>
            <a:ext cx="2878233" cy="2507331"/>
            <a:chOff x="4610898" y="2603288"/>
            <a:chExt cx="2878233" cy="2507331"/>
          </a:xfrm>
        </p:grpSpPr>
        <p:grpSp>
          <p:nvGrpSpPr>
            <p:cNvPr id="24" name="Group 23"/>
            <p:cNvGrpSpPr/>
            <p:nvPr/>
          </p:nvGrpSpPr>
          <p:grpSpPr>
            <a:xfrm>
              <a:off x="4610898" y="2603288"/>
              <a:ext cx="2878233" cy="2349909"/>
              <a:chOff x="5093499" y="1480685"/>
              <a:chExt cx="2878233" cy="234990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250610" y="1480685"/>
                <a:ext cx="2689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Matching </a:t>
                </a:r>
                <a:r>
                  <a:rPr lang="en-US" b="1" dirty="0" smtClean="0"/>
                  <a:t>Verbs</a:t>
                </a:r>
                <a:r>
                  <a:rPr lang="en-US" dirty="0" smtClean="0"/>
                  <a:t> to </a:t>
                </a:r>
                <a:r>
                  <a:rPr lang="en-US" b="1" dirty="0" smtClean="0"/>
                  <a:t>Actions</a:t>
                </a:r>
                <a:endParaRPr lang="en-US" b="1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11504" r="16800" b="17687"/>
              <a:stretch/>
            </p:blipFill>
            <p:spPr>
              <a:xfrm>
                <a:off x="5486401" y="2334549"/>
                <a:ext cx="2063579" cy="149604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093499" y="1801784"/>
                <a:ext cx="2878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person </a:t>
                </a:r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takes out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knife</a:t>
                </a:r>
              </a:p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cutting board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75569" y="1878027"/>
                <a:ext cx="842481" cy="206644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endParaRPr>
              </a:p>
            </p:txBody>
          </p:sp>
          <p:cxnSp>
            <p:nvCxnSpPr>
              <p:cNvPr id="11" name="Straight Arrow Connector 10"/>
              <p:cNvCxnSpPr>
                <a:stCxn id="9" idx="2"/>
              </p:cNvCxnSpPr>
              <p:nvPr/>
            </p:nvCxnSpPr>
            <p:spPr bwMode="auto">
              <a:xfrm flipH="1">
                <a:off x="6481054" y="2084671"/>
                <a:ext cx="215756" cy="60077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8" name="Rectangle 27"/>
            <p:cNvSpPr/>
            <p:nvPr/>
          </p:nvSpPr>
          <p:spPr bwMode="auto">
            <a:xfrm>
              <a:off x="4706047" y="2611621"/>
              <a:ext cx="2713390" cy="2498998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06199" y="2649176"/>
            <a:ext cx="320331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Limitations of Noun/Object</a:t>
            </a:r>
            <a:endParaRPr lang="en-US" sz="2400" i="1" dirty="0" smtClean="0"/>
          </a:p>
          <a:p>
            <a:r>
              <a:rPr lang="en-US" dirty="0" smtClean="0"/>
              <a:t>- Objects still need to be labeled</a:t>
            </a:r>
          </a:p>
          <a:p>
            <a:r>
              <a:rPr lang="en-US" dirty="0"/>
              <a:t> </a:t>
            </a:r>
            <a:r>
              <a:rPr lang="en-US" dirty="0" smtClean="0"/>
              <a:t>  and tracked</a:t>
            </a:r>
          </a:p>
          <a:p>
            <a:r>
              <a:rPr lang="en-US" dirty="0" smtClean="0"/>
              <a:t>- New and deformable objects</a:t>
            </a:r>
          </a:p>
          <a:p>
            <a:endParaRPr lang="en-US" sz="1200" dirty="0" smtClean="0"/>
          </a:p>
          <a:p>
            <a:r>
              <a:rPr lang="en-US" sz="2000" i="1" dirty="0" smtClean="0"/>
              <a:t>Assumptions for Alignment</a:t>
            </a:r>
            <a:endParaRPr lang="en-US" sz="2400" i="1" dirty="0" smtClean="0"/>
          </a:p>
          <a:p>
            <a:r>
              <a:rPr lang="en-US" dirty="0" smtClean="0"/>
              <a:t>- Video follows the same</a:t>
            </a:r>
          </a:p>
          <a:p>
            <a:r>
              <a:rPr lang="en-US" dirty="0" smtClean="0"/>
              <a:t>  sequential order as the text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97" y="3052118"/>
            <a:ext cx="3252298" cy="2898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873"/>
            <a:ext cx="8458200" cy="746760"/>
          </a:xfrm>
        </p:spPr>
        <p:txBody>
          <a:bodyPr/>
          <a:lstStyle/>
          <a:p>
            <a:r>
              <a:rPr lang="en-US" dirty="0" err="1" smtClean="0"/>
              <a:t>Hyperfeatures</a:t>
            </a:r>
            <a:r>
              <a:rPr lang="en-US" dirty="0" smtClean="0"/>
              <a:t> for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55" y="727395"/>
            <a:ext cx="9150263" cy="5374640"/>
          </a:xfrm>
        </p:spPr>
        <p:txBody>
          <a:bodyPr/>
          <a:lstStyle/>
          <a:p>
            <a:r>
              <a:rPr lang="en-US" sz="2400" dirty="0" smtClean="0"/>
              <a:t>High-level features required for alignment with text</a:t>
            </a:r>
          </a:p>
          <a:p>
            <a:pPr marL="457200" lvl="1" indent="0">
              <a:buNone/>
            </a:pPr>
            <a:r>
              <a:rPr lang="ja-JP" altLang="en-US" dirty="0" smtClean="0"/>
              <a:t>→ </a:t>
            </a:r>
            <a:r>
              <a:rPr lang="en-US" dirty="0" smtClean="0"/>
              <a:t>Motion features are generally low-level</a:t>
            </a:r>
          </a:p>
          <a:p>
            <a:r>
              <a:rPr lang="en-US" sz="2400" i="1" dirty="0" err="1" smtClean="0"/>
              <a:t>Hyperfeatures</a:t>
            </a:r>
            <a:r>
              <a:rPr lang="en-US" sz="2400" dirty="0" smtClean="0"/>
              <a:t>, originally used for image recognition</a:t>
            </a:r>
            <a:br>
              <a:rPr lang="en-US" sz="2400" dirty="0" smtClean="0"/>
            </a:br>
            <a:r>
              <a:rPr lang="en-US" sz="2400" dirty="0" smtClean="0"/>
              <a:t>extended for use with motion features</a:t>
            </a:r>
          </a:p>
          <a:p>
            <a:pPr marL="457200" lvl="1" indent="0">
              <a:buNone/>
            </a:pPr>
            <a:r>
              <a:rPr lang="ja-JP" altLang="en-US" dirty="0" smtClean="0"/>
              <a:t>→ </a:t>
            </a:r>
            <a:r>
              <a:rPr lang="en-US" dirty="0" smtClean="0"/>
              <a:t>Use temporal domain instead of</a:t>
            </a:r>
            <a:br>
              <a:rPr lang="en-US" dirty="0" smtClean="0"/>
            </a:br>
            <a:r>
              <a:rPr lang="en-US" dirty="0" smtClean="0"/>
              <a:t>spatial domain for vector quantization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12512" y="2229323"/>
            <a:ext cx="3194527" cy="732938"/>
            <a:chOff x="638437" y="5337840"/>
            <a:chExt cx="3669767" cy="810556"/>
          </a:xfrm>
        </p:grpSpPr>
        <p:sp>
          <p:nvSpPr>
            <p:cNvPr id="5" name="Rectangle 4"/>
            <p:cNvSpPr/>
            <p:nvPr/>
          </p:nvSpPr>
          <p:spPr bwMode="auto">
            <a:xfrm>
              <a:off x="638437" y="5337840"/>
              <a:ext cx="3669767" cy="810556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9071" y="5337840"/>
              <a:ext cx="31570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Originally described in “</a:t>
              </a:r>
              <a:r>
                <a:rPr lang="en-US" sz="1400" i="1" dirty="0" err="1" smtClean="0"/>
                <a:t>Hyperfeatures</a:t>
              </a:r>
              <a:r>
                <a:rPr lang="en-US" sz="1400" i="1" dirty="0" smtClean="0"/>
                <a:t>:</a:t>
              </a:r>
            </a:p>
            <a:p>
              <a:pPr algn="ctr"/>
              <a:r>
                <a:rPr lang="en-US" sz="1400" i="1" dirty="0" smtClean="0"/>
                <a:t>Multilevel </a:t>
              </a:r>
              <a:r>
                <a:rPr lang="en-US" sz="1400" i="1" dirty="0"/>
                <a:t>Local </a:t>
              </a:r>
              <a:r>
                <a:rPr lang="en-US" sz="1400" i="1" dirty="0" smtClean="0"/>
                <a:t>Coding for Visual </a:t>
              </a:r>
              <a:r>
                <a:rPr lang="en-US" sz="1400" i="1" dirty="0" err="1" smtClean="0"/>
                <a:t>Recog</a:t>
              </a:r>
              <a:r>
                <a:rPr lang="en-US" sz="1400" i="1" dirty="0" smtClean="0"/>
                <a:t>-</a:t>
              </a:r>
            </a:p>
            <a:p>
              <a:pPr algn="ctr"/>
              <a:r>
                <a:rPr lang="en-US" sz="1400" i="1" dirty="0" err="1" smtClean="0"/>
                <a:t>nition</a:t>
              </a:r>
              <a:r>
                <a:rPr lang="en-US" sz="1400" i="1" dirty="0" smtClean="0"/>
                <a:t>”</a:t>
              </a:r>
              <a:r>
                <a:rPr lang="en-US" sz="1400" dirty="0" smtClean="0"/>
                <a:t> Agarwal, A. (ECCV </a:t>
              </a:r>
              <a:r>
                <a:rPr lang="en-US" sz="1400" dirty="0"/>
                <a:t>06</a:t>
              </a:r>
              <a:r>
                <a:rPr lang="en-US" sz="1400" dirty="0" smtClean="0"/>
                <a:t>), for </a:t>
              </a:r>
              <a:r>
                <a:rPr lang="en-US" sz="1400" b="1" dirty="0" smtClean="0"/>
                <a:t>images</a:t>
              </a:r>
              <a:endParaRPr lang="en-US" sz="1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41062" y="5877920"/>
            <a:ext cx="25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Hyperfeatures</a:t>
            </a:r>
            <a:r>
              <a:rPr lang="en-US" dirty="0" smtClean="0"/>
              <a:t> for actions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3761" y="3379680"/>
            <a:ext cx="4349316" cy="2715704"/>
            <a:chOff x="462102" y="5060071"/>
            <a:chExt cx="5642583" cy="3512279"/>
          </a:xfrm>
        </p:grpSpPr>
        <p:grpSp>
          <p:nvGrpSpPr>
            <p:cNvPr id="13" name="Group 12"/>
            <p:cNvGrpSpPr/>
            <p:nvPr/>
          </p:nvGrpSpPr>
          <p:grpSpPr>
            <a:xfrm>
              <a:off x="467097" y="5579376"/>
              <a:ext cx="1479217" cy="2992974"/>
              <a:chOff x="4792639" y="1096102"/>
              <a:chExt cx="1479217" cy="2992974"/>
            </a:xfrm>
          </p:grpSpPr>
          <p:pic>
            <p:nvPicPr>
              <p:cNvPr id="30" name="Picture 29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00" t="6294" r="20000" b="61617"/>
              <a:stretch/>
            </p:blipFill>
            <p:spPr>
              <a:xfrm>
                <a:off x="4792639" y="1096102"/>
                <a:ext cx="1174417" cy="117107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11" t="45011" r="39445" b="22891"/>
              <a:stretch/>
            </p:blipFill>
            <p:spPr>
              <a:xfrm>
                <a:off x="4792639" y="2613202"/>
                <a:ext cx="1174417" cy="117107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00" t="6294" r="20000" b="61617"/>
              <a:stretch/>
            </p:blipFill>
            <p:spPr>
              <a:xfrm>
                <a:off x="4945039" y="1248502"/>
                <a:ext cx="1174417" cy="117107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00" t="6294" r="20000" b="61617"/>
              <a:stretch/>
            </p:blipFill>
            <p:spPr>
              <a:xfrm>
                <a:off x="5097439" y="1400902"/>
                <a:ext cx="1174417" cy="117107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11" t="45011" r="39445" b="22891"/>
              <a:stretch/>
            </p:blipFill>
            <p:spPr>
              <a:xfrm>
                <a:off x="4945039" y="2765603"/>
                <a:ext cx="1174417" cy="11710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11" t="45011" r="39445" b="22891"/>
              <a:stretch/>
            </p:blipFill>
            <p:spPr>
              <a:xfrm>
                <a:off x="5097439" y="2918002"/>
                <a:ext cx="1174417" cy="1171074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222167" y="5831528"/>
              <a:ext cx="1882518" cy="2662479"/>
              <a:chOff x="3219861" y="1281019"/>
              <a:chExt cx="1882518" cy="266247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334874" y="1281019"/>
                <a:ext cx="1767505" cy="107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/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 person</a:t>
                </a:r>
              </a:p>
              <a:p>
                <a:pPr algn="r" defTabSz="914400"/>
                <a:r>
                  <a:rPr lang="en-US" sz="12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removes</a:t>
                </a:r>
                <a:endPara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r" defTabSz="914400"/>
                <a:r>
                  <a:rPr lang="en-US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carrot from</a:t>
                </a:r>
              </a:p>
              <a:p>
                <a:pPr algn="r" defTabSz="914400"/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 refrigerator</a:t>
                </a:r>
                <a:endPara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19861" y="2629919"/>
                <a:ext cx="1877929" cy="131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/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 person</a:t>
                </a:r>
              </a:p>
              <a:p>
                <a:pPr algn="r" defTabSz="914400"/>
                <a:r>
                  <a:rPr lang="en-US" sz="12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takes out</a:t>
                </a:r>
              </a:p>
              <a:p>
                <a:pPr algn="r" defTabSz="914400"/>
                <a:r>
                  <a:rPr lang="en-US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large knife</a:t>
                </a:r>
              </a:p>
              <a:p>
                <a:pPr algn="r" defTabSz="914400"/>
                <a:r>
                  <a:rPr lang="en-US" sz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nd a cutting board</a:t>
                </a:r>
                <a:endPara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13580" y="5834058"/>
              <a:ext cx="805196" cy="2622570"/>
              <a:chOff x="5868448" y="1323890"/>
              <a:chExt cx="805196" cy="262257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885966" y="1326028"/>
                <a:ext cx="769581" cy="117107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87115" y="2779982"/>
                <a:ext cx="773199" cy="116647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870481" y="1323890"/>
                <a:ext cx="803163" cy="258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7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Cluster 42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8448" y="2880069"/>
                <a:ext cx="803163" cy="258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7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Cluster 19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40053" y="6342318"/>
              <a:ext cx="461876" cy="1576156"/>
              <a:chOff x="5186183" y="1764914"/>
              <a:chExt cx="595222" cy="1576156"/>
            </a:xfrm>
          </p:grpSpPr>
          <p:sp>
            <p:nvSpPr>
              <p:cNvPr id="22" name="Left-Right Arrow 21"/>
              <p:cNvSpPr/>
              <p:nvPr/>
            </p:nvSpPr>
            <p:spPr>
              <a:xfrm>
                <a:off x="5186183" y="1764914"/>
                <a:ext cx="586596" cy="192039"/>
              </a:xfrm>
              <a:prstGeom prst="leftRightArrow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eft-Right Arrow 22"/>
              <p:cNvSpPr/>
              <p:nvPr/>
            </p:nvSpPr>
            <p:spPr>
              <a:xfrm>
                <a:off x="5194809" y="3141720"/>
                <a:ext cx="586596" cy="199350"/>
              </a:xfrm>
              <a:prstGeom prst="leftRightArrow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62102" y="5060071"/>
              <a:ext cx="1587193" cy="537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Codebook of</a:t>
              </a:r>
            </a:p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Motion Features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68109" y="5064552"/>
              <a:ext cx="1724450" cy="746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Codebook of</a:t>
              </a:r>
            </a:p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Action Fragments</a:t>
              </a:r>
            </a:p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and Clusters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4312" y="5069036"/>
              <a:ext cx="1063120" cy="537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Verbs in</a:t>
              </a:r>
            </a:p>
            <a:p>
              <a:pPr algn="ctr" defTabSz="914400"/>
              <a:r>
                <a:rPr lang="en-US" sz="105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Language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2190026" y="5803904"/>
              <a:ext cx="244549" cy="1222744"/>
            </a:xfrm>
            <a:prstGeom prst="rightBrace">
              <a:avLst/>
            </a:prstGeom>
            <a:noFill/>
            <a:ln w="25400" cap="flat" cmpd="sng" algn="ctr">
              <a:solidFill>
                <a:sysClr val="windowText" lastClr="000000">
                  <a:alpha val="67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ight Brace 20"/>
            <p:cNvSpPr/>
            <p:nvPr/>
          </p:nvSpPr>
          <p:spPr>
            <a:xfrm>
              <a:off x="2193564" y="7331415"/>
              <a:ext cx="244549" cy="1222744"/>
            </a:xfrm>
            <a:prstGeom prst="rightBrace">
              <a:avLst/>
            </a:prstGeom>
            <a:noFill/>
            <a:ln w="25400" cap="flat" cmpd="sng" algn="ctr">
              <a:solidFill>
                <a:sysClr val="windowText" lastClr="000000">
                  <a:alpha val="67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Hyperfeatures</a:t>
            </a:r>
            <a:r>
              <a:rPr lang="en-US" dirty="0"/>
              <a:t> for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85" y="1036320"/>
            <a:ext cx="8897415" cy="537464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rom low-level motion features, create </a:t>
            </a:r>
            <a:r>
              <a:rPr lang="en-US" dirty="0"/>
              <a:t>high-level representations </a:t>
            </a:r>
            <a:r>
              <a:rPr lang="en-US" dirty="0" smtClean="0"/>
              <a:t>that can easily align with verbs in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0"/>
          <a:stretch/>
        </p:blipFill>
        <p:spPr>
          <a:xfrm>
            <a:off x="246585" y="4693768"/>
            <a:ext cx="2806695" cy="1068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184" t="12187" r="35902" b="17869"/>
          <a:stretch/>
        </p:blipFill>
        <p:spPr>
          <a:xfrm>
            <a:off x="1871654" y="2113003"/>
            <a:ext cx="1021278" cy="133003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5400000">
            <a:off x="2185756" y="4026215"/>
            <a:ext cx="731103" cy="379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3452863" y="4679341"/>
            <a:ext cx="443884" cy="9541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6585" y="4814677"/>
            <a:ext cx="2058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Feature</a:t>
            </a:r>
          </a:p>
          <a:p>
            <a:r>
              <a:rPr lang="en-US" sz="3200" b="1" dirty="0" err="1" smtClean="0"/>
              <a:t>Centrioid</a:t>
            </a:r>
            <a:r>
              <a:rPr lang="en-US" sz="3200" b="1" dirty="0" smtClean="0"/>
              <a:t> 3</a:t>
            </a:r>
          </a:p>
          <a:p>
            <a:pPr algn="ctr"/>
            <a:r>
              <a:rPr lang="en-US" sz="1600" b="1" i="1" dirty="0"/>
              <a:t>a</a:t>
            </a:r>
            <a:r>
              <a:rPr lang="en-US" sz="1600" b="1" i="1" dirty="0" smtClean="0"/>
              <a:t>t time t</a:t>
            </a:r>
            <a:endParaRPr lang="en-US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839" y="3843292"/>
            <a:ext cx="1586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Accumulate over</a:t>
            </a:r>
          </a:p>
          <a:p>
            <a:pPr algn="ctr"/>
            <a:r>
              <a:rPr lang="en-US" sz="1600" dirty="0" smtClean="0"/>
              <a:t>frame at time </a:t>
            </a:r>
            <a:r>
              <a:rPr lang="en-US" sz="1600" i="1" dirty="0" smtClean="0"/>
              <a:t>t</a:t>
            </a:r>
          </a:p>
          <a:p>
            <a:pPr algn="ctr"/>
            <a:r>
              <a:rPr lang="en-US" sz="1600" dirty="0" smtClean="0"/>
              <a:t>&amp; cluster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9529" y="3896339"/>
            <a:ext cx="1561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Conduct vector</a:t>
            </a:r>
          </a:p>
          <a:p>
            <a:r>
              <a:rPr lang="en-US" sz="1600" dirty="0"/>
              <a:t>q</a:t>
            </a:r>
            <a:r>
              <a:rPr lang="en-US" sz="1600" dirty="0" smtClean="0"/>
              <a:t>uantization</a:t>
            </a:r>
          </a:p>
          <a:p>
            <a:r>
              <a:rPr lang="en-US" sz="1600" dirty="0" smtClean="0"/>
              <a:t>of the histogram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t time </a:t>
            </a:r>
            <a:r>
              <a:rPr lang="en-US" sz="1600" i="1" dirty="0" smtClean="0"/>
              <a:t>t</a:t>
            </a:r>
            <a:endParaRPr lang="en-US" sz="1600" i="1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6105525" y="2562499"/>
            <a:ext cx="863686" cy="6174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019574"/>
            <a:ext cx="1419225" cy="108585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 bwMode="auto">
          <a:xfrm rot="13430356">
            <a:off x="5548520" y="3632821"/>
            <a:ext cx="483546" cy="12107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6635" y="3179941"/>
            <a:ext cx="2539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Feature Centroid </a:t>
            </a:r>
          </a:p>
          <a:p>
            <a:r>
              <a:rPr lang="en-US" sz="2400" b="1" dirty="0" smtClean="0"/>
              <a:t>3, 5, …,5,20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= </a:t>
            </a:r>
            <a:r>
              <a:rPr lang="en-US" sz="2400" b="1" dirty="0" err="1" smtClean="0"/>
              <a:t>Hyperfeature</a:t>
            </a:r>
            <a:r>
              <a:rPr lang="en-US" sz="2400" b="1" dirty="0" smtClean="0"/>
              <a:t> 6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0184" t="12187" r="35902" b="17869"/>
          <a:stretch/>
        </p:blipFill>
        <p:spPr>
          <a:xfrm>
            <a:off x="2024054" y="2265403"/>
            <a:ext cx="1021278" cy="1330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0184" t="12187" r="35902" b="17869"/>
          <a:stretch/>
        </p:blipFill>
        <p:spPr>
          <a:xfrm>
            <a:off x="2176454" y="2417803"/>
            <a:ext cx="1021278" cy="133003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>
            <a:off x="1259489" y="2666480"/>
            <a:ext cx="1073035" cy="25925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3953" y="2066316"/>
            <a:ext cx="167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Each color code</a:t>
            </a:r>
          </a:p>
          <a:p>
            <a:r>
              <a:rPr lang="en-US" b="1" dirty="0"/>
              <a:t>i</a:t>
            </a:r>
            <a:r>
              <a:rPr lang="en-US" b="1" dirty="0" smtClean="0"/>
              <a:t>s a vector</a:t>
            </a:r>
          </a:p>
          <a:p>
            <a:r>
              <a:rPr lang="en-US" b="1" dirty="0" smtClean="0"/>
              <a:t>quantized</a:t>
            </a:r>
          </a:p>
          <a:p>
            <a:r>
              <a:rPr lang="en-US" b="1" dirty="0"/>
              <a:t>f</a:t>
            </a:r>
            <a:r>
              <a:rPr lang="en-US" b="1" dirty="0" smtClean="0"/>
              <a:t>eature point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0951" y="5619051"/>
            <a:ext cx="2652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Vector quantized</a:t>
            </a:r>
          </a:p>
          <a:p>
            <a:r>
              <a:rPr lang="en-US" sz="1600" dirty="0" smtClean="0"/>
              <a:t>STIP point histogram at time </a:t>
            </a:r>
            <a:r>
              <a:rPr lang="en-US" sz="1600" i="1" dirty="0" smtClean="0"/>
              <a:t>t</a:t>
            </a:r>
            <a:endParaRPr lang="en-US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40374" y="4356975"/>
            <a:ext cx="2392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Accumulate clusters over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indow (t-w/2, </a:t>
            </a:r>
            <a:r>
              <a:rPr lang="en-US" sz="1600" dirty="0" err="1" smtClean="0"/>
              <a:t>t+w</a:t>
            </a:r>
            <a:r>
              <a:rPr lang="en-US" sz="1600" dirty="0" smtClean="0"/>
              <a:t>/2]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conduct vector</a:t>
            </a:r>
          </a:p>
          <a:p>
            <a:r>
              <a:rPr lang="en-US" sz="1600" dirty="0" smtClean="0"/>
              <a:t>quantization</a:t>
            </a:r>
          </a:p>
          <a:p>
            <a:r>
              <a:rPr lang="ja-JP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first-level </a:t>
            </a:r>
            <a:r>
              <a:rPr lang="en-US" altLang="ja-JP" sz="1600" dirty="0" err="1" smtClean="0"/>
              <a:t>hyperfeatures</a:t>
            </a:r>
            <a:endParaRPr lang="en-US" sz="1600" i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444662" y="2045833"/>
            <a:ext cx="2084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Align </a:t>
            </a:r>
            <a:r>
              <a:rPr lang="en-US" dirty="0" err="1" smtClean="0"/>
              <a:t>hyperfeatures</a:t>
            </a:r>
            <a:endParaRPr lang="en-US" dirty="0"/>
          </a:p>
          <a:p>
            <a:pPr algn="ctr"/>
            <a:r>
              <a:rPr lang="en-US" dirty="0" smtClean="0"/>
              <a:t>with verbs from text</a:t>
            </a:r>
          </a:p>
          <a:p>
            <a:pPr algn="ctr"/>
            <a:r>
              <a:rPr lang="en-US" dirty="0" smtClean="0"/>
              <a:t>(using LCRF)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014"/>
            <a:ext cx="8458200" cy="746760"/>
          </a:xfrm>
        </p:spPr>
        <p:txBody>
          <a:bodyPr/>
          <a:lstStyle/>
          <a:p>
            <a:r>
              <a:rPr lang="en-US" dirty="0" smtClean="0"/>
              <a:t>Latent-variable CRF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252"/>
            <a:ext cx="8458200" cy="5374640"/>
          </a:xfrm>
        </p:spPr>
        <p:txBody>
          <a:bodyPr/>
          <a:lstStyle/>
          <a:p>
            <a:r>
              <a:rPr lang="en-US" dirty="0" smtClean="0"/>
              <a:t>CRF where the latent variable is the alignment</a:t>
            </a:r>
          </a:p>
          <a:p>
            <a:pPr lvl="1"/>
            <a:r>
              <a:rPr lang="en-US" sz="2000" dirty="0" smtClean="0"/>
              <a:t>N pairs of video/text observations {(x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)}</a:t>
            </a:r>
            <a:r>
              <a:rPr lang="en-US" sz="2000" baseline="30000" dirty="0" smtClean="0"/>
              <a:t> 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=1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(indexed by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X</a:t>
            </a:r>
            <a:r>
              <a:rPr lang="en-US" sz="2000" baseline="-25000" dirty="0" err="1" smtClean="0"/>
              <a:t>i,m</a:t>
            </a:r>
            <a:r>
              <a:rPr lang="en-US" sz="2000" dirty="0" smtClean="0"/>
              <a:t> represents nouns and verbs extracted from the </a:t>
            </a:r>
            <a:r>
              <a:rPr lang="en-US" sz="2000" dirty="0" err="1"/>
              <a:t>m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 sentence</a:t>
            </a:r>
          </a:p>
          <a:p>
            <a:pPr lvl="1"/>
            <a:r>
              <a:rPr lang="en-US" sz="2000" dirty="0" err="1" smtClean="0"/>
              <a:t>Y</a:t>
            </a:r>
            <a:r>
              <a:rPr lang="en-US" sz="2000" baseline="-25000" dirty="0" err="1" smtClean="0"/>
              <a:t>i,n</a:t>
            </a:r>
            <a:r>
              <a:rPr lang="en-US" sz="2000" dirty="0" smtClean="0"/>
              <a:t> represents blobs and actions in interval n in the video</a:t>
            </a:r>
          </a:p>
          <a:p>
            <a:r>
              <a:rPr lang="en-US" dirty="0" smtClean="0"/>
              <a:t>Conditional likelihood</a:t>
            </a:r>
          </a:p>
          <a:p>
            <a:endParaRPr lang="en-US" dirty="0"/>
          </a:p>
          <a:p>
            <a:pPr lvl="1"/>
            <a:r>
              <a:rPr lang="en-US" dirty="0" smtClean="0"/>
              <a:t>conditional probability of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Learning weights </a:t>
            </a:r>
            <a:r>
              <a:rPr lang="en-US" i="1" dirty="0" smtClean="0"/>
              <a:t>w</a:t>
            </a:r>
          </a:p>
          <a:p>
            <a:pPr lvl="1"/>
            <a:r>
              <a:rPr lang="en-US" sz="2000" dirty="0" smtClean="0"/>
              <a:t>Stochastic gradient descent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52" y="2446897"/>
            <a:ext cx="3107724" cy="1841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64" y="2904361"/>
            <a:ext cx="31623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89" y="3934917"/>
            <a:ext cx="3600450" cy="62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4889" y="451413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633" y="4514139"/>
            <a:ext cx="3981450" cy="352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6400785" y="4663917"/>
            <a:ext cx="212678" cy="188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94255" y="4493348"/>
            <a:ext cx="1784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eature function</a:t>
            </a:r>
          </a:p>
          <a:p>
            <a:r>
              <a:rPr lang="en-US" sz="1200" dirty="0" smtClean="0"/>
              <a:t>(noun, blob), (verb, blob),</a:t>
            </a:r>
          </a:p>
          <a:p>
            <a:r>
              <a:rPr lang="en-US" sz="1200" dirty="0" smtClean="0"/>
              <a:t>(verb, action), jump size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950" y="5244730"/>
            <a:ext cx="3228975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68" y="5684110"/>
            <a:ext cx="922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 details in our NAACL Paper </a:t>
            </a:r>
            <a:r>
              <a:rPr lang="en-US" sz="1600" dirty="0"/>
              <a:t>(</a:t>
            </a:r>
            <a:r>
              <a:rPr lang="en-US" sz="1600" dirty="0" err="1"/>
              <a:t>Naim</a:t>
            </a:r>
            <a:r>
              <a:rPr lang="en-US" sz="1600" dirty="0"/>
              <a:t> et al. </a:t>
            </a:r>
            <a:r>
              <a:rPr lang="en-US" sz="1600" dirty="0" smtClean="0"/>
              <a:t>2015):</a:t>
            </a:r>
          </a:p>
          <a:p>
            <a:r>
              <a:rPr lang="en-US" sz="1600" i="1" dirty="0" smtClean="0"/>
              <a:t>Discriminative unsupervised alignment of natural language instructions with corresponding video segments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35280" y="127776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 err="1" smtClean="0"/>
              <a:t>Wetlab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RGB-Depth video with lab protocols in text</a:t>
            </a:r>
          </a:p>
          <a:p>
            <a:pPr lvl="1"/>
            <a:r>
              <a:rPr lang="en-US" dirty="0" smtClean="0"/>
              <a:t>Compare addition of </a:t>
            </a:r>
            <a:r>
              <a:rPr lang="en-US" dirty="0" err="1" smtClean="0"/>
              <a:t>hyperfeatures</a:t>
            </a:r>
            <a:r>
              <a:rPr lang="en-US" dirty="0" smtClean="0"/>
              <a:t> generated from motion features to previous results (</a:t>
            </a:r>
            <a:r>
              <a:rPr lang="en-US" dirty="0" err="1" smtClean="0"/>
              <a:t>Naim</a:t>
            </a:r>
            <a:r>
              <a:rPr lang="en-US" dirty="0" smtClean="0"/>
              <a:t> et al. 2015)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Minor improvement over previous results</a:t>
            </a:r>
          </a:p>
          <a:p>
            <a:pPr lvl="1"/>
            <a:r>
              <a:rPr lang="en-US" dirty="0" smtClean="0"/>
              <a:t>Activities highly correlated with object-use</a:t>
            </a:r>
            <a:endParaRPr lang="en-US" dirty="0"/>
          </a:p>
        </p:txBody>
      </p:sp>
      <p:pic>
        <p:nvPicPr>
          <p:cNvPr id="4" name="Picture 2" descr="D:\Research2\Untitl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70" t="40266" r="31386" b="10474"/>
          <a:stretch/>
        </p:blipFill>
        <p:spPr bwMode="auto">
          <a:xfrm>
            <a:off x="6338891" y="2705622"/>
            <a:ext cx="2729942" cy="1921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1299" y="4577635"/>
            <a:ext cx="25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Detection of objects in 3D space</a:t>
            </a:r>
          </a:p>
          <a:p>
            <a:pPr algn="ctr"/>
            <a:r>
              <a:rPr lang="en-US" sz="1400" dirty="0"/>
              <a:t>u</a:t>
            </a:r>
            <a:r>
              <a:rPr lang="en-US" sz="1400" dirty="0" smtClean="0"/>
              <a:t>sing </a:t>
            </a:r>
            <a:r>
              <a:rPr lang="en-US" sz="1400" i="1" dirty="0" smtClean="0"/>
              <a:t>color and </a:t>
            </a:r>
            <a:r>
              <a:rPr lang="en-US" sz="1400" i="1" dirty="0" err="1" smtClean="0"/>
              <a:t>pointcloud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2798" y="4726731"/>
            <a:ext cx="206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DTraj: Dense trajectories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067" y="4695568"/>
            <a:ext cx="3551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*Using </a:t>
            </a:r>
            <a:r>
              <a:rPr lang="en-US" sz="1600" dirty="0" err="1" smtClean="0"/>
              <a:t>hyperfeature</a:t>
            </a:r>
            <a:r>
              <a:rPr lang="en-US" sz="1600" dirty="0" smtClean="0"/>
              <a:t> window size w=150</a:t>
            </a:r>
            <a:endParaRPr lang="en-US" sz="1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91518"/>
              </p:ext>
            </p:extLst>
          </p:nvPr>
        </p:nvGraphicFramePr>
        <p:xfrm>
          <a:off x="106078" y="2973174"/>
          <a:ext cx="610122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98"/>
                <a:gridCol w="1047281"/>
                <a:gridCol w="1047281"/>
                <a:gridCol w="1047281"/>
                <a:gridCol w="1047281"/>
              </a:tblGrid>
              <a:tr h="15688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Hand and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Object Tracking</a:t>
                      </a:r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Average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Alignment Accuracy (%)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6882"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LCRF</a:t>
                      </a:r>
                    </a:p>
                    <a:p>
                      <a:pPr algn="ctr"/>
                      <a:r>
                        <a:rPr lang="en-US" sz="1600" b="0" spc="-50" dirty="0" err="1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Naim</a:t>
                      </a:r>
                      <a:r>
                        <a:rPr lang="en-US" sz="1600" b="0" spc="-5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et al.</a:t>
                      </a:r>
                      <a:endParaRPr lang="en-US" sz="1600" b="0" spc="-5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LCRF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+STIP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LCRF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+DTraj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LCRF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+CNN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6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Vision Tracks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65.59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66.55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67.77</a:t>
                      </a:r>
                      <a:endParaRPr lang="en-US" sz="20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66.91</a:t>
                      </a:r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6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Manual Tracks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85.09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87.10</a:t>
                      </a:r>
                      <a:endParaRPr lang="en-US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86.92</a:t>
                      </a:r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87.38</a:t>
                      </a:r>
                      <a:endParaRPr lang="en-US" sz="20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19414" y="2259350"/>
            <a:ext cx="2800318" cy="1201846"/>
            <a:chOff x="497283" y="2534461"/>
            <a:chExt cx="2800318" cy="120184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781201" y="3136525"/>
              <a:ext cx="547594" cy="59978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97283" y="2534461"/>
              <a:ext cx="2800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Previous results using</a:t>
              </a:r>
            </a:p>
            <a:p>
              <a:r>
                <a:rPr lang="en-US" dirty="0" smtClean="0"/>
                <a:t>object/noun alignment only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58568" y="2297258"/>
            <a:ext cx="2659382" cy="1193523"/>
            <a:chOff x="2790607" y="2442858"/>
            <a:chExt cx="2659382" cy="1193523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3302224" y="3089189"/>
              <a:ext cx="847143" cy="51760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4117493" y="3089189"/>
              <a:ext cx="11273" cy="478161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135931" y="3089189"/>
              <a:ext cx="741174" cy="54719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790607" y="2442858"/>
              <a:ext cx="2659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Addition of different types</a:t>
              </a:r>
            </a:p>
            <a:p>
              <a:pPr algn="ctr"/>
              <a:r>
                <a:rPr lang="en-US" dirty="0" smtClean="0"/>
                <a:t>of motion features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02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 err="1" smtClean="0"/>
              <a:t>TACoS</a:t>
            </a:r>
            <a:r>
              <a:rPr lang="en-US" dirty="0" smtClean="0"/>
              <a:t> Dataset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8" y="2280394"/>
            <a:ext cx="8751543" cy="31755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914400" y="5464443"/>
            <a:ext cx="259492" cy="3026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8701" y="5784071"/>
            <a:ext cx="27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Crowdsourced descriptions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9509" y="5504049"/>
            <a:ext cx="5531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Example of text and video alignment generated</a:t>
            </a:r>
          </a:p>
          <a:p>
            <a:pPr algn="ctr"/>
            <a:r>
              <a:rPr lang="en-US" dirty="0" smtClean="0"/>
              <a:t>by the system on the </a:t>
            </a:r>
            <a:r>
              <a:rPr lang="en-US" dirty="0" err="1" smtClean="0"/>
              <a:t>TACoS</a:t>
            </a:r>
            <a:r>
              <a:rPr lang="en-US" dirty="0" smtClean="0"/>
              <a:t> corpus for sequence </a:t>
            </a:r>
            <a:r>
              <a:rPr lang="en-US" i="1" dirty="0" smtClean="0"/>
              <a:t>s13-d28</a:t>
            </a:r>
            <a:endParaRPr lang="en-US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1471" y="857060"/>
            <a:ext cx="8458200" cy="53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 spc="-7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 spc="-7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 spc="-7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1800" spc="-7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1800" spc="-7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RGB video with </a:t>
            </a:r>
            <a:r>
              <a:rPr lang="en-US" kern="0" dirty="0" err="1" smtClean="0"/>
              <a:t>crowdsourced</a:t>
            </a:r>
            <a:r>
              <a:rPr lang="en-US" kern="0" dirty="0" smtClean="0"/>
              <a:t> text descriptions</a:t>
            </a:r>
          </a:p>
          <a:p>
            <a:pPr lvl="1"/>
            <a:r>
              <a:rPr lang="en-US" kern="0" dirty="0" smtClean="0"/>
              <a:t>Activities such as “making a salad,” “baking a cake”</a:t>
            </a:r>
          </a:p>
          <a:p>
            <a:pPr lvl="1"/>
            <a:r>
              <a:rPr lang="en-US" kern="0" dirty="0" smtClean="0"/>
              <a:t>No object recognition, alignment using actions only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156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156"/>
            <a:ext cx="8458200" cy="746760"/>
          </a:xfrm>
        </p:spPr>
        <p:txBody>
          <a:bodyPr/>
          <a:lstStyle/>
          <a:p>
            <a:r>
              <a:rPr lang="en-US" dirty="0" smtClean="0"/>
              <a:t>Experiments: </a:t>
            </a:r>
            <a:r>
              <a:rPr lang="en-US" dirty="0" err="1" smtClean="0"/>
              <a:t>TACoS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177"/>
            <a:ext cx="8458200" cy="5374640"/>
          </a:xfrm>
        </p:spPr>
        <p:txBody>
          <a:bodyPr/>
          <a:lstStyle/>
          <a:p>
            <a:r>
              <a:rPr lang="en-US" dirty="0" smtClean="0"/>
              <a:t>RGB video with crowdsourced text descriptions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Segmented LCRF: Assume the segmentation of actions is known, infer only the action labels</a:t>
            </a:r>
            <a:br>
              <a:rPr lang="en-US" sz="1600" dirty="0" smtClean="0"/>
            </a:br>
            <a:r>
              <a:rPr lang="en-US" sz="1600" dirty="0" smtClean="0"/>
              <a:t>Unsupervised LCRF: Both segmentation and alignment are unknown</a:t>
            </a:r>
          </a:p>
          <a:p>
            <a:r>
              <a:rPr lang="en-US" dirty="0" smtClean="0"/>
              <a:t>Effect of window size and number of clusters</a:t>
            </a:r>
          </a:p>
          <a:p>
            <a:pPr lvl="1"/>
            <a:r>
              <a:rPr lang="en-US" dirty="0" smtClean="0"/>
              <a:t>Consistent with average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action length: 150 frames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4653" y="2796907"/>
            <a:ext cx="176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*Using </a:t>
            </a:r>
            <a:r>
              <a:rPr lang="en-US" sz="1400" dirty="0" err="1"/>
              <a:t>hyperfeature</a:t>
            </a:r>
            <a:endParaRPr lang="en-US" sz="1400" dirty="0"/>
          </a:p>
          <a:p>
            <a:r>
              <a:rPr lang="en-US" sz="1400" dirty="0"/>
              <a:t>   window </a:t>
            </a:r>
            <a:r>
              <a:rPr lang="en-US" sz="1400" dirty="0" smtClean="0"/>
              <a:t>size w=150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251062" y="4440280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*d</a:t>
            </a:r>
            <a:r>
              <a:rPr lang="en-US" sz="1400" baseline="30000" dirty="0" smtClean="0"/>
              <a:t>(2)</a:t>
            </a:r>
            <a:r>
              <a:rPr lang="en-US" sz="1400" dirty="0" smtClean="0"/>
              <a:t>=64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8103" y="3438415"/>
            <a:ext cx="350729" cy="2630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08913"/>
              </p:ext>
            </p:extLst>
          </p:nvPr>
        </p:nvGraphicFramePr>
        <p:xfrm>
          <a:off x="989556" y="1559661"/>
          <a:ext cx="5951245" cy="1621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2421"/>
                <a:gridCol w="197882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Average Alignment Accuracy</a:t>
                      </a:r>
                      <a:r>
                        <a:rPr lang="en-US" sz="2000" b="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(%)</a:t>
                      </a:r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4290" marR="34290" marT="24493" marB="24493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4290" marR="34290" marT="24493" marB="24493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</a:tr>
              <a:tr h="889814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Uniform</a:t>
                      </a:r>
                    </a:p>
                    <a:p>
                      <a:pPr algn="l"/>
                      <a:r>
                        <a:rPr lang="en-US" sz="2000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Unsupervised LCRF</a:t>
                      </a:r>
                      <a:r>
                        <a:rPr lang="en-US" sz="2000" i="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+STIP</a:t>
                      </a:r>
                    </a:p>
                    <a:p>
                      <a:pPr algn="l"/>
                      <a:r>
                        <a:rPr lang="en-US" sz="2000" i="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Unsupervised LCRF +CNN</a:t>
                      </a:r>
                    </a:p>
                    <a:p>
                      <a:pPr algn="l"/>
                      <a:r>
                        <a:rPr lang="en-US" sz="2000" i="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Segmented LCRF</a:t>
                      </a:r>
                      <a:endParaRPr lang="en-US" sz="2000" i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4290" marR="34290" marT="24493" marB="244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34.87  </a:t>
                      </a:r>
                      <a:r>
                        <a:rPr lang="en-US" sz="2000" i="0" dirty="0" smtClean="0">
                          <a:solidFill>
                            <a:schemeClr val="bg1">
                              <a:lumMod val="90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2000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43.07  </a:t>
                      </a:r>
                      <a:r>
                        <a:rPr lang="en-US" sz="2000" i="0" dirty="0" smtClean="0">
                          <a:solidFill>
                            <a:schemeClr val="bg1">
                              <a:lumMod val="90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2000" b="1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44.14  </a:t>
                      </a:r>
                      <a:r>
                        <a:rPr lang="en-US" sz="2000" b="1" i="0" dirty="0" smtClean="0">
                          <a:solidFill>
                            <a:schemeClr val="bg1">
                              <a:lumMod val="90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2000" b="1" i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51.93  </a:t>
                      </a:r>
                      <a:r>
                        <a:rPr lang="en-US" sz="2000" b="1" i="0" dirty="0" smtClean="0">
                          <a:solidFill>
                            <a:schemeClr val="bg1">
                              <a:lumMod val="90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en-US" sz="2000" b="1" i="0" dirty="0">
                        <a:solidFill>
                          <a:schemeClr val="bg1">
                            <a:lumMod val="90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4290" marR="34290" marT="24493" marB="24493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9949"/>
              </p:ext>
            </p:extLst>
          </p:nvPr>
        </p:nvGraphicFramePr>
        <p:xfrm>
          <a:off x="4571999" y="4744536"/>
          <a:ext cx="4343401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471"/>
                <a:gridCol w="661186"/>
                <a:gridCol w="661186"/>
                <a:gridCol w="661186"/>
                <a:gridCol w="661186"/>
                <a:gridCol w="661186"/>
              </a:tblGrid>
              <a:tr h="18097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Centroids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 anchor="ctr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Window</a:t>
                      </a:r>
                      <a:r>
                        <a:rPr lang="en-US" sz="1800" b="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Size w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chemeClr val="accent3">
                        <a:lumMod val="50000"/>
                        <a:alpha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D</a:t>
                      </a:r>
                      <a:r>
                        <a:rPr lang="en-US" sz="1800" baseline="30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(1)</a:t>
                      </a:r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= 64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35.17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43.40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44.14</a:t>
                      </a:r>
                      <a:endParaRPr lang="en-US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42.44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41.58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D</a:t>
                      </a:r>
                      <a:r>
                        <a:rPr lang="en-US" sz="1800" baseline="300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(1)</a:t>
                      </a:r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=128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37.65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42.52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42.85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43.01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42.01</a:t>
                      </a:r>
                      <a:endParaRPr lang="en-US" sz="1800" b="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5720" marR="45720" marT="28575" marB="28575"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6764" r="35373" b="17687"/>
          <a:stretch/>
        </p:blipFill>
        <p:spPr>
          <a:xfrm>
            <a:off x="7377606" y="347206"/>
            <a:ext cx="1649632" cy="22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3922</TotalTime>
  <Words>726</Words>
  <Application>Microsoft Macintosh PowerPoint</Application>
  <PresentationFormat>On-screen Show (4:3)</PresentationFormat>
  <Paragraphs>220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MS Pゴシック</vt:lpstr>
      <vt:lpstr>MS Pゴシック</vt:lpstr>
      <vt:lpstr>Segoe UI</vt:lpstr>
      <vt:lpstr>Times New Roman</vt:lpstr>
      <vt:lpstr>Wingdings</vt:lpstr>
      <vt:lpstr>UR</vt:lpstr>
      <vt:lpstr>Unsupervised Alignment of Actions in Video with Text Descriptions</vt:lpstr>
      <vt:lpstr>Background and Motivation</vt:lpstr>
      <vt:lpstr>Background and Motivation</vt:lpstr>
      <vt:lpstr>Hyperfeatures for Actions</vt:lpstr>
      <vt:lpstr>Hyperfeatures for Actions</vt:lpstr>
      <vt:lpstr>Latent-variable CRF Alignment</vt:lpstr>
      <vt:lpstr>Experiments: Wetlab Dataset</vt:lpstr>
      <vt:lpstr>Experiments: TACoS Dataset</vt:lpstr>
      <vt:lpstr>Experiments: TACoS Dataset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alpha</dc:creator>
  <cp:lastModifiedBy>Young Chol Song</cp:lastModifiedBy>
  <cp:revision>36</cp:revision>
  <dcterms:created xsi:type="dcterms:W3CDTF">2016-04-18T06:34:44Z</dcterms:created>
  <dcterms:modified xsi:type="dcterms:W3CDTF">2016-07-26T04:10:50Z</dcterms:modified>
</cp:coreProperties>
</file>