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85" r:id="rId4"/>
    <p:sldMasterId id="2147493467" r:id="rId5"/>
    <p:sldMasterId id="2147493475" r:id="rId6"/>
    <p:sldMasterId id="2147493487" r:id="rId7"/>
  </p:sldMasterIdLst>
  <p:notesMasterIdLst>
    <p:notesMasterId r:id="rId28"/>
  </p:notesMasterIdLst>
  <p:sldIdLst>
    <p:sldId id="318" r:id="rId8"/>
    <p:sldId id="267" r:id="rId9"/>
    <p:sldId id="287" r:id="rId10"/>
    <p:sldId id="289" r:id="rId11"/>
    <p:sldId id="319" r:id="rId12"/>
    <p:sldId id="320" r:id="rId13"/>
    <p:sldId id="321" r:id="rId14"/>
    <p:sldId id="322" r:id="rId15"/>
    <p:sldId id="309" r:id="rId16"/>
    <p:sldId id="281" r:id="rId17"/>
    <p:sldId id="326" r:id="rId18"/>
    <p:sldId id="304" r:id="rId19"/>
    <p:sldId id="324" r:id="rId20"/>
    <p:sldId id="330" r:id="rId21"/>
    <p:sldId id="331" r:id="rId22"/>
    <p:sldId id="334" r:id="rId23"/>
    <p:sldId id="325" r:id="rId24"/>
    <p:sldId id="327" r:id="rId25"/>
    <p:sldId id="328" r:id="rId26"/>
    <p:sldId id="329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8" autoAdjust="0"/>
    <p:restoredTop sz="94765"/>
  </p:normalViewPr>
  <p:slideViewPr>
    <p:cSldViewPr snapToGrid="0" snapToObjects="1">
      <p:cViewPr varScale="1">
        <p:scale>
          <a:sx n="164" d="100"/>
          <a:sy n="164" d="100"/>
        </p:scale>
        <p:origin x="752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AE323-1275-354A-BF43-899A9CBD9972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579EA-0A46-8D42-9AC3-70FA7656D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BC02D-2DAE-49C8-8803-32B5F30646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80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917" y="283654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54CA-29AB-A74B-8701-3BDC568500A4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8192-1474-7F46-AA19-3686213A6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1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8192-1474-7F46-AA19-3686213A6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9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661" y="505420"/>
            <a:ext cx="3401266" cy="171128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872" y="329981"/>
            <a:ext cx="4943456" cy="40750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0661" y="2308091"/>
            <a:ext cx="3401266" cy="174547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8192-1474-7F46-AA19-3686213A6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6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ooter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7732"/>
            <a:ext cx="914400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7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31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620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latin typeface="Arial" charset="0"/>
                <a:ea typeface="Arial" charset="0"/>
                <a:cs typeface="Arial" charset="0"/>
              </a:defRPr>
            </a:lvl3pPr>
            <a:lvl4pPr>
              <a:defRPr sz="1350">
                <a:latin typeface="Arial" charset="0"/>
                <a:ea typeface="Arial" charset="0"/>
                <a:cs typeface="Arial" charset="0"/>
              </a:defRPr>
            </a:lvl4pPr>
            <a:lvl5pPr>
              <a:defRPr sz="1350">
                <a:latin typeface="Arial" charset="0"/>
                <a:ea typeface="Arial" charset="0"/>
                <a:cs typeface="Arial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latin typeface="Arial" charset="0"/>
                <a:ea typeface="Arial" charset="0"/>
                <a:cs typeface="Arial" charset="0"/>
              </a:defRPr>
            </a:lvl3pPr>
            <a:lvl4pPr>
              <a:defRPr sz="1350">
                <a:latin typeface="Arial" charset="0"/>
                <a:ea typeface="Arial" charset="0"/>
                <a:cs typeface="Arial" charset="0"/>
              </a:defRPr>
            </a:lvl4pPr>
            <a:lvl5pPr>
              <a:defRPr sz="1350">
                <a:latin typeface="Arial" charset="0"/>
                <a:ea typeface="Arial" charset="0"/>
                <a:cs typeface="Arial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67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9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75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84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917" y="283654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533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227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08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0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3D68-5D90-DB4D-9A4B-B29D4BC6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6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53784"/>
            <a:ext cx="2133600" cy="274637"/>
          </a:xfrm>
        </p:spPr>
        <p:txBody>
          <a:bodyPr/>
          <a:lstStyle/>
          <a:p>
            <a:fld id="{334F3D68-5D90-DB4D-9A4B-B29D4BC6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3D68-5D90-DB4D-9A4B-B29D4BC6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3D68-5D90-DB4D-9A4B-B29D4BC6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0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F3D68-5D90-DB4D-9A4B-B29D4BC6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4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66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00338"/>
            <a:ext cx="7086600" cy="131445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C8192-1474-7F46-AA19-3686213A6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4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8" Type="http://schemas.openxmlformats.org/officeDocument/2006/relationships/image" Target="../media/image2.emf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6" Type="http://schemas.openxmlformats.org/officeDocument/2006/relationships/image" Target="../media/image5.jpe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632" r="7360"/>
          <a:stretch/>
        </p:blipFill>
        <p:spPr>
          <a:xfrm>
            <a:off x="0" y="323665"/>
            <a:ext cx="9144000" cy="1604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757737"/>
            <a:ext cx="9507354" cy="610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46351" y="4146581"/>
            <a:ext cx="1059014" cy="85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6" r:id="rId1"/>
    <p:sldLayoutId id="214749345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8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811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F3D68-5D90-DB4D-9A4B-B29D4BC61E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4136" y="4696596"/>
            <a:ext cx="5540127" cy="355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/>
          <a:srcRect l="6139" t="71341" b="18079"/>
          <a:stretch/>
        </p:blipFill>
        <p:spPr>
          <a:xfrm>
            <a:off x="457200" y="4620495"/>
            <a:ext cx="8686800" cy="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8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9" r:id="rId1"/>
    <p:sldLayoutId id="2147493471" r:id="rId2"/>
    <p:sldLayoutId id="2147493472" r:id="rId3"/>
    <p:sldLayoutId id="2147493473" r:id="rId4"/>
    <p:sldLayoutId id="2147493474" r:id="rId5"/>
    <p:sldLayoutId id="2147493499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F54CA-29AB-A74B-8701-3BDC568500A4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C8192-1474-7F46-AA19-3686213A69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l="28492" r="2514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5145" y="4692413"/>
            <a:ext cx="5545797" cy="3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6" r:id="rId1"/>
    <p:sldLayoutId id="2147493477" r:id="rId2"/>
    <p:sldLayoutId id="2147493482" r:id="rId3"/>
    <p:sldLayoutId id="214749348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E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15" descr="footerligh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7732"/>
            <a:ext cx="914400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48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8" r:id="rId1"/>
    <p:sldLayoutId id="2147493489" r:id="rId2"/>
    <p:sldLayoutId id="2147493490" r:id="rId3"/>
    <p:sldLayoutId id="2147493491" r:id="rId4"/>
    <p:sldLayoutId id="2147493492" r:id="rId5"/>
    <p:sldLayoutId id="2147493493" r:id="rId6"/>
    <p:sldLayoutId id="2147493494" r:id="rId7"/>
    <p:sldLayoutId id="2147493495" r:id="rId8"/>
    <p:sldLayoutId id="2147493496" r:id="rId9"/>
    <p:sldLayoutId id="2147493497" r:id="rId10"/>
    <p:sldLayoutId id="214749349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+mj-lt"/>
          <a:ea typeface="ＭＳ Ｐゴシック" charset="0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ＭＳ Ｐゴシック" charset="0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Times New Roman" pitchFamily="18" charset="0"/>
          <a:ea typeface="MS Pゴシック" pitchFamily="-92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rgbClr val="FFFFFF"/>
          </a:solidFill>
          <a:latin typeface="+mn-lt"/>
          <a:ea typeface="ＭＳ Ｐゴシック" charset="0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1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8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5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15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5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jpg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625"/>
            <a:ext cx="8229600" cy="37952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tabLst>
                <a:tab pos="909638" algn="l"/>
              </a:tabLst>
            </a:pPr>
            <a:r>
              <a:rPr lang="en-US" dirty="0" smtClean="0"/>
              <a:t>9:10		Henry </a:t>
            </a:r>
            <a:r>
              <a:rPr lang="en-US" dirty="0" err="1" smtClean="0"/>
              <a:t>Kautz</a:t>
            </a:r>
            <a:r>
              <a:rPr lang="en-US" dirty="0"/>
              <a:t>,</a:t>
            </a:r>
            <a:r>
              <a:rPr lang="en-US" dirty="0" smtClean="0"/>
              <a:t> State </a:t>
            </a:r>
            <a:r>
              <a:rPr lang="en-US" dirty="0"/>
              <a:t>of the </a:t>
            </a:r>
            <a:r>
              <a:rPr lang="en-US" dirty="0" smtClean="0"/>
              <a:t>Institute</a:t>
            </a:r>
          </a:p>
          <a:p>
            <a:pPr marL="0" indent="0">
              <a:buNone/>
              <a:tabLst>
                <a:tab pos="909638" algn="r"/>
              </a:tabLst>
            </a:pPr>
            <a:r>
              <a:rPr lang="en-US" dirty="0" smtClean="0"/>
              <a:t>9:25		Ajay </a:t>
            </a:r>
            <a:r>
              <a:rPr lang="en-US" dirty="0" err="1" smtClean="0"/>
              <a:t>Anand</a:t>
            </a:r>
            <a:r>
              <a:rPr lang="en-US" dirty="0"/>
              <a:t>,</a:t>
            </a:r>
            <a:r>
              <a:rPr lang="en-US" dirty="0" smtClean="0"/>
              <a:t> Education</a:t>
            </a:r>
          </a:p>
          <a:p>
            <a:pPr marL="0" indent="0">
              <a:buNone/>
            </a:pPr>
            <a:r>
              <a:rPr lang="en-US" dirty="0" smtClean="0"/>
              <a:t>9:40	Walt Johnson, Data </a:t>
            </a:r>
            <a:r>
              <a:rPr lang="en-US" dirty="0"/>
              <a:t>Science </a:t>
            </a:r>
            <a:r>
              <a:rPr lang="en-US" dirty="0" smtClean="0"/>
              <a:t>Consortium</a:t>
            </a:r>
          </a:p>
          <a:p>
            <a:pPr marL="0" indent="0">
              <a:buNone/>
              <a:tabLst>
                <a:tab pos="909638" algn="r"/>
              </a:tabLst>
            </a:pPr>
            <a:r>
              <a:rPr lang="en-US" dirty="0" smtClean="0"/>
              <a:t>9:50		Coffee </a:t>
            </a:r>
            <a:r>
              <a:rPr lang="en-US" dirty="0"/>
              <a:t>Break </a:t>
            </a:r>
            <a:endParaRPr lang="en-US" dirty="0" smtClean="0"/>
          </a:p>
          <a:p>
            <a:pPr marL="0" indent="0">
              <a:buNone/>
              <a:tabLst>
                <a:tab pos="909638" algn="r"/>
              </a:tabLst>
            </a:pPr>
            <a:r>
              <a:rPr lang="en-US" dirty="0" smtClean="0"/>
              <a:t>10:05		Questions </a:t>
            </a:r>
            <a:r>
              <a:rPr lang="en-US" dirty="0"/>
              <a:t>for External </a:t>
            </a:r>
            <a:r>
              <a:rPr lang="en-US" dirty="0" smtClean="0"/>
              <a:t>Committee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are the most important skills you seek when hiring data scientists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can we increase domestic enrollment in our MS programs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Should </a:t>
            </a:r>
            <a:r>
              <a:rPr lang="en-US" dirty="0"/>
              <a:t>we create a PhD program in data </a:t>
            </a:r>
            <a:r>
              <a:rPr lang="en-US" dirty="0" smtClean="0"/>
              <a:t>science?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can we raise the visibility of </a:t>
            </a:r>
            <a:r>
              <a:rPr lang="en-US" dirty="0" smtClean="0"/>
              <a:t>Data Science at Rochester?</a:t>
            </a:r>
          </a:p>
          <a:p>
            <a:pPr lvl="1"/>
            <a:r>
              <a:rPr lang="en-US" dirty="0" smtClean="0"/>
              <a:t>Your </a:t>
            </a:r>
            <a:r>
              <a:rPr lang="en-US" smtClean="0"/>
              <a:t>questions </a:t>
            </a:r>
            <a:r>
              <a:rPr lang="en-US" smtClean="0"/>
              <a:t>and comments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89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8" y="1075911"/>
            <a:ext cx="1879228" cy="282856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Distinguished Speakers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22898" y="1075911"/>
            <a:ext cx="5679899" cy="329169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2017</a:t>
            </a:r>
            <a:r>
              <a:rPr lang="en-US" dirty="0"/>
              <a:t>: Jeannette Wing, </a:t>
            </a:r>
            <a:r>
              <a:rPr lang="en-US" dirty="0" smtClean="0"/>
              <a:t>Director</a:t>
            </a:r>
            <a:r>
              <a:rPr lang="en-US" dirty="0"/>
              <a:t>, Columbia Data Sciences </a:t>
            </a:r>
            <a:r>
              <a:rPr lang="en-US" dirty="0" smtClean="0"/>
              <a:t>Institute: </a:t>
            </a:r>
            <a:r>
              <a:rPr lang="en-US" i="1" dirty="0" smtClean="0"/>
              <a:t>Data </a:t>
            </a:r>
            <a:r>
              <a:rPr lang="en-US" i="1" dirty="0"/>
              <a:t>for Good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2016: Sandy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Pentland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Founder MIT Media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Lab: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Reinventing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Social Contract in an Age of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Big Data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Eric Horvitz, Head of Microsoft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Research: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 for Social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8782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Science Meetup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97" y="1275454"/>
            <a:ext cx="3860203" cy="2895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56227"/>
            <a:ext cx="3839867" cy="313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latin typeface="Arial" charset="0"/>
                <a:ea typeface="ＭＳ Ｐゴシック" charset="-128"/>
              </a:rPr>
              <a:t>Hiring Transdisciplinary Faculty</a:t>
            </a:r>
            <a:endParaRPr lang="en-US" altLang="en-US" dirty="0"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4437"/>
              </p:ext>
            </p:extLst>
          </p:nvPr>
        </p:nvGraphicFramePr>
        <p:xfrm>
          <a:off x="623942" y="1063625"/>
          <a:ext cx="8062858" cy="3343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1429"/>
                <a:gridCol w="4031429"/>
              </a:tblGrid>
              <a:tr h="78274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n>
                            <a:noFill/>
                          </a:ln>
                        </a:rPr>
                        <a:t>2017: Aaron</a:t>
                      </a:r>
                      <a:r>
                        <a:rPr lang="en-US" b="1" baseline="0" dirty="0" smtClean="0">
                          <a:ln>
                            <a:noFill/>
                          </a:ln>
                        </a:rPr>
                        <a:t> White, Computational Linguistics</a:t>
                      </a:r>
                      <a:endParaRPr lang="en-US" b="1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2016: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Greg Heyworth, Historic Cultural Imaging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29100"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/>
                </a:tc>
              </a:tr>
              <a:tr h="1631398"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2015: Tom Howard, Human-Robot Interaction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2015: </a:t>
                      </a:r>
                      <a:r>
                        <a:rPr lang="en-US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Gourab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Ghoshal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,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Network Science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704" y="1447538"/>
            <a:ext cx="2657181" cy="118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58" y="3163824"/>
            <a:ext cx="2783542" cy="1141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42" y="1476483"/>
            <a:ext cx="1274482" cy="1274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99" y="3163824"/>
            <a:ext cx="1299801" cy="13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Research Pilots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200" y="342867"/>
            <a:ext cx="7368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Predicting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Adverse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Cardiac Events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15" y="1353077"/>
            <a:ext cx="2557746" cy="236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5911" y="1200151"/>
            <a:ext cx="6196404" cy="30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In-Hospital Cardiac Arrest</a:t>
            </a:r>
          </a:p>
          <a:p>
            <a:pPr lvl="1"/>
            <a:r>
              <a:rPr lang="en-US" dirty="0" smtClean="0"/>
              <a:t>75</a:t>
            </a:r>
            <a:r>
              <a:rPr lang="en-US" dirty="0"/>
              <a:t>% mortality </a:t>
            </a:r>
            <a:r>
              <a:rPr lang="en-US" dirty="0" smtClean="0"/>
              <a:t>rate</a:t>
            </a:r>
          </a:p>
          <a:p>
            <a:pPr lvl="1"/>
            <a:r>
              <a:rPr lang="en-US" dirty="0" smtClean="0"/>
              <a:t>$20 billion heath care costs</a:t>
            </a:r>
          </a:p>
          <a:p>
            <a:r>
              <a:rPr lang="en-US" dirty="0" smtClean="0"/>
              <a:t>Goal: Create </a:t>
            </a:r>
            <a:r>
              <a:rPr lang="en-US" dirty="0"/>
              <a:t>a d</a:t>
            </a:r>
            <a:r>
              <a:rPr lang="en-US" dirty="0" smtClean="0"/>
              <a:t>eep </a:t>
            </a:r>
            <a:r>
              <a:rPr lang="en-US" dirty="0"/>
              <a:t>n</a:t>
            </a:r>
            <a:r>
              <a:rPr lang="en-US" dirty="0" smtClean="0"/>
              <a:t>eural </a:t>
            </a:r>
            <a:r>
              <a:rPr lang="en-US" dirty="0"/>
              <a:t>n</a:t>
            </a:r>
            <a:r>
              <a:rPr lang="en-US" dirty="0" smtClean="0"/>
              <a:t>etwork to </a:t>
            </a:r>
            <a:r>
              <a:rPr lang="en-US" dirty="0"/>
              <a:t>automatically learn patterns from ECG signals </a:t>
            </a:r>
            <a:r>
              <a:rPr lang="en-US" dirty="0" smtClean="0"/>
              <a:t>to alert </a:t>
            </a:r>
            <a:r>
              <a:rPr lang="en-US" dirty="0"/>
              <a:t>clinicians </a:t>
            </a:r>
            <a:r>
              <a:rPr lang="en-US" dirty="0" smtClean="0"/>
              <a:t>of an upcoming </a:t>
            </a:r>
            <a:r>
              <a:rPr lang="en-US" dirty="0"/>
              <a:t>cardiac </a:t>
            </a:r>
            <a:r>
              <a:rPr lang="en-US" dirty="0" smtClean="0"/>
              <a:t>arrest</a:t>
            </a:r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Mina </a:t>
            </a:r>
            <a:r>
              <a:rPr lang="en-US" dirty="0" err="1"/>
              <a:t>Attin</a:t>
            </a:r>
            <a:r>
              <a:rPr lang="en-US" dirty="0"/>
              <a:t> (Nursing)</a:t>
            </a:r>
          </a:p>
          <a:p>
            <a:pPr lvl="1"/>
            <a:r>
              <a:rPr lang="en-US" dirty="0" err="1"/>
              <a:t>Zhiyao</a:t>
            </a:r>
            <a:r>
              <a:rPr lang="en-US" dirty="0"/>
              <a:t> </a:t>
            </a:r>
            <a:r>
              <a:rPr lang="en-US" dirty="0" err="1"/>
              <a:t>Duan</a:t>
            </a:r>
            <a:r>
              <a:rPr lang="en-US" dirty="0"/>
              <a:t> </a:t>
            </a:r>
            <a:r>
              <a:rPr lang="en-US" dirty="0" smtClean="0"/>
              <a:t>(ECE)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Epilepsy 360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77958" y="537882"/>
            <a:ext cx="4550484" cy="35930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Goal: </a:t>
            </a:r>
            <a:r>
              <a:rPr lang="en-US" dirty="0" smtClean="0"/>
              <a:t>Predict </a:t>
            </a:r>
            <a:r>
              <a:rPr lang="en-US" dirty="0"/>
              <a:t>treatments likely to have best outcomes for epilepsy patients </a:t>
            </a:r>
            <a:r>
              <a:rPr lang="en-US" dirty="0" smtClean="0"/>
              <a:t>from multimodal data</a:t>
            </a:r>
          </a:p>
          <a:p>
            <a:r>
              <a:rPr lang="en-US" dirty="0" smtClean="0"/>
              <a:t>Team</a:t>
            </a:r>
          </a:p>
          <a:p>
            <a:pPr lvl="1"/>
            <a:r>
              <a:rPr lang="en-US" dirty="0" smtClean="0"/>
              <a:t>Alexander </a:t>
            </a:r>
            <a:r>
              <a:rPr lang="en-US" dirty="0" err="1" smtClean="0"/>
              <a:t>Paciorkowski</a:t>
            </a:r>
            <a:r>
              <a:rPr lang="en-US" dirty="0"/>
              <a:t> </a:t>
            </a:r>
            <a:r>
              <a:rPr lang="en-US" dirty="0" smtClean="0"/>
              <a:t>(Neurology)</a:t>
            </a:r>
          </a:p>
          <a:p>
            <a:pPr lvl="1"/>
            <a:r>
              <a:rPr lang="en-US" dirty="0"/>
              <a:t>Gonzalo </a:t>
            </a:r>
            <a:r>
              <a:rPr lang="en-US" dirty="0" err="1" smtClean="0"/>
              <a:t>Mateos</a:t>
            </a:r>
            <a:r>
              <a:rPr lang="en-US" dirty="0" smtClean="0"/>
              <a:t> (ECE)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C095D-2742-CB49-A234-807848F8C1D1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9" y="1034682"/>
            <a:ext cx="3578707" cy="32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Wearable Sensor Based Motion Analysis for </a:t>
            </a:r>
            <a:r>
              <a:rPr lang="en-US" sz="2800" dirty="0" smtClean="0"/>
              <a:t>Parkinson’s </a:t>
            </a:r>
            <a:r>
              <a:rPr lang="en-US" sz="2800" dirty="0"/>
              <a:t>and </a:t>
            </a:r>
            <a:r>
              <a:rPr lang="en-US" sz="2800" dirty="0" smtClean="0"/>
              <a:t>Huntington’s Disease</a:t>
            </a:r>
            <a:endParaRPr lang="en-US" sz="28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80384" y="1200151"/>
            <a:ext cx="3706415" cy="331503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Goal: Monitor movement disorders using flexible long-term wearable sensors</a:t>
            </a:r>
          </a:p>
          <a:p>
            <a:r>
              <a:rPr lang="en-US" dirty="0" smtClean="0"/>
              <a:t>Team</a:t>
            </a:r>
          </a:p>
          <a:p>
            <a:pPr lvl="1"/>
            <a:r>
              <a:rPr lang="en-US" dirty="0" smtClean="0"/>
              <a:t>Ray Dorsey (Neurology)</a:t>
            </a:r>
          </a:p>
          <a:p>
            <a:pPr lvl="1"/>
            <a:r>
              <a:rPr lang="en-US" dirty="0" smtClean="0"/>
              <a:t>Gaurav Sharma (ECE)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66" y="1649635"/>
            <a:ext cx="1927540" cy="1927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574" y="2954287"/>
            <a:ext cx="2501145" cy="1560900"/>
          </a:xfrm>
          <a:prstGeom prst="rect">
            <a:avLst/>
          </a:prstGeom>
        </p:spPr>
      </p:pic>
      <p:pic>
        <p:nvPicPr>
          <p:cNvPr id="11" name="Content Placeholder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853" y="1282159"/>
            <a:ext cx="2088585" cy="14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685" y="33546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2018 </a:t>
            </a:r>
            <a:r>
              <a:rPr lang="mr-IN" dirty="0" smtClean="0"/>
              <a:t>–</a:t>
            </a:r>
            <a:r>
              <a:rPr lang="en-US" dirty="0" smtClean="0"/>
              <a:t> 2015 Strategic </a:t>
            </a:r>
            <a:br>
              <a:rPr lang="en-US" dirty="0" smtClean="0"/>
            </a:br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66955"/>
            <a:ext cx="4910866" cy="3085864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/>
              <a:t>Predictive Healthcare</a:t>
            </a:r>
          </a:p>
          <a:p>
            <a:pPr lvl="1"/>
            <a:r>
              <a:rPr lang="en-US" dirty="0" smtClean="0"/>
              <a:t>Provide health providers with patient-specific predictions of treatment outcomes</a:t>
            </a:r>
          </a:p>
          <a:p>
            <a:pPr lvl="1"/>
            <a:r>
              <a:rPr lang="en-US" dirty="0" smtClean="0"/>
              <a:t>Leverage UR Medical Center data and Health Lab information technology group</a:t>
            </a:r>
          </a:p>
        </p:txBody>
      </p:sp>
      <p:pic>
        <p:nvPicPr>
          <p:cNvPr id="6" name="officeArt object" descr="image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65" y="906651"/>
            <a:ext cx="1282989" cy="307000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324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685" y="33546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2018 </a:t>
            </a:r>
            <a:r>
              <a:rPr lang="mr-IN" dirty="0" smtClean="0"/>
              <a:t>–</a:t>
            </a:r>
            <a:r>
              <a:rPr lang="en-US" dirty="0" smtClean="0"/>
              <a:t> 2015 Strategic </a:t>
            </a:r>
            <a:br>
              <a:rPr lang="en-US" dirty="0" smtClean="0"/>
            </a:br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66955"/>
            <a:ext cx="5351929" cy="3172772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/>
              <a:t>Convergent Research in Human and Machine </a:t>
            </a:r>
            <a:r>
              <a:rPr lang="en-US" i="1" dirty="0" smtClean="0"/>
              <a:t>Intelligence</a:t>
            </a:r>
            <a:endParaRPr lang="en-US" dirty="0"/>
          </a:p>
          <a:p>
            <a:pPr lvl="1"/>
            <a:r>
              <a:rPr lang="en-US" dirty="0" smtClean="0"/>
              <a:t>Build on strength in AI, Neuroscience, and Cognitive Science</a:t>
            </a:r>
          </a:p>
          <a:p>
            <a:pPr lvl="1"/>
            <a:r>
              <a:rPr lang="en-US" dirty="0" smtClean="0"/>
              <a:t>Biologically inspired AI</a:t>
            </a:r>
          </a:p>
          <a:p>
            <a:pPr lvl="1"/>
            <a:r>
              <a:rPr lang="en-US" dirty="0" smtClean="0"/>
              <a:t>Artificial neural networks as </a:t>
            </a:r>
            <a:r>
              <a:rPr lang="en-US" dirty="0" smtClean="0"/>
              <a:t>fruit fly for </a:t>
            </a:r>
            <a:r>
              <a:rPr lang="en-US" dirty="0" smtClean="0"/>
              <a:t>studying </a:t>
            </a:r>
            <a:r>
              <a:rPr lang="en-US" dirty="0" err="1" smtClean="0"/>
              <a:t>biololgical</a:t>
            </a:r>
            <a:r>
              <a:rPr lang="en-US" dirty="0" smtClean="0"/>
              <a:t> intelligence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40" y="1071565"/>
            <a:ext cx="3407467" cy="25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685" y="33546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2018 </a:t>
            </a:r>
            <a:r>
              <a:rPr lang="mr-IN" dirty="0" smtClean="0"/>
              <a:t>–</a:t>
            </a:r>
            <a:r>
              <a:rPr lang="en-US" dirty="0" smtClean="0"/>
              <a:t> 2015 Strategic </a:t>
            </a:r>
            <a:br>
              <a:rPr lang="en-US" dirty="0" smtClean="0"/>
            </a:br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366955"/>
            <a:ext cx="7966039" cy="3172772"/>
          </a:xfrm>
        </p:spPr>
        <p:txBody>
          <a:bodyPr>
            <a:normAutofit/>
          </a:bodyPr>
          <a:lstStyle/>
          <a:p>
            <a:r>
              <a:rPr lang="en-US" i="1" dirty="0" smtClean="0"/>
              <a:t>Other Proposals Under Development</a:t>
            </a:r>
            <a:endParaRPr lang="en-US" dirty="0"/>
          </a:p>
          <a:p>
            <a:pPr lvl="1"/>
            <a:r>
              <a:rPr lang="en-US" dirty="0" smtClean="0"/>
              <a:t>Critical Digital Humanities</a:t>
            </a:r>
          </a:p>
          <a:p>
            <a:pPr lvl="1"/>
            <a:r>
              <a:rPr lang="en-US" dirty="0" smtClean="0"/>
              <a:t>Ethics of Data Science</a:t>
            </a:r>
          </a:p>
          <a:p>
            <a:pPr lvl="1"/>
            <a:r>
              <a:rPr lang="en-US" dirty="0" smtClean="0"/>
              <a:t>Data Science for Sustainability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78" y="1988820"/>
            <a:ext cx="2550907" cy="255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0" y="400119"/>
            <a:ext cx="2400299" cy="412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3406637"/>
            <a:ext cx="3750322" cy="144655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of the the Institute</a:t>
            </a:r>
          </a:p>
          <a:p>
            <a:pPr algn="ctr"/>
            <a:r>
              <a:rPr lang="en-US" sz="24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Henry </a:t>
            </a:r>
            <a:r>
              <a:rPr lang="en-US" sz="2400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Kautz</a:t>
            </a:r>
            <a:endParaRPr lang="en-US" sz="2400" dirty="0" smtClean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Robin &amp; Tim Wentworth Director</a:t>
            </a:r>
            <a:endParaRPr lang="en-US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Goergen</a:t>
            </a:r>
            <a:r>
              <a:rPr lang="en-US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Institute for Data Science</a:t>
            </a:r>
          </a:p>
        </p:txBody>
      </p:sp>
    </p:spTree>
    <p:extLst>
      <p:ext uri="{BB962C8B-B14F-4D97-AF65-F5344CB8AC3E}">
        <p14:creationId xmlns:p14="http://schemas.microsoft.com/office/powerpoint/2010/main" val="39967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625"/>
            <a:ext cx="8229600" cy="37952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tabLst>
                <a:tab pos="909638" algn="l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9:10		Henry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Kautz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State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the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Institute</a:t>
            </a:r>
          </a:p>
          <a:p>
            <a:pPr marL="0" indent="0">
              <a:buNone/>
              <a:tabLst>
                <a:tab pos="909638" algn="r"/>
              </a:tabLst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9:25		Ajay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Anand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Education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9:40	Walt Johnson, Data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Consortium</a:t>
            </a:r>
          </a:p>
          <a:p>
            <a:pPr marL="0" indent="0">
              <a:buNone/>
              <a:tabLst>
                <a:tab pos="909638" algn="r"/>
              </a:tabLst>
            </a:pPr>
            <a:r>
              <a:rPr lang="en-US" dirty="0" smtClean="0"/>
              <a:t>9:50		Coffee </a:t>
            </a:r>
            <a:r>
              <a:rPr lang="en-US" dirty="0"/>
              <a:t>Break </a:t>
            </a:r>
            <a:endParaRPr lang="en-US" dirty="0" smtClean="0"/>
          </a:p>
          <a:p>
            <a:pPr marL="0" indent="0">
              <a:buNone/>
              <a:tabLst>
                <a:tab pos="909638" algn="r"/>
              </a:tabLst>
            </a:pPr>
            <a:r>
              <a:rPr lang="en-US" dirty="0" smtClean="0"/>
              <a:t>10:05		Questions </a:t>
            </a:r>
            <a:r>
              <a:rPr lang="en-US" dirty="0"/>
              <a:t>for External </a:t>
            </a:r>
            <a:r>
              <a:rPr lang="en-US" dirty="0" smtClean="0"/>
              <a:t>Committee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What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are the most important skills you seek when hiring data scientists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can we increase domestic enrollment in our MS programs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Should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 create a PhD program in data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science?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can we raise the visibility 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Data Science at Rochester?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Your questions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and comments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Creating the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Goergen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 for Data Science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Content Placeholder 6"/>
          <p:cNvSpPr>
            <a:spLocks noGrp="1"/>
          </p:cNvSpPr>
          <p:nvPr>
            <p:ph idx="1"/>
          </p:nvPr>
        </p:nvSpPr>
        <p:spPr>
          <a:xfrm>
            <a:off x="196645" y="1131886"/>
            <a:ext cx="6125497" cy="3543299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 smtClean="0">
                <a:latin typeface="Arial" charset="0"/>
                <a:ea typeface="ＭＳ Ｐゴシック" charset="-128"/>
              </a:rPr>
              <a:t>October </a:t>
            </a:r>
            <a:r>
              <a:rPr lang="en-US" altLang="en-US" sz="2400" dirty="0">
                <a:latin typeface="Arial" charset="0"/>
                <a:ea typeface="ＭＳ Ｐゴシック" charset="-128"/>
              </a:rPr>
              <a:t>2013: </a:t>
            </a:r>
            <a:r>
              <a:rPr lang="en-US" altLang="en-US" sz="2400" i="1" dirty="0">
                <a:latin typeface="Arial" charset="0"/>
                <a:ea typeface="ＭＳ Ｐゴシック" charset="-128"/>
              </a:rPr>
              <a:t>The signature project of the </a:t>
            </a:r>
            <a:r>
              <a:rPr lang="en-US" altLang="en-US" sz="2400" i="1" dirty="0" smtClean="0">
                <a:latin typeface="Arial" charset="0"/>
                <a:ea typeface="ＭＳ Ｐゴシック" charset="-128"/>
              </a:rPr>
              <a:t>2013-2018 University </a:t>
            </a:r>
            <a:r>
              <a:rPr lang="en-US" altLang="en-US" sz="2400" i="1" dirty="0">
                <a:latin typeface="Arial" charset="0"/>
                <a:ea typeface="ＭＳ Ｐゴシック" charset="-128"/>
              </a:rPr>
              <a:t>Strategic Plan will be the </a:t>
            </a:r>
            <a:r>
              <a:rPr lang="en-US" altLang="en-US" sz="2400" i="1" dirty="0" smtClean="0">
                <a:latin typeface="Arial" charset="0"/>
                <a:ea typeface="ＭＳ Ｐゴシック" charset="-128"/>
              </a:rPr>
              <a:t>creation </a:t>
            </a:r>
            <a:r>
              <a:rPr lang="en-US" altLang="en-US" sz="2400" i="1" dirty="0">
                <a:latin typeface="Arial" charset="0"/>
                <a:ea typeface="ＭＳ Ｐゴシック" charset="-128"/>
              </a:rPr>
              <a:t>of a University-wide </a:t>
            </a:r>
            <a:r>
              <a:rPr lang="en-US" altLang="en-US" sz="2400" i="1" dirty="0" smtClean="0">
                <a:latin typeface="Arial" charset="0"/>
                <a:ea typeface="ＭＳ Ｐゴシック" charset="-128"/>
              </a:rPr>
              <a:t>Institute </a:t>
            </a:r>
            <a:r>
              <a:rPr lang="en-US" altLang="en-US" sz="2400" i="1" dirty="0">
                <a:latin typeface="Arial" charset="0"/>
                <a:ea typeface="ＭＳ Ｐゴシック" charset="-128"/>
              </a:rPr>
              <a:t>for Data </a:t>
            </a:r>
            <a:r>
              <a:rPr lang="en-US" altLang="en-US" sz="2400" i="1" dirty="0" smtClean="0">
                <a:latin typeface="Arial" charset="0"/>
                <a:ea typeface="ＭＳ Ｐゴシック" charset="-128"/>
              </a:rPr>
              <a:t>Science</a:t>
            </a:r>
            <a:endParaRPr lang="en-US" altLang="en-US" sz="2400" i="1" dirty="0">
              <a:latin typeface="Arial" charset="0"/>
              <a:ea typeface="ＭＳ Ｐゴシック" charset="-128"/>
            </a:endParaRPr>
          </a:p>
          <a:p>
            <a:pPr>
              <a:defRPr/>
            </a:pPr>
            <a:r>
              <a:rPr lang="en-US" altLang="en-US" sz="2400" dirty="0" smtClean="0">
                <a:latin typeface="Arial" charset="0"/>
                <a:ea typeface="ＭＳ Ｐゴシック" charset="-128"/>
              </a:rPr>
              <a:t>Goals</a:t>
            </a:r>
          </a:p>
          <a:p>
            <a:pPr lvl="1"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Create new </a:t>
            </a:r>
            <a:r>
              <a:rPr lang="en-US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education programs </a:t>
            </a:r>
            <a:endParaRPr lang="en-US" altLang="en-US" sz="2400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lvl="1"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Spur interdisciplinary </a:t>
            </a:r>
            <a:r>
              <a:rPr lang="en-US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research </a:t>
            </a:r>
            <a:endParaRPr lang="en-US" altLang="en-US" sz="2400" dirty="0" smtClean="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  <a:p>
            <a:pPr lvl="1"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Grow </a:t>
            </a:r>
            <a:r>
              <a:rPr lang="en-US" altLang="en-US" sz="2400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industry partnerships and commercialization</a:t>
            </a:r>
          </a:p>
          <a:p>
            <a:endParaRPr lang="en-US" altLang="en-US" sz="2500" dirty="0">
              <a:latin typeface="Arial" charset="0"/>
              <a:ea typeface="ＭＳ Ｐゴシック" charset="-128"/>
            </a:endParaRPr>
          </a:p>
        </p:txBody>
      </p:sp>
      <p:pic>
        <p:nvPicPr>
          <p:cNvPr id="6" name="image3.jpeg" descr="Untitled Extract Pages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52" y="1250437"/>
            <a:ext cx="2667873" cy="3679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50800" dist="12700" dir="81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6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200150"/>
            <a:ext cx="8431161" cy="3794637"/>
          </a:xfrm>
        </p:spPr>
        <p:txBody>
          <a:bodyPr>
            <a:normAutofit/>
          </a:bodyPr>
          <a:lstStyle/>
          <a:p>
            <a:r>
              <a:rPr lang="en-US" sz="2000" dirty="0"/>
              <a:t>BS / BA in Data </a:t>
            </a:r>
            <a:r>
              <a:rPr lang="en-US" sz="2000" dirty="0" smtClean="0"/>
              <a:t>Science</a:t>
            </a:r>
          </a:p>
          <a:p>
            <a:r>
              <a:rPr lang="en-US" sz="2000" dirty="0" smtClean="0"/>
              <a:t>Masters in </a:t>
            </a:r>
            <a:r>
              <a:rPr lang="en-US" sz="2000" dirty="0"/>
              <a:t>Data Science </a:t>
            </a:r>
            <a:endParaRPr lang="en-US" sz="2000" dirty="0" smtClean="0"/>
          </a:p>
          <a:p>
            <a:r>
              <a:rPr lang="en-US" sz="2000" dirty="0" smtClean="0"/>
              <a:t>Industry Partnerships</a:t>
            </a:r>
          </a:p>
          <a:p>
            <a:pPr lvl="1"/>
            <a:r>
              <a:rPr lang="en-US" sz="1600" dirty="0" smtClean="0"/>
              <a:t>New </a:t>
            </a:r>
            <a:r>
              <a:rPr lang="en-US" sz="1600" dirty="0"/>
              <a:t>York State Center of </a:t>
            </a:r>
            <a:r>
              <a:rPr lang="en-US" sz="1600" dirty="0" smtClean="0"/>
              <a:t>Excellence</a:t>
            </a:r>
          </a:p>
          <a:p>
            <a:pPr lvl="1"/>
            <a:r>
              <a:rPr lang="en-US" sz="1600" dirty="0" smtClean="0"/>
              <a:t>Rochester Consortium for Data Science</a:t>
            </a:r>
          </a:p>
          <a:p>
            <a:pPr lvl="1"/>
            <a:r>
              <a:rPr lang="en-US" sz="1600" dirty="0" smtClean="0"/>
              <a:t>Industry-focused Capstone and Practicum Courses</a:t>
            </a:r>
          </a:p>
          <a:p>
            <a:r>
              <a:rPr lang="en-US" sz="2000" dirty="0" smtClean="0"/>
              <a:t>Seeded 12 research projects to date linking Arts, Sciences, &amp; Engineering with School of Medicine</a:t>
            </a:r>
            <a:endParaRPr lang="en-US" sz="2000" dirty="0"/>
          </a:p>
          <a:p>
            <a:r>
              <a:rPr lang="en-US" sz="2000" dirty="0" smtClean="0"/>
              <a:t>$3.2M NSF National Research Training Award in Data Science</a:t>
            </a:r>
          </a:p>
          <a:p>
            <a:r>
              <a:rPr lang="en-US" sz="2000" dirty="0" smtClean="0"/>
              <a:t>Wegmans Hall</a:t>
            </a:r>
            <a:endParaRPr lang="en-US" sz="1400" dirty="0"/>
          </a:p>
        </p:txBody>
      </p:sp>
      <p:pic>
        <p:nvPicPr>
          <p:cNvPr id="6" name="ling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75" y="111739"/>
            <a:ext cx="4310425" cy="190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latin typeface="Arial" charset="0"/>
                <a:ea typeface="ＭＳ Ｐゴシック" charset="-128"/>
              </a:rPr>
              <a:t>GIDS Staff</a:t>
            </a:r>
            <a:endParaRPr lang="en-US" altLang="en-US" dirty="0"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125186"/>
              </p:ext>
            </p:extLst>
          </p:nvPr>
        </p:nvGraphicFramePr>
        <p:xfrm>
          <a:off x="816077" y="1170039"/>
          <a:ext cx="7870722" cy="31266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3574"/>
                <a:gridCol w="2623574"/>
                <a:gridCol w="2623574"/>
              </a:tblGrid>
              <a:tr h="1563329">
                <a:tc>
                  <a:txBody>
                    <a:bodyPr/>
                    <a:lstStyle/>
                    <a:p>
                      <a:r>
                        <a:rPr lang="en-US" dirty="0" smtClean="0"/>
                        <a:t>Henry </a:t>
                      </a:r>
                      <a:r>
                        <a:rPr lang="en-US" dirty="0" err="1" smtClean="0"/>
                        <a:t>Kautz</a:t>
                      </a:r>
                      <a:r>
                        <a:rPr lang="en-US" dirty="0" smtClean="0"/>
                        <a:t>, Director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Walt Johnson, ED </a:t>
                      </a:r>
                      <a:r>
                        <a:rPr lang="en-US" baseline="0" dirty="0" smtClean="0"/>
                        <a:t>Data </a:t>
                      </a:r>
                    </a:p>
                    <a:p>
                      <a:r>
                        <a:rPr lang="en-US" baseline="0" dirty="0" smtClean="0"/>
                        <a:t>Science Consortium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Lisa Altman, Education Manager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563329">
                <a:tc>
                  <a:txBody>
                    <a:bodyPr/>
                    <a:lstStyle/>
                    <a:p>
                      <a:r>
                        <a:rPr lang="en-US" dirty="0" smtClean="0"/>
                        <a:t>Ajay </a:t>
                      </a:r>
                      <a:r>
                        <a:rPr lang="en-US" dirty="0" err="1" smtClean="0"/>
                        <a:t>Anand</a:t>
                      </a:r>
                      <a:r>
                        <a:rPr lang="en-US" dirty="0" smtClean="0"/>
                        <a:t>, Deputy Director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Adam </a:t>
                      </a:r>
                      <a:r>
                        <a:rPr lang="en-US" dirty="0" err="1" smtClean="0"/>
                        <a:t>Tulgan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Industry Collaborations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Mike </a:t>
                      </a:r>
                      <a:r>
                        <a:rPr lang="en-US" dirty="0" err="1" smtClean="0"/>
                        <a:t>Kennerknect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State Relations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46" y="1787306"/>
            <a:ext cx="908574" cy="915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394" y="1787306"/>
            <a:ext cx="901401" cy="915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846" y="3387145"/>
            <a:ext cx="931265" cy="9095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593" y="1787306"/>
            <a:ext cx="960507" cy="9553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133" y="3387145"/>
            <a:ext cx="916967" cy="9095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394" y="3415383"/>
            <a:ext cx="901401" cy="8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Oversight and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619135" cy="3085864"/>
          </a:xfrm>
        </p:spPr>
        <p:txBody>
          <a:bodyPr>
            <a:normAutofit/>
          </a:bodyPr>
          <a:lstStyle/>
          <a:p>
            <a:r>
              <a:rPr lang="en-US" dirty="0"/>
              <a:t>External Advisory </a:t>
            </a:r>
            <a:r>
              <a:rPr lang="en-US" dirty="0" smtClean="0"/>
              <a:t>Committee</a:t>
            </a:r>
            <a:endParaRPr lang="en-US" dirty="0"/>
          </a:p>
          <a:p>
            <a:r>
              <a:rPr lang="en-US" dirty="0" smtClean="0"/>
              <a:t>Faculty Steering Committee</a:t>
            </a:r>
          </a:p>
          <a:p>
            <a:r>
              <a:rPr lang="en-US" dirty="0" smtClean="0"/>
              <a:t>Provost and Deans</a:t>
            </a:r>
          </a:p>
          <a:p>
            <a:r>
              <a:rPr lang="en-US" dirty="0" smtClean="0"/>
              <a:t>65 Affiliated Faculty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50" y="1049228"/>
            <a:ext cx="3305150" cy="33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1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Highlights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Wegmans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814047" cy="30858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58,000 square foot home to the Goergen Institute, Computer Science, and Center for Integrative Research Computing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$10 million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Wegman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Family Charitable Foundation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$15 million New York State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09" y="795865"/>
            <a:ext cx="2032477" cy="135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23" y="2388870"/>
            <a:ext cx="1965960" cy="14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Science Foundation Research Experience for Undergraduates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47" y="1442884"/>
            <a:ext cx="4930879" cy="28575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Music, Media, and the Mind</a:t>
            </a:r>
          </a:p>
          <a:p>
            <a:pPr lvl="1"/>
            <a:r>
              <a:rPr lang="en-US" dirty="0" smtClean="0"/>
              <a:t>Computer Science</a:t>
            </a:r>
          </a:p>
          <a:p>
            <a:pPr lvl="1"/>
            <a:r>
              <a:rPr lang="en-US" dirty="0" smtClean="0"/>
              <a:t>Audio Engineering</a:t>
            </a:r>
          </a:p>
          <a:p>
            <a:pPr lvl="1"/>
            <a:r>
              <a:rPr lang="en-US" dirty="0" smtClean="0"/>
              <a:t>Eastman School of Music</a:t>
            </a:r>
          </a:p>
          <a:p>
            <a:pPr lvl="1"/>
            <a:r>
              <a:rPr lang="en-US" dirty="0" smtClean="0"/>
              <a:t>Brain &amp; Cognitive Science</a:t>
            </a:r>
          </a:p>
          <a:p>
            <a:pPr lvl="1"/>
            <a:r>
              <a:rPr lang="en-US" dirty="0" smtClean="0"/>
              <a:t>Digital Media Studies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26" y="2097741"/>
            <a:ext cx="3326529" cy="187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ody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Highligh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Times New Roman"/>
        <a:ea typeface="MS Pゴシック"/>
        <a:cs typeface=""/>
      </a:majorFont>
      <a:minorFont>
        <a:latin typeface="Times New Roman"/>
        <a:ea typeface="MS 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1230</TotalTime>
  <Words>515</Words>
  <Application>Microsoft Macintosh PowerPoint</Application>
  <PresentationFormat>On-screen Show (16:9)</PresentationFormat>
  <Paragraphs>112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</vt:lpstr>
      <vt:lpstr>Mangal</vt:lpstr>
      <vt:lpstr>ＭＳ Ｐゴシック</vt:lpstr>
      <vt:lpstr>ＭＳ Ｐゴシック</vt:lpstr>
      <vt:lpstr>Times New Roman</vt:lpstr>
      <vt:lpstr>Wingdings</vt:lpstr>
      <vt:lpstr>Arial</vt:lpstr>
      <vt:lpstr>1_Title Slide</vt:lpstr>
      <vt:lpstr>Body Slides</vt:lpstr>
      <vt:lpstr>Highlight Slide</vt:lpstr>
      <vt:lpstr>Default Design</vt:lpstr>
      <vt:lpstr>Agenda</vt:lpstr>
      <vt:lpstr>PowerPoint Presentation</vt:lpstr>
      <vt:lpstr>Creating the Goergen Institute for Data Science</vt:lpstr>
      <vt:lpstr>Today</vt:lpstr>
      <vt:lpstr>GIDS Staff</vt:lpstr>
      <vt:lpstr>Oversight and Outreach</vt:lpstr>
      <vt:lpstr>2017 Highlights</vt:lpstr>
      <vt:lpstr>Wegmans Hall</vt:lpstr>
      <vt:lpstr>National Science Foundation Research Experience for Undergraduates</vt:lpstr>
      <vt:lpstr>Distinguished Speakers</vt:lpstr>
      <vt:lpstr>Data Science Meetup</vt:lpstr>
      <vt:lpstr>Hiring Transdisciplinary Faculty</vt:lpstr>
      <vt:lpstr>Example Research Pilots</vt:lpstr>
      <vt:lpstr>PowerPoint Presentation</vt:lpstr>
      <vt:lpstr>Epilepsy 360</vt:lpstr>
      <vt:lpstr>Wearable Sensor Based Motion Analysis for Parkinson’s and Huntington’s Disease</vt:lpstr>
      <vt:lpstr>2018 – 2015 Strategic  Planning</vt:lpstr>
      <vt:lpstr>2018 – 2015 Strategic  Planning</vt:lpstr>
      <vt:lpstr>2018 – 2015 Strategic  Planning</vt:lpstr>
      <vt:lpstr>Agenda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Microsoft Office User</cp:lastModifiedBy>
  <cp:revision>208</cp:revision>
  <dcterms:created xsi:type="dcterms:W3CDTF">2010-04-12T23:12:02Z</dcterms:created>
  <dcterms:modified xsi:type="dcterms:W3CDTF">2017-12-07T21:25:54Z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