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1326" r:id="rId2"/>
    <p:sldId id="1327" r:id="rId3"/>
    <p:sldId id="1395" r:id="rId4"/>
    <p:sldId id="1328" r:id="rId5"/>
    <p:sldId id="1329" r:id="rId6"/>
    <p:sldId id="1331" r:id="rId7"/>
    <p:sldId id="1332" r:id="rId8"/>
    <p:sldId id="1333" r:id="rId9"/>
    <p:sldId id="1407" r:id="rId10"/>
    <p:sldId id="1408" r:id="rId11"/>
    <p:sldId id="1334" r:id="rId12"/>
    <p:sldId id="1409" r:id="rId13"/>
    <p:sldId id="1336" r:id="rId14"/>
    <p:sldId id="1330" r:id="rId15"/>
    <p:sldId id="1417" r:id="rId16"/>
    <p:sldId id="1418" r:id="rId17"/>
    <p:sldId id="1419" r:id="rId18"/>
    <p:sldId id="1337" r:id="rId19"/>
    <p:sldId id="1338" r:id="rId20"/>
    <p:sldId id="1339" r:id="rId21"/>
    <p:sldId id="1340" r:id="rId22"/>
    <p:sldId id="1341" r:id="rId23"/>
    <p:sldId id="1342" r:id="rId24"/>
    <p:sldId id="1343" r:id="rId25"/>
    <p:sldId id="1344" r:id="rId26"/>
    <p:sldId id="1345" r:id="rId27"/>
    <p:sldId id="1346" r:id="rId28"/>
    <p:sldId id="1347" r:id="rId29"/>
    <p:sldId id="1348" r:id="rId30"/>
    <p:sldId id="1349" r:id="rId31"/>
    <p:sldId id="1350" r:id="rId32"/>
    <p:sldId id="1351" r:id="rId33"/>
    <p:sldId id="1396" r:id="rId34"/>
    <p:sldId id="1397" r:id="rId35"/>
    <p:sldId id="1774" r:id="rId36"/>
    <p:sldId id="1400" r:id="rId37"/>
    <p:sldId id="1426" r:id="rId38"/>
    <p:sldId id="1427" r:id="rId39"/>
    <p:sldId id="1428" r:id="rId40"/>
    <p:sldId id="1399" r:id="rId41"/>
    <p:sldId id="1432" r:id="rId42"/>
    <p:sldId id="1424" r:id="rId43"/>
    <p:sldId id="1425" r:id="rId44"/>
    <p:sldId id="1403" r:id="rId45"/>
    <p:sldId id="1404" r:id="rId46"/>
    <p:sldId id="1405" r:id="rId47"/>
    <p:sldId id="1406" r:id="rId48"/>
    <p:sldId id="1429" r:id="rId49"/>
    <p:sldId id="1433" r:id="rId50"/>
    <p:sldId id="1416" r:id="rId51"/>
    <p:sldId id="1445" r:id="rId52"/>
    <p:sldId id="1775" r:id="rId53"/>
    <p:sldId id="1412" r:id="rId54"/>
    <p:sldId id="1440" r:id="rId55"/>
    <p:sldId id="1413" r:id="rId56"/>
    <p:sldId id="1441" r:id="rId57"/>
    <p:sldId id="1434" r:id="rId58"/>
    <p:sldId id="1435" r:id="rId59"/>
    <p:sldId id="1436" r:id="rId60"/>
    <p:sldId id="1437" r:id="rId61"/>
    <p:sldId id="1438" r:id="rId62"/>
    <p:sldId id="1439" r:id="rId63"/>
    <p:sldId id="1446" r:id="rId64"/>
    <p:sldId id="1442" r:id="rId65"/>
    <p:sldId id="1443" r:id="rId66"/>
    <p:sldId id="1444" r:id="rId67"/>
    <p:sldId id="1776" r:id="rId68"/>
    <p:sldId id="1431" r:id="rId69"/>
    <p:sldId id="1420" r:id="rId70"/>
    <p:sldId id="143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CC33"/>
    <a:srgbClr val="FF00FF"/>
    <a:srgbClr val="80808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2391" autoAdjust="0"/>
  </p:normalViewPr>
  <p:slideViewPr>
    <p:cSldViewPr>
      <p:cViewPr varScale="1">
        <p:scale>
          <a:sx n="82" d="100"/>
          <a:sy n="82" d="100"/>
        </p:scale>
        <p:origin x="136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79073-5C35-4878-8745-D03EAE7411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Times New Roman" pitchFamily="18" charset="0"/>
              </a:defRPr>
            </a:lvl1pPr>
            <a:lvl2pPr>
              <a:defRPr baseline="0">
                <a:latin typeface="Times New Roman" pitchFamily="18" charset="0"/>
              </a:defRPr>
            </a:lvl2pPr>
            <a:lvl3pPr>
              <a:defRPr baseline="0">
                <a:latin typeface="Times New Roman" pitchFamily="18" charset="0"/>
              </a:defRPr>
            </a:lvl3pPr>
            <a:lvl4pPr>
              <a:defRPr baseline="0">
                <a:latin typeface="Times New Roman" pitchFamily="18" charset="0"/>
              </a:defRPr>
            </a:lvl4pPr>
            <a:lvl5pPr>
              <a:defRPr baseline="0">
                <a:latin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cs.virginia.edu/~robins/Randy/Randy_TM_jow024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upload.wikimedia.org/wikipedia/commons/b/b7/Wikipedia-logo.sv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mathworld.wolfram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3.png"/><Relationship Id="rId4" Type="http://schemas.openxmlformats.org/officeDocument/2006/relationships/image" Target="../media/image92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97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39.jpeg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3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52400" y="3352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chemeClr val="tx2"/>
                </a:solidFill>
              </a:rPr>
              <a:t>Gabriel Robins</a:t>
            </a:r>
            <a:r>
              <a:rPr lang="en-US" sz="3600" b="0" dirty="0">
                <a:solidFill>
                  <a:schemeClr val="tx2"/>
                </a:solidFill>
              </a:rPr>
              <a:t/>
            </a:r>
            <a:br>
              <a:rPr lang="en-US" sz="3600" b="0" dirty="0">
                <a:solidFill>
                  <a:schemeClr val="tx2"/>
                </a:solidFill>
              </a:rPr>
            </a:br>
            <a:r>
              <a:rPr lang="en-US" sz="1200" b="0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/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accent2"/>
                </a:solidFill>
              </a:rPr>
              <a:t>Department of</a:t>
            </a:r>
            <a:r>
              <a:rPr lang="en-US" sz="2800" b="0" dirty="0">
                <a:solidFill>
                  <a:schemeClr val="accent2"/>
                </a:solidFill>
              </a:rPr>
              <a:t> </a:t>
            </a:r>
            <a:br>
              <a:rPr lang="en-US" sz="2800" b="0" dirty="0">
                <a:solidFill>
                  <a:schemeClr val="accent2"/>
                </a:solidFill>
              </a:rPr>
            </a:br>
            <a:r>
              <a:rPr lang="en-US" sz="3200" b="0" dirty="0">
                <a:solidFill>
                  <a:schemeClr val="accent2"/>
                </a:solidFill>
              </a:rPr>
              <a:t>Computer Science</a:t>
            </a:r>
            <a:br>
              <a:rPr lang="en-US" sz="3200" b="0" dirty="0">
                <a:solidFill>
                  <a:schemeClr val="accent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/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sz="4000" b="0" dirty="0">
                <a:solidFill>
                  <a:srgbClr val="FF9933"/>
                </a:solidFill>
              </a:rPr>
              <a:t>University of Virginia</a:t>
            </a:r>
            <a:br>
              <a:rPr lang="en-US" sz="4000" b="0" dirty="0">
                <a:solidFill>
                  <a:srgbClr val="FF9933"/>
                </a:solidFill>
              </a:rPr>
            </a:br>
            <a:r>
              <a:rPr lang="en-US" sz="1200" b="0" dirty="0">
                <a:solidFill>
                  <a:srgbClr val="FF9933"/>
                </a:solidFill>
              </a:rPr>
              <a:t/>
            </a:r>
            <a:br>
              <a:rPr lang="en-US" sz="1200" b="0" dirty="0">
                <a:solidFill>
                  <a:srgbClr val="FF9933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www.cs.virginia.edu/robins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152400"/>
            <a:ext cx="6705600" cy="2209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7200" b="1" dirty="0" smtClean="0">
                <a:solidFill>
                  <a:srgbClr val="66CCFF"/>
                </a:solidFill>
              </a:rPr>
              <a:t>Algorithms</a:t>
            </a:r>
            <a:r>
              <a:rPr lang="en-US" sz="4800" b="1" dirty="0" smtClean="0">
                <a:solidFill>
                  <a:srgbClr val="66CCFF"/>
                </a:solidFill>
              </a:rPr>
              <a:t/>
            </a:r>
            <a:br>
              <a:rPr lang="en-US" sz="4800" b="1" dirty="0" smtClean="0">
                <a:solidFill>
                  <a:srgbClr val="66CCFF"/>
                </a:solidFill>
              </a:rPr>
            </a:br>
            <a:r>
              <a:rPr lang="en-US" sz="4800" b="1" dirty="0" smtClean="0">
                <a:solidFill>
                  <a:srgbClr val="66CCFF"/>
                </a:solidFill>
              </a:rPr>
              <a:t>CS6161– Fall 2016</a:t>
            </a:r>
            <a:endParaRPr lang="en-US" sz="4800" b="1" dirty="0" smtClean="0">
              <a:solidFill>
                <a:schemeClr val="tx1"/>
              </a:solidFill>
            </a:endParaRPr>
          </a:p>
        </p:txBody>
      </p:sp>
      <p:pic>
        <p:nvPicPr>
          <p:cNvPr id="2363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305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33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2590800"/>
            <a:ext cx="3152775" cy="41148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63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63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animBg="1"/>
      <p:bldP spid="23633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Graph algorithms: </a:t>
            </a:r>
          </a:p>
          <a:p>
            <a:endParaRPr lang="en-US" sz="2800" dirty="0" smtClean="0"/>
          </a:p>
          <a:p>
            <a:r>
              <a:rPr lang="en-US" sz="2800" dirty="0" smtClean="0"/>
              <a:t>• Depth-first search</a:t>
            </a:r>
          </a:p>
          <a:p>
            <a:r>
              <a:rPr lang="en-US" sz="2800" dirty="0" smtClean="0"/>
              <a:t>• Breadth-first search</a:t>
            </a:r>
          </a:p>
          <a:p>
            <a:r>
              <a:rPr lang="en-US" sz="2800" dirty="0" smtClean="0"/>
              <a:t>• Minimum spanning trees</a:t>
            </a:r>
          </a:p>
          <a:p>
            <a:r>
              <a:rPr lang="en-US" sz="2800" dirty="0" smtClean="0"/>
              <a:t>• Shortest paths trees</a:t>
            </a:r>
          </a:p>
          <a:p>
            <a:r>
              <a:rPr lang="en-US" sz="2800" dirty="0" smtClean="0"/>
              <a:t>• Radius-cost tradeoffs</a:t>
            </a:r>
          </a:p>
          <a:p>
            <a:r>
              <a:rPr lang="en-US" sz="2800" dirty="0" smtClean="0"/>
              <a:t>• Steiner trees</a:t>
            </a:r>
          </a:p>
          <a:p>
            <a:r>
              <a:rPr lang="en-US" sz="2800" dirty="0" smtClean="0"/>
              <a:t>• Degree-constrained trees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9" name="Picture 10" descr="maximal-cli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19200"/>
            <a:ext cx="27745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305"/>
          <p:cNvGrpSpPr>
            <a:grpSpLocks/>
          </p:cNvGrpSpPr>
          <p:nvPr/>
        </p:nvGrpSpPr>
        <p:grpSpPr bwMode="auto">
          <a:xfrm>
            <a:off x="5173663" y="4027488"/>
            <a:ext cx="3197225" cy="2508250"/>
            <a:chOff x="1482" y="826"/>
            <a:chExt cx="2711" cy="2126"/>
          </a:xfrm>
        </p:grpSpPr>
        <p:grpSp>
          <p:nvGrpSpPr>
            <p:cNvPr id="24" name="Group 306"/>
            <p:cNvGrpSpPr>
              <a:grpSpLocks/>
            </p:cNvGrpSpPr>
            <p:nvPr/>
          </p:nvGrpSpPr>
          <p:grpSpPr bwMode="auto">
            <a:xfrm>
              <a:off x="1489" y="900"/>
              <a:ext cx="2704" cy="2052"/>
              <a:chOff x="1489" y="900"/>
              <a:chExt cx="2704" cy="2052"/>
            </a:xfrm>
          </p:grpSpPr>
          <p:sp>
            <p:nvSpPr>
              <p:cNvPr id="49" name="Line 307"/>
              <p:cNvSpPr>
                <a:spLocks noChangeShapeType="1"/>
              </p:cNvSpPr>
              <p:nvPr/>
            </p:nvSpPr>
            <p:spPr bwMode="auto">
              <a:xfrm flipH="1">
                <a:off x="2849" y="900"/>
                <a:ext cx="264" cy="3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08"/>
              <p:cNvSpPr>
                <a:spLocks noChangeShapeType="1"/>
              </p:cNvSpPr>
              <p:nvPr/>
            </p:nvSpPr>
            <p:spPr bwMode="auto">
              <a:xfrm>
                <a:off x="2838" y="1232"/>
                <a:ext cx="368" cy="2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09"/>
              <p:cNvSpPr>
                <a:spLocks noChangeShapeType="1"/>
              </p:cNvSpPr>
              <p:nvPr/>
            </p:nvSpPr>
            <p:spPr bwMode="auto">
              <a:xfrm>
                <a:off x="1796" y="1073"/>
                <a:ext cx="266" cy="2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10"/>
              <p:cNvSpPr>
                <a:spLocks noChangeShapeType="1"/>
              </p:cNvSpPr>
              <p:nvPr/>
            </p:nvSpPr>
            <p:spPr bwMode="auto">
              <a:xfrm flipV="1">
                <a:off x="2062" y="1232"/>
                <a:ext cx="776" cy="1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1"/>
              <p:cNvSpPr>
                <a:spLocks noChangeShapeType="1"/>
              </p:cNvSpPr>
              <p:nvPr/>
            </p:nvSpPr>
            <p:spPr bwMode="auto">
              <a:xfrm flipH="1">
                <a:off x="1839" y="1335"/>
                <a:ext cx="219" cy="3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12"/>
              <p:cNvSpPr>
                <a:spLocks noChangeShapeType="1"/>
              </p:cNvSpPr>
              <p:nvPr/>
            </p:nvSpPr>
            <p:spPr bwMode="auto">
              <a:xfrm>
                <a:off x="3204" y="1504"/>
                <a:ext cx="441" cy="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13"/>
              <p:cNvSpPr>
                <a:spLocks noChangeShapeType="1"/>
              </p:cNvSpPr>
              <p:nvPr/>
            </p:nvSpPr>
            <p:spPr bwMode="auto">
              <a:xfrm>
                <a:off x="3763" y="2570"/>
                <a:ext cx="43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14"/>
              <p:cNvSpPr>
                <a:spLocks noChangeShapeType="1"/>
              </p:cNvSpPr>
              <p:nvPr/>
            </p:nvSpPr>
            <p:spPr bwMode="auto">
              <a:xfrm flipV="1">
                <a:off x="3425" y="2562"/>
                <a:ext cx="342" cy="2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15"/>
              <p:cNvSpPr>
                <a:spLocks noChangeShapeType="1"/>
              </p:cNvSpPr>
              <p:nvPr/>
            </p:nvSpPr>
            <p:spPr bwMode="auto">
              <a:xfrm>
                <a:off x="3642" y="2163"/>
                <a:ext cx="121" cy="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16"/>
              <p:cNvSpPr>
                <a:spLocks noChangeShapeType="1"/>
              </p:cNvSpPr>
              <p:nvPr/>
            </p:nvSpPr>
            <p:spPr bwMode="auto">
              <a:xfrm>
                <a:off x="1844" y="1689"/>
                <a:ext cx="38" cy="1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7"/>
              <p:cNvSpPr>
                <a:spLocks noChangeShapeType="1"/>
              </p:cNvSpPr>
              <p:nvPr/>
            </p:nvSpPr>
            <p:spPr bwMode="auto">
              <a:xfrm>
                <a:off x="1892" y="1929"/>
                <a:ext cx="2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318"/>
              <p:cNvSpPr>
                <a:spLocks noChangeShapeType="1"/>
              </p:cNvSpPr>
              <p:nvPr/>
            </p:nvSpPr>
            <p:spPr bwMode="auto">
              <a:xfrm flipV="1">
                <a:off x="1495" y="1927"/>
                <a:ext cx="381" cy="4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319"/>
              <p:cNvSpPr>
                <a:spLocks noChangeShapeType="1"/>
              </p:cNvSpPr>
              <p:nvPr/>
            </p:nvSpPr>
            <p:spPr bwMode="auto">
              <a:xfrm>
                <a:off x="1489" y="2407"/>
                <a:ext cx="566" cy="2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320"/>
              <p:cNvSpPr>
                <a:spLocks noChangeShapeType="1"/>
              </p:cNvSpPr>
              <p:nvPr/>
            </p:nvSpPr>
            <p:spPr bwMode="auto">
              <a:xfrm flipV="1">
                <a:off x="2058" y="2497"/>
                <a:ext cx="80" cy="2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321"/>
              <p:cNvSpPr>
                <a:spLocks noChangeShapeType="1"/>
              </p:cNvSpPr>
              <p:nvPr/>
            </p:nvSpPr>
            <p:spPr bwMode="auto">
              <a:xfrm flipV="1">
                <a:off x="2017" y="2685"/>
                <a:ext cx="49" cy="2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322"/>
              <p:cNvSpPr>
                <a:spLocks noChangeShapeType="1"/>
              </p:cNvSpPr>
              <p:nvPr/>
            </p:nvSpPr>
            <p:spPr bwMode="auto">
              <a:xfrm flipV="1">
                <a:off x="2065" y="2616"/>
                <a:ext cx="341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323"/>
              <p:cNvSpPr>
                <a:spLocks noChangeShapeType="1"/>
              </p:cNvSpPr>
              <p:nvPr/>
            </p:nvSpPr>
            <p:spPr bwMode="auto">
              <a:xfrm flipV="1">
                <a:off x="2147" y="1800"/>
                <a:ext cx="216" cy="1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324"/>
              <p:cNvSpPr>
                <a:spLocks noChangeShapeType="1"/>
              </p:cNvSpPr>
              <p:nvPr/>
            </p:nvSpPr>
            <p:spPr bwMode="auto">
              <a:xfrm flipV="1">
                <a:off x="3207" y="1464"/>
                <a:ext cx="438" cy="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325"/>
            <p:cNvGrpSpPr>
              <a:grpSpLocks/>
            </p:cNvGrpSpPr>
            <p:nvPr/>
          </p:nvGrpSpPr>
          <p:grpSpPr bwMode="auto">
            <a:xfrm>
              <a:off x="1482" y="826"/>
              <a:ext cx="2194" cy="2065"/>
              <a:chOff x="1482" y="826"/>
              <a:chExt cx="2194" cy="2065"/>
            </a:xfrm>
          </p:grpSpPr>
          <p:sp>
            <p:nvSpPr>
              <p:cNvPr id="26" name="Line 326"/>
              <p:cNvSpPr>
                <a:spLocks noChangeShapeType="1"/>
              </p:cNvSpPr>
              <p:nvPr/>
            </p:nvSpPr>
            <p:spPr bwMode="auto">
              <a:xfrm flipH="1">
                <a:off x="1495" y="1083"/>
                <a:ext cx="30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27"/>
              <p:cNvSpPr>
                <a:spLocks noChangeShapeType="1"/>
              </p:cNvSpPr>
              <p:nvPr/>
            </p:nvSpPr>
            <p:spPr bwMode="auto">
              <a:xfrm>
                <a:off x="1489" y="1713"/>
                <a:ext cx="2" cy="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28"/>
              <p:cNvSpPr>
                <a:spLocks noChangeShapeType="1"/>
              </p:cNvSpPr>
              <p:nvPr/>
            </p:nvSpPr>
            <p:spPr bwMode="auto">
              <a:xfrm flipH="1">
                <a:off x="1482" y="1675"/>
                <a:ext cx="353" cy="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29"/>
              <p:cNvSpPr>
                <a:spLocks noChangeShapeType="1"/>
              </p:cNvSpPr>
              <p:nvPr/>
            </p:nvSpPr>
            <p:spPr bwMode="auto">
              <a:xfrm flipH="1">
                <a:off x="2355" y="1230"/>
                <a:ext cx="481" cy="5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30"/>
              <p:cNvSpPr>
                <a:spLocks noChangeShapeType="1"/>
              </p:cNvSpPr>
              <p:nvPr/>
            </p:nvSpPr>
            <p:spPr bwMode="auto">
              <a:xfrm flipH="1">
                <a:off x="2356" y="1756"/>
                <a:ext cx="353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31"/>
              <p:cNvSpPr>
                <a:spLocks noChangeShapeType="1"/>
              </p:cNvSpPr>
              <p:nvPr/>
            </p:nvSpPr>
            <p:spPr bwMode="auto">
              <a:xfrm>
                <a:off x="3127" y="855"/>
                <a:ext cx="76" cy="6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2"/>
              <p:cNvSpPr>
                <a:spLocks noChangeShapeType="1"/>
              </p:cNvSpPr>
              <p:nvPr/>
            </p:nvSpPr>
            <p:spPr bwMode="auto">
              <a:xfrm flipV="1">
                <a:off x="2708" y="1238"/>
                <a:ext cx="133" cy="51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33"/>
              <p:cNvSpPr>
                <a:spLocks noChangeShapeType="1"/>
              </p:cNvSpPr>
              <p:nvPr/>
            </p:nvSpPr>
            <p:spPr bwMode="auto">
              <a:xfrm flipH="1" flipV="1">
                <a:off x="2063" y="1344"/>
                <a:ext cx="288" cy="4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34"/>
              <p:cNvSpPr>
                <a:spLocks noChangeShapeType="1"/>
              </p:cNvSpPr>
              <p:nvPr/>
            </p:nvSpPr>
            <p:spPr bwMode="auto">
              <a:xfrm flipH="1">
                <a:off x="3421" y="2165"/>
                <a:ext cx="217" cy="6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35"/>
              <p:cNvSpPr>
                <a:spLocks noChangeShapeType="1"/>
              </p:cNvSpPr>
              <p:nvPr/>
            </p:nvSpPr>
            <p:spPr bwMode="auto">
              <a:xfrm flipH="1">
                <a:off x="2442" y="1977"/>
                <a:ext cx="650" cy="2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36"/>
              <p:cNvSpPr>
                <a:spLocks noChangeShapeType="1"/>
              </p:cNvSpPr>
              <p:nvPr/>
            </p:nvSpPr>
            <p:spPr bwMode="auto">
              <a:xfrm flipH="1">
                <a:off x="2811" y="2843"/>
                <a:ext cx="618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337"/>
              <p:cNvSpPr>
                <a:spLocks noChangeShapeType="1"/>
              </p:cNvSpPr>
              <p:nvPr/>
            </p:nvSpPr>
            <p:spPr bwMode="auto">
              <a:xfrm>
                <a:off x="2457" y="2203"/>
                <a:ext cx="346" cy="6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38"/>
              <p:cNvSpPr>
                <a:spLocks noChangeShapeType="1"/>
              </p:cNvSpPr>
              <p:nvPr/>
            </p:nvSpPr>
            <p:spPr bwMode="auto">
              <a:xfrm flipH="1" flipV="1">
                <a:off x="2143" y="1920"/>
                <a:ext cx="306" cy="2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39"/>
              <p:cNvSpPr>
                <a:spLocks noChangeShapeType="1"/>
              </p:cNvSpPr>
              <p:nvPr/>
            </p:nvSpPr>
            <p:spPr bwMode="auto">
              <a:xfrm flipH="1">
                <a:off x="2145" y="2201"/>
                <a:ext cx="306" cy="2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40"/>
              <p:cNvSpPr>
                <a:spLocks noChangeShapeType="1"/>
              </p:cNvSpPr>
              <p:nvPr/>
            </p:nvSpPr>
            <p:spPr bwMode="auto">
              <a:xfrm>
                <a:off x="1485" y="2420"/>
                <a:ext cx="657" cy="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341"/>
              <p:cNvSpPr>
                <a:spLocks noChangeShapeType="1"/>
              </p:cNvSpPr>
              <p:nvPr/>
            </p:nvSpPr>
            <p:spPr bwMode="auto">
              <a:xfrm flipV="1">
                <a:off x="2718" y="1519"/>
                <a:ext cx="478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42"/>
              <p:cNvSpPr>
                <a:spLocks noChangeShapeType="1"/>
              </p:cNvSpPr>
              <p:nvPr/>
            </p:nvSpPr>
            <p:spPr bwMode="auto">
              <a:xfrm flipH="1" flipV="1">
                <a:off x="2698" y="1751"/>
                <a:ext cx="391" cy="2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343"/>
              <p:cNvSpPr>
                <a:spLocks noChangeShapeType="1"/>
              </p:cNvSpPr>
              <p:nvPr/>
            </p:nvSpPr>
            <p:spPr bwMode="auto">
              <a:xfrm flipV="1">
                <a:off x="3086" y="1508"/>
                <a:ext cx="118" cy="4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344"/>
              <p:cNvSpPr>
                <a:spLocks noChangeShapeType="1"/>
              </p:cNvSpPr>
              <p:nvPr/>
            </p:nvSpPr>
            <p:spPr bwMode="auto">
              <a:xfrm flipH="1">
                <a:off x="2065" y="878"/>
                <a:ext cx="1061" cy="4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345"/>
              <p:cNvSpPr>
                <a:spLocks noChangeShapeType="1"/>
              </p:cNvSpPr>
              <p:nvPr/>
            </p:nvSpPr>
            <p:spPr bwMode="auto">
              <a:xfrm flipH="1" flipV="1">
                <a:off x="2453" y="826"/>
                <a:ext cx="660" cy="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46"/>
              <p:cNvSpPr>
                <a:spLocks noChangeShapeType="1"/>
              </p:cNvSpPr>
              <p:nvPr/>
            </p:nvSpPr>
            <p:spPr bwMode="auto">
              <a:xfrm flipH="1">
                <a:off x="1783" y="829"/>
                <a:ext cx="671" cy="25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47"/>
              <p:cNvSpPr>
                <a:spLocks noChangeShapeType="1"/>
              </p:cNvSpPr>
              <p:nvPr/>
            </p:nvSpPr>
            <p:spPr bwMode="auto">
              <a:xfrm flipH="1">
                <a:off x="3650" y="1044"/>
                <a:ext cx="26" cy="4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348"/>
              <p:cNvSpPr>
                <a:spLocks noChangeShapeType="1"/>
              </p:cNvSpPr>
              <p:nvPr/>
            </p:nvSpPr>
            <p:spPr bwMode="auto">
              <a:xfrm flipH="1" flipV="1">
                <a:off x="3088" y="1968"/>
                <a:ext cx="330" cy="8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7" name="Group 349"/>
          <p:cNvGrpSpPr>
            <a:grpSpLocks/>
          </p:cNvGrpSpPr>
          <p:nvPr/>
        </p:nvGrpSpPr>
        <p:grpSpPr bwMode="auto">
          <a:xfrm>
            <a:off x="5181600" y="4114800"/>
            <a:ext cx="3189288" cy="2420938"/>
            <a:chOff x="1489" y="900"/>
            <a:chExt cx="2704" cy="2052"/>
          </a:xfrm>
        </p:grpSpPr>
        <p:sp>
          <p:nvSpPr>
            <p:cNvPr id="68" name="Line 350"/>
            <p:cNvSpPr>
              <a:spLocks noChangeShapeType="1"/>
            </p:cNvSpPr>
            <p:nvPr/>
          </p:nvSpPr>
          <p:spPr bwMode="auto">
            <a:xfrm flipH="1">
              <a:off x="2849" y="900"/>
              <a:ext cx="264" cy="3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351"/>
            <p:cNvSpPr>
              <a:spLocks noChangeShapeType="1"/>
            </p:cNvSpPr>
            <p:nvPr/>
          </p:nvSpPr>
          <p:spPr bwMode="auto">
            <a:xfrm>
              <a:off x="2838" y="1232"/>
              <a:ext cx="368" cy="2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352"/>
            <p:cNvSpPr>
              <a:spLocks noChangeShapeType="1"/>
            </p:cNvSpPr>
            <p:nvPr/>
          </p:nvSpPr>
          <p:spPr bwMode="auto">
            <a:xfrm>
              <a:off x="1796" y="1073"/>
              <a:ext cx="266" cy="2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353"/>
            <p:cNvSpPr>
              <a:spLocks noChangeShapeType="1"/>
            </p:cNvSpPr>
            <p:nvPr/>
          </p:nvSpPr>
          <p:spPr bwMode="auto">
            <a:xfrm flipV="1">
              <a:off x="2062" y="1232"/>
              <a:ext cx="776" cy="1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354"/>
            <p:cNvSpPr>
              <a:spLocks noChangeShapeType="1"/>
            </p:cNvSpPr>
            <p:nvPr/>
          </p:nvSpPr>
          <p:spPr bwMode="auto">
            <a:xfrm flipH="1">
              <a:off x="1839" y="1335"/>
              <a:ext cx="219" cy="3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55"/>
            <p:cNvSpPr>
              <a:spLocks noChangeShapeType="1"/>
            </p:cNvSpPr>
            <p:nvPr/>
          </p:nvSpPr>
          <p:spPr bwMode="auto">
            <a:xfrm>
              <a:off x="3204" y="1504"/>
              <a:ext cx="441" cy="6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56"/>
            <p:cNvSpPr>
              <a:spLocks noChangeShapeType="1"/>
            </p:cNvSpPr>
            <p:nvPr/>
          </p:nvSpPr>
          <p:spPr bwMode="auto">
            <a:xfrm>
              <a:off x="3763" y="2570"/>
              <a:ext cx="430" cy="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7"/>
            <p:cNvSpPr>
              <a:spLocks noChangeShapeType="1"/>
            </p:cNvSpPr>
            <p:nvPr/>
          </p:nvSpPr>
          <p:spPr bwMode="auto">
            <a:xfrm flipV="1">
              <a:off x="3425" y="2562"/>
              <a:ext cx="342" cy="27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58"/>
            <p:cNvSpPr>
              <a:spLocks noChangeShapeType="1"/>
            </p:cNvSpPr>
            <p:nvPr/>
          </p:nvSpPr>
          <p:spPr bwMode="auto">
            <a:xfrm>
              <a:off x="3642" y="2163"/>
              <a:ext cx="121" cy="40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59"/>
            <p:cNvSpPr>
              <a:spLocks noChangeShapeType="1"/>
            </p:cNvSpPr>
            <p:nvPr/>
          </p:nvSpPr>
          <p:spPr bwMode="auto">
            <a:xfrm>
              <a:off x="1844" y="1689"/>
              <a:ext cx="38" cy="1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60"/>
            <p:cNvSpPr>
              <a:spLocks noChangeShapeType="1"/>
            </p:cNvSpPr>
            <p:nvPr/>
          </p:nvSpPr>
          <p:spPr bwMode="auto">
            <a:xfrm>
              <a:off x="1892" y="1929"/>
              <a:ext cx="2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361"/>
            <p:cNvSpPr>
              <a:spLocks noChangeShapeType="1"/>
            </p:cNvSpPr>
            <p:nvPr/>
          </p:nvSpPr>
          <p:spPr bwMode="auto">
            <a:xfrm flipV="1">
              <a:off x="1495" y="1927"/>
              <a:ext cx="381" cy="4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362"/>
            <p:cNvSpPr>
              <a:spLocks noChangeShapeType="1"/>
            </p:cNvSpPr>
            <p:nvPr/>
          </p:nvSpPr>
          <p:spPr bwMode="auto">
            <a:xfrm>
              <a:off x="1489" y="2407"/>
              <a:ext cx="566" cy="29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363"/>
            <p:cNvSpPr>
              <a:spLocks noChangeShapeType="1"/>
            </p:cNvSpPr>
            <p:nvPr/>
          </p:nvSpPr>
          <p:spPr bwMode="auto">
            <a:xfrm flipV="1">
              <a:off x="2058" y="2497"/>
              <a:ext cx="80" cy="2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64"/>
            <p:cNvSpPr>
              <a:spLocks noChangeShapeType="1"/>
            </p:cNvSpPr>
            <p:nvPr/>
          </p:nvSpPr>
          <p:spPr bwMode="auto">
            <a:xfrm flipV="1">
              <a:off x="2017" y="2685"/>
              <a:ext cx="49" cy="2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65"/>
            <p:cNvSpPr>
              <a:spLocks noChangeShapeType="1"/>
            </p:cNvSpPr>
            <p:nvPr/>
          </p:nvSpPr>
          <p:spPr bwMode="auto">
            <a:xfrm flipV="1">
              <a:off x="2065" y="2616"/>
              <a:ext cx="341" cy="8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66"/>
            <p:cNvSpPr>
              <a:spLocks noChangeShapeType="1"/>
            </p:cNvSpPr>
            <p:nvPr/>
          </p:nvSpPr>
          <p:spPr bwMode="auto">
            <a:xfrm flipV="1">
              <a:off x="2147" y="1800"/>
              <a:ext cx="216" cy="1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67"/>
            <p:cNvSpPr>
              <a:spLocks noChangeShapeType="1"/>
            </p:cNvSpPr>
            <p:nvPr/>
          </p:nvSpPr>
          <p:spPr bwMode="auto">
            <a:xfrm flipV="1">
              <a:off x="3207" y="1464"/>
              <a:ext cx="438" cy="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368"/>
          <p:cNvGrpSpPr>
            <a:grpSpLocks/>
          </p:cNvGrpSpPr>
          <p:nvPr/>
        </p:nvGrpSpPr>
        <p:grpSpPr bwMode="auto">
          <a:xfrm>
            <a:off x="5137150" y="3968750"/>
            <a:ext cx="3305175" cy="2622550"/>
            <a:chOff x="1451" y="776"/>
            <a:chExt cx="2802" cy="2223"/>
          </a:xfrm>
        </p:grpSpPr>
        <p:grpSp>
          <p:nvGrpSpPr>
            <p:cNvPr id="87" name="Group 369"/>
            <p:cNvGrpSpPr>
              <a:grpSpLocks/>
            </p:cNvGrpSpPr>
            <p:nvPr/>
          </p:nvGrpSpPr>
          <p:grpSpPr bwMode="auto">
            <a:xfrm>
              <a:off x="1452" y="776"/>
              <a:ext cx="2357" cy="2143"/>
              <a:chOff x="1452" y="776"/>
              <a:chExt cx="2357" cy="2143"/>
            </a:xfrm>
          </p:grpSpPr>
          <p:sp>
            <p:nvSpPr>
              <p:cNvPr id="103" name="Freeform 370"/>
              <p:cNvSpPr>
                <a:spLocks/>
              </p:cNvSpPr>
              <p:nvPr/>
            </p:nvSpPr>
            <p:spPr bwMode="auto">
              <a:xfrm>
                <a:off x="3636" y="1008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371"/>
              <p:cNvSpPr>
                <a:spLocks/>
              </p:cNvSpPr>
              <p:nvPr/>
            </p:nvSpPr>
            <p:spPr bwMode="auto">
              <a:xfrm>
                <a:off x="3725" y="2533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9 w 69"/>
                  <a:gd name="T5" fmla="*/ 59 h 69"/>
                  <a:gd name="T6" fmla="*/ 66 w 69"/>
                  <a:gd name="T7" fmla="*/ 48 h 69"/>
                  <a:gd name="T8" fmla="*/ 69 w 69"/>
                  <a:gd name="T9" fmla="*/ 34 h 69"/>
                  <a:gd name="T10" fmla="*/ 66 w 69"/>
                  <a:gd name="T11" fmla="*/ 21 h 69"/>
                  <a:gd name="T12" fmla="*/ 59 w 69"/>
                  <a:gd name="T13" fmla="*/ 10 h 69"/>
                  <a:gd name="T14" fmla="*/ 47 w 69"/>
                  <a:gd name="T15" fmla="*/ 2 h 69"/>
                  <a:gd name="T16" fmla="*/ 34 w 69"/>
                  <a:gd name="T17" fmla="*/ 0 h 69"/>
                  <a:gd name="T18" fmla="*/ 20 w 69"/>
                  <a:gd name="T19" fmla="*/ 2 h 69"/>
                  <a:gd name="T20" fmla="*/ 9 w 69"/>
                  <a:gd name="T21" fmla="*/ 10 h 69"/>
                  <a:gd name="T22" fmla="*/ 2 w 69"/>
                  <a:gd name="T23" fmla="*/ 21 h 69"/>
                  <a:gd name="T24" fmla="*/ 0 w 69"/>
                  <a:gd name="T25" fmla="*/ 34 h 69"/>
                  <a:gd name="T26" fmla="*/ 2 w 69"/>
                  <a:gd name="T27" fmla="*/ 48 h 69"/>
                  <a:gd name="T28" fmla="*/ 9 w 69"/>
                  <a:gd name="T29" fmla="*/ 59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0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9" y="59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372"/>
              <p:cNvSpPr>
                <a:spLocks/>
              </p:cNvSpPr>
              <p:nvPr/>
            </p:nvSpPr>
            <p:spPr bwMode="auto">
              <a:xfrm>
                <a:off x="2021" y="2661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73"/>
              <p:cNvSpPr>
                <a:spLocks/>
              </p:cNvSpPr>
              <p:nvPr/>
            </p:nvSpPr>
            <p:spPr bwMode="auto">
              <a:xfrm>
                <a:off x="3040" y="1929"/>
                <a:ext cx="85" cy="85"/>
              </a:xfrm>
              <a:custGeom>
                <a:avLst/>
                <a:gdLst>
                  <a:gd name="T0" fmla="*/ 35 w 70"/>
                  <a:gd name="T1" fmla="*/ 70 h 70"/>
                  <a:gd name="T2" fmla="*/ 49 w 70"/>
                  <a:gd name="T3" fmla="*/ 67 h 70"/>
                  <a:gd name="T4" fmla="*/ 60 w 70"/>
                  <a:gd name="T5" fmla="*/ 60 h 70"/>
                  <a:gd name="T6" fmla="*/ 67 w 70"/>
                  <a:gd name="T7" fmla="*/ 49 h 70"/>
                  <a:gd name="T8" fmla="*/ 70 w 70"/>
                  <a:gd name="T9" fmla="*/ 35 h 70"/>
                  <a:gd name="T10" fmla="*/ 67 w 70"/>
                  <a:gd name="T11" fmla="*/ 23 h 70"/>
                  <a:gd name="T12" fmla="*/ 60 w 70"/>
                  <a:gd name="T13" fmla="*/ 12 h 70"/>
                  <a:gd name="T14" fmla="*/ 49 w 70"/>
                  <a:gd name="T15" fmla="*/ 3 h 70"/>
                  <a:gd name="T16" fmla="*/ 35 w 70"/>
                  <a:gd name="T17" fmla="*/ 0 h 70"/>
                  <a:gd name="T18" fmla="*/ 22 w 70"/>
                  <a:gd name="T19" fmla="*/ 3 h 70"/>
                  <a:gd name="T20" fmla="*/ 10 w 70"/>
                  <a:gd name="T21" fmla="*/ 12 h 70"/>
                  <a:gd name="T22" fmla="*/ 3 w 70"/>
                  <a:gd name="T23" fmla="*/ 23 h 70"/>
                  <a:gd name="T24" fmla="*/ 0 w 70"/>
                  <a:gd name="T25" fmla="*/ 35 h 70"/>
                  <a:gd name="T26" fmla="*/ 3 w 70"/>
                  <a:gd name="T27" fmla="*/ 49 h 70"/>
                  <a:gd name="T28" fmla="*/ 10 w 70"/>
                  <a:gd name="T29" fmla="*/ 60 h 70"/>
                  <a:gd name="T30" fmla="*/ 22 w 70"/>
                  <a:gd name="T31" fmla="*/ 67 h 70"/>
                  <a:gd name="T32" fmla="*/ 35 w 70"/>
                  <a:gd name="T33" fmla="*/ 7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0"/>
                  <a:gd name="T53" fmla="*/ 70 w 70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0">
                    <a:moveTo>
                      <a:pt x="35" y="70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70" y="35"/>
                    </a:lnTo>
                    <a:lnTo>
                      <a:pt x="67" y="23"/>
                    </a:lnTo>
                    <a:lnTo>
                      <a:pt x="60" y="12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0" y="12"/>
                    </a:lnTo>
                    <a:lnTo>
                      <a:pt x="3" y="23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0" y="60"/>
                    </a:lnTo>
                    <a:lnTo>
                      <a:pt x="22" y="67"/>
                    </a:lnTo>
                    <a:lnTo>
                      <a:pt x="35" y="70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374"/>
              <p:cNvSpPr>
                <a:spLocks/>
              </p:cNvSpPr>
              <p:nvPr/>
            </p:nvSpPr>
            <p:spPr bwMode="auto">
              <a:xfrm>
                <a:off x="2406" y="776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8 w 69"/>
                  <a:gd name="T3" fmla="*/ 66 h 69"/>
                  <a:gd name="T4" fmla="*/ 59 w 69"/>
                  <a:gd name="T5" fmla="*/ 60 h 69"/>
                  <a:gd name="T6" fmla="*/ 66 w 69"/>
                  <a:gd name="T7" fmla="*/ 48 h 69"/>
                  <a:gd name="T8" fmla="*/ 69 w 69"/>
                  <a:gd name="T9" fmla="*/ 35 h 69"/>
                  <a:gd name="T10" fmla="*/ 66 w 69"/>
                  <a:gd name="T11" fmla="*/ 22 h 69"/>
                  <a:gd name="T12" fmla="*/ 59 w 69"/>
                  <a:gd name="T13" fmla="*/ 11 h 69"/>
                  <a:gd name="T14" fmla="*/ 48 w 69"/>
                  <a:gd name="T15" fmla="*/ 3 h 69"/>
                  <a:gd name="T16" fmla="*/ 34 w 69"/>
                  <a:gd name="T17" fmla="*/ 0 h 69"/>
                  <a:gd name="T18" fmla="*/ 22 w 69"/>
                  <a:gd name="T19" fmla="*/ 3 h 69"/>
                  <a:gd name="T20" fmla="*/ 11 w 69"/>
                  <a:gd name="T21" fmla="*/ 11 h 69"/>
                  <a:gd name="T22" fmla="*/ 2 w 69"/>
                  <a:gd name="T23" fmla="*/ 22 h 69"/>
                  <a:gd name="T24" fmla="*/ 0 w 69"/>
                  <a:gd name="T25" fmla="*/ 35 h 69"/>
                  <a:gd name="T26" fmla="*/ 2 w 69"/>
                  <a:gd name="T27" fmla="*/ 48 h 69"/>
                  <a:gd name="T28" fmla="*/ 11 w 69"/>
                  <a:gd name="T29" fmla="*/ 60 h 69"/>
                  <a:gd name="T30" fmla="*/ 22 w 69"/>
                  <a:gd name="T31" fmla="*/ 66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8" y="66"/>
                    </a:lnTo>
                    <a:lnTo>
                      <a:pt x="59" y="60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2"/>
                    </a:lnTo>
                    <a:lnTo>
                      <a:pt x="59" y="11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60"/>
                    </a:lnTo>
                    <a:lnTo>
                      <a:pt x="22" y="66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375"/>
              <p:cNvSpPr>
                <a:spLocks/>
              </p:cNvSpPr>
              <p:nvPr/>
            </p:nvSpPr>
            <p:spPr bwMode="auto">
              <a:xfrm>
                <a:off x="2021" y="1304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7 w 69"/>
                  <a:gd name="T7" fmla="*/ 48 h 69"/>
                  <a:gd name="T8" fmla="*/ 69 w 69"/>
                  <a:gd name="T9" fmla="*/ 35 h 69"/>
                  <a:gd name="T10" fmla="*/ 67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5 w 69"/>
                  <a:gd name="T17" fmla="*/ 0 h 69"/>
                  <a:gd name="T18" fmla="*/ 21 w 69"/>
                  <a:gd name="T19" fmla="*/ 3 h 69"/>
                  <a:gd name="T20" fmla="*/ 10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8 h 69"/>
                  <a:gd name="T28" fmla="*/ 10 w 69"/>
                  <a:gd name="T29" fmla="*/ 60 h 69"/>
                  <a:gd name="T30" fmla="*/ 21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7" y="48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60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376"/>
              <p:cNvSpPr>
                <a:spLocks/>
              </p:cNvSpPr>
              <p:nvPr/>
            </p:nvSpPr>
            <p:spPr bwMode="auto">
              <a:xfrm>
                <a:off x="2796" y="1188"/>
                <a:ext cx="84" cy="84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6 h 69"/>
                  <a:gd name="T4" fmla="*/ 60 w 69"/>
                  <a:gd name="T5" fmla="*/ 59 h 69"/>
                  <a:gd name="T6" fmla="*/ 68 w 69"/>
                  <a:gd name="T7" fmla="*/ 47 h 69"/>
                  <a:gd name="T8" fmla="*/ 69 w 69"/>
                  <a:gd name="T9" fmla="*/ 34 h 69"/>
                  <a:gd name="T10" fmla="*/ 68 w 69"/>
                  <a:gd name="T11" fmla="*/ 20 h 69"/>
                  <a:gd name="T12" fmla="*/ 60 w 69"/>
                  <a:gd name="T13" fmla="*/ 9 h 69"/>
                  <a:gd name="T14" fmla="*/ 49 w 69"/>
                  <a:gd name="T15" fmla="*/ 2 h 69"/>
                  <a:gd name="T16" fmla="*/ 35 w 69"/>
                  <a:gd name="T17" fmla="*/ 0 h 69"/>
                  <a:gd name="T18" fmla="*/ 22 w 69"/>
                  <a:gd name="T19" fmla="*/ 2 h 69"/>
                  <a:gd name="T20" fmla="*/ 11 w 69"/>
                  <a:gd name="T21" fmla="*/ 9 h 69"/>
                  <a:gd name="T22" fmla="*/ 3 w 69"/>
                  <a:gd name="T23" fmla="*/ 20 h 69"/>
                  <a:gd name="T24" fmla="*/ 0 w 69"/>
                  <a:gd name="T25" fmla="*/ 34 h 69"/>
                  <a:gd name="T26" fmla="*/ 3 w 69"/>
                  <a:gd name="T27" fmla="*/ 47 h 69"/>
                  <a:gd name="T28" fmla="*/ 11 w 69"/>
                  <a:gd name="T29" fmla="*/ 59 h 69"/>
                  <a:gd name="T30" fmla="*/ 22 w 69"/>
                  <a:gd name="T31" fmla="*/ 66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6"/>
                    </a:lnTo>
                    <a:lnTo>
                      <a:pt x="60" y="59"/>
                    </a:lnTo>
                    <a:lnTo>
                      <a:pt x="68" y="47"/>
                    </a:lnTo>
                    <a:lnTo>
                      <a:pt x="69" y="34"/>
                    </a:lnTo>
                    <a:lnTo>
                      <a:pt x="68" y="20"/>
                    </a:lnTo>
                    <a:lnTo>
                      <a:pt x="60" y="9"/>
                    </a:lnTo>
                    <a:lnTo>
                      <a:pt x="49" y="2"/>
                    </a:lnTo>
                    <a:lnTo>
                      <a:pt x="35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3" y="20"/>
                    </a:lnTo>
                    <a:lnTo>
                      <a:pt x="0" y="34"/>
                    </a:lnTo>
                    <a:lnTo>
                      <a:pt x="3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377"/>
              <p:cNvSpPr>
                <a:spLocks/>
              </p:cNvSpPr>
              <p:nvPr/>
            </p:nvSpPr>
            <p:spPr bwMode="auto">
              <a:xfrm>
                <a:off x="1839" y="1887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378"/>
              <p:cNvSpPr>
                <a:spLocks/>
              </p:cNvSpPr>
              <p:nvPr/>
            </p:nvSpPr>
            <p:spPr bwMode="auto">
              <a:xfrm>
                <a:off x="2406" y="2163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379"/>
              <p:cNvSpPr>
                <a:spLocks/>
              </p:cNvSpPr>
              <p:nvPr/>
            </p:nvSpPr>
            <p:spPr bwMode="auto">
              <a:xfrm>
                <a:off x="1452" y="1674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380"/>
              <p:cNvSpPr>
                <a:spLocks/>
              </p:cNvSpPr>
              <p:nvPr/>
            </p:nvSpPr>
            <p:spPr bwMode="auto">
              <a:xfrm>
                <a:off x="2668" y="1715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381"/>
              <p:cNvSpPr>
                <a:spLocks/>
              </p:cNvSpPr>
              <p:nvPr/>
            </p:nvSpPr>
            <p:spPr bwMode="auto">
              <a:xfrm>
                <a:off x="2764" y="2836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7 w 70"/>
                  <a:gd name="T3" fmla="*/ 67 h 68"/>
                  <a:gd name="T4" fmla="*/ 59 w 70"/>
                  <a:gd name="T5" fmla="*/ 59 h 68"/>
                  <a:gd name="T6" fmla="*/ 67 w 70"/>
                  <a:gd name="T7" fmla="*/ 48 h 68"/>
                  <a:gd name="T8" fmla="*/ 70 w 70"/>
                  <a:gd name="T9" fmla="*/ 34 h 68"/>
                  <a:gd name="T10" fmla="*/ 67 w 70"/>
                  <a:gd name="T11" fmla="*/ 21 h 68"/>
                  <a:gd name="T12" fmla="*/ 59 w 70"/>
                  <a:gd name="T13" fmla="*/ 10 h 68"/>
                  <a:gd name="T14" fmla="*/ 47 w 70"/>
                  <a:gd name="T15" fmla="*/ 2 h 68"/>
                  <a:gd name="T16" fmla="*/ 35 w 70"/>
                  <a:gd name="T17" fmla="*/ 0 h 68"/>
                  <a:gd name="T18" fmla="*/ 21 w 70"/>
                  <a:gd name="T19" fmla="*/ 2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4 h 68"/>
                  <a:gd name="T26" fmla="*/ 2 w 70"/>
                  <a:gd name="T27" fmla="*/ 48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4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7" y="2"/>
                    </a:lnTo>
                    <a:lnTo>
                      <a:pt x="35" y="0"/>
                    </a:lnTo>
                    <a:lnTo>
                      <a:pt x="21" y="2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382"/>
            <p:cNvGrpSpPr>
              <a:grpSpLocks/>
            </p:cNvGrpSpPr>
            <p:nvPr/>
          </p:nvGrpSpPr>
          <p:grpSpPr bwMode="auto">
            <a:xfrm>
              <a:off x="1451" y="828"/>
              <a:ext cx="2802" cy="2171"/>
              <a:chOff x="1451" y="828"/>
              <a:chExt cx="2802" cy="2171"/>
            </a:xfrm>
          </p:grpSpPr>
          <p:sp>
            <p:nvSpPr>
              <p:cNvPr id="89" name="Freeform 383"/>
              <p:cNvSpPr>
                <a:spLocks/>
              </p:cNvSpPr>
              <p:nvPr/>
            </p:nvSpPr>
            <p:spPr bwMode="auto">
              <a:xfrm>
                <a:off x="3602" y="1421"/>
                <a:ext cx="85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6 h 68"/>
                  <a:gd name="T4" fmla="*/ 60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60 w 69"/>
                  <a:gd name="T13" fmla="*/ 9 h 68"/>
                  <a:gd name="T14" fmla="*/ 48 w 69"/>
                  <a:gd name="T15" fmla="*/ 3 h 68"/>
                  <a:gd name="T16" fmla="*/ 35 w 69"/>
                  <a:gd name="T17" fmla="*/ 0 h 68"/>
                  <a:gd name="T18" fmla="*/ 22 w 69"/>
                  <a:gd name="T19" fmla="*/ 3 h 68"/>
                  <a:gd name="T20" fmla="*/ 11 w 69"/>
                  <a:gd name="T21" fmla="*/ 9 h 68"/>
                  <a:gd name="T22" fmla="*/ 3 w 69"/>
                  <a:gd name="T23" fmla="*/ 21 h 68"/>
                  <a:gd name="T24" fmla="*/ 0 w 69"/>
                  <a:gd name="T25" fmla="*/ 35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6"/>
                    </a:lnTo>
                    <a:lnTo>
                      <a:pt x="60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9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9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384"/>
              <p:cNvSpPr>
                <a:spLocks/>
              </p:cNvSpPr>
              <p:nvPr/>
            </p:nvSpPr>
            <p:spPr bwMode="auto">
              <a:xfrm>
                <a:off x="3083" y="828"/>
                <a:ext cx="85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7 h 68"/>
                  <a:gd name="T4" fmla="*/ 59 w 70"/>
                  <a:gd name="T5" fmla="*/ 59 h 68"/>
                  <a:gd name="T6" fmla="*/ 67 w 70"/>
                  <a:gd name="T7" fmla="*/ 47 h 68"/>
                  <a:gd name="T8" fmla="*/ 70 w 70"/>
                  <a:gd name="T9" fmla="*/ 35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5 h 68"/>
                  <a:gd name="T26" fmla="*/ 3 w 70"/>
                  <a:gd name="T27" fmla="*/ 47 h 68"/>
                  <a:gd name="T28" fmla="*/ 10 w 70"/>
                  <a:gd name="T29" fmla="*/ 59 h 68"/>
                  <a:gd name="T30" fmla="*/ 21 w 70"/>
                  <a:gd name="T31" fmla="*/ 67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7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7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85"/>
              <p:cNvSpPr>
                <a:spLocks/>
              </p:cNvSpPr>
              <p:nvPr/>
            </p:nvSpPr>
            <p:spPr bwMode="auto">
              <a:xfrm>
                <a:off x="3378" y="2795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7 w 69"/>
                  <a:gd name="T3" fmla="*/ 66 h 68"/>
                  <a:gd name="T4" fmla="*/ 58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8 w 69"/>
                  <a:gd name="T13" fmla="*/ 9 h 68"/>
                  <a:gd name="T14" fmla="*/ 47 w 69"/>
                  <a:gd name="T15" fmla="*/ 2 h 68"/>
                  <a:gd name="T16" fmla="*/ 34 w 69"/>
                  <a:gd name="T17" fmla="*/ 0 h 68"/>
                  <a:gd name="T18" fmla="*/ 21 w 69"/>
                  <a:gd name="T19" fmla="*/ 2 h 68"/>
                  <a:gd name="T20" fmla="*/ 9 w 69"/>
                  <a:gd name="T21" fmla="*/ 9 h 68"/>
                  <a:gd name="T22" fmla="*/ 1 w 69"/>
                  <a:gd name="T23" fmla="*/ 20 h 68"/>
                  <a:gd name="T24" fmla="*/ 0 w 69"/>
                  <a:gd name="T25" fmla="*/ 34 h 68"/>
                  <a:gd name="T26" fmla="*/ 1 w 69"/>
                  <a:gd name="T27" fmla="*/ 47 h 68"/>
                  <a:gd name="T28" fmla="*/ 9 w 69"/>
                  <a:gd name="T29" fmla="*/ 58 h 68"/>
                  <a:gd name="T30" fmla="*/ 21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7" y="66"/>
                    </a:lnTo>
                    <a:lnTo>
                      <a:pt x="58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8" y="9"/>
                    </a:lnTo>
                    <a:lnTo>
                      <a:pt x="47" y="2"/>
                    </a:lnTo>
                    <a:lnTo>
                      <a:pt x="34" y="0"/>
                    </a:lnTo>
                    <a:lnTo>
                      <a:pt x="21" y="2"/>
                    </a:lnTo>
                    <a:lnTo>
                      <a:pt x="9" y="9"/>
                    </a:lnTo>
                    <a:lnTo>
                      <a:pt x="1" y="20"/>
                    </a:lnTo>
                    <a:lnTo>
                      <a:pt x="0" y="34"/>
                    </a:lnTo>
                    <a:lnTo>
                      <a:pt x="1" y="47"/>
                    </a:lnTo>
                    <a:lnTo>
                      <a:pt x="9" y="58"/>
                    </a:lnTo>
                    <a:lnTo>
                      <a:pt x="21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386"/>
              <p:cNvSpPr>
                <a:spLocks/>
              </p:cNvSpPr>
              <p:nvPr/>
            </p:nvSpPr>
            <p:spPr bwMode="auto">
              <a:xfrm>
                <a:off x="3599" y="2126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8 h 68"/>
                  <a:gd name="T8" fmla="*/ 69 w 69"/>
                  <a:gd name="T9" fmla="*/ 35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5 h 68"/>
                  <a:gd name="T26" fmla="*/ 2 w 69"/>
                  <a:gd name="T27" fmla="*/ 48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8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5"/>
                    </a:lnTo>
                    <a:lnTo>
                      <a:pt x="2" y="48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387"/>
              <p:cNvSpPr>
                <a:spLocks/>
              </p:cNvSpPr>
              <p:nvPr/>
            </p:nvSpPr>
            <p:spPr bwMode="auto">
              <a:xfrm>
                <a:off x="1796" y="164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3 h 68"/>
                  <a:gd name="T16" fmla="*/ 35 w 70"/>
                  <a:gd name="T17" fmla="*/ 0 h 68"/>
                  <a:gd name="T18" fmla="*/ 21 w 70"/>
                  <a:gd name="T19" fmla="*/ 3 h 68"/>
                  <a:gd name="T20" fmla="*/ 10 w 70"/>
                  <a:gd name="T21" fmla="*/ 10 h 68"/>
                  <a:gd name="T22" fmla="*/ 3 w 70"/>
                  <a:gd name="T23" fmla="*/ 21 h 68"/>
                  <a:gd name="T24" fmla="*/ 0 w 70"/>
                  <a:gd name="T25" fmla="*/ 33 h 68"/>
                  <a:gd name="T26" fmla="*/ 3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388"/>
              <p:cNvSpPr>
                <a:spLocks/>
              </p:cNvSpPr>
              <p:nvPr/>
            </p:nvSpPr>
            <p:spPr bwMode="auto">
              <a:xfrm>
                <a:off x="2363" y="2577"/>
                <a:ext cx="85" cy="84"/>
              </a:xfrm>
              <a:custGeom>
                <a:avLst/>
                <a:gdLst>
                  <a:gd name="T0" fmla="*/ 35 w 70"/>
                  <a:gd name="T1" fmla="*/ 69 h 69"/>
                  <a:gd name="T2" fmla="*/ 48 w 70"/>
                  <a:gd name="T3" fmla="*/ 67 h 69"/>
                  <a:gd name="T4" fmla="*/ 59 w 70"/>
                  <a:gd name="T5" fmla="*/ 59 h 69"/>
                  <a:gd name="T6" fmla="*/ 67 w 70"/>
                  <a:gd name="T7" fmla="*/ 48 h 69"/>
                  <a:gd name="T8" fmla="*/ 70 w 70"/>
                  <a:gd name="T9" fmla="*/ 35 h 69"/>
                  <a:gd name="T10" fmla="*/ 67 w 70"/>
                  <a:gd name="T11" fmla="*/ 21 h 69"/>
                  <a:gd name="T12" fmla="*/ 59 w 70"/>
                  <a:gd name="T13" fmla="*/ 10 h 69"/>
                  <a:gd name="T14" fmla="*/ 48 w 70"/>
                  <a:gd name="T15" fmla="*/ 3 h 69"/>
                  <a:gd name="T16" fmla="*/ 35 w 70"/>
                  <a:gd name="T17" fmla="*/ 0 h 69"/>
                  <a:gd name="T18" fmla="*/ 21 w 70"/>
                  <a:gd name="T19" fmla="*/ 3 h 69"/>
                  <a:gd name="T20" fmla="*/ 10 w 70"/>
                  <a:gd name="T21" fmla="*/ 10 h 69"/>
                  <a:gd name="T22" fmla="*/ 3 w 70"/>
                  <a:gd name="T23" fmla="*/ 21 h 69"/>
                  <a:gd name="T24" fmla="*/ 0 w 70"/>
                  <a:gd name="T25" fmla="*/ 35 h 69"/>
                  <a:gd name="T26" fmla="*/ 3 w 70"/>
                  <a:gd name="T27" fmla="*/ 48 h 69"/>
                  <a:gd name="T28" fmla="*/ 10 w 70"/>
                  <a:gd name="T29" fmla="*/ 59 h 69"/>
                  <a:gd name="T30" fmla="*/ 21 w 70"/>
                  <a:gd name="T31" fmla="*/ 67 h 69"/>
                  <a:gd name="T32" fmla="*/ 35 w 70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9"/>
                  <a:gd name="T53" fmla="*/ 70 w 70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9">
                    <a:moveTo>
                      <a:pt x="35" y="69"/>
                    </a:moveTo>
                    <a:lnTo>
                      <a:pt x="48" y="67"/>
                    </a:lnTo>
                    <a:lnTo>
                      <a:pt x="59" y="59"/>
                    </a:lnTo>
                    <a:lnTo>
                      <a:pt x="67" y="48"/>
                    </a:lnTo>
                    <a:lnTo>
                      <a:pt x="70" y="35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10" y="59"/>
                    </a:lnTo>
                    <a:lnTo>
                      <a:pt x="21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389"/>
              <p:cNvSpPr>
                <a:spLocks/>
              </p:cNvSpPr>
              <p:nvPr/>
            </p:nvSpPr>
            <p:spPr bwMode="auto">
              <a:xfrm>
                <a:off x="4169" y="2576"/>
                <a:ext cx="84" cy="85"/>
              </a:xfrm>
              <a:custGeom>
                <a:avLst/>
                <a:gdLst>
                  <a:gd name="T0" fmla="*/ 35 w 69"/>
                  <a:gd name="T1" fmla="*/ 69 h 69"/>
                  <a:gd name="T2" fmla="*/ 49 w 69"/>
                  <a:gd name="T3" fmla="*/ 67 h 69"/>
                  <a:gd name="T4" fmla="*/ 60 w 69"/>
                  <a:gd name="T5" fmla="*/ 60 h 69"/>
                  <a:gd name="T6" fmla="*/ 67 w 69"/>
                  <a:gd name="T7" fmla="*/ 49 h 69"/>
                  <a:gd name="T8" fmla="*/ 69 w 69"/>
                  <a:gd name="T9" fmla="*/ 35 h 69"/>
                  <a:gd name="T10" fmla="*/ 67 w 69"/>
                  <a:gd name="T11" fmla="*/ 21 h 69"/>
                  <a:gd name="T12" fmla="*/ 60 w 69"/>
                  <a:gd name="T13" fmla="*/ 10 h 69"/>
                  <a:gd name="T14" fmla="*/ 49 w 69"/>
                  <a:gd name="T15" fmla="*/ 3 h 69"/>
                  <a:gd name="T16" fmla="*/ 35 w 69"/>
                  <a:gd name="T17" fmla="*/ 0 h 69"/>
                  <a:gd name="T18" fmla="*/ 22 w 69"/>
                  <a:gd name="T19" fmla="*/ 3 h 69"/>
                  <a:gd name="T20" fmla="*/ 11 w 69"/>
                  <a:gd name="T21" fmla="*/ 10 h 69"/>
                  <a:gd name="T22" fmla="*/ 3 w 69"/>
                  <a:gd name="T23" fmla="*/ 21 h 69"/>
                  <a:gd name="T24" fmla="*/ 0 w 69"/>
                  <a:gd name="T25" fmla="*/ 35 h 69"/>
                  <a:gd name="T26" fmla="*/ 3 w 69"/>
                  <a:gd name="T27" fmla="*/ 49 h 69"/>
                  <a:gd name="T28" fmla="*/ 11 w 69"/>
                  <a:gd name="T29" fmla="*/ 60 h 69"/>
                  <a:gd name="T30" fmla="*/ 22 w 69"/>
                  <a:gd name="T31" fmla="*/ 67 h 69"/>
                  <a:gd name="T32" fmla="*/ 35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5" y="69"/>
                    </a:moveTo>
                    <a:lnTo>
                      <a:pt x="49" y="67"/>
                    </a:lnTo>
                    <a:lnTo>
                      <a:pt x="60" y="60"/>
                    </a:lnTo>
                    <a:lnTo>
                      <a:pt x="67" y="49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60" y="10"/>
                    </a:lnTo>
                    <a:lnTo>
                      <a:pt x="49" y="3"/>
                    </a:lnTo>
                    <a:lnTo>
                      <a:pt x="35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3" y="49"/>
                    </a:lnTo>
                    <a:lnTo>
                      <a:pt x="11" y="60"/>
                    </a:lnTo>
                    <a:lnTo>
                      <a:pt x="22" y="67"/>
                    </a:lnTo>
                    <a:lnTo>
                      <a:pt x="35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390"/>
              <p:cNvSpPr>
                <a:spLocks/>
              </p:cNvSpPr>
              <p:nvPr/>
            </p:nvSpPr>
            <p:spPr bwMode="auto">
              <a:xfrm>
                <a:off x="1966" y="2914"/>
                <a:ext cx="84" cy="85"/>
              </a:xfrm>
              <a:custGeom>
                <a:avLst/>
                <a:gdLst>
                  <a:gd name="T0" fmla="*/ 34 w 69"/>
                  <a:gd name="T1" fmla="*/ 69 h 69"/>
                  <a:gd name="T2" fmla="*/ 47 w 69"/>
                  <a:gd name="T3" fmla="*/ 67 h 69"/>
                  <a:gd name="T4" fmla="*/ 58 w 69"/>
                  <a:gd name="T5" fmla="*/ 60 h 69"/>
                  <a:gd name="T6" fmla="*/ 66 w 69"/>
                  <a:gd name="T7" fmla="*/ 49 h 69"/>
                  <a:gd name="T8" fmla="*/ 69 w 69"/>
                  <a:gd name="T9" fmla="*/ 35 h 69"/>
                  <a:gd name="T10" fmla="*/ 66 w 69"/>
                  <a:gd name="T11" fmla="*/ 21 h 69"/>
                  <a:gd name="T12" fmla="*/ 58 w 69"/>
                  <a:gd name="T13" fmla="*/ 10 h 69"/>
                  <a:gd name="T14" fmla="*/ 47 w 69"/>
                  <a:gd name="T15" fmla="*/ 3 h 69"/>
                  <a:gd name="T16" fmla="*/ 34 w 69"/>
                  <a:gd name="T17" fmla="*/ 0 h 69"/>
                  <a:gd name="T18" fmla="*/ 20 w 69"/>
                  <a:gd name="T19" fmla="*/ 3 h 69"/>
                  <a:gd name="T20" fmla="*/ 9 w 69"/>
                  <a:gd name="T21" fmla="*/ 10 h 69"/>
                  <a:gd name="T22" fmla="*/ 1 w 69"/>
                  <a:gd name="T23" fmla="*/ 21 h 69"/>
                  <a:gd name="T24" fmla="*/ 0 w 69"/>
                  <a:gd name="T25" fmla="*/ 35 h 69"/>
                  <a:gd name="T26" fmla="*/ 1 w 69"/>
                  <a:gd name="T27" fmla="*/ 49 h 69"/>
                  <a:gd name="T28" fmla="*/ 9 w 69"/>
                  <a:gd name="T29" fmla="*/ 60 h 69"/>
                  <a:gd name="T30" fmla="*/ 20 w 69"/>
                  <a:gd name="T31" fmla="*/ 67 h 69"/>
                  <a:gd name="T32" fmla="*/ 34 w 69"/>
                  <a:gd name="T33" fmla="*/ 6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9"/>
                  <a:gd name="T53" fmla="*/ 69 w 69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9">
                    <a:moveTo>
                      <a:pt x="34" y="69"/>
                    </a:moveTo>
                    <a:lnTo>
                      <a:pt x="47" y="67"/>
                    </a:lnTo>
                    <a:lnTo>
                      <a:pt x="58" y="60"/>
                    </a:lnTo>
                    <a:lnTo>
                      <a:pt x="66" y="49"/>
                    </a:lnTo>
                    <a:lnTo>
                      <a:pt x="69" y="35"/>
                    </a:lnTo>
                    <a:lnTo>
                      <a:pt x="66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9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9"/>
                    </a:lnTo>
                    <a:lnTo>
                      <a:pt x="9" y="60"/>
                    </a:lnTo>
                    <a:lnTo>
                      <a:pt x="20" y="67"/>
                    </a:lnTo>
                    <a:lnTo>
                      <a:pt x="34" y="69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391"/>
              <p:cNvSpPr>
                <a:spLocks/>
              </p:cNvSpPr>
              <p:nvPr/>
            </p:nvSpPr>
            <p:spPr bwMode="auto">
              <a:xfrm>
                <a:off x="1753" y="1039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392"/>
              <p:cNvSpPr>
                <a:spLocks/>
              </p:cNvSpPr>
              <p:nvPr/>
            </p:nvSpPr>
            <p:spPr bwMode="auto">
              <a:xfrm>
                <a:off x="3168" y="1468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7 w 69"/>
                  <a:gd name="T3" fmla="*/ 67 h 68"/>
                  <a:gd name="T4" fmla="*/ 58 w 69"/>
                  <a:gd name="T5" fmla="*/ 58 h 68"/>
                  <a:gd name="T6" fmla="*/ 67 w 69"/>
                  <a:gd name="T7" fmla="*/ 47 h 68"/>
                  <a:gd name="T8" fmla="*/ 69 w 69"/>
                  <a:gd name="T9" fmla="*/ 35 h 68"/>
                  <a:gd name="T10" fmla="*/ 67 w 69"/>
                  <a:gd name="T11" fmla="*/ 21 h 68"/>
                  <a:gd name="T12" fmla="*/ 58 w 69"/>
                  <a:gd name="T13" fmla="*/ 10 h 68"/>
                  <a:gd name="T14" fmla="*/ 47 w 69"/>
                  <a:gd name="T15" fmla="*/ 3 h 68"/>
                  <a:gd name="T16" fmla="*/ 35 w 69"/>
                  <a:gd name="T17" fmla="*/ 0 h 68"/>
                  <a:gd name="T18" fmla="*/ 21 w 69"/>
                  <a:gd name="T19" fmla="*/ 3 h 68"/>
                  <a:gd name="T20" fmla="*/ 10 w 69"/>
                  <a:gd name="T21" fmla="*/ 10 h 68"/>
                  <a:gd name="T22" fmla="*/ 1 w 69"/>
                  <a:gd name="T23" fmla="*/ 21 h 68"/>
                  <a:gd name="T24" fmla="*/ 0 w 69"/>
                  <a:gd name="T25" fmla="*/ 35 h 68"/>
                  <a:gd name="T26" fmla="*/ 1 w 69"/>
                  <a:gd name="T27" fmla="*/ 47 h 68"/>
                  <a:gd name="T28" fmla="*/ 10 w 69"/>
                  <a:gd name="T29" fmla="*/ 58 h 68"/>
                  <a:gd name="T30" fmla="*/ 21 w 69"/>
                  <a:gd name="T31" fmla="*/ 67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7" y="67"/>
                    </a:lnTo>
                    <a:lnTo>
                      <a:pt x="58" y="58"/>
                    </a:lnTo>
                    <a:lnTo>
                      <a:pt x="67" y="47"/>
                    </a:lnTo>
                    <a:lnTo>
                      <a:pt x="69" y="35"/>
                    </a:lnTo>
                    <a:lnTo>
                      <a:pt x="67" y="21"/>
                    </a:lnTo>
                    <a:lnTo>
                      <a:pt x="58" y="10"/>
                    </a:lnTo>
                    <a:lnTo>
                      <a:pt x="47" y="3"/>
                    </a:lnTo>
                    <a:lnTo>
                      <a:pt x="35" y="0"/>
                    </a:lnTo>
                    <a:lnTo>
                      <a:pt x="21" y="3"/>
                    </a:lnTo>
                    <a:lnTo>
                      <a:pt x="10" y="10"/>
                    </a:lnTo>
                    <a:lnTo>
                      <a:pt x="1" y="21"/>
                    </a:lnTo>
                    <a:lnTo>
                      <a:pt x="0" y="35"/>
                    </a:lnTo>
                    <a:lnTo>
                      <a:pt x="1" y="47"/>
                    </a:lnTo>
                    <a:lnTo>
                      <a:pt x="10" y="58"/>
                    </a:lnTo>
                    <a:lnTo>
                      <a:pt x="21" y="67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393"/>
              <p:cNvSpPr>
                <a:spLocks/>
              </p:cNvSpPr>
              <p:nvPr/>
            </p:nvSpPr>
            <p:spPr bwMode="auto">
              <a:xfrm>
                <a:off x="2105" y="1887"/>
                <a:ext cx="84" cy="83"/>
              </a:xfrm>
              <a:custGeom>
                <a:avLst/>
                <a:gdLst>
                  <a:gd name="T0" fmla="*/ 35 w 69"/>
                  <a:gd name="T1" fmla="*/ 68 h 68"/>
                  <a:gd name="T2" fmla="*/ 48 w 69"/>
                  <a:gd name="T3" fmla="*/ 65 h 68"/>
                  <a:gd name="T4" fmla="*/ 60 w 69"/>
                  <a:gd name="T5" fmla="*/ 58 h 68"/>
                  <a:gd name="T6" fmla="*/ 66 w 69"/>
                  <a:gd name="T7" fmla="*/ 47 h 68"/>
                  <a:gd name="T8" fmla="*/ 69 w 69"/>
                  <a:gd name="T9" fmla="*/ 33 h 68"/>
                  <a:gd name="T10" fmla="*/ 66 w 69"/>
                  <a:gd name="T11" fmla="*/ 21 h 68"/>
                  <a:gd name="T12" fmla="*/ 60 w 69"/>
                  <a:gd name="T13" fmla="*/ 10 h 68"/>
                  <a:gd name="T14" fmla="*/ 48 w 69"/>
                  <a:gd name="T15" fmla="*/ 1 h 68"/>
                  <a:gd name="T16" fmla="*/ 35 w 69"/>
                  <a:gd name="T17" fmla="*/ 0 h 68"/>
                  <a:gd name="T18" fmla="*/ 22 w 69"/>
                  <a:gd name="T19" fmla="*/ 1 h 68"/>
                  <a:gd name="T20" fmla="*/ 11 w 69"/>
                  <a:gd name="T21" fmla="*/ 10 h 68"/>
                  <a:gd name="T22" fmla="*/ 3 w 69"/>
                  <a:gd name="T23" fmla="*/ 21 h 68"/>
                  <a:gd name="T24" fmla="*/ 0 w 69"/>
                  <a:gd name="T25" fmla="*/ 33 h 68"/>
                  <a:gd name="T26" fmla="*/ 3 w 69"/>
                  <a:gd name="T27" fmla="*/ 47 h 68"/>
                  <a:gd name="T28" fmla="*/ 11 w 69"/>
                  <a:gd name="T29" fmla="*/ 58 h 68"/>
                  <a:gd name="T30" fmla="*/ 22 w 69"/>
                  <a:gd name="T31" fmla="*/ 65 h 68"/>
                  <a:gd name="T32" fmla="*/ 35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60" y="58"/>
                    </a:lnTo>
                    <a:lnTo>
                      <a:pt x="66" y="47"/>
                    </a:lnTo>
                    <a:lnTo>
                      <a:pt x="69" y="33"/>
                    </a:lnTo>
                    <a:lnTo>
                      <a:pt x="66" y="21"/>
                    </a:lnTo>
                    <a:lnTo>
                      <a:pt x="60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2" y="1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3"/>
                    </a:lnTo>
                    <a:lnTo>
                      <a:pt x="3" y="47"/>
                    </a:lnTo>
                    <a:lnTo>
                      <a:pt x="11" y="58"/>
                    </a:lnTo>
                    <a:lnTo>
                      <a:pt x="22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394"/>
              <p:cNvSpPr>
                <a:spLocks/>
              </p:cNvSpPr>
              <p:nvPr/>
            </p:nvSpPr>
            <p:spPr bwMode="auto">
              <a:xfrm>
                <a:off x="2106" y="2417"/>
                <a:ext cx="84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8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0 h 68"/>
                  <a:gd name="T12" fmla="*/ 59 w 69"/>
                  <a:gd name="T13" fmla="*/ 9 h 68"/>
                  <a:gd name="T14" fmla="*/ 48 w 69"/>
                  <a:gd name="T15" fmla="*/ 2 h 68"/>
                  <a:gd name="T16" fmla="*/ 34 w 69"/>
                  <a:gd name="T17" fmla="*/ 0 h 68"/>
                  <a:gd name="T18" fmla="*/ 22 w 69"/>
                  <a:gd name="T19" fmla="*/ 2 h 68"/>
                  <a:gd name="T20" fmla="*/ 11 w 69"/>
                  <a:gd name="T21" fmla="*/ 9 h 68"/>
                  <a:gd name="T22" fmla="*/ 2 w 69"/>
                  <a:gd name="T23" fmla="*/ 20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8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8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0"/>
                    </a:lnTo>
                    <a:lnTo>
                      <a:pt x="59" y="9"/>
                    </a:lnTo>
                    <a:lnTo>
                      <a:pt x="48" y="2"/>
                    </a:lnTo>
                    <a:lnTo>
                      <a:pt x="34" y="0"/>
                    </a:lnTo>
                    <a:lnTo>
                      <a:pt x="22" y="2"/>
                    </a:lnTo>
                    <a:lnTo>
                      <a:pt x="11" y="9"/>
                    </a:lnTo>
                    <a:lnTo>
                      <a:pt x="2" y="20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8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395"/>
              <p:cNvSpPr>
                <a:spLocks/>
              </p:cNvSpPr>
              <p:nvPr/>
            </p:nvSpPr>
            <p:spPr bwMode="auto">
              <a:xfrm>
                <a:off x="1451" y="2376"/>
                <a:ext cx="86" cy="83"/>
              </a:xfrm>
              <a:custGeom>
                <a:avLst/>
                <a:gdLst>
                  <a:gd name="T0" fmla="*/ 35 w 70"/>
                  <a:gd name="T1" fmla="*/ 68 h 68"/>
                  <a:gd name="T2" fmla="*/ 48 w 70"/>
                  <a:gd name="T3" fmla="*/ 65 h 68"/>
                  <a:gd name="T4" fmla="*/ 59 w 70"/>
                  <a:gd name="T5" fmla="*/ 58 h 68"/>
                  <a:gd name="T6" fmla="*/ 67 w 70"/>
                  <a:gd name="T7" fmla="*/ 47 h 68"/>
                  <a:gd name="T8" fmla="*/ 70 w 70"/>
                  <a:gd name="T9" fmla="*/ 33 h 68"/>
                  <a:gd name="T10" fmla="*/ 67 w 70"/>
                  <a:gd name="T11" fmla="*/ 21 h 68"/>
                  <a:gd name="T12" fmla="*/ 59 w 70"/>
                  <a:gd name="T13" fmla="*/ 10 h 68"/>
                  <a:gd name="T14" fmla="*/ 48 w 70"/>
                  <a:gd name="T15" fmla="*/ 1 h 68"/>
                  <a:gd name="T16" fmla="*/ 35 w 70"/>
                  <a:gd name="T17" fmla="*/ 0 h 68"/>
                  <a:gd name="T18" fmla="*/ 21 w 70"/>
                  <a:gd name="T19" fmla="*/ 1 h 68"/>
                  <a:gd name="T20" fmla="*/ 10 w 70"/>
                  <a:gd name="T21" fmla="*/ 10 h 68"/>
                  <a:gd name="T22" fmla="*/ 2 w 70"/>
                  <a:gd name="T23" fmla="*/ 21 h 68"/>
                  <a:gd name="T24" fmla="*/ 0 w 70"/>
                  <a:gd name="T25" fmla="*/ 33 h 68"/>
                  <a:gd name="T26" fmla="*/ 2 w 70"/>
                  <a:gd name="T27" fmla="*/ 47 h 68"/>
                  <a:gd name="T28" fmla="*/ 10 w 70"/>
                  <a:gd name="T29" fmla="*/ 58 h 68"/>
                  <a:gd name="T30" fmla="*/ 21 w 70"/>
                  <a:gd name="T31" fmla="*/ 65 h 68"/>
                  <a:gd name="T32" fmla="*/ 35 w 70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8"/>
                  <a:gd name="T53" fmla="*/ 70 w 7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8">
                    <a:moveTo>
                      <a:pt x="35" y="68"/>
                    </a:moveTo>
                    <a:lnTo>
                      <a:pt x="48" y="65"/>
                    </a:lnTo>
                    <a:lnTo>
                      <a:pt x="59" y="58"/>
                    </a:lnTo>
                    <a:lnTo>
                      <a:pt x="67" y="47"/>
                    </a:lnTo>
                    <a:lnTo>
                      <a:pt x="70" y="33"/>
                    </a:lnTo>
                    <a:lnTo>
                      <a:pt x="67" y="21"/>
                    </a:lnTo>
                    <a:lnTo>
                      <a:pt x="59" y="10"/>
                    </a:lnTo>
                    <a:lnTo>
                      <a:pt x="48" y="1"/>
                    </a:lnTo>
                    <a:lnTo>
                      <a:pt x="35" y="0"/>
                    </a:lnTo>
                    <a:lnTo>
                      <a:pt x="21" y="1"/>
                    </a:lnTo>
                    <a:lnTo>
                      <a:pt x="10" y="10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2" y="47"/>
                    </a:lnTo>
                    <a:lnTo>
                      <a:pt x="10" y="58"/>
                    </a:lnTo>
                    <a:lnTo>
                      <a:pt x="21" y="65"/>
                    </a:lnTo>
                    <a:lnTo>
                      <a:pt x="35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396"/>
              <p:cNvSpPr>
                <a:spLocks/>
              </p:cNvSpPr>
              <p:nvPr/>
            </p:nvSpPr>
            <p:spPr bwMode="auto">
              <a:xfrm>
                <a:off x="2320" y="1757"/>
                <a:ext cx="85" cy="83"/>
              </a:xfrm>
              <a:custGeom>
                <a:avLst/>
                <a:gdLst>
                  <a:gd name="T0" fmla="*/ 34 w 69"/>
                  <a:gd name="T1" fmla="*/ 68 h 68"/>
                  <a:gd name="T2" fmla="*/ 48 w 69"/>
                  <a:gd name="T3" fmla="*/ 66 h 68"/>
                  <a:gd name="T4" fmla="*/ 59 w 69"/>
                  <a:gd name="T5" fmla="*/ 59 h 68"/>
                  <a:gd name="T6" fmla="*/ 66 w 69"/>
                  <a:gd name="T7" fmla="*/ 47 h 68"/>
                  <a:gd name="T8" fmla="*/ 69 w 69"/>
                  <a:gd name="T9" fmla="*/ 34 h 68"/>
                  <a:gd name="T10" fmla="*/ 66 w 69"/>
                  <a:gd name="T11" fmla="*/ 21 h 68"/>
                  <a:gd name="T12" fmla="*/ 59 w 69"/>
                  <a:gd name="T13" fmla="*/ 10 h 68"/>
                  <a:gd name="T14" fmla="*/ 48 w 69"/>
                  <a:gd name="T15" fmla="*/ 3 h 68"/>
                  <a:gd name="T16" fmla="*/ 34 w 69"/>
                  <a:gd name="T17" fmla="*/ 0 h 68"/>
                  <a:gd name="T18" fmla="*/ 22 w 69"/>
                  <a:gd name="T19" fmla="*/ 3 h 68"/>
                  <a:gd name="T20" fmla="*/ 11 w 69"/>
                  <a:gd name="T21" fmla="*/ 10 h 68"/>
                  <a:gd name="T22" fmla="*/ 2 w 69"/>
                  <a:gd name="T23" fmla="*/ 21 h 68"/>
                  <a:gd name="T24" fmla="*/ 0 w 69"/>
                  <a:gd name="T25" fmla="*/ 34 h 68"/>
                  <a:gd name="T26" fmla="*/ 2 w 69"/>
                  <a:gd name="T27" fmla="*/ 47 h 68"/>
                  <a:gd name="T28" fmla="*/ 11 w 69"/>
                  <a:gd name="T29" fmla="*/ 59 h 68"/>
                  <a:gd name="T30" fmla="*/ 22 w 69"/>
                  <a:gd name="T31" fmla="*/ 66 h 68"/>
                  <a:gd name="T32" fmla="*/ 34 w 69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8"/>
                  <a:gd name="T53" fmla="*/ 69 w 6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8">
                    <a:moveTo>
                      <a:pt x="34" y="68"/>
                    </a:moveTo>
                    <a:lnTo>
                      <a:pt x="48" y="66"/>
                    </a:lnTo>
                    <a:lnTo>
                      <a:pt x="59" y="59"/>
                    </a:lnTo>
                    <a:lnTo>
                      <a:pt x="66" y="47"/>
                    </a:lnTo>
                    <a:lnTo>
                      <a:pt x="69" y="34"/>
                    </a:lnTo>
                    <a:lnTo>
                      <a:pt x="66" y="21"/>
                    </a:lnTo>
                    <a:lnTo>
                      <a:pt x="59" y="10"/>
                    </a:lnTo>
                    <a:lnTo>
                      <a:pt x="48" y="3"/>
                    </a:lnTo>
                    <a:lnTo>
                      <a:pt x="34" y="0"/>
                    </a:lnTo>
                    <a:lnTo>
                      <a:pt x="22" y="3"/>
                    </a:lnTo>
                    <a:lnTo>
                      <a:pt x="11" y="10"/>
                    </a:lnTo>
                    <a:lnTo>
                      <a:pt x="2" y="21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11" y="59"/>
                    </a:lnTo>
                    <a:lnTo>
                      <a:pt x="22" y="66"/>
                    </a:lnTo>
                    <a:lnTo>
                      <a:pt x="34" y="68"/>
                    </a:lnTo>
                  </a:path>
                </a:pathLst>
              </a:custGeom>
              <a:solidFill>
                <a:srgbClr val="66FFFF"/>
              </a:solid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NP-completeness: </a:t>
            </a:r>
          </a:p>
          <a:p>
            <a:r>
              <a:rPr lang="en-US" sz="3200" dirty="0" smtClean="0"/>
              <a:t>• </a:t>
            </a:r>
            <a:r>
              <a:rPr lang="en-US" sz="2800" dirty="0" smtClean="0"/>
              <a:t>Resource-constrained computation</a:t>
            </a:r>
          </a:p>
          <a:p>
            <a:r>
              <a:rPr lang="en-US" sz="2800" dirty="0" smtClean="0"/>
              <a:t>• Complexity classes</a:t>
            </a:r>
          </a:p>
          <a:p>
            <a:r>
              <a:rPr lang="en-US" sz="2800" dirty="0" smtClean="0"/>
              <a:t>• Intractability</a:t>
            </a:r>
          </a:p>
          <a:p>
            <a:r>
              <a:rPr lang="en-US" sz="2800" dirty="0" smtClean="0"/>
              <a:t>• Boolean </a:t>
            </a:r>
            <a:r>
              <a:rPr lang="en-US" sz="2800" dirty="0" err="1" smtClean="0"/>
              <a:t>satisfiability</a:t>
            </a:r>
            <a:endParaRPr lang="en-US" sz="2800" dirty="0" smtClean="0"/>
          </a:p>
          <a:p>
            <a:r>
              <a:rPr lang="en-US" sz="2800" dirty="0" smtClean="0"/>
              <a:t>• Cook-Levin theorem</a:t>
            </a:r>
          </a:p>
          <a:p>
            <a:r>
              <a:rPr lang="en-US" sz="2800" dirty="0" smtClean="0"/>
              <a:t>• Transformations</a:t>
            </a:r>
          </a:p>
          <a:p>
            <a:r>
              <a:rPr lang="en-US" sz="2800" dirty="0" smtClean="0"/>
              <a:t>• Graph clique problem</a:t>
            </a:r>
          </a:p>
          <a:p>
            <a:r>
              <a:rPr lang="en-US" sz="2800" dirty="0" smtClean="0"/>
              <a:t>• Independent sets</a:t>
            </a:r>
          </a:p>
          <a:p>
            <a:r>
              <a:rPr lang="en-US" sz="2800" dirty="0" smtClean="0"/>
              <a:t>• Hamiltonian cycles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Colorability</a:t>
            </a:r>
            <a:r>
              <a:rPr lang="en-US" sz="2800" dirty="0" smtClean="0"/>
              <a:t> problems</a:t>
            </a:r>
          </a:p>
          <a:p>
            <a:r>
              <a:rPr lang="en-US" sz="2800" dirty="0" smtClean="0"/>
              <a:t>• Heuristics</a:t>
            </a:r>
            <a:endParaRPr lang="en-US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886200"/>
            <a:ext cx="4305300" cy="2286000"/>
            <a:chOff x="2904" y="2688"/>
            <a:chExt cx="2712" cy="1440"/>
          </a:xfrm>
        </p:grpSpPr>
        <p:sp>
          <p:nvSpPr>
            <p:cNvPr id="26634" name="AutoShape 5"/>
            <p:cNvSpPr>
              <a:spLocks noChangeArrowheads="1"/>
            </p:cNvSpPr>
            <p:nvPr/>
          </p:nvSpPr>
          <p:spPr bwMode="auto">
            <a:xfrm>
              <a:off x="3336" y="3084"/>
              <a:ext cx="2160" cy="1044"/>
            </a:xfrm>
            <a:prstGeom prst="roundRect">
              <a:avLst>
                <a:gd name="adj" fmla="val 637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5" name="AutoShape 6"/>
            <p:cNvSpPr>
              <a:spLocks noChangeArrowheads="1"/>
            </p:cNvSpPr>
            <p:nvPr/>
          </p:nvSpPr>
          <p:spPr bwMode="auto">
            <a:xfrm>
              <a:off x="3416" y="3152"/>
              <a:ext cx="1312" cy="576"/>
            </a:xfrm>
            <a:prstGeom prst="roundRect">
              <a:avLst>
                <a:gd name="adj" fmla="val 777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3912" y="309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P</a:t>
              </a:r>
              <a:endParaRPr lang="en-US" sz="2800" b="0">
                <a:solidFill>
                  <a:srgbClr val="33CC33"/>
                </a:solidFill>
              </a:endParaRPr>
            </a:p>
          </p:txBody>
        </p:sp>
        <p:sp>
          <p:nvSpPr>
            <p:cNvPr id="26637" name="AutoShape 8"/>
            <p:cNvSpPr>
              <a:spLocks noChangeArrowheads="1"/>
            </p:cNvSpPr>
            <p:nvPr/>
          </p:nvSpPr>
          <p:spPr bwMode="auto">
            <a:xfrm>
              <a:off x="2909" y="2688"/>
              <a:ext cx="1867" cy="1104"/>
            </a:xfrm>
            <a:prstGeom prst="roundRect">
              <a:avLst>
                <a:gd name="adj" fmla="val 637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Text Box 9"/>
            <p:cNvSpPr txBox="1">
              <a:spLocks noChangeArrowheads="1"/>
            </p:cNvSpPr>
            <p:nvPr/>
          </p:nvSpPr>
          <p:spPr bwMode="auto">
            <a:xfrm>
              <a:off x="2904" y="3091"/>
              <a:ext cx="4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NP   </a:t>
              </a:r>
            </a:p>
          </p:txBody>
        </p:sp>
        <p:sp>
          <p:nvSpPr>
            <p:cNvPr id="26639" name="AutoShape 10"/>
            <p:cNvSpPr>
              <a:spLocks noChangeArrowheads="1"/>
            </p:cNvSpPr>
            <p:nvPr/>
          </p:nvSpPr>
          <p:spPr bwMode="auto">
            <a:xfrm rot="5400000">
              <a:off x="3627" y="2124"/>
              <a:ext cx="243" cy="154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Text Box 11"/>
            <p:cNvSpPr txBox="1">
              <a:spLocks noChangeArrowheads="1"/>
            </p:cNvSpPr>
            <p:nvPr/>
          </p:nvSpPr>
          <p:spPr bwMode="auto">
            <a:xfrm>
              <a:off x="2952" y="2736"/>
              <a:ext cx="17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NP-complete</a:t>
              </a:r>
              <a:r>
                <a:rPr lang="en-US" sz="2400" b="0"/>
                <a:t>  </a:t>
              </a:r>
              <a:r>
                <a:rPr lang="en-US" sz="2400" b="0">
                  <a:solidFill>
                    <a:srgbClr val="33CC33"/>
                  </a:solidFill>
                </a:rPr>
                <a:t>SAT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  <p:sp>
          <p:nvSpPr>
            <p:cNvPr id="26641" name="AutoShape 12"/>
            <p:cNvSpPr>
              <a:spLocks noChangeArrowheads="1"/>
            </p:cNvSpPr>
            <p:nvPr/>
          </p:nvSpPr>
          <p:spPr bwMode="auto">
            <a:xfrm rot="5400000">
              <a:off x="4199" y="3016"/>
              <a:ext cx="243" cy="187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Text Box 13"/>
            <p:cNvSpPr txBox="1">
              <a:spLocks noChangeArrowheads="1"/>
            </p:cNvSpPr>
            <p:nvPr/>
          </p:nvSpPr>
          <p:spPr bwMode="auto">
            <a:xfrm>
              <a:off x="3351" y="3792"/>
              <a:ext cx="20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co-NP-complete</a:t>
              </a:r>
              <a:r>
                <a:rPr lang="en-US" sz="24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TAUT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  <p:sp>
          <p:nvSpPr>
            <p:cNvPr id="26643" name="Text Box 14"/>
            <p:cNvSpPr txBox="1">
              <a:spLocks noChangeArrowheads="1"/>
            </p:cNvSpPr>
            <p:nvPr/>
          </p:nvSpPr>
          <p:spPr bwMode="auto">
            <a:xfrm>
              <a:off x="4752" y="3091"/>
              <a:ext cx="8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FF0000"/>
                  </a:solidFill>
                </a:rPr>
                <a:t>co-NP   </a:t>
              </a:r>
            </a:p>
          </p:txBody>
        </p:sp>
        <p:sp>
          <p:nvSpPr>
            <p:cNvPr id="26644" name="AutoShape 15"/>
            <p:cNvSpPr>
              <a:spLocks noChangeArrowheads="1"/>
            </p:cNvSpPr>
            <p:nvPr/>
          </p:nvSpPr>
          <p:spPr bwMode="auto">
            <a:xfrm rot="5400000">
              <a:off x="3947" y="2953"/>
              <a:ext cx="243" cy="121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33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Text Box 16"/>
            <p:cNvSpPr txBox="1">
              <a:spLocks noChangeArrowheads="1"/>
            </p:cNvSpPr>
            <p:nvPr/>
          </p:nvSpPr>
          <p:spPr bwMode="auto">
            <a:xfrm>
              <a:off x="3428" y="3400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3399FF"/>
                  </a:solidFill>
                </a:rPr>
                <a:t>P-complete</a:t>
              </a:r>
              <a:r>
                <a:rPr lang="en-US" sz="24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LP</a:t>
              </a:r>
              <a:r>
                <a:rPr lang="en-US" sz="2400" b="0"/>
                <a:t>  </a:t>
              </a:r>
              <a:endParaRPr lang="en-US" sz="2400" b="0">
                <a:solidFill>
                  <a:srgbClr val="33CC33"/>
                </a:solidFill>
              </a:endParaRPr>
            </a:p>
          </p:txBody>
        </p:sp>
      </p:grpSp>
      <p:pic>
        <p:nvPicPr>
          <p:cNvPr id="22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362200"/>
            <a:ext cx="1371600" cy="8921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66" y="1880427"/>
            <a:ext cx="1046333" cy="1548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Other topics in algorithms: </a:t>
            </a:r>
          </a:p>
          <a:p>
            <a:endParaRPr lang="en-US" sz="2800" dirty="0" smtClean="0"/>
          </a:p>
          <a:p>
            <a:r>
              <a:rPr lang="en-US" sz="2800" dirty="0" smtClean="0"/>
              <a:t>• Linear programming</a:t>
            </a:r>
          </a:p>
          <a:p>
            <a:r>
              <a:rPr lang="en-US" sz="2800" dirty="0" smtClean="0"/>
              <a:t>• Matrix multiplication</a:t>
            </a:r>
          </a:p>
          <a:p>
            <a:r>
              <a:rPr lang="en-US" sz="2800" dirty="0" smtClean="0"/>
              <a:t>• String matching</a:t>
            </a:r>
          </a:p>
          <a:p>
            <a:r>
              <a:rPr lang="en-US" sz="2800" dirty="0" smtClean="0"/>
              <a:t>• Minimum </a:t>
            </a:r>
            <a:r>
              <a:rPr lang="en-US" sz="2800" dirty="0" err="1" smtClean="0"/>
              <a:t>matchings</a:t>
            </a:r>
            <a:endParaRPr lang="en-US" sz="2800" dirty="0" smtClean="0"/>
          </a:p>
          <a:p>
            <a:r>
              <a:rPr lang="en-US" sz="2800" dirty="0" smtClean="0"/>
              <a:t>• Network flows</a:t>
            </a:r>
          </a:p>
          <a:p>
            <a:r>
              <a:rPr lang="en-US" sz="2800" dirty="0" smtClean="0"/>
              <a:t>• Distributed algorithms</a:t>
            </a:r>
          </a:p>
          <a:p>
            <a:r>
              <a:rPr lang="en-US" sz="2800" dirty="0" smtClean="0"/>
              <a:t>• Amortized analysis</a:t>
            </a:r>
          </a:p>
          <a:p>
            <a:r>
              <a:rPr lang="en-US" sz="2800" dirty="0" smtClean="0"/>
              <a:t>• Zero knowledge proofs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 rot="-939043">
            <a:off x="5995987" y="4876800"/>
            <a:ext cx="914400" cy="838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8" descr="MCj041032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86600" y="4800600"/>
            <a:ext cx="14938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005387" y="4114800"/>
            <a:ext cx="1827213" cy="1098550"/>
            <a:chOff x="1968" y="1868"/>
            <a:chExt cx="1151" cy="692"/>
          </a:xfrm>
        </p:grpSpPr>
        <p:pic>
          <p:nvPicPr>
            <p:cNvPr id="7" name="Picture 20" descr="MCj0388690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58917">
              <a:off x="1968" y="2016"/>
              <a:ext cx="115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280" y="1868"/>
              <a:ext cx="406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6600" b="0" dirty="0">
                  <a:solidFill>
                    <a:srgbClr val="FF0000"/>
                  </a:solidFill>
                </a:rPr>
                <a:t>≈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Focus on the “</a:t>
            </a:r>
            <a:r>
              <a:rPr lang="en-US" dirty="0" smtClean="0">
                <a:solidFill>
                  <a:srgbClr val="3399FF"/>
                </a:solidFill>
              </a:rPr>
              <a:t>big picture</a:t>
            </a:r>
            <a:r>
              <a:rPr lang="en-US" dirty="0" smtClean="0"/>
              <a:t>” &amp; “</a:t>
            </a:r>
            <a:r>
              <a:rPr lang="en-US" dirty="0" smtClean="0">
                <a:solidFill>
                  <a:srgbClr val="3399FF"/>
                </a:solidFill>
              </a:rPr>
              <a:t>scientific method</a:t>
            </a:r>
            <a:r>
              <a:rPr lang="en-US" dirty="0" smtClean="0"/>
              <a:t>”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Emphasis on </a:t>
            </a:r>
            <a:r>
              <a:rPr lang="en-US" dirty="0" smtClean="0">
                <a:solidFill>
                  <a:srgbClr val="FF0000"/>
                </a:solidFill>
              </a:rPr>
              <a:t>problem solving</a:t>
            </a:r>
            <a:r>
              <a:rPr lang="en-US" dirty="0" smtClean="0"/>
              <a:t> &amp; creativity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Discuss applications &amp; practice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A primary objective: have </a:t>
            </a:r>
            <a:r>
              <a:rPr lang="en-US" dirty="0" smtClean="0">
                <a:solidFill>
                  <a:srgbClr val="FF0000"/>
                </a:solidFill>
              </a:rPr>
              <a:t>fun</a:t>
            </a:r>
            <a:r>
              <a:rPr lang="en-US" dirty="0" smtClean="0"/>
              <a:t>!</a:t>
            </a:r>
          </a:p>
          <a:p>
            <a:pPr eaLnBrk="1" hangingPunct="1">
              <a:spcBef>
                <a:spcPct val="40000"/>
              </a:spcBef>
            </a:pPr>
            <a:endParaRPr lang="en-US" dirty="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Overarching Philosophy</a:t>
            </a:r>
          </a:p>
        </p:txBody>
      </p:sp>
      <p:pic>
        <p:nvPicPr>
          <p:cNvPr id="2373636" name="Picture 4" descr="Rodin Thinker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048000"/>
            <a:ext cx="2492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3796" name="Picture 164" descr="Professors_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14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3797" name="Picture 165" descr="h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124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3798" name="Line 166"/>
          <p:cNvSpPr>
            <a:spLocks noChangeShapeType="1"/>
          </p:cNvSpPr>
          <p:nvPr/>
        </p:nvSpPr>
        <p:spPr bwMode="auto">
          <a:xfrm>
            <a:off x="131763" y="5522913"/>
            <a:ext cx="1130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73799" name="Line 167"/>
          <p:cNvSpPr>
            <a:spLocks noChangeShapeType="1"/>
          </p:cNvSpPr>
          <p:nvPr/>
        </p:nvSpPr>
        <p:spPr bwMode="auto">
          <a:xfrm>
            <a:off x="3200400" y="4038600"/>
            <a:ext cx="6350" cy="11239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7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37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37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7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37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7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7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7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3798" grpId="0" animBg="1"/>
      <p:bldP spid="23737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0" dirty="0" smtClean="0">
                <a:solidFill>
                  <a:schemeClr val="tx2"/>
                </a:solidFill>
              </a:rPr>
              <a:t>Algorithms </a:t>
            </a:r>
            <a:r>
              <a:rPr lang="en-US" sz="3600" dirty="0" smtClean="0">
                <a:solidFill>
                  <a:schemeClr val="tx2"/>
                </a:solidFill>
              </a:rPr>
              <a:t>Throughout History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5443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srgbClr val="3399FF"/>
                </a:solidFill>
              </a:rPr>
              <a:t>A brief history of computing: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Aristotle, </a:t>
            </a:r>
            <a:r>
              <a:rPr lang="en-US" sz="2800" b="0" dirty="0">
                <a:solidFill>
                  <a:srgbClr val="FF0000"/>
                </a:solidFill>
              </a:rPr>
              <a:t>Euclid</a:t>
            </a:r>
            <a:r>
              <a:rPr lang="en-US" sz="2800" b="0" dirty="0"/>
              <a:t>, Archimedes, Eratosthenes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Abu Ali al-</a:t>
            </a:r>
            <a:r>
              <a:rPr lang="en-US" sz="2800" b="0" dirty="0" err="1"/>
              <a:t>Hasan</a:t>
            </a:r>
            <a:r>
              <a:rPr lang="en-US" sz="2800" b="0" dirty="0"/>
              <a:t> </a:t>
            </a:r>
            <a:r>
              <a:rPr lang="en-US" sz="2800" b="0" dirty="0" err="1"/>
              <a:t>ibn</a:t>
            </a:r>
            <a:r>
              <a:rPr lang="en-US" sz="2800" b="0" dirty="0"/>
              <a:t> al-</a:t>
            </a:r>
            <a:r>
              <a:rPr lang="en-US" sz="2800" b="0" dirty="0" err="1"/>
              <a:t>Haytham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Fibonacci, Descartes, Fermat, Pascal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Newton, Euler, Gauss, Hamilton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</a:t>
            </a:r>
            <a:r>
              <a:rPr lang="en-US" sz="2800" b="0" dirty="0">
                <a:solidFill>
                  <a:srgbClr val="FF0000"/>
                </a:solidFill>
              </a:rPr>
              <a:t>Boole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De Morgan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Babbage</a:t>
            </a:r>
            <a:r>
              <a:rPr lang="en-US" sz="2800" b="0" dirty="0"/>
              <a:t>, </a:t>
            </a:r>
            <a:r>
              <a:rPr lang="en-US" sz="2800" b="0" dirty="0" err="1"/>
              <a:t>Ada</a:t>
            </a:r>
            <a:r>
              <a:rPr lang="en-US" sz="2800" b="0" dirty="0"/>
              <a:t> </a:t>
            </a:r>
            <a:r>
              <a:rPr lang="en-US" sz="2800" b="0" dirty="0" err="1"/>
              <a:t>Agusta</a:t>
            </a:r>
            <a:endParaRPr lang="en-US" sz="28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Venn, Carroll, </a:t>
            </a:r>
            <a:r>
              <a:rPr lang="en-US" sz="2800" b="0" dirty="0">
                <a:solidFill>
                  <a:srgbClr val="FF0000"/>
                </a:solidFill>
              </a:rPr>
              <a:t>Cantor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Hilbert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Russell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Hardy, </a:t>
            </a:r>
            <a:r>
              <a:rPr lang="en-US" sz="2800" b="0" dirty="0" err="1"/>
              <a:t>Ramanujan</a:t>
            </a:r>
            <a:r>
              <a:rPr lang="en-US" sz="2800" b="0" dirty="0"/>
              <a:t>, Ramsey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</a:t>
            </a:r>
            <a:r>
              <a:rPr lang="en-US" sz="2800" b="0" dirty="0" err="1"/>
              <a:t>Godel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Church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Turing</a:t>
            </a:r>
            <a:r>
              <a:rPr lang="en-US" sz="2800" b="0" dirty="0"/>
              <a:t>, </a:t>
            </a:r>
            <a:r>
              <a:rPr lang="en-US" sz="2800" b="0" dirty="0">
                <a:solidFill>
                  <a:srgbClr val="FF0000"/>
                </a:solidFill>
              </a:rPr>
              <a:t>von Neumann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800" b="0" dirty="0"/>
              <a:t>• Shannon, </a:t>
            </a:r>
            <a:r>
              <a:rPr lang="en-US" sz="2800" b="0" dirty="0" err="1">
                <a:solidFill>
                  <a:srgbClr val="FF0000"/>
                </a:solidFill>
              </a:rPr>
              <a:t>Kleene</a:t>
            </a:r>
            <a:r>
              <a:rPr lang="en-US" sz="2800" b="0" dirty="0"/>
              <a:t>, </a:t>
            </a:r>
            <a:r>
              <a:rPr lang="en-US" sz="2800" b="0" dirty="0" smtClean="0">
                <a:solidFill>
                  <a:srgbClr val="FF0000"/>
                </a:solidFill>
              </a:rPr>
              <a:t>Chomsky</a:t>
            </a:r>
            <a:endParaRPr lang="en-US" sz="2800" b="0" dirty="0"/>
          </a:p>
        </p:txBody>
      </p:sp>
      <p:pic>
        <p:nvPicPr>
          <p:cNvPr id="2365444" name="Picture 4" descr="Aristotle_Altemps_Inv8575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219200"/>
            <a:ext cx="2105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45" name="Picture 5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4363" y="4191000"/>
            <a:ext cx="20621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65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65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6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6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6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6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6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6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36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365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65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2400" y="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chemeClr val="tx2"/>
                </a:solidFill>
              </a:rPr>
              <a:t>An Ancient Computer: The </a:t>
            </a:r>
            <a:r>
              <a:rPr lang="en-US" sz="4000" b="0" dirty="0" err="1" smtClean="0">
                <a:solidFill>
                  <a:schemeClr val="tx2"/>
                </a:solidFill>
              </a:rPr>
              <a:t>Antikythera</a:t>
            </a:r>
            <a:r>
              <a:rPr lang="en-US" sz="4000" b="0" dirty="0" smtClean="0">
                <a:solidFill>
                  <a:schemeClr val="tx2"/>
                </a:solidFill>
              </a:rPr>
              <a:t> </a:t>
            </a:r>
            <a:r>
              <a:rPr lang="en-US" sz="4000" b="0" dirty="0">
                <a:solidFill>
                  <a:schemeClr val="tx2"/>
                </a:solidFill>
              </a:rPr>
              <a:t/>
            </a:r>
            <a:br>
              <a:rPr lang="en-US" sz="4000" b="0" dirty="0">
                <a:solidFill>
                  <a:schemeClr val="tx2"/>
                </a:solidFill>
              </a:rPr>
            </a:br>
            <a:endParaRPr lang="en-US" sz="4000" b="0" dirty="0">
              <a:solidFill>
                <a:schemeClr val="tx2"/>
              </a:solidFill>
            </a:endParaRPr>
          </a:p>
        </p:txBody>
      </p:sp>
      <p:sp>
        <p:nvSpPr>
          <p:cNvPr id="918531" name="Text Box 3"/>
          <p:cNvSpPr txBox="1">
            <a:spLocks noChangeArrowheads="1"/>
          </p:cNvSpPr>
          <p:nvPr/>
        </p:nvSpPr>
        <p:spPr bwMode="auto">
          <a:xfrm>
            <a:off x="0" y="685800"/>
            <a:ext cx="73152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b="0" dirty="0" smtClean="0"/>
              <a:t> Oldest known mechanical computer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dirty="0" smtClean="0"/>
              <a:t> </a:t>
            </a:r>
            <a:r>
              <a:rPr lang="en-US" sz="2900" b="0" dirty="0" smtClean="0"/>
              <a:t>Built around </a:t>
            </a:r>
            <a:r>
              <a:rPr lang="en-US" sz="2900" b="0" dirty="0" smtClean="0">
                <a:solidFill>
                  <a:srgbClr val="FF0000"/>
                </a:solidFill>
              </a:rPr>
              <a:t>150-100 BCE !</a:t>
            </a:r>
            <a:endParaRPr lang="en-US" sz="2900" b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/>
              <a:t> </a:t>
            </a:r>
            <a:r>
              <a:rPr lang="en-US" sz="2900" b="0" dirty="0" smtClean="0"/>
              <a:t>Calculates eclipses and astronomical </a:t>
            </a:r>
          </a:p>
          <a:p>
            <a:pPr>
              <a:lnSpc>
                <a:spcPct val="100000"/>
              </a:lnSpc>
            </a:pPr>
            <a:r>
              <a:rPr lang="en-US" sz="2900" b="0" dirty="0" smtClean="0"/>
              <a:t>   positions</a:t>
            </a:r>
            <a:r>
              <a:rPr lang="en-US" sz="2900" dirty="0" smtClean="0"/>
              <a:t> of sun, moon, and planets</a:t>
            </a:r>
            <a:endParaRPr lang="en-US" sz="2900" b="0" dirty="0" smtClean="0"/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900" dirty="0" smtClean="0"/>
              <a:t> Very sophisticated for its era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dirty="0" smtClean="0"/>
              <a:t> Contains dozens of intricate gears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 smtClean="0"/>
              <a:t> Comparable </a:t>
            </a:r>
            <a:r>
              <a:rPr lang="en-US" sz="2900" dirty="0" smtClean="0"/>
              <a:t>to 1700’s Swiss </a:t>
            </a:r>
            <a:r>
              <a:rPr lang="en-US" sz="2900" b="0" dirty="0" smtClean="0"/>
              <a:t>clocks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dirty="0" smtClean="0"/>
              <a:t> Has an attached “instructions manual”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900" b="0" dirty="0" smtClean="0"/>
              <a:t> Still the subject of ongoing research</a:t>
            </a:r>
            <a:endParaRPr lang="en-US" sz="2900" b="0" dirty="0"/>
          </a:p>
        </p:txBody>
      </p:sp>
      <p:pic>
        <p:nvPicPr>
          <p:cNvPr id="585729" name="Picture 1" descr="D:\= Master new courses\Antikythera\NAMA_Machine_d'Anticythè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356" y="838200"/>
            <a:ext cx="3161144" cy="2819400"/>
          </a:xfrm>
          <a:prstGeom prst="rect">
            <a:avLst/>
          </a:prstGeom>
          <a:noFill/>
        </p:spPr>
      </p:pic>
      <p:pic>
        <p:nvPicPr>
          <p:cNvPr id="585730" name="Picture 2" descr="D:\= Master new courses\Antikythera\153px-Antikythera_mechanism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876800"/>
            <a:ext cx="1578769" cy="1981200"/>
          </a:xfrm>
          <a:prstGeom prst="rect">
            <a:avLst/>
          </a:prstGeom>
          <a:noFill/>
        </p:spPr>
      </p:pic>
      <p:pic>
        <p:nvPicPr>
          <p:cNvPr id="585732" name="Picture 4" descr="D:\= Master new courses\Antikythera\DerekdeSollaPr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733800"/>
            <a:ext cx="2157412" cy="3084513"/>
          </a:xfrm>
          <a:prstGeom prst="rect">
            <a:avLst/>
          </a:prstGeom>
          <a:noFill/>
        </p:spPr>
      </p:pic>
      <p:pic>
        <p:nvPicPr>
          <p:cNvPr id="585750" name="Picture 22" descr="D:\= Master new courses\Antikythera\74EC8DA0-D062-CF7A-4CA2D42F5E5580E9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4520" y="4742736"/>
            <a:ext cx="1330880" cy="2057400"/>
          </a:xfrm>
          <a:prstGeom prst="rect">
            <a:avLst/>
          </a:prstGeom>
          <a:noFill/>
        </p:spPr>
      </p:pic>
      <p:pic>
        <p:nvPicPr>
          <p:cNvPr id="585751" name="Picture 23" descr="D:\= Master new courses\Antikythera\74EC8DA0-D062-CF7A-4CA2D42F5E5580E9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724400"/>
            <a:ext cx="3505200" cy="2075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5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91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85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91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91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91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1" name="Picture 3" descr="D:\= Master new courses\Antikythera\NAMA_Machine_d'Anticythère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4879" y="2308860"/>
            <a:ext cx="907263" cy="2240280"/>
          </a:xfrm>
          <a:prstGeom prst="rect">
            <a:avLst/>
          </a:prstGeom>
          <a:noFill/>
        </p:spPr>
      </p:pic>
      <p:pic>
        <p:nvPicPr>
          <p:cNvPr id="585733" name="Picture 5" descr="D:\= Master new courses\Antikythera\Antikythera-Mogi-antepr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007" y="4587240"/>
            <a:ext cx="2987040" cy="2240280"/>
          </a:xfrm>
          <a:prstGeom prst="rect">
            <a:avLst/>
          </a:prstGeom>
          <a:noFill/>
        </p:spPr>
      </p:pic>
      <p:pic>
        <p:nvPicPr>
          <p:cNvPr id="585734" name="Picture 6" descr="D:\= Master new courses\Antikythera\main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391" y="4587240"/>
            <a:ext cx="1627322" cy="2240280"/>
          </a:xfrm>
          <a:prstGeom prst="rect">
            <a:avLst/>
          </a:prstGeom>
          <a:noFill/>
        </p:spPr>
      </p:pic>
      <p:pic>
        <p:nvPicPr>
          <p:cNvPr id="585735" name="Picture 7" descr="D:\= Master new courses\Antikythera\1-antikyth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587240"/>
            <a:ext cx="1786942" cy="2240280"/>
          </a:xfrm>
          <a:prstGeom prst="rect">
            <a:avLst/>
          </a:prstGeom>
          <a:noFill/>
        </p:spPr>
      </p:pic>
      <p:pic>
        <p:nvPicPr>
          <p:cNvPr id="585744" name="Picture 16" descr="D:\= Master new courses\Antikythera\antikythera-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599" y="22860"/>
            <a:ext cx="1678331" cy="2240280"/>
          </a:xfrm>
          <a:prstGeom prst="rect">
            <a:avLst/>
          </a:prstGeom>
          <a:noFill/>
        </p:spPr>
      </p:pic>
      <p:pic>
        <p:nvPicPr>
          <p:cNvPr id="585745" name="Picture 17" descr="D:\= Master new courses\Antikythera\antikythera-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3813" y="22860"/>
            <a:ext cx="1678329" cy="2240280"/>
          </a:xfrm>
          <a:prstGeom prst="rect">
            <a:avLst/>
          </a:prstGeom>
          <a:noFill/>
        </p:spPr>
      </p:pic>
      <p:pic>
        <p:nvPicPr>
          <p:cNvPr id="585746" name="Picture 18" descr="D:\= Master new courses\Antikythera\antikythera-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37" y="4587240"/>
            <a:ext cx="2030663" cy="2240280"/>
          </a:xfrm>
          <a:prstGeom prst="rect">
            <a:avLst/>
          </a:prstGeom>
          <a:noFill/>
        </p:spPr>
      </p:pic>
      <p:pic>
        <p:nvPicPr>
          <p:cNvPr id="585748" name="Picture 20" descr="D:\= Master new courses\Antikythera\74EC8DA0-D062-CF7A-4CA2D42F5E5580E9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3211" y="22860"/>
            <a:ext cx="1172647" cy="2240280"/>
          </a:xfrm>
          <a:prstGeom prst="rect">
            <a:avLst/>
          </a:prstGeom>
          <a:noFill/>
        </p:spPr>
      </p:pic>
      <p:pic>
        <p:nvPicPr>
          <p:cNvPr id="585749" name="Picture 21" descr="D:\= Master new courses\Antikythera\74EC8DA0-D062-CF7A-4CA2D42F5E5580E9_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6033" y="2308860"/>
            <a:ext cx="1585698" cy="2240280"/>
          </a:xfrm>
          <a:prstGeom prst="rect">
            <a:avLst/>
          </a:prstGeom>
          <a:noFill/>
        </p:spPr>
      </p:pic>
      <p:pic>
        <p:nvPicPr>
          <p:cNvPr id="585752" name="Picture 24" descr="D:\= Master new courses\Antikythera\74EC8DA0-D062-CF7A-4CA2D42F5E5580E9_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37" y="22860"/>
            <a:ext cx="4027470" cy="2240280"/>
          </a:xfrm>
          <a:prstGeom prst="rect">
            <a:avLst/>
          </a:prstGeom>
          <a:noFill/>
        </p:spPr>
      </p:pic>
      <p:pic>
        <p:nvPicPr>
          <p:cNvPr id="585753" name="Picture 25" descr="D:\= Master new courses\Antikythera\74EC8DA0-D062-CF7A-4CA2D42F5E5580E9_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37" y="2308860"/>
            <a:ext cx="4027470" cy="2240280"/>
          </a:xfrm>
          <a:prstGeom prst="rect">
            <a:avLst/>
          </a:prstGeom>
          <a:noFill/>
        </p:spPr>
      </p:pic>
      <p:pic>
        <p:nvPicPr>
          <p:cNvPr id="585756" name="Picture 28" descr="D:\= Master new courses\Antikythera\Antikythera-Celestial-Machin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2476" y="2308860"/>
            <a:ext cx="2188551" cy="224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5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5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85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85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85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5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5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8" name="Picture 10" descr="D:\= Master new courses\Antikythera\antikythera_mechan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403" y="30480"/>
            <a:ext cx="2114067" cy="2240280"/>
          </a:xfrm>
          <a:prstGeom prst="rect">
            <a:avLst/>
          </a:prstGeom>
          <a:noFill/>
        </p:spPr>
      </p:pic>
      <p:pic>
        <p:nvPicPr>
          <p:cNvPr id="585739" name="Picture 11" descr="D:\= Master new courses\Antikythera\gear_diagram_884_x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05" y="2362200"/>
            <a:ext cx="3960815" cy="2240280"/>
          </a:xfrm>
          <a:prstGeom prst="rect">
            <a:avLst/>
          </a:prstGeom>
          <a:noFill/>
        </p:spPr>
      </p:pic>
      <p:pic>
        <p:nvPicPr>
          <p:cNvPr id="585740" name="Picture 12" descr="D:\= Master new courses\Antikythera\all_fragments_666_x_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245" y="30480"/>
            <a:ext cx="2847379" cy="2240280"/>
          </a:xfrm>
          <a:prstGeom prst="rect">
            <a:avLst/>
          </a:prstGeom>
          <a:noFill/>
        </p:spPr>
      </p:pic>
      <p:pic>
        <p:nvPicPr>
          <p:cNvPr id="585742" name="Picture 14" descr="D:\= Master new courses\Antikythera\antikythera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480"/>
            <a:ext cx="2104505" cy="2240280"/>
          </a:xfrm>
          <a:prstGeom prst="rect">
            <a:avLst/>
          </a:prstGeom>
          <a:noFill/>
        </p:spPr>
      </p:pic>
      <p:pic>
        <p:nvPicPr>
          <p:cNvPr id="585743" name="Picture 15" descr="D:\= Master new courses\Antikythera\antikythera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56" y="30480"/>
            <a:ext cx="1918472" cy="2240280"/>
          </a:xfrm>
          <a:prstGeom prst="rect">
            <a:avLst/>
          </a:prstGeom>
          <a:noFill/>
        </p:spPr>
      </p:pic>
      <p:pic>
        <p:nvPicPr>
          <p:cNvPr id="585754" name="Picture 26" descr="D:\= Master new courses\Antikythera\74EC8DA0-D062-CF7A-4CA2D42F5E5580E9_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56" y="2362200"/>
            <a:ext cx="2999538" cy="2240280"/>
          </a:xfrm>
          <a:prstGeom prst="rect">
            <a:avLst/>
          </a:prstGeom>
          <a:noFill/>
        </p:spPr>
      </p:pic>
      <p:pic>
        <p:nvPicPr>
          <p:cNvPr id="585755" name="Picture 27" descr="D:\= Master new courses\Antikythera\74EC8DA0-D062-CF7A-4CA2D42F5E5580E9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8836" y="2362200"/>
            <a:ext cx="1592699" cy="2240280"/>
          </a:xfrm>
          <a:prstGeom prst="rect">
            <a:avLst/>
          </a:prstGeom>
          <a:noFill/>
        </p:spPr>
      </p:pic>
      <p:pic>
        <p:nvPicPr>
          <p:cNvPr id="1419266" name="Picture 2" descr="D:\= Master new courses\Antikythera\sar_4_reconst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948598" y="3691799"/>
            <a:ext cx="2240280" cy="4031163"/>
          </a:xfrm>
          <a:prstGeom prst="rect">
            <a:avLst/>
          </a:prstGeom>
          <a:noFill/>
        </p:spPr>
      </p:pic>
      <p:pic>
        <p:nvPicPr>
          <p:cNvPr id="1419267" name="Picture 3" descr="D:\= Master new courses\Antikythera\antikythera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4635" y="2362200"/>
            <a:ext cx="1090270" cy="2240280"/>
          </a:xfrm>
          <a:prstGeom prst="rect">
            <a:avLst/>
          </a:prstGeom>
          <a:noFill/>
        </p:spPr>
      </p:pic>
      <p:pic>
        <p:nvPicPr>
          <p:cNvPr id="1419268" name="Picture 4" descr="D:\= Master new courses\Antikythera\antikythera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5127" y="4587241"/>
            <a:ext cx="1605534" cy="2240280"/>
          </a:xfrm>
          <a:prstGeom prst="rect">
            <a:avLst/>
          </a:prstGeom>
          <a:noFill/>
        </p:spPr>
      </p:pic>
      <p:pic>
        <p:nvPicPr>
          <p:cNvPr id="1419269" name="Picture 5" descr="D:\= Master new courses\Antikythera\antikythera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39241" y="4587241"/>
            <a:ext cx="1575664" cy="2240280"/>
          </a:xfrm>
          <a:prstGeom prst="rect">
            <a:avLst/>
          </a:prstGeom>
          <a:noFill/>
        </p:spPr>
      </p:pic>
      <p:pic>
        <p:nvPicPr>
          <p:cNvPr id="1419270" name="Picture 6" descr="D:\= Master new courses\Antikythera\antikythera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2898" y="4587241"/>
            <a:ext cx="1463650" cy="224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5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5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5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1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1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1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1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1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6200" y="381000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5 test tubes be spun simultaneously in a 12-hole centrifuge in a balanced way?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479925" y="32607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en-US" sz="1600" b="0">
              <a:solidFill>
                <a:schemeClr val="tx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19600" y="1524000"/>
            <a:ext cx="3873500" cy="3878263"/>
            <a:chOff x="2772" y="3118"/>
            <a:chExt cx="6100" cy="610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772" y="3118"/>
              <a:ext cx="6100" cy="6106"/>
              <a:chOff x="2772" y="3118"/>
              <a:chExt cx="6100" cy="610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72" y="3118"/>
                <a:ext cx="6100" cy="6100"/>
                <a:chOff x="2772" y="3118"/>
                <a:chExt cx="6100" cy="6100"/>
              </a:xfrm>
            </p:grpSpPr>
            <p:sp>
              <p:nvSpPr>
                <p:cNvPr id="28695" name="Oval 9"/>
                <p:cNvSpPr>
                  <a:spLocks noChangeArrowheads="1"/>
                </p:cNvSpPr>
                <p:nvPr/>
              </p:nvSpPr>
              <p:spPr bwMode="auto">
                <a:xfrm>
                  <a:off x="2772" y="3118"/>
                  <a:ext cx="6100" cy="61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6" name="Oval 10"/>
                <p:cNvSpPr>
                  <a:spLocks noChangeArrowheads="1"/>
                </p:cNvSpPr>
                <p:nvPr/>
              </p:nvSpPr>
              <p:spPr bwMode="auto">
                <a:xfrm>
                  <a:off x="5645" y="3414"/>
                  <a:ext cx="369" cy="3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7" name="Oval 11"/>
                <p:cNvSpPr>
                  <a:spLocks noChangeArrowheads="1"/>
                </p:cNvSpPr>
                <p:nvPr/>
              </p:nvSpPr>
              <p:spPr bwMode="auto">
                <a:xfrm>
                  <a:off x="5646" y="8517"/>
                  <a:ext cx="367" cy="3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8" name="Oval 12"/>
                <p:cNvSpPr>
                  <a:spLocks noChangeArrowheads="1"/>
                </p:cNvSpPr>
                <p:nvPr/>
              </p:nvSpPr>
              <p:spPr bwMode="auto">
                <a:xfrm rot="-5400000">
                  <a:off x="3103" y="5975"/>
                  <a:ext cx="368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9" name="Oval 13"/>
                <p:cNvSpPr>
                  <a:spLocks noChangeArrowheads="1"/>
                </p:cNvSpPr>
                <p:nvPr/>
              </p:nvSpPr>
              <p:spPr bwMode="auto">
                <a:xfrm rot="-5400000">
                  <a:off x="8207" y="5976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3585668">
                <a:off x="2772" y="3124"/>
                <a:ext cx="6100" cy="6100"/>
                <a:chOff x="2772" y="3118"/>
                <a:chExt cx="6100" cy="6100"/>
              </a:xfrm>
            </p:grpSpPr>
            <p:sp>
              <p:nvSpPr>
                <p:cNvPr id="28690" name="Oval 15"/>
                <p:cNvSpPr>
                  <a:spLocks noChangeArrowheads="1"/>
                </p:cNvSpPr>
                <p:nvPr/>
              </p:nvSpPr>
              <p:spPr bwMode="auto">
                <a:xfrm>
                  <a:off x="2772" y="3118"/>
                  <a:ext cx="6100" cy="610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1" name="Oval 16"/>
                <p:cNvSpPr>
                  <a:spLocks noChangeArrowheads="1"/>
                </p:cNvSpPr>
                <p:nvPr/>
              </p:nvSpPr>
              <p:spPr bwMode="auto">
                <a:xfrm>
                  <a:off x="5645" y="3414"/>
                  <a:ext cx="369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2" name="Oval 17"/>
                <p:cNvSpPr>
                  <a:spLocks noChangeArrowheads="1"/>
                </p:cNvSpPr>
                <p:nvPr/>
              </p:nvSpPr>
              <p:spPr bwMode="auto">
                <a:xfrm>
                  <a:off x="5646" y="8517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3" name="Oval 18"/>
                <p:cNvSpPr>
                  <a:spLocks noChangeArrowheads="1"/>
                </p:cNvSpPr>
                <p:nvPr/>
              </p:nvSpPr>
              <p:spPr bwMode="auto">
                <a:xfrm rot="-5400000">
                  <a:off x="3103" y="5975"/>
                  <a:ext cx="368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4" name="Oval 19"/>
                <p:cNvSpPr>
                  <a:spLocks noChangeArrowheads="1"/>
                </p:cNvSpPr>
                <p:nvPr/>
              </p:nvSpPr>
              <p:spPr bwMode="auto">
                <a:xfrm rot="-5400000">
                  <a:off x="8207" y="5976"/>
                  <a:ext cx="367" cy="37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 rot="1894752">
              <a:off x="2772" y="3118"/>
              <a:ext cx="6100" cy="6100"/>
              <a:chOff x="2772" y="3118"/>
              <a:chExt cx="6100" cy="6100"/>
            </a:xfrm>
          </p:grpSpPr>
          <p:sp>
            <p:nvSpPr>
              <p:cNvPr id="28683" name="Oval 21"/>
              <p:cNvSpPr>
                <a:spLocks noChangeArrowheads="1"/>
              </p:cNvSpPr>
              <p:nvPr/>
            </p:nvSpPr>
            <p:spPr bwMode="auto">
              <a:xfrm>
                <a:off x="2772" y="3118"/>
                <a:ext cx="6100" cy="610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Oval 22"/>
              <p:cNvSpPr>
                <a:spLocks noChangeArrowheads="1"/>
              </p:cNvSpPr>
              <p:nvPr/>
            </p:nvSpPr>
            <p:spPr bwMode="auto">
              <a:xfrm>
                <a:off x="5645" y="3414"/>
                <a:ext cx="369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Oval 23"/>
              <p:cNvSpPr>
                <a:spLocks noChangeArrowheads="1"/>
              </p:cNvSpPr>
              <p:nvPr/>
            </p:nvSpPr>
            <p:spPr bwMode="auto">
              <a:xfrm>
                <a:off x="5646" y="8517"/>
                <a:ext cx="367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6" name="Oval 24"/>
              <p:cNvSpPr>
                <a:spLocks noChangeArrowheads="1"/>
              </p:cNvSpPr>
              <p:nvPr/>
            </p:nvSpPr>
            <p:spPr bwMode="auto">
              <a:xfrm rot="-5400000">
                <a:off x="3103" y="5975"/>
                <a:ext cx="368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7" name="Oval 25"/>
              <p:cNvSpPr>
                <a:spLocks noChangeArrowheads="1"/>
              </p:cNvSpPr>
              <p:nvPr/>
            </p:nvSpPr>
            <p:spPr bwMode="auto">
              <a:xfrm rot="-5400000">
                <a:off x="8207" y="5976"/>
                <a:ext cx="367" cy="37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00282" name="Picture 26" descr="05_centrifuge_P206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0"/>
            <a:ext cx="30861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0283" name="Text Box 27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40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02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84" name="Picture 4" descr="11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7925" y="2286000"/>
            <a:ext cx="41560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Some </a:t>
            </a:r>
            <a:r>
              <a:rPr lang="en-US" dirty="0" smtClean="0">
                <a:solidFill>
                  <a:srgbClr val="3399FF"/>
                </a:solidFill>
              </a:rPr>
              <a:t>discrete math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3399FF"/>
                </a:solidFill>
              </a:rPr>
              <a:t>algorithms</a:t>
            </a:r>
            <a:r>
              <a:rPr lang="en-US" dirty="0" smtClean="0"/>
              <a:t> knowledge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Ideally, should have taken CS4102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Course will “</a:t>
            </a:r>
            <a:r>
              <a:rPr lang="en-US" dirty="0" smtClean="0">
                <a:solidFill>
                  <a:srgbClr val="3399FF"/>
                </a:solidFill>
              </a:rPr>
              <a:t>bootstrap</a:t>
            </a:r>
            <a:r>
              <a:rPr lang="en-US" dirty="0" smtClean="0"/>
              <a:t>” 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dirty="0" smtClean="0"/>
              <a:t>	(albeit quickly) from </a:t>
            </a:r>
            <a:r>
              <a:rPr lang="en-US" dirty="0" smtClean="0">
                <a:solidFill>
                  <a:srgbClr val="3399FF"/>
                </a:solidFill>
              </a:rPr>
              <a:t>first 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3399FF"/>
                </a:solidFill>
              </a:rPr>
              <a:t>	principles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Critical</a:t>
            </a:r>
            <a:r>
              <a:rPr lang="en-US" dirty="0" smtClean="0">
                <a:solidFill>
                  <a:srgbClr val="FF0000"/>
                </a:solidFill>
              </a:rPr>
              <a:t>: Tenacity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99FF"/>
                </a:solidFill>
              </a:rPr>
              <a:t>patience</a:t>
            </a:r>
          </a:p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endParaRPr lang="en-US" dirty="0" smtClean="0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Prerequisites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5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75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75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75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75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75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Algorithms (CS6161) Textbook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4419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Textbook: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3399FF"/>
                </a:solidFill>
              </a:rPr>
              <a:t>Introduction to </a:t>
            </a:r>
            <a:r>
              <a:rPr lang="en-US" sz="3000" b="0" dirty="0" smtClean="0">
                <a:solidFill>
                  <a:srgbClr val="3399FF"/>
                </a:solidFill>
              </a:rPr>
              <a:t>Algorithms</a:t>
            </a:r>
            <a:endParaRPr lang="en-US" sz="3000" dirty="0" smtClean="0"/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 smtClean="0"/>
              <a:t>by </a:t>
            </a:r>
            <a:r>
              <a:rPr lang="en-US" sz="3000" b="0" dirty="0" err="1" smtClean="0"/>
              <a:t>Cormen</a:t>
            </a:r>
            <a:r>
              <a:rPr lang="en-US" sz="3000" b="0" dirty="0" smtClean="0"/>
              <a:t> et al</a:t>
            </a:r>
            <a:r>
              <a:rPr lang="en-US" sz="3000" dirty="0"/>
              <a:t> </a:t>
            </a:r>
            <a:r>
              <a:rPr lang="en-US" sz="3000" b="0" dirty="0" smtClean="0"/>
              <a:t>(MIT)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dirty="0" smtClean="0"/>
              <a:t>Third</a:t>
            </a:r>
            <a:r>
              <a:rPr lang="en-US" sz="3000" b="0" dirty="0" smtClean="0"/>
              <a:t> </a:t>
            </a:r>
            <a:r>
              <a:rPr lang="en-US" sz="3000" b="0" dirty="0"/>
              <a:t>Edition, </a:t>
            </a:r>
            <a:r>
              <a:rPr lang="en-US" sz="3000" b="0" dirty="0" smtClean="0"/>
              <a:t>2009 </a:t>
            </a:r>
            <a:endParaRPr lang="en-US" sz="30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0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 smtClean="0"/>
          </a:p>
        </p:txBody>
      </p:sp>
      <p:sp>
        <p:nvSpPr>
          <p:cNvPr id="1473538" name="AutoShape 2" descr="Image result for Introduction to Algorithms, 3rd E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3540" name="AutoShape 4" descr="Image result for Introduction to Algorithms, 3rd E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73543" name="Picture 7" descr="D:\= Gabi Desktop III Feb 2014\= Master new courses\Introduction-to-Algorithms-e13874198757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444" y="1066800"/>
            <a:ext cx="3952556" cy="4199138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-68170" y="3860775"/>
            <a:ext cx="1217000" cy="1509534"/>
            <a:chOff x="-76572" y="3950600"/>
            <a:chExt cx="1217000" cy="15095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6" y="3950600"/>
              <a:ext cx="942663" cy="128016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-76572" y="5183135"/>
              <a:ext cx="12170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Thomas </a:t>
              </a:r>
              <a:r>
                <a:rPr lang="en-US" sz="1200" dirty="0" err="1" smtClean="0"/>
                <a:t>Cormen</a:t>
              </a:r>
              <a:endParaRPr lang="en-US" sz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0206" y="3860775"/>
            <a:ext cx="1293944" cy="1509534"/>
            <a:chOff x="1251804" y="3950600"/>
            <a:chExt cx="1293944" cy="15095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072" y="3950600"/>
              <a:ext cx="937260" cy="12801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251804" y="5183135"/>
              <a:ext cx="12939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Charles </a:t>
              </a:r>
              <a:r>
                <a:rPr lang="en-US" sz="1200" dirty="0" err="1" smtClean="0"/>
                <a:t>Leiserson</a:t>
              </a:r>
              <a:endParaRPr lang="en-US" sz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547" y="5370309"/>
            <a:ext cx="1063112" cy="1509534"/>
            <a:chOff x="2613469" y="3950600"/>
            <a:chExt cx="1063112" cy="15095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24" y="3950600"/>
              <a:ext cx="975803" cy="128016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2613469" y="5183135"/>
              <a:ext cx="1063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Ronald </a:t>
              </a:r>
              <a:r>
                <a:rPr lang="en-US" sz="1200" dirty="0" err="1" smtClean="0"/>
                <a:t>Rivest</a:t>
              </a:r>
              <a:endParaRPr lang="en-US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18270" y="5370309"/>
            <a:ext cx="1314656" cy="1509534"/>
            <a:chOff x="3808192" y="3950600"/>
            <a:chExt cx="1314656" cy="150953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192" y="3950600"/>
              <a:ext cx="1314656" cy="128016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919179" y="5183135"/>
              <a:ext cx="10347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Clifford Stein</a:t>
              </a:r>
              <a:endParaRPr lang="en-US" sz="12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61" y="4026296"/>
            <a:ext cx="1743075" cy="2619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2" y="5151502"/>
            <a:ext cx="3533776" cy="1662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3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36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3644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Exams</a:t>
            </a:r>
            <a:r>
              <a:rPr lang="en-US" sz="2400" dirty="0" smtClean="0"/>
              <a:t>: probably take home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Decide by vote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Flexible exam schedule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Problem sets</a:t>
            </a:r>
            <a:r>
              <a:rPr lang="en-US" sz="2400" dirty="0" smtClean="0"/>
              <a:t>: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Lots of problem solving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Work in groups!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Not formally graded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Many exam questions will 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come from </a:t>
            </a:r>
            <a:r>
              <a:rPr lang="en-US" sz="2400" dirty="0" err="1" smtClean="0">
                <a:solidFill>
                  <a:srgbClr val="FF0000"/>
                </a:solidFill>
              </a:rPr>
              <a:t>homeworks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>
                <a:solidFill>
                  <a:srgbClr val="3399FF"/>
                </a:solidFill>
              </a:rPr>
              <a:t>Extra credit</a:t>
            </a:r>
            <a:r>
              <a:rPr lang="en-US" sz="2400" dirty="0" smtClean="0"/>
              <a:t> problems 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In class &amp; take-home</a:t>
            </a:r>
          </a:p>
          <a:p>
            <a:pPr lvl="1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Find mistakes in slides, handouts, etc.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sz="2400" dirty="0" smtClean="0"/>
              <a:t>Course materials posted on Web site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www.cs.virginia.edu/robins/algorithms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Course Organization</a:t>
            </a:r>
          </a:p>
        </p:txBody>
      </p:sp>
      <p:pic>
        <p:nvPicPr>
          <p:cNvPr id="2374660" name="Picture 4" descr="0018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14400"/>
            <a:ext cx="3544888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4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74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74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74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4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74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74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74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74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74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74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74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746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746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7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56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Midterm		35%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Final		35%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>
                <a:solidFill>
                  <a:srgbClr val="3399FF"/>
                </a:solidFill>
              </a:rPr>
              <a:t>Readings</a:t>
            </a:r>
            <a:r>
              <a:rPr lang="en-US" dirty="0" smtClean="0"/>
              <a:t>		20%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Attendance 	10%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Extra credit	10%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US" sz="500" dirty="0" smtClean="0"/>
              <a:t>	</a:t>
            </a:r>
            <a:r>
              <a:rPr lang="en-US" sz="500" u="sng" dirty="0" smtClean="0"/>
              <a:t>				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US" dirty="0">
                <a:solidFill>
                  <a:srgbClr val="3399FF"/>
                </a:solidFill>
              </a:rPr>
              <a:t>	</a:t>
            </a:r>
            <a:r>
              <a:rPr lang="en-US" dirty="0" smtClean="0">
                <a:solidFill>
                  <a:srgbClr val="3399FF"/>
                </a:solidFill>
              </a:rPr>
              <a:t>	</a:t>
            </a:r>
            <a:r>
              <a:rPr lang="en-US" dirty="0" smtClean="0"/>
              <a:t>Total:	        110% +</a:t>
            </a:r>
          </a:p>
          <a:p>
            <a:pPr eaLnBrk="1" hangingPunct="1">
              <a:spcBef>
                <a:spcPct val="40000"/>
              </a:spcBef>
              <a:buFontTx/>
              <a:buNone/>
            </a:pPr>
            <a:r>
              <a:rPr lang="en-US" dirty="0" smtClean="0">
                <a:solidFill>
                  <a:srgbClr val="3399FF"/>
                </a:solidFill>
              </a:rPr>
              <a:t>Best strategy: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>
                <a:solidFill>
                  <a:srgbClr val="FF0000"/>
                </a:solidFill>
              </a:rPr>
              <a:t>Solve lots of problems</a:t>
            </a:r>
            <a:r>
              <a:rPr lang="en-US" dirty="0" smtClean="0"/>
              <a:t>!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Do </a:t>
            </a:r>
            <a:r>
              <a:rPr lang="en-US" dirty="0">
                <a:solidFill>
                  <a:srgbClr val="FF0000"/>
                </a:solidFill>
              </a:rPr>
              <a:t>lots of readings / EC</a:t>
            </a:r>
            <a:r>
              <a:rPr lang="en-US" dirty="0" smtClean="0"/>
              <a:t>!</a:t>
            </a:r>
            <a:endParaRPr lang="en-US" dirty="0"/>
          </a:p>
          <a:p>
            <a:pPr eaLnBrk="1" hangingPunct="1">
              <a:spcBef>
                <a:spcPct val="40000"/>
              </a:spcBef>
            </a:pPr>
            <a:r>
              <a:rPr lang="en-US" sz="2800" dirty="0" smtClean="0"/>
              <a:t>“Ninety </a:t>
            </a:r>
            <a:r>
              <a:rPr lang="en-US" sz="2800" dirty="0"/>
              <a:t>percent of success is just </a:t>
            </a:r>
            <a:r>
              <a:rPr lang="en-US" sz="2800" dirty="0">
                <a:solidFill>
                  <a:srgbClr val="FF0000"/>
                </a:solidFill>
              </a:rPr>
              <a:t>showing up</a:t>
            </a:r>
            <a:r>
              <a:rPr lang="en-US" sz="2800" dirty="0" smtClean="0"/>
              <a:t>.” – Woody Allen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40000"/>
              </a:spcBef>
            </a:pP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40000"/>
              </a:spcBef>
              <a:buFontTx/>
              <a:buNone/>
            </a:pPr>
            <a:endParaRPr lang="en-US" dirty="0" smtClean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Grading Scheme</a:t>
            </a:r>
          </a:p>
        </p:txBody>
      </p:sp>
      <p:pic>
        <p:nvPicPr>
          <p:cNvPr id="2376710" name="Picture 6" descr="0915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487" y="990600"/>
            <a:ext cx="39227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6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6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7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76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76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76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76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76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76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76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76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767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7732" name="Picture 4" descr="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225" y="2514600"/>
            <a:ext cx="34829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7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Professor	Gabriel Robins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Office:	406 Rice Hall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Phone: 	(434) 982-2207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Email:	robins@cs.virginia.edu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en-US" sz="2400" dirty="0" smtClean="0"/>
              <a:t>Web: 	www.cs.virginia.edu/robins</a:t>
            </a:r>
          </a:p>
          <a:p>
            <a:pPr>
              <a:lnSpc>
                <a:spcPct val="80000"/>
              </a:lnSpc>
              <a:spcBef>
                <a:spcPct val="40000"/>
              </a:spcBef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FF0000"/>
                </a:solidFill>
              </a:rPr>
              <a:t>www.cs.virginia.edu/robins/algorithms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	Office hours: after class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Any other time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</a:t>
            </a:r>
            <a:r>
              <a:rPr lang="en-US" sz="2400" dirty="0" smtClean="0">
                <a:solidFill>
                  <a:srgbClr val="3399FF"/>
                </a:solidFill>
              </a:rPr>
              <a:t>By email</a:t>
            </a:r>
            <a:r>
              <a:rPr lang="en-US" sz="2400" dirty="0" smtClean="0"/>
              <a:t> (preferred)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By appointment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•	Q&amp;A blog posted on class Web site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Contact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77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77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77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77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77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7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77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77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77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777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777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377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1219200"/>
            <a:ext cx="88392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Tx/>
              <a:buNone/>
            </a:pPr>
            <a:r>
              <a:rPr lang="en-US" dirty="0" smtClean="0"/>
              <a:t>	•	Ask questions ASAP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Do </a:t>
            </a:r>
            <a:r>
              <a:rPr lang="en-US" dirty="0" err="1" smtClean="0"/>
              <a:t>homeworks</a:t>
            </a:r>
            <a:r>
              <a:rPr lang="en-US" dirty="0" smtClean="0"/>
              <a:t> ASAP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FF0000"/>
                </a:solidFill>
              </a:rPr>
              <a:t>Work in study groups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u="sng" dirty="0" smtClean="0"/>
              <a:t>Do not</a:t>
            </a:r>
            <a:r>
              <a:rPr lang="en-US" dirty="0" smtClean="0"/>
              <a:t> fall behind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3399FF"/>
                </a:solidFill>
              </a:rPr>
              <a:t>“Cramming” won’t work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Start on project early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Attend every lecture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Read Email often</a:t>
            </a:r>
          </a:p>
          <a:p>
            <a:pPr lvl="1" eaLnBrk="1" hangingPunct="1">
              <a:buFontTx/>
              <a:buNone/>
            </a:pPr>
            <a:r>
              <a:rPr lang="en-US" dirty="0" smtClean="0"/>
              <a:t>	•	</a:t>
            </a:r>
            <a:r>
              <a:rPr lang="en-US" dirty="0" smtClean="0">
                <a:solidFill>
                  <a:srgbClr val="FF0000"/>
                </a:solidFill>
              </a:rPr>
              <a:t>Solve lots of problems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286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Good Advice</a:t>
            </a:r>
          </a:p>
        </p:txBody>
      </p:sp>
      <p:pic>
        <p:nvPicPr>
          <p:cNvPr id="2378756" name="Picture 4" descr="092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00" y="1295400"/>
            <a:ext cx="391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78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78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78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78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78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78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78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78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787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78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0019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Great videos: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Randy </a:t>
            </a:r>
            <a:r>
              <a:rPr lang="en-US" sz="2400" b="0" dirty="0" err="1"/>
              <a:t>Pausch's</a:t>
            </a:r>
            <a:r>
              <a:rPr lang="en-US" sz="2400" b="0" dirty="0"/>
              <a:t> "</a:t>
            </a:r>
            <a:r>
              <a:rPr lang="en-US" sz="2400" b="0" dirty="0">
                <a:solidFill>
                  <a:srgbClr val="FF0000"/>
                </a:solidFill>
              </a:rPr>
              <a:t>Last Lecture</a:t>
            </a:r>
            <a:r>
              <a:rPr lang="en-US" sz="2400" b="0" dirty="0"/>
              <a:t>”, 2007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Randy </a:t>
            </a:r>
            <a:r>
              <a:rPr lang="en-US" sz="2400" b="0" dirty="0" err="1"/>
              <a:t>Pausch's</a:t>
            </a:r>
            <a:r>
              <a:rPr lang="en-US" sz="2400" b="0" dirty="0"/>
              <a:t> "</a:t>
            </a:r>
            <a:r>
              <a:rPr lang="en-US" sz="2400" b="0" dirty="0">
                <a:solidFill>
                  <a:srgbClr val="FF0000"/>
                </a:solidFill>
              </a:rPr>
              <a:t>Time Management</a:t>
            </a:r>
            <a:r>
              <a:rPr lang="en-US" sz="2400" b="0" dirty="0"/>
              <a:t>“, 2007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"</a:t>
            </a:r>
            <a:r>
              <a:rPr lang="en-US" sz="2400" b="0" dirty="0">
                <a:solidFill>
                  <a:srgbClr val="3399FF"/>
                </a:solidFill>
              </a:rPr>
              <a:t>Powers of Ten</a:t>
            </a:r>
            <a:r>
              <a:rPr lang="en-US" sz="2400" b="0" dirty="0"/>
              <a:t>", Charles and Ray Eames, 1977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/>
          </a:p>
        </p:txBody>
      </p:sp>
      <p:pic>
        <p:nvPicPr>
          <p:cNvPr id="2390020" name="Picture 4" descr="Randy_TM_jow0247_500_3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3581400"/>
            <a:ext cx="47418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0021" name="Picture 5" descr="DSC09979_400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863" y="3581400"/>
            <a:ext cx="36496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0023" name="Picture 7" descr="http://thegazz.com/gblogs/wvfilm/files/2008/07/powers-of-t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1447800"/>
            <a:ext cx="14906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9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9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9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9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9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9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390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1043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Theory and Algorithms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>
                <a:solidFill>
                  <a:srgbClr val="FF0000"/>
                </a:solidFill>
              </a:rPr>
              <a:t>Who Can Name the Bigger Number</a:t>
            </a:r>
            <a:r>
              <a:rPr lang="en-US" sz="2200" b="0" dirty="0"/>
              <a:t>, Scott Aaronson, 1999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Limits of Reason, Gregory </a:t>
            </a:r>
            <a:r>
              <a:rPr lang="en-US" sz="2200" b="0" dirty="0" err="1"/>
              <a:t>Chaitin</a:t>
            </a:r>
            <a:r>
              <a:rPr lang="en-US" sz="2200" b="0" dirty="0"/>
              <a:t>, Scientific American, March 2006, pp. 74-81.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Breaking Intractability, Joseph </a:t>
            </a:r>
            <a:r>
              <a:rPr lang="en-US" sz="2200" b="0" dirty="0" err="1"/>
              <a:t>Traub</a:t>
            </a:r>
            <a:r>
              <a:rPr lang="en-US" sz="2200" b="0" dirty="0"/>
              <a:t> and </a:t>
            </a:r>
            <a:r>
              <a:rPr lang="en-US" sz="2200" b="0" dirty="0" err="1"/>
              <a:t>Henryk</a:t>
            </a:r>
            <a:r>
              <a:rPr lang="en-US" sz="2200" b="0" dirty="0"/>
              <a:t> </a:t>
            </a:r>
            <a:r>
              <a:rPr lang="en-US" sz="2200" b="0" dirty="0" err="1"/>
              <a:t>Wozniakowski</a:t>
            </a:r>
            <a:r>
              <a:rPr lang="en-US" sz="2200" b="0" dirty="0"/>
              <a:t>, Scientific American, January 1994, pp. 102-107.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Confronting Science's Logical Limits, John </a:t>
            </a:r>
            <a:r>
              <a:rPr lang="en-US" sz="2200" b="0" dirty="0" err="1"/>
              <a:t>Casti</a:t>
            </a:r>
            <a:r>
              <a:rPr lang="en-US" sz="2200" b="0" dirty="0"/>
              <a:t>, Scientific American, October 1996, pp. 102-105.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>
                <a:solidFill>
                  <a:srgbClr val="FF0000"/>
                </a:solidFill>
              </a:rPr>
              <a:t>Go Forth and Replicate</a:t>
            </a:r>
            <a:r>
              <a:rPr lang="en-US" sz="2200" b="0" dirty="0"/>
              <a:t>, Moshe Sipper and James </a:t>
            </a:r>
            <a:r>
              <a:rPr lang="en-US" sz="2200" b="0" dirty="0" err="1"/>
              <a:t>Reggia</a:t>
            </a:r>
            <a:r>
              <a:rPr lang="en-US" sz="2200" b="0" dirty="0"/>
              <a:t>, Scientific American, August 2001, pp. 34-43.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Science Behind Sudoku, Jean-Paul </a:t>
            </a:r>
            <a:r>
              <a:rPr lang="en-US" sz="2200" b="0" dirty="0" err="1"/>
              <a:t>Delahaye</a:t>
            </a:r>
            <a:r>
              <a:rPr lang="en-US" sz="2200" b="0" dirty="0"/>
              <a:t>, Scientific American, June 2006, pp. 80-87.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200" b="0" dirty="0"/>
              <a:t>The Traveler's Dilemma, </a:t>
            </a:r>
            <a:r>
              <a:rPr lang="en-US" sz="2200" b="0" dirty="0" err="1"/>
              <a:t>Kaushik</a:t>
            </a:r>
            <a:r>
              <a:rPr lang="en-US" sz="2200" b="0" dirty="0"/>
              <a:t> </a:t>
            </a:r>
            <a:r>
              <a:rPr lang="en-US" sz="2200" b="0" dirty="0" err="1"/>
              <a:t>Basu</a:t>
            </a:r>
            <a:r>
              <a:rPr lang="en-US" sz="2200" b="0" dirty="0"/>
              <a:t>, Scientific American, June 2007, pp. 90-95.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10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2067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Biological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Computing with DNA, Leonard </a:t>
            </a:r>
            <a:r>
              <a:rPr lang="en-US" sz="2400" b="0" dirty="0" err="1"/>
              <a:t>Adleman</a:t>
            </a:r>
            <a:r>
              <a:rPr lang="en-US" sz="2400" b="0" dirty="0"/>
              <a:t>, Scientific American, August 1998, pp. 54-61.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 smtClean="0"/>
              <a:t>Bringing </a:t>
            </a:r>
            <a:r>
              <a:rPr lang="en-US" sz="2400" b="0" dirty="0"/>
              <a:t>DNA Computing to Life, Ehud Shapiro and Yaakov </a:t>
            </a:r>
            <a:r>
              <a:rPr lang="en-US" sz="2400" b="0" dirty="0" err="1"/>
              <a:t>Benenson</a:t>
            </a:r>
            <a:r>
              <a:rPr lang="en-US" sz="2400" b="0" dirty="0"/>
              <a:t>, Scientific American, May 2006, pp. 44-51.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Engineering Life: Building a FAB for Biology, David Baker et al., Scientific American, June 2006, pp. 44-51.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Big Lab on a Tiny Chip, Charles </a:t>
            </a:r>
            <a:r>
              <a:rPr lang="en-US" sz="2400" b="0" dirty="0" err="1"/>
              <a:t>Choi</a:t>
            </a:r>
            <a:r>
              <a:rPr lang="en-US" sz="2400" b="0" dirty="0"/>
              <a:t>, Scientific American, October 2007, pp. 100-103.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DNA Computers for Work and Play, Macdonald et al, Scientific American, November 2007, pp. 84-91.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20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3091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Quantum Computing</a:t>
            </a:r>
            <a:r>
              <a:rPr lang="en-US" sz="2800" b="0"/>
              <a:t>: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Mechanical Computers, Seth Lloyd, Scientific American, 1997, pp. 98-104.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Computing with Molecules, Gershenfeld and Chuang, Scientific American, June 1998, pp. 66-71.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Black Hole Computers, Seth Lloyd and Jack Ng, Scientific American, November 2004, pp. 52-61.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Computing with Quantum Knots, Graham Collins, Scientific American, April 2006, pp. 56-63.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>
                <a:solidFill>
                  <a:srgbClr val="FF0000"/>
                </a:solidFill>
              </a:rPr>
              <a:t>The Limits of Quantum Computers</a:t>
            </a:r>
            <a:r>
              <a:rPr lang="en-US" sz="2400" b="0"/>
              <a:t>, Scott Aaronson, Scientific American, March 2008, pp. 62-69.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b="0"/>
              <a:t>Quantum Computing with Ions, Monroe and Wineland, Scientific American, August 2008, pp. 64-71.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30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4115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History of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>
                <a:solidFill>
                  <a:srgbClr val="FF0000"/>
                </a:solidFill>
              </a:rPr>
              <a:t>Alan Turing's Forgotten Ideas</a:t>
            </a:r>
            <a:r>
              <a:rPr lang="en-US" sz="2400" b="0" dirty="0"/>
              <a:t>, B. Jack Copeland and Diane </a:t>
            </a:r>
            <a:r>
              <a:rPr lang="en-US" sz="2400" b="0" dirty="0" err="1"/>
              <a:t>Proudfoot</a:t>
            </a:r>
            <a:r>
              <a:rPr lang="en-US" sz="2400" b="0" dirty="0"/>
              <a:t>, Scientific American, May 1999, pp. 98-103.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 err="1">
                <a:solidFill>
                  <a:srgbClr val="FF0000"/>
                </a:solidFill>
              </a:rPr>
              <a:t>Ada</a:t>
            </a:r>
            <a:r>
              <a:rPr lang="en-US" sz="2400" b="0" dirty="0">
                <a:solidFill>
                  <a:srgbClr val="FF0000"/>
                </a:solidFill>
              </a:rPr>
              <a:t> and the First Computer</a:t>
            </a:r>
            <a:r>
              <a:rPr lang="en-US" sz="2400" b="0" dirty="0"/>
              <a:t>, Eugene Kim and Betty Toole, Scientific American, April 1999, pp. 76-81.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Security and Privacy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Malware Goes Mobile, </a:t>
            </a:r>
            <a:r>
              <a:rPr lang="en-US" sz="2400" b="0" dirty="0" err="1"/>
              <a:t>Mikko</a:t>
            </a:r>
            <a:r>
              <a:rPr lang="en-US" sz="2400" b="0" dirty="0"/>
              <a:t> </a:t>
            </a:r>
            <a:r>
              <a:rPr lang="en-US" sz="2400" b="0" dirty="0" err="1"/>
              <a:t>Hypponen</a:t>
            </a:r>
            <a:r>
              <a:rPr lang="en-US" sz="2400" b="0" dirty="0"/>
              <a:t>, Scientific American, November 2006, pp. 70-77.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RFID </a:t>
            </a:r>
            <a:r>
              <a:rPr lang="en-US" sz="2400" b="0" dirty="0" smtClean="0"/>
              <a:t>Powder</a:t>
            </a:r>
            <a:r>
              <a:rPr lang="en-US" sz="2400" b="0" dirty="0"/>
              <a:t>, Tim </a:t>
            </a:r>
            <a:r>
              <a:rPr lang="en-US" sz="2400" b="0" dirty="0" err="1"/>
              <a:t>Hornyak</a:t>
            </a:r>
            <a:r>
              <a:rPr lang="en-US" sz="2400" b="0" dirty="0"/>
              <a:t>, Scientific American, February 2008, pp. 68-71.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 dirty="0"/>
              <a:t>Can Phishing be Foiled, Lorrie </a:t>
            </a:r>
            <a:r>
              <a:rPr lang="en-US" sz="2400" b="0" dirty="0" err="1"/>
              <a:t>Cranor</a:t>
            </a:r>
            <a:r>
              <a:rPr lang="en-US" sz="2400" b="0" dirty="0"/>
              <a:t>, Scientific American, December 2008, pp. 104-110.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41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5139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Future of Computing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Microprocessors in 2020</a:t>
            </a:r>
            <a:r>
              <a:rPr lang="en-US" sz="2000" b="0" dirty="0"/>
              <a:t>, David Patterson, Scientific American, September 1995, pp. 62-67.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Computing Without Clocks, Ivan Sutherland and Jo </a:t>
            </a:r>
            <a:r>
              <a:rPr lang="en-US" sz="2000" b="0" dirty="0" err="1"/>
              <a:t>Ebergen</a:t>
            </a:r>
            <a:r>
              <a:rPr lang="en-US" sz="2000" b="0" dirty="0"/>
              <a:t>, Scientific American, August 2002, pp. 62-69.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Making Silicon </a:t>
            </a:r>
            <a:r>
              <a:rPr lang="en-US" sz="2000" b="0" dirty="0" err="1"/>
              <a:t>Lase</a:t>
            </a:r>
            <a:r>
              <a:rPr lang="en-US" sz="2000" b="0" dirty="0"/>
              <a:t>, </a:t>
            </a:r>
            <a:r>
              <a:rPr lang="en-US" sz="2000" b="0" dirty="0" err="1"/>
              <a:t>Bahram</a:t>
            </a:r>
            <a:r>
              <a:rPr lang="en-US" sz="2000" b="0" dirty="0"/>
              <a:t> </a:t>
            </a:r>
            <a:r>
              <a:rPr lang="en-US" sz="2000" b="0" dirty="0" err="1"/>
              <a:t>Jalali</a:t>
            </a:r>
            <a:r>
              <a:rPr lang="en-US" sz="2000" b="0" dirty="0"/>
              <a:t>, Scientific American, February 2007, pp. 58-65.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A Robot in Every Home</a:t>
            </a:r>
            <a:r>
              <a:rPr lang="en-US" sz="2000" b="0" dirty="0"/>
              <a:t>, Bill Gates, Scientific </a:t>
            </a:r>
            <a:r>
              <a:rPr lang="en-US" sz="2000" b="0" dirty="0" smtClean="0"/>
              <a:t>Am, </a:t>
            </a:r>
            <a:r>
              <a:rPr lang="en-US" sz="2000" b="0" dirty="0"/>
              <a:t>January 2007, pp. 58-65.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 err="1"/>
              <a:t>Ballbots</a:t>
            </a:r>
            <a:r>
              <a:rPr lang="en-US" sz="2000" b="0" dirty="0"/>
              <a:t>, Ralph Hollis, Scientific American, October 2006, pp. 72-77.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Dependable Software by Design, Daniel Jackson, Scientific American, June 2006, pp. 68-75.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Not Tonight Dear - I Have to Reboot, Charles </a:t>
            </a:r>
            <a:r>
              <a:rPr lang="en-US" sz="2000" b="0" dirty="0" err="1"/>
              <a:t>Choi</a:t>
            </a:r>
            <a:r>
              <a:rPr lang="en-US" sz="2000" b="0" dirty="0"/>
              <a:t>, Scientific American, March 2008, pp. 94-97. 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b="0" dirty="0"/>
              <a:t>Self-Powered Nanotech, </a:t>
            </a:r>
            <a:r>
              <a:rPr lang="en-US" sz="2000" b="0" dirty="0" err="1"/>
              <a:t>Zhong</a:t>
            </a:r>
            <a:r>
              <a:rPr lang="en-US" sz="2000" b="0" dirty="0"/>
              <a:t> Lin Wang, Scientific American, January 2008, pp. 82-87.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9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51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02" name="Picture 2" descr="D:\= Gabi Desktop III Feb 2014\= Master new courses\Cormen book image back 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046" y="1"/>
            <a:ext cx="6132169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3964" y="3034145"/>
            <a:ext cx="8783782" cy="1170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406402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3.61111E-6 -0.4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406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7187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 Web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The Semantic Web in Action, Lee </a:t>
            </a:r>
            <a:r>
              <a:rPr lang="en-US" sz="2000" b="0" dirty="0" err="1"/>
              <a:t>Feigenbaum</a:t>
            </a:r>
            <a:r>
              <a:rPr lang="en-US" sz="2000" b="0" dirty="0"/>
              <a:t> et al., Scientific American, December 2007, pp. 90-97.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FF0000"/>
                </a:solidFill>
              </a:rPr>
              <a:t>Web Science Emerges</a:t>
            </a:r>
            <a:r>
              <a:rPr lang="en-US" sz="2000" b="0" dirty="0"/>
              <a:t>, Nigel </a:t>
            </a:r>
            <a:r>
              <a:rPr lang="en-US" sz="2000" b="0" dirty="0" err="1"/>
              <a:t>Shadbolt</a:t>
            </a:r>
            <a:r>
              <a:rPr lang="en-US" sz="2000" b="0" dirty="0"/>
              <a:t> and Tim Berners-Lee, Scientific American, October 2008, pp. 76-81.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The Wikipedia Computer Science Portal</a:t>
            </a:r>
            <a:r>
              <a:rPr lang="en-US" sz="2800" b="0" dirty="0"/>
              <a:t>: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Theory of computation and Automata theory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Formal languages and grammars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Chomsky hierarchy and the Complexity Zoo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Regular, context-free &amp;Turing-decidable languages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Finite &amp; pushdown automata; Turing machines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Computational complexity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000" b="0" dirty="0"/>
              <a:t>List of data structures and algorithms </a:t>
            </a:r>
          </a:p>
        </p:txBody>
      </p:sp>
      <p:pic>
        <p:nvPicPr>
          <p:cNvPr id="2397188" name="Picture 4" descr="File:Wikipedia-logo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078288"/>
            <a:ext cx="27797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9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9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9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9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9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97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9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9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9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9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9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9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Supplemental Readings</a:t>
            </a:r>
            <a:br>
              <a:rPr lang="en-US" sz="36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</a:rPr>
              <a:t>www.cs.virginia.edu/robins/CS_readings.html</a:t>
            </a:r>
            <a:r>
              <a:rPr lang="en-US" sz="3600" b="0">
                <a:solidFill>
                  <a:schemeClr val="tx2"/>
                </a:solidFill>
              </a:rPr>
              <a:t/>
            </a:r>
            <a:br>
              <a:rPr lang="en-US" sz="3600" b="0">
                <a:solidFill>
                  <a:schemeClr val="tx2"/>
                </a:solidFill>
              </a:rPr>
            </a:br>
            <a:endParaRPr lang="en-US" sz="3600" b="0">
              <a:solidFill>
                <a:schemeClr val="tx2"/>
              </a:solidFill>
            </a:endParaRPr>
          </a:p>
        </p:txBody>
      </p:sp>
      <p:sp>
        <p:nvSpPr>
          <p:cNvPr id="2398211" name="Rectangle 3"/>
          <p:cNvSpPr>
            <a:spLocks noChangeArrowheads="1"/>
          </p:cNvSpPr>
          <p:nvPr/>
        </p:nvSpPr>
        <p:spPr bwMode="auto">
          <a:xfrm>
            <a:off x="152400" y="1524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The Wikipedia Math Portal</a:t>
            </a:r>
            <a:r>
              <a:rPr lang="en-US" sz="2800" b="0"/>
              <a:t>:</a:t>
            </a:r>
            <a:r>
              <a:rPr lang="en-US" sz="3200" b="0"/>
              <a:t>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Problem solving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List of Mathematical lists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Sets and Infinity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Discrete mathematics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Proof techniques and list of proofs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Information theory &amp;  randomness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400" b="0"/>
              <a:t>Game theory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Mathematica's</a:t>
            </a:r>
            <a:r>
              <a:rPr lang="en-US" sz="2800" b="0">
                <a:solidFill>
                  <a:srgbClr val="3399FF"/>
                </a:solidFill>
                <a:hlinkClick r:id="rId2"/>
              </a:rPr>
              <a:t> </a:t>
            </a:r>
            <a:r>
              <a:rPr lang="en-US" sz="2800" b="0">
                <a:solidFill>
                  <a:srgbClr val="3399FF"/>
                </a:solidFill>
              </a:rPr>
              <a:t>“Math World”</a:t>
            </a:r>
          </a:p>
        </p:txBody>
      </p:sp>
      <p:pic>
        <p:nvPicPr>
          <p:cNvPr id="2398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938" y="3956050"/>
            <a:ext cx="3505200" cy="2859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98213" name="Picture 5" descr="http://upload.wikimedia.org/wikipedia/commons/5/53/Wikipedia-logo-en-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413" y="1549400"/>
            <a:ext cx="190658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9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9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98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98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98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98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98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98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98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98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9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e_problem_with_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23813"/>
            <a:ext cx="47625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wikifrie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688" y="2362200"/>
            <a:ext cx="28575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wikipedian_prote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988" y="23813"/>
            <a:ext cx="4267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6200" y="0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5 test tubes be spun simultaneously in a 12-hole centrifuge in a balanced way?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-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-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79130" name="Picture 26" descr="05_centrifuge_P206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9975"/>
            <a:ext cx="26670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9131" name="Text Box 27"/>
          <p:cNvSpPr txBox="1">
            <a:spLocks noChangeArrowheads="1"/>
          </p:cNvSpPr>
          <p:nvPr/>
        </p:nvSpPr>
        <p:spPr bwMode="auto">
          <a:xfrm>
            <a:off x="76200" y="3184128"/>
            <a:ext cx="8991600" cy="369331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buFontTx/>
              <a:buChar char="•"/>
            </a:pPr>
            <a:r>
              <a:rPr lang="en-US" sz="2600" b="0" dirty="0"/>
              <a:t> What does “</a:t>
            </a:r>
            <a:r>
              <a:rPr lang="en-US" sz="2600" b="0" dirty="0">
                <a:solidFill>
                  <a:srgbClr val="3399FF"/>
                </a:solidFill>
              </a:rPr>
              <a:t>balanced</a:t>
            </a:r>
            <a:r>
              <a:rPr lang="en-US" sz="2600" b="0" dirty="0"/>
              <a:t>” mean?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Why are 3 test tubes balanced?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Symmetry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Can you </a:t>
            </a:r>
            <a:r>
              <a:rPr lang="en-US" sz="2600" b="0" dirty="0">
                <a:solidFill>
                  <a:srgbClr val="3399FF"/>
                </a:solidFill>
              </a:rPr>
              <a:t>merge</a:t>
            </a:r>
            <a:r>
              <a:rPr lang="en-US" sz="2600" b="0" dirty="0"/>
              <a:t> solutions?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Superposition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Linearity</a:t>
            </a:r>
            <a:r>
              <a:rPr lang="en-US" sz="2600" b="0" dirty="0"/>
              <a:t>!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(x + y) =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(x) + </a:t>
            </a:r>
            <a:r>
              <a:rPr lang="en-US" sz="2600" b="0" dirty="0">
                <a:solidFill>
                  <a:srgbClr val="009900"/>
                </a:solidFill>
              </a:rPr>
              <a:t>ƒ</a:t>
            </a:r>
            <a:r>
              <a:rPr lang="en-US" sz="2600" b="0" dirty="0"/>
              <a:t>(y)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Can you spin 7 test tubes?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</a:t>
            </a:r>
            <a:r>
              <a:rPr lang="en-US" sz="2600" b="0" dirty="0" err="1">
                <a:solidFill>
                  <a:srgbClr val="FF0000"/>
                </a:solidFill>
              </a:rPr>
              <a:t>Complementarity</a:t>
            </a:r>
            <a:r>
              <a:rPr lang="en-US" sz="2600" b="0" dirty="0"/>
              <a:t>!</a:t>
            </a:r>
          </a:p>
          <a:p>
            <a:pPr algn="just" eaLnBrk="1" hangingPunct="1">
              <a:buFontTx/>
              <a:buChar char="•"/>
            </a:pPr>
            <a:r>
              <a:rPr lang="en-US" sz="2600" b="0" dirty="0"/>
              <a:t> Empirical testing…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369050" y="831850"/>
            <a:ext cx="2587625" cy="2590800"/>
            <a:chOff x="2784" y="960"/>
            <a:chExt cx="2440" cy="2443"/>
          </a:xfrm>
        </p:grpSpPr>
        <p:sp>
          <p:nvSpPr>
            <p:cNvPr id="63597" name="Oval 10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8" name="Oval 11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9" name="Oval 12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0" name="Oval 13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1" name="Oval 15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2" name="Oval 16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3" name="Oval 17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4" name="Oval 18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5" name="Oval 19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6" name="Oval 2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7" name="Oval 2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8" name="Oval 2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9" name="Oval 2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0" name="Oval 2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1" name="Oval 3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3552825" y="838200"/>
            <a:ext cx="2587625" cy="2590800"/>
            <a:chOff x="2784" y="960"/>
            <a:chExt cx="2440" cy="2443"/>
          </a:xfrm>
        </p:grpSpPr>
        <p:sp>
          <p:nvSpPr>
            <p:cNvPr id="63582" name="Oval 50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Oval 51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Oval 52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Oval 53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6" name="Oval 54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7" name="Oval 55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8" name="Oval 56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9" name="Oval 57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0" name="Oval 58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1" name="Oval 59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2" name="Oval 60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3" name="Oval 61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4" name="Oval 62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5" name="Oval 63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6" name="Oval 64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3552825" y="838200"/>
            <a:ext cx="2587625" cy="2590800"/>
            <a:chOff x="2784" y="960"/>
            <a:chExt cx="2440" cy="2443"/>
          </a:xfrm>
        </p:grpSpPr>
        <p:sp>
          <p:nvSpPr>
            <p:cNvPr id="63567" name="Oval 66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8" name="Oval 67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9" name="Oval 68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0" name="Oval 69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1" name="Oval 70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2" name="Oval 71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3" name="Oval 72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4" name="Oval 73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5" name="Oval 74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6" name="Oval 75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7" name="Oval 76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8" name="Oval 77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9" name="Oval 78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Oval 79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Oval 8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6365875" y="831850"/>
            <a:ext cx="2587625" cy="2590800"/>
            <a:chOff x="2784" y="960"/>
            <a:chExt cx="2440" cy="2443"/>
          </a:xfrm>
        </p:grpSpPr>
        <p:sp>
          <p:nvSpPr>
            <p:cNvPr id="63552" name="Oval 82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3" name="Oval 83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4" name="Oval 84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5" name="Oval 85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6" name="Oval 86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7" name="Oval 87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8" name="Oval 88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9" name="Oval 89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0" name="Oval 90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1" name="Oval 9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2" name="Oval 9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3" name="Oval 9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4" name="Oval 9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5" name="Oval 9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6" name="Oval 96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37" name="Oval 116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8" name="Oval 117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9" name="Oval 118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0" name="Oval 119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1" name="Oval 120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2" name="Oval 121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3" name="Oval 122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4" name="Oval 123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5" name="Oval 124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6" name="Oval 125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Oval 126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8" name="Oval 127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9" name="Oval 128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0" name="Oval 129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1" name="Oval 130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31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22" name="Oval 132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3" name="Oval 133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4" name="Oval 134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5" name="Oval 135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6" name="Oval 136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7" name="Oval 137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8" name="Oval 138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9" name="Oval 139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0" name="Oval 140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1" name="Oval 141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2" name="Oval 142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3" name="Oval 143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4" name="Oval 144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5" name="Oval 145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6" name="Oval 146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47"/>
          <p:cNvGrpSpPr>
            <a:grpSpLocks/>
          </p:cNvGrpSpPr>
          <p:nvPr/>
        </p:nvGrpSpPr>
        <p:grpSpPr bwMode="auto">
          <a:xfrm>
            <a:off x="4953000" y="3200400"/>
            <a:ext cx="2587625" cy="2590800"/>
            <a:chOff x="2784" y="960"/>
            <a:chExt cx="2440" cy="2443"/>
          </a:xfrm>
        </p:grpSpPr>
        <p:sp>
          <p:nvSpPr>
            <p:cNvPr id="63507" name="Oval 148"/>
            <p:cNvSpPr>
              <a:spLocks noChangeArrowheads="1"/>
            </p:cNvSpPr>
            <p:nvPr/>
          </p:nvSpPr>
          <p:spPr bwMode="auto">
            <a:xfrm>
              <a:off x="3933" y="1078"/>
              <a:ext cx="148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Oval 149"/>
            <p:cNvSpPr>
              <a:spLocks noChangeArrowheads="1"/>
            </p:cNvSpPr>
            <p:nvPr/>
          </p:nvSpPr>
          <p:spPr bwMode="auto">
            <a:xfrm>
              <a:off x="3934" y="3120"/>
              <a:ext cx="146" cy="149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9" name="Oval 150"/>
            <p:cNvSpPr>
              <a:spLocks noChangeArrowheads="1"/>
            </p:cNvSpPr>
            <p:nvPr/>
          </p:nvSpPr>
          <p:spPr bwMode="auto">
            <a:xfrm rot="-5400000">
              <a:off x="2916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Oval 151"/>
            <p:cNvSpPr>
              <a:spLocks noChangeArrowheads="1"/>
            </p:cNvSpPr>
            <p:nvPr/>
          </p:nvSpPr>
          <p:spPr bwMode="auto">
            <a:xfrm rot="-5400000">
              <a:off x="4958" y="2104"/>
              <a:ext cx="147" cy="1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Oval 152"/>
            <p:cNvSpPr>
              <a:spLocks noChangeArrowheads="1"/>
            </p:cNvSpPr>
            <p:nvPr/>
          </p:nvSpPr>
          <p:spPr bwMode="auto">
            <a:xfrm rot="3585668">
              <a:off x="2783" y="963"/>
              <a:ext cx="2441" cy="2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Oval 153"/>
            <p:cNvSpPr>
              <a:spLocks noChangeArrowheads="1"/>
            </p:cNvSpPr>
            <p:nvPr/>
          </p:nvSpPr>
          <p:spPr bwMode="auto">
            <a:xfrm rot="3585668">
              <a:off x="4819" y="159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Oval 154"/>
            <p:cNvSpPr>
              <a:spLocks noChangeArrowheads="1"/>
            </p:cNvSpPr>
            <p:nvPr/>
          </p:nvSpPr>
          <p:spPr bwMode="auto">
            <a:xfrm rot="3585668">
              <a:off x="3055" y="2622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Oval 155"/>
            <p:cNvSpPr>
              <a:spLocks noChangeArrowheads="1"/>
            </p:cNvSpPr>
            <p:nvPr/>
          </p:nvSpPr>
          <p:spPr bwMode="auto">
            <a:xfrm rot="-1814332">
              <a:off x="3421" y="1230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Oval 156"/>
            <p:cNvSpPr>
              <a:spLocks noChangeArrowheads="1"/>
            </p:cNvSpPr>
            <p:nvPr/>
          </p:nvSpPr>
          <p:spPr bwMode="auto">
            <a:xfrm rot="-1814332">
              <a:off x="4451" y="2994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Oval 157"/>
            <p:cNvSpPr>
              <a:spLocks noChangeArrowheads="1"/>
            </p:cNvSpPr>
            <p:nvPr/>
          </p:nvSpPr>
          <p:spPr bwMode="auto">
            <a:xfrm rot="1894752">
              <a:off x="2784" y="960"/>
              <a:ext cx="2440" cy="244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7" name="Oval 158"/>
            <p:cNvSpPr>
              <a:spLocks noChangeArrowheads="1"/>
            </p:cNvSpPr>
            <p:nvPr/>
          </p:nvSpPr>
          <p:spPr bwMode="auto">
            <a:xfrm rot="1894752">
              <a:off x="4470" y="1231"/>
              <a:ext cx="148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8" name="Oval 159"/>
            <p:cNvSpPr>
              <a:spLocks noChangeArrowheads="1"/>
            </p:cNvSpPr>
            <p:nvPr/>
          </p:nvSpPr>
          <p:spPr bwMode="auto">
            <a:xfrm rot="1894752">
              <a:off x="3402" y="2971"/>
              <a:ext cx="146" cy="14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9" name="Oval 160"/>
            <p:cNvSpPr>
              <a:spLocks noChangeArrowheads="1"/>
            </p:cNvSpPr>
            <p:nvPr/>
          </p:nvSpPr>
          <p:spPr bwMode="auto">
            <a:xfrm rot="-3505248">
              <a:off x="3067" y="1573"/>
              <a:ext cx="147" cy="148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0" name="Oval 161"/>
            <p:cNvSpPr>
              <a:spLocks noChangeArrowheads="1"/>
            </p:cNvSpPr>
            <p:nvPr/>
          </p:nvSpPr>
          <p:spPr bwMode="auto">
            <a:xfrm rot="-3505248">
              <a:off x="4807" y="2642"/>
              <a:ext cx="147" cy="1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1" name="Oval 162"/>
            <p:cNvSpPr>
              <a:spLocks noChangeArrowheads="1"/>
            </p:cNvSpPr>
            <p:nvPr/>
          </p:nvSpPr>
          <p:spPr bwMode="auto">
            <a:xfrm rot="-1814332">
              <a:off x="3960" y="2127"/>
              <a:ext cx="98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9202" name="Text Box 98"/>
          <p:cNvSpPr txBox="1">
            <a:spLocks noChangeArrowheads="1"/>
          </p:cNvSpPr>
          <p:nvPr/>
        </p:nvSpPr>
        <p:spPr bwMode="auto">
          <a:xfrm rot="-1767406">
            <a:off x="3752850" y="3151188"/>
            <a:ext cx="5610225" cy="30162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No vector calculus / trig!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No equations!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Truth is guaranteed!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Fundamental principles exposed!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Easy to generalize!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FF"/>
                </a:solidFill>
              </a:rPr>
              <a:t>High elegance / beauty!</a:t>
            </a:r>
          </a:p>
        </p:txBody>
      </p:sp>
      <p:sp>
        <p:nvSpPr>
          <p:cNvPr id="63503" name="Oval 163"/>
          <p:cNvSpPr>
            <a:spLocks noChangeArrowheads="1"/>
          </p:cNvSpPr>
          <p:nvPr/>
        </p:nvSpPr>
        <p:spPr bwMode="auto">
          <a:xfrm>
            <a:off x="-152400" y="3962400"/>
            <a:ext cx="1676400" cy="6858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sp>
        <p:nvSpPr>
          <p:cNvPr id="2479268" name="Oval 164"/>
          <p:cNvSpPr>
            <a:spLocks noChangeArrowheads="1"/>
          </p:cNvSpPr>
          <p:nvPr/>
        </p:nvSpPr>
        <p:spPr bwMode="auto">
          <a:xfrm>
            <a:off x="279400" y="4089400"/>
            <a:ext cx="1612900" cy="5080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79269" name="Oval 165"/>
          <p:cNvSpPr>
            <a:spLocks noChangeArrowheads="1"/>
          </p:cNvSpPr>
          <p:nvPr/>
        </p:nvSpPr>
        <p:spPr bwMode="auto">
          <a:xfrm>
            <a:off x="74930" y="4838700"/>
            <a:ext cx="2317750" cy="9144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79270" name="Oval 166"/>
          <p:cNvSpPr>
            <a:spLocks noChangeArrowheads="1"/>
          </p:cNvSpPr>
          <p:nvPr/>
        </p:nvSpPr>
        <p:spPr bwMode="auto">
          <a:xfrm>
            <a:off x="129540" y="6080760"/>
            <a:ext cx="2895600" cy="46355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9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479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79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79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479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1533 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17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-0.15434 0.345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79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479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479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479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479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4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4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24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4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7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79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7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4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4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9268" grpId="0" animBg="1"/>
      <p:bldP spid="2479269" grpId="0" animBg="1"/>
      <p:bldP spid="24792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537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1 + 2 + 3</a:t>
            </a:r>
            <a:r>
              <a:rPr lang="en-US" sz="3200" b="0" baseline="30000"/>
              <a:t> </a:t>
            </a:r>
            <a:r>
              <a:rPr lang="en-US" sz="3200" b="0"/>
              <a:t>+ 4 + …+ 100 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b="0">
              <a:solidFill>
                <a:srgbClr val="3399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Proof: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r>
              <a:rPr lang="en-US" sz="3200" b="0"/>
              <a:t>Induction…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b="0">
              <a:solidFill>
                <a:srgbClr val="3399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  1   +   2   +   3</a:t>
            </a:r>
            <a:r>
              <a:rPr lang="en-US" sz="3200" b="0" baseline="30000"/>
              <a:t>  </a:t>
            </a:r>
            <a:r>
              <a:rPr lang="en-US" sz="3200" b="0"/>
              <a:t> + …  + 99  +  100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100 +  99  +  98  + … +   2   +    1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… + </a:t>
            </a:r>
            <a:r>
              <a:rPr lang="en-US" sz="3200" b="0">
                <a:solidFill>
                  <a:srgbClr val="009900"/>
                </a:solidFill>
              </a:rPr>
              <a:t>101</a:t>
            </a:r>
            <a:r>
              <a:rPr lang="en-US" sz="3200" b="0"/>
              <a:t> +  </a:t>
            </a:r>
            <a:r>
              <a:rPr lang="en-US" sz="3200" b="0">
                <a:solidFill>
                  <a:srgbClr val="009900"/>
                </a:solidFill>
              </a:rPr>
              <a:t>101 =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graphicFrame>
        <p:nvGraphicFramePr>
          <p:cNvPr id="2405401" name="Object 25"/>
          <p:cNvGraphicFramePr>
            <a:graphicFrameLocks noGrp="1" noChangeAspect="1"/>
          </p:cNvGraphicFramePr>
          <p:nvPr>
            <p:ph/>
          </p:nvPr>
        </p:nvGraphicFramePr>
        <p:xfrm>
          <a:off x="685800" y="4419600"/>
          <a:ext cx="27432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016"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419600"/>
                        <a:ext cx="2743200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1"/>
          <p:cNvGrpSpPr>
            <a:grpSpLocks/>
          </p:cNvGrpSpPr>
          <p:nvPr/>
        </p:nvGrpSpPr>
        <p:grpSpPr bwMode="auto">
          <a:xfrm flipH="1">
            <a:off x="5715000" y="4343400"/>
            <a:ext cx="1828800" cy="1828800"/>
            <a:chOff x="480" y="2352"/>
            <a:chExt cx="1152" cy="1152"/>
          </a:xfrm>
        </p:grpSpPr>
        <p:sp>
          <p:nvSpPr>
            <p:cNvPr id="1056" name="Rectangle 5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7" name="Rectangle 6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8" name="Rectangle 7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9" name="Rectangle 8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0" name="Rectangle 26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1" name="Rectangle 27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2" name="Rectangle 28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63" name="Rectangle 29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2405417" name="AutoShape 41"/>
          <p:cNvSpPr>
            <a:spLocks/>
          </p:cNvSpPr>
          <p:nvPr/>
        </p:nvSpPr>
        <p:spPr bwMode="auto">
          <a:xfrm flipH="1">
            <a:off x="7648575" y="4343400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sp>
        <p:nvSpPr>
          <p:cNvPr id="2405418" name="AutoShape 42"/>
          <p:cNvSpPr>
            <a:spLocks/>
          </p:cNvSpPr>
          <p:nvPr/>
        </p:nvSpPr>
        <p:spPr bwMode="auto">
          <a:xfrm rot="-5400000">
            <a:off x="6438900" y="5295900"/>
            <a:ext cx="152400" cy="2057400"/>
          </a:xfrm>
          <a:prstGeom prst="leftBrace">
            <a:avLst>
              <a:gd name="adj1" fmla="val 1125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tIns="0" bIns="0" anchor="ctr"/>
          <a:lstStyle/>
          <a:p>
            <a:pPr algn="ctr"/>
            <a:endParaRPr lang="en-US"/>
          </a:p>
        </p:txBody>
      </p:sp>
      <p:sp>
        <p:nvSpPr>
          <p:cNvPr id="2405419" name="Text Box 43"/>
          <p:cNvSpPr txBox="1">
            <a:spLocks noChangeArrowheads="1"/>
          </p:cNvSpPr>
          <p:nvPr/>
        </p:nvSpPr>
        <p:spPr bwMode="auto">
          <a:xfrm>
            <a:off x="6172200" y="6410325"/>
            <a:ext cx="695325" cy="32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 i="1"/>
              <a:t>n+1</a:t>
            </a:r>
          </a:p>
        </p:txBody>
      </p:sp>
      <p:sp>
        <p:nvSpPr>
          <p:cNvPr id="2405420" name="Text Box 44"/>
          <p:cNvSpPr txBox="1">
            <a:spLocks noChangeArrowheads="1"/>
          </p:cNvSpPr>
          <p:nvPr/>
        </p:nvSpPr>
        <p:spPr bwMode="auto">
          <a:xfrm flipH="1">
            <a:off x="7848600" y="5065713"/>
            <a:ext cx="336550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400" b="0" i="1"/>
              <a:t>n</a:t>
            </a:r>
          </a:p>
        </p:txBody>
      </p:sp>
      <p:sp>
        <p:nvSpPr>
          <p:cNvPr id="2405421" name="AutoShape 45"/>
          <p:cNvSpPr>
            <a:spLocks noChangeArrowheads="1"/>
          </p:cNvSpPr>
          <p:nvPr/>
        </p:nvSpPr>
        <p:spPr bwMode="auto">
          <a:xfrm>
            <a:off x="1543050" y="762000"/>
            <a:ext cx="1295400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21" y="17215"/>
                </a:moveTo>
                <a:cubicBezTo>
                  <a:pt x="19592" y="15447"/>
                  <a:pt x="20460" y="13164"/>
                  <a:pt x="20460" y="10800"/>
                </a:cubicBezTo>
                <a:cubicBezTo>
                  <a:pt x="20460" y="5464"/>
                  <a:pt x="16135" y="1140"/>
                  <a:pt x="10800" y="1140"/>
                </a:cubicBezTo>
                <a:cubicBezTo>
                  <a:pt x="8435" y="1139"/>
                  <a:pt x="6152" y="2007"/>
                  <a:pt x="4384" y="3578"/>
                </a:cubicBezTo>
                <a:close/>
                <a:moveTo>
                  <a:pt x="3578" y="4384"/>
                </a:moveTo>
                <a:cubicBezTo>
                  <a:pt x="2007" y="6152"/>
                  <a:pt x="1140" y="8435"/>
                  <a:pt x="1140" y="10799"/>
                </a:cubicBezTo>
                <a:cubicBezTo>
                  <a:pt x="1140" y="16135"/>
                  <a:pt x="5464" y="20460"/>
                  <a:pt x="10800" y="20460"/>
                </a:cubicBezTo>
                <a:cubicBezTo>
                  <a:pt x="13164" y="20460"/>
                  <a:pt x="15447" y="19592"/>
                  <a:pt x="17215" y="18021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5422" name="Line 46"/>
          <p:cNvSpPr>
            <a:spLocks noChangeShapeType="1"/>
          </p:cNvSpPr>
          <p:nvPr/>
        </p:nvSpPr>
        <p:spPr bwMode="auto">
          <a:xfrm>
            <a:off x="254000" y="31242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405423" name="Text Box 47"/>
          <p:cNvSpPr txBox="1">
            <a:spLocks noChangeArrowheads="1"/>
          </p:cNvSpPr>
          <p:nvPr/>
        </p:nvSpPr>
        <p:spPr bwMode="auto">
          <a:xfrm>
            <a:off x="6477000" y="3219450"/>
            <a:ext cx="1606550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100*101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 flipH="1">
            <a:off x="5715000" y="4343400"/>
            <a:ext cx="1828800" cy="1828800"/>
            <a:chOff x="480" y="2352"/>
            <a:chExt cx="1152" cy="1152"/>
          </a:xfrm>
        </p:grpSpPr>
        <p:sp>
          <p:nvSpPr>
            <p:cNvPr id="1048" name="Rectangle 58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9" name="Rectangle 59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0" name="Rectangle 60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1" name="Rectangle 61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2" name="Rectangle 62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3" name="Rectangle 63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4" name="Rectangle 64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55" name="Rectangle 65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 flipH="1">
            <a:off x="3200400" y="4343400"/>
            <a:ext cx="1828800" cy="1828800"/>
            <a:chOff x="480" y="2352"/>
            <a:chExt cx="1152" cy="1152"/>
          </a:xfrm>
        </p:grpSpPr>
        <p:sp>
          <p:nvSpPr>
            <p:cNvPr id="1040" name="Rectangle 67"/>
            <p:cNvSpPr>
              <a:spLocks noChangeArrowheads="1"/>
            </p:cNvSpPr>
            <p:nvPr/>
          </p:nvSpPr>
          <p:spPr bwMode="auto">
            <a:xfrm>
              <a:off x="480" y="2352"/>
              <a:ext cx="144" cy="1152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1" name="Rectangle 68"/>
            <p:cNvSpPr>
              <a:spLocks noChangeArrowheads="1"/>
            </p:cNvSpPr>
            <p:nvPr/>
          </p:nvSpPr>
          <p:spPr bwMode="auto">
            <a:xfrm>
              <a:off x="624" y="2496"/>
              <a:ext cx="144" cy="1008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2" name="Rectangle 69"/>
            <p:cNvSpPr>
              <a:spLocks noChangeArrowheads="1"/>
            </p:cNvSpPr>
            <p:nvPr/>
          </p:nvSpPr>
          <p:spPr bwMode="auto">
            <a:xfrm>
              <a:off x="768" y="2640"/>
              <a:ext cx="144" cy="864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3" name="Rectangle 70"/>
            <p:cNvSpPr>
              <a:spLocks noChangeArrowheads="1"/>
            </p:cNvSpPr>
            <p:nvPr/>
          </p:nvSpPr>
          <p:spPr bwMode="auto">
            <a:xfrm>
              <a:off x="1488" y="3360"/>
              <a:ext cx="144" cy="144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4" name="Rectangle 71"/>
            <p:cNvSpPr>
              <a:spLocks noChangeArrowheads="1"/>
            </p:cNvSpPr>
            <p:nvPr/>
          </p:nvSpPr>
          <p:spPr bwMode="auto">
            <a:xfrm>
              <a:off x="912" y="2784"/>
              <a:ext cx="144" cy="720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5" name="Rectangle 72"/>
            <p:cNvSpPr>
              <a:spLocks noChangeArrowheads="1"/>
            </p:cNvSpPr>
            <p:nvPr/>
          </p:nvSpPr>
          <p:spPr bwMode="auto">
            <a:xfrm>
              <a:off x="1056" y="2928"/>
              <a:ext cx="144" cy="576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6" name="Rectangle 73"/>
            <p:cNvSpPr>
              <a:spLocks noChangeArrowheads="1"/>
            </p:cNvSpPr>
            <p:nvPr/>
          </p:nvSpPr>
          <p:spPr bwMode="auto">
            <a:xfrm>
              <a:off x="1200" y="3072"/>
              <a:ext cx="144" cy="432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047" name="Rectangle 74"/>
            <p:cNvSpPr>
              <a:spLocks noChangeArrowheads="1"/>
            </p:cNvSpPr>
            <p:nvPr/>
          </p:nvSpPr>
          <p:spPr bwMode="auto">
            <a:xfrm>
              <a:off x="1344" y="3216"/>
              <a:ext cx="144" cy="288"/>
            </a:xfrm>
            <a:prstGeom prst="rect">
              <a:avLst/>
            </a:prstGeom>
            <a:solidFill>
              <a:srgbClr val="3399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</p:grpSp>
      <p:sp>
        <p:nvSpPr>
          <p:cNvPr id="2405451" name="Text Box 75"/>
          <p:cNvSpPr txBox="1">
            <a:spLocks noChangeArrowheads="1"/>
          </p:cNvSpPr>
          <p:nvPr/>
        </p:nvSpPr>
        <p:spPr bwMode="auto">
          <a:xfrm>
            <a:off x="5715000" y="742950"/>
            <a:ext cx="2624138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= (100*101)/2 </a:t>
            </a:r>
          </a:p>
          <a:p>
            <a:r>
              <a:rPr lang="en-US" sz="3200" b="0">
                <a:solidFill>
                  <a:srgbClr val="FF0000"/>
                </a:solidFill>
              </a:rPr>
              <a:t>= 5050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5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0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40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40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0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240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0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40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75 2.22222E-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5 3.33333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40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240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40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5417" grpId="0" animBg="1"/>
      <p:bldP spid="2405418" grpId="0" animBg="1"/>
      <p:bldP spid="2405419" grpId="0"/>
      <p:bldP spid="2405420" grpId="0"/>
      <p:bldP spid="2405421" grpId="0" animBg="1"/>
      <p:bldP spid="2405422" grpId="0" animBg="1"/>
      <p:bldP spid="2405423" grpId="0"/>
      <p:bldP spid="24054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06" name="Picture 6" descr="Minigun-long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133600"/>
            <a:ext cx="3276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90600"/>
            <a:ext cx="9067800" cy="5638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/>
              <a:t>You must </a:t>
            </a:r>
            <a:r>
              <a:rPr lang="en-US" sz="2800" dirty="0" smtClean="0">
                <a:solidFill>
                  <a:srgbClr val="FF0000"/>
                </a:solidFill>
              </a:rPr>
              <a:t>a priori</a:t>
            </a:r>
            <a:r>
              <a:rPr lang="en-US" sz="2800" dirty="0" smtClean="0"/>
              <a:t> know the formula / result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/>
              <a:t>Easy to make </a:t>
            </a:r>
            <a:r>
              <a:rPr lang="en-US" sz="2800" dirty="0" smtClean="0">
                <a:solidFill>
                  <a:srgbClr val="FF0000"/>
                </a:solidFill>
              </a:rPr>
              <a:t>mistakes</a:t>
            </a:r>
            <a:r>
              <a:rPr lang="en-US" sz="2800" dirty="0" smtClean="0"/>
              <a:t> in inductive proof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/>
              <a:t>Mostly “mechanical” – </a:t>
            </a:r>
            <a:r>
              <a:rPr lang="en-US" sz="2800" dirty="0" smtClean="0">
                <a:solidFill>
                  <a:srgbClr val="FF0000"/>
                </a:solidFill>
              </a:rPr>
              <a:t>ignores intuitions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Tedious</a:t>
            </a:r>
            <a:r>
              <a:rPr lang="en-US" sz="2800" dirty="0" smtClean="0"/>
              <a:t> to construct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Difficult</a:t>
            </a:r>
            <a:r>
              <a:rPr lang="en-US" sz="2800" dirty="0" smtClean="0"/>
              <a:t> to check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Hard</a:t>
            </a:r>
            <a:r>
              <a:rPr lang="en-US" sz="2800" dirty="0" smtClean="0"/>
              <a:t> to understand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Not</a:t>
            </a:r>
            <a:r>
              <a:rPr lang="en-US" sz="2800" dirty="0" smtClean="0"/>
              <a:t> very </a:t>
            </a:r>
            <a:r>
              <a:rPr lang="en-US" sz="2800" dirty="0" smtClean="0">
                <a:solidFill>
                  <a:srgbClr val="FF0000"/>
                </a:solidFill>
              </a:rPr>
              <a:t>convincing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/>
              <a:t>Generalizations </a:t>
            </a:r>
            <a:r>
              <a:rPr lang="en-US" sz="2800" dirty="0" smtClean="0">
                <a:solidFill>
                  <a:srgbClr val="FF0000"/>
                </a:solidFill>
              </a:rPr>
              <a:t>not obvious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/>
              <a:t>Does not</a:t>
            </a:r>
            <a:r>
              <a:rPr lang="en-US" sz="2800" dirty="0" smtClean="0">
                <a:solidFill>
                  <a:srgbClr val="FF0000"/>
                </a:solidFill>
              </a:rPr>
              <a:t> “shed light on truth”</a:t>
            </a:r>
          </a:p>
          <a:p>
            <a:pPr eaLnBrk="1" hangingPunct="1">
              <a:lnSpc>
                <a:spcPct val="90000"/>
              </a:lnSpc>
              <a:spcBef>
                <a:spcPct val="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Obfuscates </a:t>
            </a:r>
            <a:r>
              <a:rPr lang="en-US" sz="2800" dirty="0" smtClean="0"/>
              <a:t>connections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Conclusion</a:t>
            </a:r>
            <a:r>
              <a:rPr lang="en-US" sz="2800" dirty="0" smtClean="0"/>
              <a:t>: only use induction as a </a:t>
            </a:r>
            <a:r>
              <a:rPr lang="en-US" sz="2800" dirty="0" smtClean="0">
                <a:solidFill>
                  <a:srgbClr val="3399FF"/>
                </a:solidFill>
              </a:rPr>
              <a:t>last resort</a:t>
            </a:r>
            <a:r>
              <a:rPr lang="en-US" sz="2800" dirty="0" smtClean="0"/>
              <a:t>! (i.e., </a:t>
            </a:r>
            <a:r>
              <a:rPr lang="en-US" sz="2800" dirty="0" smtClean="0">
                <a:solidFill>
                  <a:srgbClr val="3399FF"/>
                </a:solidFill>
              </a:rPr>
              <a:t>rarely</a:t>
            </a:r>
            <a:r>
              <a:rPr lang="en-US" sz="2800" dirty="0" smtClean="0"/>
              <a:t>)</a:t>
            </a:r>
            <a:endParaRPr lang="en-US" sz="2800" dirty="0" smtClean="0">
              <a:solidFill>
                <a:srgbClr val="3399FF"/>
              </a:solidFill>
            </a:endParaRP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Drawbacks of Induction</a:t>
            </a:r>
            <a:br>
              <a:rPr lang="en-US" sz="4000" b="0">
                <a:solidFill>
                  <a:schemeClr val="tx2"/>
                </a:solidFill>
              </a:rPr>
            </a:br>
            <a:endParaRPr lang="en-US" sz="4000" b="0">
              <a:solidFill>
                <a:schemeClr val="tx2"/>
              </a:solidFill>
            </a:endParaRPr>
          </a:p>
        </p:txBody>
      </p:sp>
      <p:pic>
        <p:nvPicPr>
          <p:cNvPr id="2406407" name="Picture 7" descr="MuscaDomes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963" y="3937000"/>
            <a:ext cx="762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09" name="AutoShape 9"/>
          <p:cNvSpPr>
            <a:spLocks noChangeArrowheads="1"/>
          </p:cNvSpPr>
          <p:nvPr/>
        </p:nvSpPr>
        <p:spPr bwMode="auto">
          <a:xfrm>
            <a:off x="6858000" y="3048000"/>
            <a:ext cx="1295400" cy="682625"/>
          </a:xfrm>
          <a:prstGeom prst="cloudCallout">
            <a:avLst>
              <a:gd name="adj1" fmla="val 3431"/>
              <a:gd name="adj2" fmla="val 113486"/>
            </a:avLst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pPr algn="ctr"/>
            <a:r>
              <a:rPr lang="en-US">
                <a:solidFill>
                  <a:srgbClr val="FF00FF"/>
                </a:solidFill>
              </a:rPr>
              <a:t>Oh oh!</a:t>
            </a:r>
          </a:p>
        </p:txBody>
      </p:sp>
      <p:sp>
        <p:nvSpPr>
          <p:cNvPr id="2406410" name="Text Box 10"/>
          <p:cNvSpPr txBox="1">
            <a:spLocks noChangeArrowheads="1"/>
          </p:cNvSpPr>
          <p:nvPr/>
        </p:nvSpPr>
        <p:spPr bwMode="auto">
          <a:xfrm rot="1500767">
            <a:off x="5213350" y="3244850"/>
            <a:ext cx="111125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induction</a:t>
            </a:r>
          </a:p>
        </p:txBody>
      </p:sp>
      <p:sp>
        <p:nvSpPr>
          <p:cNvPr id="2406411" name="AutoShape 11"/>
          <p:cNvSpPr>
            <a:spLocks noChangeArrowheads="1"/>
          </p:cNvSpPr>
          <p:nvPr/>
        </p:nvSpPr>
        <p:spPr bwMode="auto">
          <a:xfrm rot="5400000">
            <a:off x="5086350" y="2743200"/>
            <a:ext cx="1295400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021" y="17215"/>
                </a:moveTo>
                <a:cubicBezTo>
                  <a:pt x="19592" y="15447"/>
                  <a:pt x="20460" y="13164"/>
                  <a:pt x="20460" y="10800"/>
                </a:cubicBezTo>
                <a:cubicBezTo>
                  <a:pt x="20460" y="5464"/>
                  <a:pt x="16135" y="1140"/>
                  <a:pt x="10800" y="1140"/>
                </a:cubicBezTo>
                <a:cubicBezTo>
                  <a:pt x="8435" y="1139"/>
                  <a:pt x="6152" y="2007"/>
                  <a:pt x="4384" y="3578"/>
                </a:cubicBezTo>
                <a:close/>
                <a:moveTo>
                  <a:pt x="3578" y="4384"/>
                </a:moveTo>
                <a:cubicBezTo>
                  <a:pt x="2007" y="6152"/>
                  <a:pt x="1140" y="8435"/>
                  <a:pt x="1140" y="10799"/>
                </a:cubicBezTo>
                <a:cubicBezTo>
                  <a:pt x="1140" y="16135"/>
                  <a:pt x="5464" y="20460"/>
                  <a:pt x="10800" y="20460"/>
                </a:cubicBezTo>
                <a:cubicBezTo>
                  <a:pt x="13164" y="20460"/>
                  <a:pt x="15447" y="19592"/>
                  <a:pt x="17215" y="18021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t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06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06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06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06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06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06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06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06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06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406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16 -0.54259 C 0.14375 -0.54051 0.13593 -0.53796 0.125 -0.53704 C 0.12187 -0.53565 0.11875 -0.53426 0.11562 -0.53287 C 0.11458 -0.53241 0.1125 -0.53148 0.1125 -0.53125 C 0.10468 -0.52361 0.09461 -0.52083 0.08646 -0.51342 C 0.08611 -0.51157 0.08593 -0.50972 0.08541 -0.50787 C 0.08489 -0.50602 0.08368 -0.5044 0.08333 -0.50231 C 0.08229 -0.49768 0.08125 -0.48842 0.08125 -0.48819 C 0.08073 -0.48079 0.0776 -0.43495 0.07708 -0.43426 C 0.07048 -0.42685 0.05972 -0.43333 0.05104 -0.43287 C 0.03437 -0.43171 0.01788 -0.42963 0.00104 -0.4287 C -0.00643 -0.42546 -0.0033 -0.42754 -0.00834 -0.42315 C -0.01025 -0.41944 -0.01077 -0.41759 -0.01354 -0.41481 C -0.01545 -0.41273 -0.01979 -0.40926 -0.01979 -0.40903 C -0.02223 -0.39954 -0.01875 -0.41134 -0.02396 -0.40092 C -0.02535 -0.39792 -0.02587 -0.39444 -0.02709 -0.3912 C -0.02882 -0.37731 -0.02848 -0.3618 -0.02604 -0.34815 C -0.02483 -0.3412 -0.02414 -0.34375 -0.02084 -0.33981 C -0.01059 -0.32754 -0.01893 -0.33495 -0.00834 -0.32592 C -0.00608 -0.32407 0.00156 -0.31829 0.00312 -0.3162 C 0.00677 -0.31134 0.00868 -0.30949 0.01354 -0.30787 C 0.02343 -0.29907 0.02968 -0.2993 0.04271 -0.29815 C 0.04461 -0.29745 0.04861 -0.29676 0.05 -0.29398 C 0.05139 -0.29097 0.05225 -0.28379 0.05312 -0.28009 C 0.05521 -0.27106 0.05868 -0.26296 0.06041 -0.2537 C 0.05972 -0.24861 0.06007 -0.24329 0.05833 -0.23842 C 0.05208 -0.22153 0.03889 -0.22222 0.02812 -0.21481 C 0.02534 -0.21296 0.01892 -0.20856 0.01666 -0.20787 C 0.01284 -0.20694 0.00902 -0.20694 0.00521 -0.20648 C -0.00139 -0.20555 -0.00799 -0.20486 -0.01459 -0.2037 C -0.02032 -0.20278 -0.02552 -0.19977 -0.03125 -0.19815 C -0.04184 -0.1912 -0.05417 -0.19167 -0.06563 -0.18842 C -0.06997 -0.18588 -0.07518 -0.18518 -0.07917 -0.18171 C -0.08125 -0.17963 -0.08542 -0.17592 -0.08542 -0.17569 C -0.09167 -0.15069 -0.07084 -0.14051 -0.05521 -0.13981 C -0.02466 -0.13842 0.0059 -0.13796 0.03646 -0.13704 C 0.04479 -0.13472 0.05295 -0.13009 0.06146 -0.1287 C 0.07187 -0.12708 0.08229 -0.12592 0.09271 -0.12454 C 0.10868 -0.11991 0.10243 -0.12199 0.11146 -0.11898 C 0.11493 -0.10972 0.11632 -0.09838 0.11875 -0.08842 C 0.11805 -0.07778 0.11753 -0.06713 0.11666 -0.05648 C 0.11614 -0.05023 0.11215 -0.04676 0.10937 -0.04259 C 0.09757 -0.02477 0.08437 -0.02546 0.06771 -0.02176 C 0.05451 -0.01296 0.03958 -0.01296 0.025 -0.01204 C 0.01701 -0.01065 0.00902 -0.00648 0.00104 -0.00648 " pathEditMode="relative" rAng="0" ptsTypes="ffffffffffffffffffffffffffffffffffffffffffffA">
                                      <p:cBhvr>
                                        <p:cTn id="60" dur="8000" fill="hold"/>
                                        <p:tgtEl>
                                          <p:spTgt spid="2406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0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40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406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240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09" grpId="0" animBg="1"/>
      <p:bldP spid="2406410" grpId="0"/>
      <p:bldP spid="24064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128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(1/4) + (1/4)</a:t>
            </a:r>
            <a:r>
              <a:rPr lang="en-US" sz="3200" b="0" baseline="30000"/>
              <a:t>2</a:t>
            </a:r>
            <a:r>
              <a:rPr lang="en-US" sz="3200" b="0"/>
              <a:t> + (1/4)</a:t>
            </a:r>
            <a:r>
              <a:rPr lang="en-US" sz="3200" b="0" baseline="30000"/>
              <a:t>3 </a:t>
            </a:r>
            <a:r>
              <a:rPr lang="en-US" sz="3200" b="0"/>
              <a:t>+ (1/4)</a:t>
            </a:r>
            <a:r>
              <a:rPr lang="en-US" sz="3200" b="0" baseline="30000"/>
              <a:t>4</a:t>
            </a:r>
            <a:r>
              <a:rPr lang="en-US" sz="3200" b="0"/>
              <a:t> + … 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>
              <a:solidFill>
                <a:srgbClr val="FF0000"/>
              </a:solidFill>
            </a:endParaRPr>
          </a:p>
        </p:txBody>
      </p:sp>
      <p:graphicFrame>
        <p:nvGraphicFramePr>
          <p:cNvPr id="2401305" name="Object 25"/>
          <p:cNvGraphicFramePr>
            <a:graphicFrameLocks noGrp="1" noChangeAspect="1"/>
          </p:cNvGraphicFramePr>
          <p:nvPr>
            <p:ph/>
          </p:nvPr>
        </p:nvGraphicFramePr>
        <p:xfrm>
          <a:off x="990600" y="1219200"/>
          <a:ext cx="22860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0064" name="Equation" r:id="rId3" imgW="583920" imgH="431640" progId="Equation.3">
                  <p:embed/>
                </p:oleObj>
              </mc:Choice>
              <mc:Fallback>
                <p:oleObj name="Equation" r:id="rId3" imgW="58392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2286000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1306" name="Rectangle 26"/>
          <p:cNvSpPr>
            <a:spLocks noChangeArrowheads="1"/>
          </p:cNvSpPr>
          <p:nvPr/>
        </p:nvSpPr>
        <p:spPr bwMode="auto">
          <a:xfrm>
            <a:off x="228600" y="33528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0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0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845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/>
              <a:t>: (1/4) + (1/4)</a:t>
            </a:r>
            <a:r>
              <a:rPr lang="en-US" sz="3200" b="0" baseline="30000" dirty="0"/>
              <a:t>2</a:t>
            </a:r>
            <a:r>
              <a:rPr lang="en-US" sz="3200" b="0" dirty="0"/>
              <a:t> + </a:t>
            </a:r>
            <a:r>
              <a:rPr lang="en-US" sz="3200" b="0" dirty="0" smtClean="0"/>
              <a:t>(1/4)</a:t>
            </a:r>
            <a:r>
              <a:rPr lang="en-US" sz="3200" b="0" baseline="30000" dirty="0" smtClean="0"/>
              <a:t>3 </a:t>
            </a:r>
            <a:r>
              <a:rPr lang="en-US" sz="3200" b="0" dirty="0"/>
              <a:t>+ (1/4)</a:t>
            </a:r>
            <a:r>
              <a:rPr lang="en-US" sz="3200" b="0" baseline="30000" dirty="0"/>
              <a:t>4</a:t>
            </a:r>
            <a:r>
              <a:rPr lang="en-US" sz="3200" b="0" dirty="0"/>
              <a:t> + … = </a:t>
            </a:r>
            <a:r>
              <a:rPr lang="en-US" sz="3200" b="0" dirty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/>
              <a:t>Find a short,</a:t>
            </a:r>
            <a:r>
              <a:rPr lang="en-US" sz="3200" b="0" dirty="0">
                <a:solidFill>
                  <a:srgbClr val="FF0000"/>
                </a:solidFill>
              </a:rPr>
              <a:t> geometric</a:t>
            </a:r>
            <a:r>
              <a:rPr lang="en-US" sz="3200" b="0" dirty="0"/>
              <a:t>,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/>
              <a:t>induction-free proof.</a:t>
            </a:r>
            <a:r>
              <a:rPr lang="en-US" sz="3200" b="0" dirty="0">
                <a:solidFill>
                  <a:srgbClr val="FF0000"/>
                </a:solidFill>
              </a:rPr>
              <a:t>  </a:t>
            </a: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 dirty="0">
              <a:solidFill>
                <a:srgbClr val="FF0000"/>
              </a:solidFill>
            </a:endParaRPr>
          </a:p>
        </p:txBody>
      </p:sp>
      <p:sp>
        <p:nvSpPr>
          <p:cNvPr id="2408452" name="Rectangle 4"/>
          <p:cNvSpPr>
            <a:spLocks noChangeArrowheads="1"/>
          </p:cNvSpPr>
          <p:nvPr/>
        </p:nvSpPr>
        <p:spPr bwMode="auto">
          <a:xfrm>
            <a:off x="762000" y="1905000"/>
            <a:ext cx="3656013" cy="36560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3" name="Rectangle 5"/>
          <p:cNvSpPr>
            <a:spLocks noChangeArrowheads="1"/>
          </p:cNvSpPr>
          <p:nvPr/>
        </p:nvSpPr>
        <p:spPr bwMode="auto">
          <a:xfrm>
            <a:off x="762000" y="3733800"/>
            <a:ext cx="1828800" cy="18288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4" name="Rectangle 6"/>
          <p:cNvSpPr>
            <a:spLocks noChangeArrowheads="1"/>
          </p:cNvSpPr>
          <p:nvPr/>
        </p:nvSpPr>
        <p:spPr bwMode="auto">
          <a:xfrm>
            <a:off x="2590800" y="4648200"/>
            <a:ext cx="914400" cy="9144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5" name="Rectangle 7"/>
          <p:cNvSpPr>
            <a:spLocks noChangeArrowheads="1"/>
          </p:cNvSpPr>
          <p:nvPr/>
        </p:nvSpPr>
        <p:spPr bwMode="auto">
          <a:xfrm>
            <a:off x="3505200" y="5105400"/>
            <a:ext cx="457200" cy="4572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6" name="Rectangle 8"/>
          <p:cNvSpPr>
            <a:spLocks noChangeArrowheads="1"/>
          </p:cNvSpPr>
          <p:nvPr/>
        </p:nvSpPr>
        <p:spPr bwMode="auto">
          <a:xfrm>
            <a:off x="3962400" y="5334000"/>
            <a:ext cx="228600" cy="2286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7" name="Rectangle 9"/>
          <p:cNvSpPr>
            <a:spLocks noChangeArrowheads="1"/>
          </p:cNvSpPr>
          <p:nvPr/>
        </p:nvSpPr>
        <p:spPr bwMode="auto">
          <a:xfrm>
            <a:off x="4191000" y="5453063"/>
            <a:ext cx="109538" cy="109537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8" name="Rectangle 10"/>
          <p:cNvSpPr>
            <a:spLocks noChangeArrowheads="1"/>
          </p:cNvSpPr>
          <p:nvPr/>
        </p:nvSpPr>
        <p:spPr bwMode="auto">
          <a:xfrm>
            <a:off x="4300538" y="5507038"/>
            <a:ext cx="55562" cy="55562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59" name="Rectangle 11"/>
          <p:cNvSpPr>
            <a:spLocks noChangeArrowheads="1"/>
          </p:cNvSpPr>
          <p:nvPr/>
        </p:nvSpPr>
        <p:spPr bwMode="auto">
          <a:xfrm>
            <a:off x="4357688" y="5535613"/>
            <a:ext cx="26987" cy="26987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0" name="Rectangle 12"/>
          <p:cNvSpPr>
            <a:spLocks noChangeArrowheads="1"/>
          </p:cNvSpPr>
          <p:nvPr/>
        </p:nvSpPr>
        <p:spPr bwMode="auto">
          <a:xfrm rot="5400000" flipV="1">
            <a:off x="2590800" y="1901825"/>
            <a:ext cx="1828800" cy="18288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1" name="Rectangle 13"/>
          <p:cNvSpPr>
            <a:spLocks noChangeArrowheads="1"/>
          </p:cNvSpPr>
          <p:nvPr/>
        </p:nvSpPr>
        <p:spPr bwMode="auto">
          <a:xfrm rot="5400000" flipV="1">
            <a:off x="3505200" y="3730625"/>
            <a:ext cx="914400" cy="9144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2" name="Rectangle 14"/>
          <p:cNvSpPr>
            <a:spLocks noChangeArrowheads="1"/>
          </p:cNvSpPr>
          <p:nvPr/>
        </p:nvSpPr>
        <p:spPr bwMode="auto">
          <a:xfrm rot="5400000" flipV="1">
            <a:off x="3962400" y="4645025"/>
            <a:ext cx="457200" cy="4572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3" name="Rectangle 15"/>
          <p:cNvSpPr>
            <a:spLocks noChangeArrowheads="1"/>
          </p:cNvSpPr>
          <p:nvPr/>
        </p:nvSpPr>
        <p:spPr bwMode="auto">
          <a:xfrm rot="5400000" flipV="1">
            <a:off x="4191000" y="5102225"/>
            <a:ext cx="228600" cy="228600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4" name="Rectangle 16"/>
          <p:cNvSpPr>
            <a:spLocks noChangeArrowheads="1"/>
          </p:cNvSpPr>
          <p:nvPr/>
        </p:nvSpPr>
        <p:spPr bwMode="auto">
          <a:xfrm rot="5400000" flipV="1">
            <a:off x="4308475" y="5330825"/>
            <a:ext cx="109538" cy="109538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5" name="Rectangle 17"/>
          <p:cNvSpPr>
            <a:spLocks noChangeArrowheads="1"/>
          </p:cNvSpPr>
          <p:nvPr/>
        </p:nvSpPr>
        <p:spPr bwMode="auto">
          <a:xfrm rot="5400000" flipV="1">
            <a:off x="4362451" y="5440362"/>
            <a:ext cx="55562" cy="55563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6" name="Rectangle 18"/>
          <p:cNvSpPr>
            <a:spLocks noChangeArrowheads="1"/>
          </p:cNvSpPr>
          <p:nvPr/>
        </p:nvSpPr>
        <p:spPr bwMode="auto">
          <a:xfrm rot="5400000" flipV="1">
            <a:off x="4391025" y="5497513"/>
            <a:ext cx="26987" cy="26988"/>
          </a:xfrm>
          <a:prstGeom prst="rect">
            <a:avLst/>
          </a:prstGeom>
          <a:solidFill>
            <a:srgbClr val="3399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7" name="Rectangle 19"/>
          <p:cNvSpPr>
            <a:spLocks noChangeArrowheads="1"/>
          </p:cNvSpPr>
          <p:nvPr/>
        </p:nvSpPr>
        <p:spPr bwMode="auto">
          <a:xfrm rot="5400000" flipV="1">
            <a:off x="2590800" y="3733800"/>
            <a:ext cx="914400" cy="9144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8" name="Rectangle 20"/>
          <p:cNvSpPr>
            <a:spLocks noChangeArrowheads="1"/>
          </p:cNvSpPr>
          <p:nvPr/>
        </p:nvSpPr>
        <p:spPr bwMode="auto">
          <a:xfrm rot="5400000" flipV="1">
            <a:off x="3505200" y="4648200"/>
            <a:ext cx="457200" cy="4572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69" name="Rectangle 21"/>
          <p:cNvSpPr>
            <a:spLocks noChangeArrowheads="1"/>
          </p:cNvSpPr>
          <p:nvPr/>
        </p:nvSpPr>
        <p:spPr bwMode="auto">
          <a:xfrm rot="5400000" flipV="1">
            <a:off x="3962400" y="5105400"/>
            <a:ext cx="228600" cy="2286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0" name="Rectangle 22"/>
          <p:cNvSpPr>
            <a:spLocks noChangeArrowheads="1"/>
          </p:cNvSpPr>
          <p:nvPr/>
        </p:nvSpPr>
        <p:spPr bwMode="auto">
          <a:xfrm rot="5400000" flipV="1">
            <a:off x="4191000" y="5334000"/>
            <a:ext cx="109538" cy="109538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1" name="Rectangle 23"/>
          <p:cNvSpPr>
            <a:spLocks noChangeArrowheads="1"/>
          </p:cNvSpPr>
          <p:nvPr/>
        </p:nvSpPr>
        <p:spPr bwMode="auto">
          <a:xfrm rot="5400000" flipV="1">
            <a:off x="4302125" y="5441950"/>
            <a:ext cx="55563" cy="55563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408472" name="Rectangle 24"/>
          <p:cNvSpPr>
            <a:spLocks noChangeArrowheads="1"/>
          </p:cNvSpPr>
          <p:nvPr/>
        </p:nvSpPr>
        <p:spPr bwMode="auto">
          <a:xfrm rot="5400000" flipV="1">
            <a:off x="762000" y="1905000"/>
            <a:ext cx="1828800" cy="1828800"/>
          </a:xfrm>
          <a:prstGeom prst="rect">
            <a:avLst/>
          </a:prstGeom>
          <a:solidFill>
            <a:srgbClr val="B2B2B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graphicFrame>
        <p:nvGraphicFramePr>
          <p:cNvPr id="2408473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2743200"/>
          <a:ext cx="2209800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08" name="Equation" r:id="rId3" imgW="622080" imgH="431640" progId="Equation.3">
                  <p:embed/>
                </p:oleObj>
              </mc:Choice>
              <mc:Fallback>
                <p:oleObj name="Equation" r:id="rId3" imgW="622080" imgH="431640" progId="Equation.3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743200"/>
                        <a:ext cx="2209800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8478" name="Text Box 30"/>
          <p:cNvSpPr txBox="1">
            <a:spLocks noChangeArrowheads="1"/>
          </p:cNvSpPr>
          <p:nvPr/>
        </p:nvSpPr>
        <p:spPr bwMode="auto">
          <a:xfrm>
            <a:off x="304800" y="3581400"/>
            <a:ext cx="36195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1</a:t>
            </a:r>
          </a:p>
        </p:txBody>
      </p:sp>
      <p:sp>
        <p:nvSpPr>
          <p:cNvPr id="2408479" name="Text Box 31"/>
          <p:cNvSpPr txBox="1">
            <a:spLocks noChangeArrowheads="1"/>
          </p:cNvSpPr>
          <p:nvPr/>
        </p:nvSpPr>
        <p:spPr bwMode="auto">
          <a:xfrm>
            <a:off x="2438400" y="5715000"/>
            <a:ext cx="36195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0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0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40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0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0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0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0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0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0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0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0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40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0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0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0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40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0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0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0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40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240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8453" grpId="0" animBg="1"/>
      <p:bldP spid="2408454" grpId="0" animBg="1"/>
      <p:bldP spid="2408455" grpId="0" animBg="1"/>
      <p:bldP spid="2408456" grpId="0" animBg="1"/>
      <p:bldP spid="2408457" grpId="0" animBg="1"/>
      <p:bldP spid="2408458" grpId="0" animBg="1"/>
      <p:bldP spid="2408459" grpId="0" animBg="1"/>
      <p:bldP spid="2408460" grpId="0" animBg="1"/>
      <p:bldP spid="2408461" grpId="0" animBg="1"/>
      <p:bldP spid="2408462" grpId="0" animBg="1"/>
      <p:bldP spid="2408463" grpId="0" animBg="1"/>
      <p:bldP spid="2408464" grpId="0" animBg="1"/>
      <p:bldP spid="2408465" grpId="0" animBg="1"/>
      <p:bldP spid="2408466" grpId="0" animBg="1"/>
      <p:bldP spid="2408467" grpId="0" animBg="1"/>
      <p:bldP spid="2408468" grpId="0" animBg="1"/>
      <p:bldP spid="2408469" grpId="0" animBg="1"/>
      <p:bldP spid="2408470" grpId="0" animBg="1"/>
      <p:bldP spid="2408471" grpId="0" animBg="1"/>
      <p:bldP spid="2408472" grpId="0" animBg="1"/>
      <p:bldP spid="2408478" grpId="0"/>
      <p:bldP spid="240847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2307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(1/8) + (1/8)</a:t>
            </a:r>
            <a:r>
              <a:rPr lang="en-US" sz="3200" b="0" baseline="30000"/>
              <a:t>2</a:t>
            </a:r>
            <a:r>
              <a:rPr lang="en-US" sz="3200" b="0"/>
              <a:t> + (1/8)</a:t>
            </a:r>
            <a:r>
              <a:rPr lang="en-US" sz="3200" b="0" baseline="30000"/>
              <a:t>3 </a:t>
            </a:r>
            <a:r>
              <a:rPr lang="en-US" sz="3200" b="0"/>
              <a:t>+ (1/8)</a:t>
            </a:r>
            <a:r>
              <a:rPr lang="en-US" sz="3200" b="0" baseline="30000"/>
              <a:t>4</a:t>
            </a:r>
            <a:r>
              <a:rPr lang="en-US" sz="3200" b="0"/>
              <a:t> + …=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402310" name="Object 6"/>
          <p:cNvGraphicFramePr>
            <a:graphicFrameLocks noGrp="1" noChangeAspect="1"/>
          </p:cNvGraphicFramePr>
          <p:nvPr>
            <p:ph/>
          </p:nvPr>
        </p:nvGraphicFramePr>
        <p:xfrm>
          <a:off x="914400" y="1219200"/>
          <a:ext cx="2133600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432" name="Equation" r:id="rId3" imgW="571320" imgH="431640" progId="Equation.3">
                  <p:embed/>
                </p:oleObj>
              </mc:Choice>
              <mc:Fallback>
                <p:oleObj name="Equation" r:id="rId3" imgW="571320" imgH="43164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19200"/>
                        <a:ext cx="2133600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2312" name="Rectangle 8"/>
          <p:cNvSpPr>
            <a:spLocks noChangeArrowheads="1"/>
          </p:cNvSpPr>
          <p:nvPr/>
        </p:nvSpPr>
        <p:spPr bwMode="auto">
          <a:xfrm>
            <a:off x="228600" y="33528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0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0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02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402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ractal-tabl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1"/>
            <a:ext cx="368251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0947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(1/8) + (1/8)</a:t>
            </a:r>
            <a:r>
              <a:rPr lang="en-US" sz="3200" b="0" baseline="30000"/>
              <a:t>2</a:t>
            </a:r>
            <a:r>
              <a:rPr lang="en-US" sz="3200" b="0"/>
              <a:t> + (1/8)</a:t>
            </a:r>
            <a:r>
              <a:rPr lang="en-US" sz="3200" b="0" baseline="30000"/>
              <a:t>3 </a:t>
            </a:r>
            <a:r>
              <a:rPr lang="en-US" sz="3200" b="0"/>
              <a:t>+ (1/8)</a:t>
            </a:r>
            <a:r>
              <a:rPr lang="en-US" sz="3200" b="0" baseline="30000"/>
              <a:t>4</a:t>
            </a:r>
            <a:r>
              <a:rPr lang="en-US" sz="3200" b="0"/>
              <a:t> + …=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09476" name="Picture 4" descr="fractal-23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81388"/>
            <a:ext cx="365760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9477" name="Picture 5" descr="Cube_Seventh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429000"/>
            <a:ext cx="29146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09478" name="Object 6"/>
          <p:cNvGraphicFramePr>
            <a:graphicFrameLocks noGrp="1" noChangeAspect="1"/>
          </p:cNvGraphicFramePr>
          <p:nvPr>
            <p:ph/>
          </p:nvPr>
        </p:nvGraphicFramePr>
        <p:xfrm>
          <a:off x="5181600" y="1828800"/>
          <a:ext cx="19050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456" name="Equation" r:id="rId6" imgW="622080" imgH="431640" progId="Equation.3">
                  <p:embed/>
                </p:oleObj>
              </mc:Choice>
              <mc:Fallback>
                <p:oleObj name="Equation" r:id="rId6" imgW="622080" imgH="43164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828800"/>
                        <a:ext cx="19050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40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0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1463" name="Picture 7" descr="pol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8825" y="4191000"/>
            <a:ext cx="1958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Algorithms (</a:t>
            </a:r>
            <a:r>
              <a:rPr lang="en-US" sz="3600" dirty="0" smtClean="0">
                <a:solidFill>
                  <a:schemeClr val="tx2"/>
                </a:solidFill>
              </a:rPr>
              <a:t>CS6161) </a:t>
            </a:r>
            <a:r>
              <a:rPr lang="en-US" sz="3600" dirty="0">
                <a:solidFill>
                  <a:schemeClr val="tx2"/>
                </a:solidFill>
              </a:rPr>
              <a:t>Textbook</a:t>
            </a:r>
          </a:p>
        </p:txBody>
      </p:sp>
      <p:sp>
        <p:nvSpPr>
          <p:cNvPr id="2451459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/>
              <a:t>Supplemental reading: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>
                <a:solidFill>
                  <a:srgbClr val="3399FF"/>
                </a:solidFill>
              </a:rPr>
              <a:t>How to Solve It</a:t>
            </a:r>
            <a:r>
              <a:rPr lang="en-US" sz="3000" b="0" dirty="0"/>
              <a:t>, by George </a:t>
            </a:r>
            <a:r>
              <a:rPr lang="en-US" sz="3000" b="0" dirty="0" err="1" smtClean="0"/>
              <a:t>Polya</a:t>
            </a:r>
            <a:r>
              <a:rPr lang="en-US" sz="3000" b="0" dirty="0" smtClean="0"/>
              <a:t> (MIT)</a:t>
            </a:r>
            <a:endParaRPr lang="en-US" sz="3000" b="0" dirty="0"/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000" b="0" dirty="0" smtClean="0"/>
              <a:t>Princeton </a:t>
            </a:r>
            <a:r>
              <a:rPr lang="en-US" sz="3000" b="0" dirty="0"/>
              <a:t>University Press, </a:t>
            </a:r>
            <a:r>
              <a:rPr lang="en-US" sz="3000" b="0" dirty="0" smtClean="0"/>
              <a:t>1945</a:t>
            </a:r>
            <a:endParaRPr lang="en-US" sz="3000" b="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400" b="0" dirty="0"/>
              <a:t>A classic on </a:t>
            </a:r>
            <a:r>
              <a:rPr lang="en-US" sz="3400" b="0" dirty="0">
                <a:solidFill>
                  <a:srgbClr val="FF0000"/>
                </a:solidFill>
              </a:rPr>
              <a:t>problem solving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00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3600" dirty="0"/>
              <a:t>Good Articles / videos:</a:t>
            </a:r>
            <a:endParaRPr lang="en-US" sz="2800" dirty="0"/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3399FF"/>
                </a:solidFill>
              </a:rPr>
              <a:t>	</a:t>
            </a:r>
            <a:r>
              <a:rPr lang="en-US" sz="2400" dirty="0" smtClean="0">
                <a:solidFill>
                  <a:srgbClr val="3399FF"/>
                </a:solidFill>
              </a:rPr>
              <a:t>www.cs.virginia.edu/robins/CS_readings.html</a:t>
            </a:r>
            <a:endParaRPr lang="en-US" sz="24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>
              <a:solidFill>
                <a:srgbClr val="3399FF"/>
              </a:solidFill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2800" b="0" dirty="0">
              <a:solidFill>
                <a:srgbClr val="3399FF"/>
              </a:solidFill>
            </a:endParaRPr>
          </a:p>
        </p:txBody>
      </p:sp>
      <p:pic>
        <p:nvPicPr>
          <p:cNvPr id="2451462" name="Picture 6" descr="pol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0" y="1066800"/>
            <a:ext cx="20193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1464" name="Rectangle 8"/>
          <p:cNvSpPr>
            <a:spLocks noChangeArrowheads="1"/>
          </p:cNvSpPr>
          <p:nvPr/>
        </p:nvSpPr>
        <p:spPr bwMode="auto">
          <a:xfrm>
            <a:off x="6273800" y="6508750"/>
            <a:ext cx="27559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/>
              <a:t>George </a:t>
            </a:r>
            <a:r>
              <a:rPr lang="en-US">
                <a:solidFill>
                  <a:schemeClr val="bg1"/>
                </a:solidFill>
              </a:rPr>
              <a:t>Polya (1887-1985)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5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5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51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5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45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5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17667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1</a:t>
            </a:r>
            <a:r>
              <a:rPr lang="en-US" sz="3200" b="0" baseline="30000"/>
              <a:t>3</a:t>
            </a:r>
            <a:r>
              <a:rPr lang="en-US" sz="3200" b="0"/>
              <a:t> + 2</a:t>
            </a:r>
            <a:r>
              <a:rPr lang="en-US" sz="3200" b="0" baseline="30000"/>
              <a:t>3</a:t>
            </a:r>
            <a:r>
              <a:rPr lang="en-US" sz="3200" b="0"/>
              <a:t> + 3</a:t>
            </a:r>
            <a:r>
              <a:rPr lang="en-US" sz="3200" b="0" baseline="30000"/>
              <a:t>3 </a:t>
            </a:r>
            <a:r>
              <a:rPr lang="en-US" sz="3200" b="0"/>
              <a:t>+ 4</a:t>
            </a:r>
            <a:r>
              <a:rPr lang="en-US" sz="3200" b="0" baseline="30000"/>
              <a:t>3</a:t>
            </a:r>
            <a:r>
              <a:rPr lang="en-US" sz="3200" b="0"/>
              <a:t> + …+ n</a:t>
            </a:r>
            <a:r>
              <a:rPr lang="en-US" sz="3200" b="0" baseline="30000"/>
              <a:t>3 </a:t>
            </a:r>
            <a:r>
              <a:rPr lang="en-US" sz="3200" b="0"/>
              <a:t>= </a:t>
            </a:r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417668" name="Object 4"/>
          <p:cNvGraphicFramePr>
            <a:graphicFrameLocks noGrp="1" noChangeAspect="1"/>
          </p:cNvGraphicFramePr>
          <p:nvPr>
            <p:ph/>
          </p:nvPr>
        </p:nvGraphicFramePr>
        <p:xfrm>
          <a:off x="985838" y="1219200"/>
          <a:ext cx="19907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040" name="Equation" r:id="rId3" imgW="533160" imgH="431640" progId="Equation.3">
                  <p:embed/>
                </p:oleObj>
              </mc:Choice>
              <mc:Fallback>
                <p:oleObj name="Equation" r:id="rId3" imgW="533160" imgH="43164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1219200"/>
                        <a:ext cx="1990725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7669" name="Rectangle 5"/>
          <p:cNvSpPr>
            <a:spLocks noChangeArrowheads="1"/>
          </p:cNvSpPr>
          <p:nvPr/>
        </p:nvSpPr>
        <p:spPr bwMode="auto">
          <a:xfrm>
            <a:off x="228600" y="3352800"/>
            <a:ext cx="601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geometric</a:t>
            </a:r>
            <a:r>
              <a:rPr lang="en-US" sz="3200" b="0"/>
              <a:t>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induction-free proof.</a:t>
            </a:r>
            <a:r>
              <a:rPr lang="en-US" sz="3200" b="0">
                <a:solidFill>
                  <a:srgbClr val="FF0000"/>
                </a:solidFill>
              </a:rPr>
              <a:t>  </a:t>
            </a:r>
            <a:endParaRPr lang="en-US" sz="3200" b="0"/>
          </a:p>
        </p:txBody>
      </p:sp>
      <p:pic>
        <p:nvPicPr>
          <p:cNvPr id="2417672" name="Picture 8" descr="122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447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1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1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17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17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17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1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642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Can an 8x8 board with two opposite corners missing be tiles with 31 dominoes?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8304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29200" y="2984500"/>
            <a:ext cx="2438400" cy="749300"/>
            <a:chOff x="3168" y="1880"/>
            <a:chExt cx="1536" cy="472"/>
          </a:xfrm>
        </p:grpSpPr>
        <p:sp>
          <p:nvSpPr>
            <p:cNvPr id="830563" name="Text Box 5"/>
            <p:cNvSpPr txBox="1">
              <a:spLocks noChangeArrowheads="1"/>
            </p:cNvSpPr>
            <p:nvPr/>
          </p:nvSpPr>
          <p:spPr bwMode="auto">
            <a:xfrm>
              <a:off x="3168" y="1928"/>
              <a:ext cx="79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=  31 x</a:t>
              </a:r>
              <a:endParaRPr lang="en-US" b="0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32" y="1880"/>
              <a:ext cx="236" cy="472"/>
              <a:chOff x="8361" y="5664"/>
              <a:chExt cx="591" cy="1180"/>
            </a:xfrm>
          </p:grpSpPr>
          <p:sp>
            <p:nvSpPr>
              <p:cNvPr id="830566" name="Rectangle 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7" name="Rectangle 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0565" name="Text Box 9"/>
            <p:cNvSpPr txBox="1">
              <a:spLocks noChangeArrowheads="1"/>
            </p:cNvSpPr>
            <p:nvPr/>
          </p:nvSpPr>
          <p:spPr bwMode="auto">
            <a:xfrm>
              <a:off x="4416" y="1928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?</a:t>
              </a:r>
              <a:endParaRPr lang="en-US" b="0">
                <a:latin typeface="Arial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01813" y="1803400"/>
            <a:ext cx="2998787" cy="2997200"/>
            <a:chOff x="895" y="1104"/>
            <a:chExt cx="1889" cy="1888"/>
          </a:xfrm>
        </p:grpSpPr>
        <p:sp>
          <p:nvSpPr>
            <p:cNvPr id="830471" name="Rectangle 11"/>
            <p:cNvSpPr>
              <a:spLocks noChangeArrowheads="1"/>
            </p:cNvSpPr>
            <p:nvPr/>
          </p:nvSpPr>
          <p:spPr bwMode="auto">
            <a:xfrm>
              <a:off x="895" y="1340"/>
              <a:ext cx="236" cy="2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131" y="1104"/>
              <a:ext cx="236" cy="472"/>
              <a:chOff x="8361" y="5664"/>
              <a:chExt cx="591" cy="1180"/>
            </a:xfrm>
          </p:grpSpPr>
          <p:sp>
            <p:nvSpPr>
              <p:cNvPr id="830561" name="Rectangle 1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2" name="Rectangle 1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1367" y="1104"/>
              <a:ext cx="236" cy="472"/>
              <a:chOff x="8361" y="5664"/>
              <a:chExt cx="591" cy="1180"/>
            </a:xfrm>
          </p:grpSpPr>
          <p:sp>
            <p:nvSpPr>
              <p:cNvPr id="830559" name="Rectangle 1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60" name="Rectangle 1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603" y="1104"/>
              <a:ext cx="236" cy="472"/>
              <a:chOff x="8361" y="5664"/>
              <a:chExt cx="591" cy="1180"/>
            </a:xfrm>
          </p:grpSpPr>
          <p:sp>
            <p:nvSpPr>
              <p:cNvPr id="830557" name="Rectangle 1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8" name="Rectangle 2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895" y="1576"/>
              <a:ext cx="236" cy="472"/>
              <a:chOff x="8361" y="5664"/>
              <a:chExt cx="591" cy="1180"/>
            </a:xfrm>
          </p:grpSpPr>
          <p:sp>
            <p:nvSpPr>
              <p:cNvPr id="830555" name="Rectangle 2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6" name="Rectangle 2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1131" y="1576"/>
              <a:ext cx="236" cy="472"/>
              <a:chOff x="8361" y="5664"/>
              <a:chExt cx="591" cy="1180"/>
            </a:xfrm>
          </p:grpSpPr>
          <p:sp>
            <p:nvSpPr>
              <p:cNvPr id="830553" name="Rectangle 2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4" name="Rectangle 2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1367" y="1576"/>
              <a:ext cx="236" cy="472"/>
              <a:chOff x="8361" y="5664"/>
              <a:chExt cx="591" cy="1180"/>
            </a:xfrm>
          </p:grpSpPr>
          <p:sp>
            <p:nvSpPr>
              <p:cNvPr id="830551" name="Rectangle 2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2" name="Rectangle 2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1603" y="1576"/>
              <a:ext cx="236" cy="472"/>
              <a:chOff x="8361" y="5664"/>
              <a:chExt cx="591" cy="1180"/>
            </a:xfrm>
          </p:grpSpPr>
          <p:sp>
            <p:nvSpPr>
              <p:cNvPr id="830549" name="Rectangle 3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50" name="Rectangle 3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1840" y="1104"/>
              <a:ext cx="236" cy="472"/>
              <a:chOff x="8361" y="5664"/>
              <a:chExt cx="591" cy="1180"/>
            </a:xfrm>
          </p:grpSpPr>
          <p:sp>
            <p:nvSpPr>
              <p:cNvPr id="830547" name="Rectangle 3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8" name="Rectangle 3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2076" y="1104"/>
              <a:ext cx="236" cy="472"/>
              <a:chOff x="8361" y="5664"/>
              <a:chExt cx="591" cy="1180"/>
            </a:xfrm>
          </p:grpSpPr>
          <p:sp>
            <p:nvSpPr>
              <p:cNvPr id="830545" name="Rectangle 3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6" name="Rectangle 3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39"/>
            <p:cNvGrpSpPr>
              <a:grpSpLocks/>
            </p:cNvGrpSpPr>
            <p:nvPr/>
          </p:nvGrpSpPr>
          <p:grpSpPr bwMode="auto">
            <a:xfrm>
              <a:off x="2312" y="1104"/>
              <a:ext cx="236" cy="472"/>
              <a:chOff x="8361" y="5664"/>
              <a:chExt cx="591" cy="1180"/>
            </a:xfrm>
          </p:grpSpPr>
          <p:sp>
            <p:nvSpPr>
              <p:cNvPr id="830543" name="Rectangle 4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4" name="Rectangle 4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2548" y="1104"/>
              <a:ext cx="236" cy="472"/>
              <a:chOff x="8361" y="5664"/>
              <a:chExt cx="591" cy="1180"/>
            </a:xfrm>
          </p:grpSpPr>
          <p:sp>
            <p:nvSpPr>
              <p:cNvPr id="830541" name="Rectangle 4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2" name="Rectangle 4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840" y="1576"/>
              <a:ext cx="236" cy="472"/>
              <a:chOff x="8361" y="5664"/>
              <a:chExt cx="591" cy="1180"/>
            </a:xfrm>
          </p:grpSpPr>
          <p:sp>
            <p:nvSpPr>
              <p:cNvPr id="830539" name="Rectangle 4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40" name="Rectangle 4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48"/>
            <p:cNvGrpSpPr>
              <a:grpSpLocks/>
            </p:cNvGrpSpPr>
            <p:nvPr/>
          </p:nvGrpSpPr>
          <p:grpSpPr bwMode="auto">
            <a:xfrm>
              <a:off x="2076" y="1576"/>
              <a:ext cx="236" cy="472"/>
              <a:chOff x="8361" y="5664"/>
              <a:chExt cx="591" cy="1180"/>
            </a:xfrm>
          </p:grpSpPr>
          <p:sp>
            <p:nvSpPr>
              <p:cNvPr id="830537" name="Rectangle 4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8" name="Rectangle 5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1"/>
            <p:cNvGrpSpPr>
              <a:grpSpLocks/>
            </p:cNvGrpSpPr>
            <p:nvPr/>
          </p:nvGrpSpPr>
          <p:grpSpPr bwMode="auto">
            <a:xfrm>
              <a:off x="2312" y="1576"/>
              <a:ext cx="236" cy="472"/>
              <a:chOff x="8361" y="5664"/>
              <a:chExt cx="591" cy="1180"/>
            </a:xfrm>
          </p:grpSpPr>
          <p:sp>
            <p:nvSpPr>
              <p:cNvPr id="830535" name="Rectangle 5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6" name="Rectangle 5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54"/>
            <p:cNvGrpSpPr>
              <a:grpSpLocks/>
            </p:cNvGrpSpPr>
            <p:nvPr/>
          </p:nvGrpSpPr>
          <p:grpSpPr bwMode="auto">
            <a:xfrm>
              <a:off x="2548" y="1576"/>
              <a:ext cx="236" cy="472"/>
              <a:chOff x="8361" y="5664"/>
              <a:chExt cx="591" cy="1180"/>
            </a:xfrm>
          </p:grpSpPr>
          <p:sp>
            <p:nvSpPr>
              <p:cNvPr id="830533" name="Rectangle 5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4" name="Rectangle 5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57"/>
            <p:cNvGrpSpPr>
              <a:grpSpLocks/>
            </p:cNvGrpSpPr>
            <p:nvPr/>
          </p:nvGrpSpPr>
          <p:grpSpPr bwMode="auto">
            <a:xfrm>
              <a:off x="895" y="2048"/>
              <a:ext cx="236" cy="472"/>
              <a:chOff x="8361" y="5664"/>
              <a:chExt cx="591" cy="1180"/>
            </a:xfrm>
          </p:grpSpPr>
          <p:sp>
            <p:nvSpPr>
              <p:cNvPr id="830531" name="Rectangle 5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2" name="Rectangle 5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60"/>
            <p:cNvGrpSpPr>
              <a:grpSpLocks/>
            </p:cNvGrpSpPr>
            <p:nvPr/>
          </p:nvGrpSpPr>
          <p:grpSpPr bwMode="auto">
            <a:xfrm>
              <a:off x="1131" y="2048"/>
              <a:ext cx="236" cy="472"/>
              <a:chOff x="8361" y="5664"/>
              <a:chExt cx="591" cy="1180"/>
            </a:xfrm>
          </p:grpSpPr>
          <p:sp>
            <p:nvSpPr>
              <p:cNvPr id="830529" name="Rectangle 6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30" name="Rectangle 6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63"/>
            <p:cNvGrpSpPr>
              <a:grpSpLocks/>
            </p:cNvGrpSpPr>
            <p:nvPr/>
          </p:nvGrpSpPr>
          <p:grpSpPr bwMode="auto">
            <a:xfrm>
              <a:off x="1367" y="2048"/>
              <a:ext cx="236" cy="472"/>
              <a:chOff x="8361" y="5664"/>
              <a:chExt cx="591" cy="1180"/>
            </a:xfrm>
          </p:grpSpPr>
          <p:sp>
            <p:nvSpPr>
              <p:cNvPr id="830527" name="Rectangle 6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8" name="Rectangle 6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66"/>
            <p:cNvGrpSpPr>
              <a:grpSpLocks/>
            </p:cNvGrpSpPr>
            <p:nvPr/>
          </p:nvGrpSpPr>
          <p:grpSpPr bwMode="auto">
            <a:xfrm>
              <a:off x="1603" y="2048"/>
              <a:ext cx="236" cy="472"/>
              <a:chOff x="8361" y="5664"/>
              <a:chExt cx="591" cy="1180"/>
            </a:xfrm>
          </p:grpSpPr>
          <p:sp>
            <p:nvSpPr>
              <p:cNvPr id="830525" name="Rectangle 6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6" name="Rectangle 6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69"/>
            <p:cNvGrpSpPr>
              <a:grpSpLocks/>
            </p:cNvGrpSpPr>
            <p:nvPr/>
          </p:nvGrpSpPr>
          <p:grpSpPr bwMode="auto">
            <a:xfrm>
              <a:off x="895" y="2520"/>
              <a:ext cx="236" cy="472"/>
              <a:chOff x="8361" y="5664"/>
              <a:chExt cx="591" cy="1180"/>
            </a:xfrm>
          </p:grpSpPr>
          <p:sp>
            <p:nvSpPr>
              <p:cNvPr id="830523" name="Rectangle 7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4" name="Rectangle 7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72"/>
            <p:cNvGrpSpPr>
              <a:grpSpLocks/>
            </p:cNvGrpSpPr>
            <p:nvPr/>
          </p:nvGrpSpPr>
          <p:grpSpPr bwMode="auto">
            <a:xfrm>
              <a:off x="1131" y="2520"/>
              <a:ext cx="236" cy="472"/>
              <a:chOff x="8361" y="5664"/>
              <a:chExt cx="591" cy="1180"/>
            </a:xfrm>
          </p:grpSpPr>
          <p:sp>
            <p:nvSpPr>
              <p:cNvPr id="830521" name="Rectangle 73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2" name="Rectangle 74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75"/>
            <p:cNvGrpSpPr>
              <a:grpSpLocks/>
            </p:cNvGrpSpPr>
            <p:nvPr/>
          </p:nvGrpSpPr>
          <p:grpSpPr bwMode="auto">
            <a:xfrm>
              <a:off x="1367" y="2520"/>
              <a:ext cx="236" cy="472"/>
              <a:chOff x="8361" y="5664"/>
              <a:chExt cx="591" cy="1180"/>
            </a:xfrm>
          </p:grpSpPr>
          <p:sp>
            <p:nvSpPr>
              <p:cNvPr id="830519" name="Rectangle 76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20" name="Rectangle 77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78"/>
            <p:cNvGrpSpPr>
              <a:grpSpLocks/>
            </p:cNvGrpSpPr>
            <p:nvPr/>
          </p:nvGrpSpPr>
          <p:grpSpPr bwMode="auto">
            <a:xfrm>
              <a:off x="1603" y="2520"/>
              <a:ext cx="236" cy="472"/>
              <a:chOff x="8361" y="5664"/>
              <a:chExt cx="591" cy="1180"/>
            </a:xfrm>
          </p:grpSpPr>
          <p:sp>
            <p:nvSpPr>
              <p:cNvPr id="830517" name="Rectangle 79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8" name="Rectangle 80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81"/>
            <p:cNvGrpSpPr>
              <a:grpSpLocks/>
            </p:cNvGrpSpPr>
            <p:nvPr/>
          </p:nvGrpSpPr>
          <p:grpSpPr bwMode="auto">
            <a:xfrm>
              <a:off x="1840" y="2048"/>
              <a:ext cx="236" cy="472"/>
              <a:chOff x="8361" y="5664"/>
              <a:chExt cx="591" cy="1180"/>
            </a:xfrm>
          </p:grpSpPr>
          <p:sp>
            <p:nvSpPr>
              <p:cNvPr id="830515" name="Rectangle 82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6" name="Rectangle 83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2076" y="2048"/>
              <a:ext cx="236" cy="472"/>
              <a:chOff x="8361" y="5664"/>
              <a:chExt cx="591" cy="1180"/>
            </a:xfrm>
          </p:grpSpPr>
          <p:sp>
            <p:nvSpPr>
              <p:cNvPr id="830513" name="Rectangle 85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4" name="Rectangle 86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87"/>
            <p:cNvGrpSpPr>
              <a:grpSpLocks/>
            </p:cNvGrpSpPr>
            <p:nvPr/>
          </p:nvGrpSpPr>
          <p:grpSpPr bwMode="auto">
            <a:xfrm>
              <a:off x="2312" y="2048"/>
              <a:ext cx="236" cy="472"/>
              <a:chOff x="8361" y="5664"/>
              <a:chExt cx="591" cy="1180"/>
            </a:xfrm>
          </p:grpSpPr>
          <p:sp>
            <p:nvSpPr>
              <p:cNvPr id="830511" name="Rectangle 88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2" name="Rectangle 89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90"/>
            <p:cNvGrpSpPr>
              <a:grpSpLocks/>
            </p:cNvGrpSpPr>
            <p:nvPr/>
          </p:nvGrpSpPr>
          <p:grpSpPr bwMode="auto">
            <a:xfrm>
              <a:off x="2548" y="2048"/>
              <a:ext cx="236" cy="472"/>
              <a:chOff x="8361" y="5664"/>
              <a:chExt cx="591" cy="1180"/>
            </a:xfrm>
          </p:grpSpPr>
          <p:sp>
            <p:nvSpPr>
              <p:cNvPr id="830509" name="Rectangle 91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10" name="Rectangle 92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6" name="Group 93"/>
            <p:cNvGrpSpPr>
              <a:grpSpLocks/>
            </p:cNvGrpSpPr>
            <p:nvPr/>
          </p:nvGrpSpPr>
          <p:grpSpPr bwMode="auto">
            <a:xfrm>
              <a:off x="1840" y="2520"/>
              <a:ext cx="236" cy="472"/>
              <a:chOff x="8361" y="5664"/>
              <a:chExt cx="591" cy="1180"/>
            </a:xfrm>
          </p:grpSpPr>
          <p:sp>
            <p:nvSpPr>
              <p:cNvPr id="830507" name="Rectangle 94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8" name="Rectangle 95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7" name="Group 96"/>
            <p:cNvGrpSpPr>
              <a:grpSpLocks/>
            </p:cNvGrpSpPr>
            <p:nvPr/>
          </p:nvGrpSpPr>
          <p:grpSpPr bwMode="auto">
            <a:xfrm>
              <a:off x="2076" y="2520"/>
              <a:ext cx="236" cy="472"/>
              <a:chOff x="8361" y="5664"/>
              <a:chExt cx="591" cy="1180"/>
            </a:xfrm>
          </p:grpSpPr>
          <p:sp>
            <p:nvSpPr>
              <p:cNvPr id="830505" name="Rectangle 97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6" name="Rectangle 98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56738" name="Group 99"/>
            <p:cNvGrpSpPr>
              <a:grpSpLocks/>
            </p:cNvGrpSpPr>
            <p:nvPr/>
          </p:nvGrpSpPr>
          <p:grpSpPr bwMode="auto">
            <a:xfrm>
              <a:off x="2312" y="2520"/>
              <a:ext cx="236" cy="472"/>
              <a:chOff x="8361" y="5664"/>
              <a:chExt cx="591" cy="1180"/>
            </a:xfrm>
          </p:grpSpPr>
          <p:sp>
            <p:nvSpPr>
              <p:cNvPr id="830503" name="Rectangle 100"/>
              <p:cNvSpPr>
                <a:spLocks noChangeArrowheads="1"/>
              </p:cNvSpPr>
              <p:nvPr/>
            </p:nvSpPr>
            <p:spPr bwMode="auto">
              <a:xfrm>
                <a:off x="8361" y="5664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504" name="Rectangle 101"/>
              <p:cNvSpPr>
                <a:spLocks noChangeArrowheads="1"/>
              </p:cNvSpPr>
              <p:nvPr/>
            </p:nvSpPr>
            <p:spPr bwMode="auto">
              <a:xfrm>
                <a:off x="8361" y="6253"/>
                <a:ext cx="591" cy="591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0502" name="Rectangle 102"/>
            <p:cNvSpPr>
              <a:spLocks noChangeArrowheads="1"/>
            </p:cNvSpPr>
            <p:nvPr/>
          </p:nvSpPr>
          <p:spPr bwMode="auto">
            <a:xfrm>
              <a:off x="2548" y="2520"/>
              <a:ext cx="236" cy="2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56743" name="Text Box 10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05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305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67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>square, is there always a pair with distance ≤    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7762875" y="857250"/>
          <a:ext cx="3143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384" name="Equation" r:id="rId3" imgW="266584" imgH="418918" progId="Equation.3">
                  <p:embed/>
                </p:oleObj>
              </mc:Choice>
              <mc:Fallback>
                <p:oleObj name="Equation" r:id="rId3" imgW="266584" imgH="41891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75" y="857250"/>
                        <a:ext cx="3143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4538" name="Oval 10"/>
          <p:cNvSpPr>
            <a:spLocks noChangeArrowheads="1"/>
          </p:cNvSpPr>
          <p:nvPr/>
        </p:nvSpPr>
        <p:spPr bwMode="auto">
          <a:xfrm>
            <a:off x="2971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39" name="Oval 11"/>
          <p:cNvSpPr>
            <a:spLocks noChangeArrowheads="1"/>
          </p:cNvSpPr>
          <p:nvPr/>
        </p:nvSpPr>
        <p:spPr bwMode="auto">
          <a:xfrm>
            <a:off x="28956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0" name="Oval 12"/>
          <p:cNvSpPr>
            <a:spLocks noChangeArrowheads="1"/>
          </p:cNvSpPr>
          <p:nvPr/>
        </p:nvSpPr>
        <p:spPr bwMode="auto">
          <a:xfrm>
            <a:off x="4343400" y="17526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1" name="Oval 13"/>
          <p:cNvSpPr>
            <a:spLocks noChangeArrowheads="1"/>
          </p:cNvSpPr>
          <p:nvPr/>
        </p:nvSpPr>
        <p:spPr bwMode="auto">
          <a:xfrm>
            <a:off x="26670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2" name="Oval 14"/>
          <p:cNvSpPr>
            <a:spLocks noChangeArrowheads="1"/>
          </p:cNvSpPr>
          <p:nvPr/>
        </p:nvSpPr>
        <p:spPr bwMode="auto">
          <a:xfrm>
            <a:off x="40386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4544" name="Line 16"/>
          <p:cNvSpPr>
            <a:spLocks noChangeShapeType="1"/>
          </p:cNvSpPr>
          <p:nvPr/>
        </p:nvSpPr>
        <p:spPr bwMode="auto">
          <a:xfrm flipH="1">
            <a:off x="4200525" y="4162425"/>
            <a:ext cx="608013" cy="476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0.00023 -0.10608 -0.15271 -0.2125 -0.30542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5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C 0 0.00023 0.02691 0.16959 0.05417 0.33873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  <p:bldP spid="2454538" grpId="0" animBg="1"/>
      <p:bldP spid="2454538" grpId="1" animBg="1"/>
      <p:bldP spid="2454539" grpId="0" animBg="1"/>
      <p:bldP spid="2454539" grpId="1" animBg="1"/>
      <p:bldP spid="2454540" grpId="0" animBg="1"/>
      <p:bldP spid="2454540" grpId="1" animBg="1"/>
      <p:bldP spid="2454541" grpId="0" animBg="1"/>
      <p:bldP spid="2454541" grpId="1" animBg="1"/>
      <p:bldP spid="2454542" grpId="0" animBg="1"/>
      <p:bldP spid="2454542" grpId="1" animBg="1"/>
      <p:bldP spid="2454544" grpId="0" animBg="1"/>
      <p:bldP spid="245454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 equilateral triangle, is there always a pair with distance ≤ ½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453507" name="AutoShape 3"/>
          <p:cNvSpPr>
            <a:spLocks noChangeArrowheads="1"/>
          </p:cNvSpPr>
          <p:nvPr/>
        </p:nvSpPr>
        <p:spPr bwMode="auto">
          <a:xfrm>
            <a:off x="1752600" y="1524000"/>
            <a:ext cx="3962400" cy="3427413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3450" y="2895600"/>
            <a:ext cx="2978150" cy="2027238"/>
            <a:chOff x="1916" y="1824"/>
            <a:chExt cx="1876" cy="1277"/>
          </a:xfrm>
        </p:grpSpPr>
        <p:sp>
          <p:nvSpPr>
            <p:cNvPr id="123917" name="Text Box 5"/>
            <p:cNvSpPr txBox="1">
              <a:spLocks noChangeArrowheads="1"/>
            </p:cNvSpPr>
            <p:nvPr/>
          </p:nvSpPr>
          <p:spPr bwMode="auto">
            <a:xfrm>
              <a:off x="1916" y="1824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8" name="Text Box 6"/>
            <p:cNvSpPr txBox="1">
              <a:spLocks noChangeArrowheads="1"/>
            </p:cNvSpPr>
            <p:nvPr/>
          </p:nvSpPr>
          <p:spPr bwMode="auto">
            <a:xfrm>
              <a:off x="3548" y="184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9" name="Text Box 7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2453512" name="Text Box 8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3513" name="Oval 9"/>
          <p:cNvSpPr>
            <a:spLocks noChangeArrowheads="1"/>
          </p:cNvSpPr>
          <p:nvPr/>
        </p:nvSpPr>
        <p:spPr bwMode="auto">
          <a:xfrm>
            <a:off x="3276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4" name="Oval 10"/>
          <p:cNvSpPr>
            <a:spLocks noChangeArrowheads="1"/>
          </p:cNvSpPr>
          <p:nvPr/>
        </p:nvSpPr>
        <p:spPr bwMode="auto">
          <a:xfrm>
            <a:off x="38862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5" name="Oval 11"/>
          <p:cNvSpPr>
            <a:spLocks noChangeArrowheads="1"/>
          </p:cNvSpPr>
          <p:nvPr/>
        </p:nvSpPr>
        <p:spPr bwMode="auto">
          <a:xfrm>
            <a:off x="3124200" y="4191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6" name="Oval 12"/>
          <p:cNvSpPr>
            <a:spLocks noChangeArrowheads="1"/>
          </p:cNvSpPr>
          <p:nvPr/>
        </p:nvSpPr>
        <p:spPr bwMode="auto">
          <a:xfrm>
            <a:off x="36576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7" name="Oval 13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3518" name="Picture 14" descr="05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28194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3519" name="Line 15"/>
          <p:cNvSpPr>
            <a:spLocks noChangeShapeType="1"/>
          </p:cNvSpPr>
          <p:nvPr/>
        </p:nvSpPr>
        <p:spPr bwMode="auto">
          <a:xfrm flipH="1">
            <a:off x="3787775" y="3432175"/>
            <a:ext cx="811213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ptsTypes="aaaA">
                                      <p:cBhvr>
                                        <p:cTn id="41" dur="5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2.57288E-6 -0.02726 -0.14716 -0.05417 -0.2943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98 C -0.00156 0.01898 0.0283 -0.04026 0.05834 -0.09949 " pathEditMode="relative" ptsTypes="aA">
                                      <p:cBhvr>
                                        <p:cTn id="47" dur="5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507" grpId="0" animBg="1"/>
      <p:bldP spid="2453512" grpId="0"/>
      <p:bldP spid="2453513" grpId="0" animBg="1"/>
      <p:bldP spid="2453513" grpId="1" animBg="1"/>
      <p:bldP spid="2453514" grpId="0" animBg="1"/>
      <p:bldP spid="2453514" grpId="1" animBg="1"/>
      <p:bldP spid="2453515" grpId="0" animBg="1"/>
      <p:bldP spid="2453515" grpId="1" animBg="1"/>
      <p:bldP spid="2453516" grpId="0" animBg="1"/>
      <p:bldP spid="2453516" grpId="1" animBg="1"/>
      <p:bldP spid="2453517" grpId="0" animBg="1"/>
      <p:bldP spid="2453517" grpId="1" animBg="1"/>
      <p:bldP spid="2453519" grpId="0" animBg="1"/>
      <p:bldP spid="24535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11524" name="Text Box 4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pic>
        <p:nvPicPr>
          <p:cNvPr id="2411525" name="Picture 5" descr="Mug_Pri_o_r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886200"/>
            <a:ext cx="2695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1527" name="Rectangle 7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Prove that there are an infinity of primes.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 induction-free proof.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1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1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1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1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5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28931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28933" name="Rectangle 5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/>
              <a:t>: True or false: there </a:t>
            </a:r>
            <a:r>
              <a:rPr lang="en-US" sz="3200" b="0" dirty="0" smtClean="0"/>
              <a:t>are arbitrary </a:t>
            </a:r>
            <a:r>
              <a:rPr lang="en-US" sz="3200" b="0" dirty="0"/>
              <a:t>long blocks of consecutive composite </a:t>
            </a:r>
            <a:r>
              <a:rPr lang="en-US" sz="3200" b="0" dirty="0" smtClean="0"/>
              <a:t>integers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/>
              <a:t>	</a:t>
            </a:r>
            <a:r>
              <a:rPr lang="en-US" sz="3200" b="0" dirty="0" smtClean="0"/>
              <a:t>(i.e., big “prime deserts”)</a:t>
            </a: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 dirty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FF0000"/>
                </a:solidFill>
              </a:rPr>
              <a:t>Extra Credit: </a:t>
            </a:r>
            <a:r>
              <a:rPr lang="en-US" sz="3200" b="0" dirty="0"/>
              <a:t>find a short,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/>
              <a:t>induction-free proof.</a:t>
            </a:r>
          </a:p>
        </p:txBody>
      </p:sp>
      <p:pic>
        <p:nvPicPr>
          <p:cNvPr id="2428935" name="Picture 7" descr="labyrinth_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449638"/>
            <a:ext cx="36576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28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28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4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9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30979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3098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Prove that       is irrational.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</a:p>
        </p:txBody>
      </p:sp>
      <p:graphicFrame>
        <p:nvGraphicFramePr>
          <p:cNvPr id="5122" name="Object 6"/>
          <p:cNvGraphicFramePr>
            <a:graphicFrameLocks noGrp="1" noChangeAspect="1"/>
          </p:cNvGraphicFramePr>
          <p:nvPr>
            <p:ph/>
          </p:nvPr>
        </p:nvGraphicFramePr>
        <p:xfrm>
          <a:off x="3594100" y="209550"/>
          <a:ext cx="5334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112" name="Equation" r:id="rId3" imgW="241091" imgH="215713" progId="Equation.3">
                  <p:embed/>
                </p:oleObj>
              </mc:Choice>
              <mc:Fallback>
                <p:oleObj name="Equation" r:id="rId3" imgW="241091" imgH="215713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09550"/>
                        <a:ext cx="5334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30985" name="Picture 9" descr="0113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981200"/>
            <a:ext cx="3673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30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3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43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9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33027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3302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/>
              <a:t>: Does exponentiation preserve irrationality?  i.e., are there two irrational numbers x and y such that x</a:t>
            </a:r>
            <a:r>
              <a:rPr lang="en-US" sz="3200" b="0" baseline="30000"/>
              <a:t>y</a:t>
            </a:r>
            <a:r>
              <a:rPr lang="en-US" sz="3200" b="0"/>
              <a:t> is rational?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0000"/>
                </a:solidFill>
              </a:rPr>
              <a:t>Extra Credit: </a:t>
            </a:r>
            <a:r>
              <a:rPr lang="en-US" sz="3200" b="0"/>
              <a:t>find a short,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/>
              <a:t>induction-free proof.</a:t>
            </a:r>
          </a:p>
        </p:txBody>
      </p:sp>
      <p:pic>
        <p:nvPicPr>
          <p:cNvPr id="2433032" name="Picture 8" descr="Real- Rational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302125"/>
            <a:ext cx="3657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3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3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33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3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30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19400" y="368300"/>
            <a:ext cx="3352800" cy="1890713"/>
            <a:chOff x="2016" y="1104"/>
            <a:chExt cx="2112" cy="1191"/>
          </a:xfrm>
        </p:grpSpPr>
        <p:sp>
          <p:nvSpPr>
            <p:cNvPr id="124935" name="Rectangle 6"/>
            <p:cNvSpPr>
              <a:spLocks noChangeArrowheads="1"/>
            </p:cNvSpPr>
            <p:nvPr/>
          </p:nvSpPr>
          <p:spPr bwMode="auto">
            <a:xfrm>
              <a:off x="2016" y="1776"/>
              <a:ext cx="211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>
                  <a:solidFill>
                    <a:schemeClr val="tx2"/>
                  </a:solidFill>
                </a:rPr>
                <a:t>X	   = 2</a:t>
              </a:r>
            </a:p>
          </p:txBody>
        </p:sp>
        <p:sp>
          <p:nvSpPr>
            <p:cNvPr id="124936" name="Rectangle 7"/>
            <p:cNvSpPr>
              <a:spLocks noChangeArrowheads="1"/>
            </p:cNvSpPr>
            <p:nvPr/>
          </p:nvSpPr>
          <p:spPr bwMode="auto">
            <a:xfrm>
              <a:off x="2304" y="1680"/>
              <a:ext cx="4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7" name="Rectangle 8"/>
            <p:cNvSpPr>
              <a:spLocks noChangeArrowheads="1"/>
            </p:cNvSpPr>
            <p:nvPr/>
          </p:nvSpPr>
          <p:spPr bwMode="auto">
            <a:xfrm>
              <a:off x="2496" y="1591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8" name="Rectangle 9"/>
            <p:cNvSpPr>
              <a:spLocks noChangeArrowheads="1"/>
            </p:cNvSpPr>
            <p:nvPr/>
          </p:nvSpPr>
          <p:spPr bwMode="auto">
            <a:xfrm>
              <a:off x="2647" y="1543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39" name="Rectangle 10"/>
            <p:cNvSpPr>
              <a:spLocks noChangeArrowheads="1"/>
            </p:cNvSpPr>
            <p:nvPr/>
          </p:nvSpPr>
          <p:spPr bwMode="auto">
            <a:xfrm>
              <a:off x="2743" y="1524"/>
              <a:ext cx="48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24940" name="Rectangle 11"/>
            <p:cNvSpPr>
              <a:spLocks noChangeArrowheads="1"/>
            </p:cNvSpPr>
            <p:nvPr/>
          </p:nvSpPr>
          <p:spPr bwMode="auto">
            <a:xfrm rot="-2758805">
              <a:off x="2710" y="1178"/>
              <a:ext cx="51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…</a:t>
              </a:r>
            </a:p>
          </p:txBody>
        </p:sp>
      </p:grpSp>
      <p:sp>
        <p:nvSpPr>
          <p:cNvPr id="2457614" name="Rectangle 14"/>
          <p:cNvSpPr>
            <a:spLocks noChangeArrowheads="1"/>
          </p:cNvSpPr>
          <p:nvPr/>
        </p:nvSpPr>
        <p:spPr bwMode="auto">
          <a:xfrm>
            <a:off x="0" y="127000"/>
            <a:ext cx="9144000" cy="2528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Solve the following equation for X:</a:t>
            </a: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US" sz="3200" b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chemeClr val="tx2"/>
                </a:solidFill>
              </a:rPr>
              <a:t>where the stack of exponentiated x’s extends forever.</a:t>
            </a:r>
          </a:p>
        </p:txBody>
      </p:sp>
      <p:pic>
        <p:nvPicPr>
          <p:cNvPr id="2457615" name="Picture 15" descr="0915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6600" y="2590800"/>
            <a:ext cx="3327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16" name="Text Box 16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57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457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45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7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906" name="Rectangle 2"/>
          <p:cNvSpPr>
            <a:spLocks noChangeArrowheads="1"/>
          </p:cNvSpPr>
          <p:nvPr/>
        </p:nvSpPr>
        <p:spPr bwMode="auto">
          <a:xfrm>
            <a:off x="76200" y="3810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Are the complex numbers closed under exponentiation ? E.g., what is the value of i</a:t>
            </a:r>
            <a:r>
              <a:rPr lang="en-US" sz="3200" b="0" baseline="30000">
                <a:solidFill>
                  <a:schemeClr val="tx2"/>
                </a:solidFill>
              </a:rPr>
              <a:t>i</a:t>
            </a:r>
            <a:r>
              <a:rPr lang="en-US" sz="3200" b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27908" name="Picture 4" descr="math_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495800"/>
            <a:ext cx="7048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909" name="Picture 5" descr="get_real_be_rational_mug-p1686559540598628923mm9_400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4343400"/>
            <a:ext cx="18938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7910" name="Picture 6" descr="h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752600"/>
            <a:ext cx="3567113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27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2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2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0866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400" dirty="0" smtClean="0"/>
              <a:t> </a:t>
            </a:r>
            <a:r>
              <a:rPr lang="en-US" sz="2600" dirty="0" smtClean="0"/>
              <a:t>[Turing]: </a:t>
            </a:r>
            <a:r>
              <a:rPr lang="en-US" sz="2600" b="0" dirty="0" smtClean="0"/>
              <a:t>not all problems are solvable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not all functions are computable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not all Boolean functions are computable by algorithms.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600" dirty="0" smtClean="0"/>
              <a:t>: </a:t>
            </a:r>
            <a:r>
              <a:rPr lang="en-US" sz="2600" dirty="0" smtClean="0">
                <a:solidFill>
                  <a:srgbClr val="3399FF"/>
                </a:solidFill>
              </a:rPr>
              <a:t>most</a:t>
            </a:r>
            <a:r>
              <a:rPr lang="en-US" sz="2600" dirty="0" smtClean="0"/>
              <a:t> Boolean functions are not computable!</a:t>
            </a:r>
          </a:p>
          <a:p>
            <a:pPr>
              <a:lnSpc>
                <a:spcPct val="100000"/>
              </a:lnSpc>
            </a:pPr>
            <a:endParaRPr lang="en-US" sz="1400" b="0" dirty="0" smtClean="0"/>
          </a:p>
          <a:p>
            <a:pPr>
              <a:lnSpc>
                <a:spcPct val="100000"/>
              </a:lnSpc>
            </a:pPr>
            <a:r>
              <a:rPr lang="en-US" sz="2600" b="0" dirty="0" smtClean="0"/>
              <a:t>Q</a:t>
            </a:r>
            <a:r>
              <a:rPr lang="en-US" sz="2600" b="0" dirty="0"/>
              <a:t>: Can we find a concrete example of an </a:t>
            </a:r>
            <a:r>
              <a:rPr lang="en-US" sz="2600" b="0" dirty="0" err="1"/>
              <a:t>uncomputable</a:t>
            </a:r>
            <a:r>
              <a:rPr lang="en-US" sz="2600" b="0" dirty="0"/>
              <a:t> function?</a:t>
            </a:r>
          </a:p>
          <a:p>
            <a:pPr>
              <a:lnSpc>
                <a:spcPct val="100000"/>
              </a:lnSpc>
            </a:pPr>
            <a:r>
              <a:rPr lang="en-US" sz="2600" b="0" dirty="0" smtClean="0"/>
              <a:t>A: </a:t>
            </a:r>
            <a:r>
              <a:rPr lang="en-US" sz="2600" b="0" dirty="0"/>
              <a:t>[Turing</a:t>
            </a:r>
            <a:r>
              <a:rPr lang="en-US" sz="2600" b="0" dirty="0" smtClean="0"/>
              <a:t>] </a:t>
            </a:r>
            <a:r>
              <a:rPr lang="en-US" sz="2600" b="0" dirty="0"/>
              <a:t>Yes, for example, the </a:t>
            </a:r>
            <a:r>
              <a:rPr lang="en-US" sz="2600" b="0" dirty="0">
                <a:solidFill>
                  <a:srgbClr val="FF0000"/>
                </a:solidFill>
              </a:rPr>
              <a:t>Halting</a:t>
            </a:r>
            <a:r>
              <a:rPr lang="en-US" sz="2600" b="0" dirty="0"/>
              <a:t> Problem.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009900"/>
                </a:solidFill>
              </a:rPr>
              <a:t>Definition</a:t>
            </a:r>
            <a:r>
              <a:rPr lang="en-US" sz="2600" b="0" dirty="0"/>
              <a:t>:  The </a:t>
            </a:r>
            <a:r>
              <a:rPr lang="en-US" sz="2600" b="0" dirty="0">
                <a:solidFill>
                  <a:srgbClr val="FF0000"/>
                </a:solidFill>
              </a:rPr>
              <a:t>Halting</a:t>
            </a:r>
            <a:r>
              <a:rPr lang="en-US" sz="2600" b="0" dirty="0"/>
              <a:t> problem: given a program P </a:t>
            </a:r>
            <a:endParaRPr lang="en-US" sz="2600" b="0" dirty="0" smtClean="0"/>
          </a:p>
          <a:p>
            <a:pPr>
              <a:lnSpc>
                <a:spcPct val="100000"/>
              </a:lnSpc>
            </a:pPr>
            <a:r>
              <a:rPr lang="en-US" sz="2600" b="0" dirty="0" smtClean="0"/>
              <a:t>and </a:t>
            </a:r>
            <a:r>
              <a:rPr lang="en-US" sz="2600" b="0" dirty="0"/>
              <a:t>input </a:t>
            </a:r>
            <a:r>
              <a:rPr lang="en-US" sz="2600" b="0" dirty="0" smtClean="0"/>
              <a:t>I, will P ever </a:t>
            </a:r>
            <a:r>
              <a:rPr lang="en-US" sz="2600" b="0" dirty="0">
                <a:solidFill>
                  <a:srgbClr val="FF0000"/>
                </a:solidFill>
              </a:rPr>
              <a:t>halt</a:t>
            </a:r>
            <a:r>
              <a:rPr lang="en-US" sz="2600" b="0" dirty="0"/>
              <a:t> if we ran it on I?  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/>
              <a:t>Define</a:t>
            </a:r>
            <a:r>
              <a:rPr lang="en-US" sz="2600" b="0" dirty="0">
                <a:solidFill>
                  <a:srgbClr val="009900"/>
                </a:solidFill>
              </a:rPr>
              <a:t> H</a:t>
            </a:r>
            <a:r>
              <a:rPr lang="en-US" sz="2600" b="0" dirty="0"/>
              <a:t>:ℕ</a:t>
            </a:r>
            <a:r>
              <a:rPr lang="en-US" sz="2600" b="0" dirty="0">
                <a:latin typeface="Symbol" pitchFamily="18" charset="2"/>
              </a:rPr>
              <a:t>´</a:t>
            </a:r>
            <a:r>
              <a:rPr lang="en-US" sz="2600" b="0" dirty="0"/>
              <a:t>ℕ</a:t>
            </a:r>
            <a:r>
              <a:rPr lang="en-US" sz="2600" b="0" dirty="0">
                <a:latin typeface="Symbol" pitchFamily="18" charset="2"/>
              </a:rPr>
              <a:t>®</a:t>
            </a:r>
            <a:r>
              <a:rPr lang="en-US" sz="2600" b="0" dirty="0">
                <a:solidFill>
                  <a:srgbClr val="009900"/>
                </a:solidFill>
              </a:rPr>
              <a:t>{0,1}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	</a:t>
            </a:r>
            <a:r>
              <a:rPr lang="en-US" sz="2600" dirty="0" smtClean="0">
                <a:solidFill>
                  <a:srgbClr val="009900"/>
                </a:solidFill>
              </a:rPr>
              <a:t>H</a:t>
            </a:r>
            <a:r>
              <a:rPr lang="en-US" sz="2600" b="0" dirty="0" smtClean="0"/>
              <a:t>(P,I</a:t>
            </a:r>
            <a:r>
              <a:rPr lang="en-US" sz="2600" b="0" dirty="0"/>
              <a:t>)=</a:t>
            </a:r>
            <a:r>
              <a:rPr lang="en-US" sz="2600" b="0" dirty="0">
                <a:solidFill>
                  <a:srgbClr val="FF0000"/>
                </a:solidFill>
              </a:rPr>
              <a:t>1</a:t>
            </a:r>
            <a:r>
              <a:rPr lang="en-US" sz="2600" b="0" dirty="0"/>
              <a:t> if </a:t>
            </a:r>
            <a:r>
              <a:rPr lang="en-US" sz="2600" b="0" dirty="0" smtClean="0"/>
              <a:t>program P </a:t>
            </a:r>
            <a:r>
              <a:rPr lang="en-US" sz="2600" b="0" dirty="0">
                <a:solidFill>
                  <a:srgbClr val="FF0000"/>
                </a:solidFill>
              </a:rPr>
              <a:t>halts</a:t>
            </a:r>
            <a:r>
              <a:rPr lang="en-US" sz="2600" b="0" dirty="0"/>
              <a:t> on input I</a:t>
            </a:r>
            <a:endParaRPr lang="en-US" sz="2600" b="0" dirty="0">
              <a:solidFill>
                <a:srgbClr val="FF00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600" b="0" dirty="0"/>
              <a:t>	</a:t>
            </a:r>
            <a:r>
              <a:rPr lang="en-US" sz="2600" dirty="0" smtClean="0">
                <a:solidFill>
                  <a:srgbClr val="009900"/>
                </a:solidFill>
              </a:rPr>
              <a:t>H</a:t>
            </a:r>
            <a:r>
              <a:rPr lang="en-US" sz="2600" b="0" dirty="0" smtClean="0"/>
              <a:t>(P,I</a:t>
            </a:r>
            <a:r>
              <a:rPr lang="en-US" sz="2600" b="0" dirty="0"/>
              <a:t>)=</a:t>
            </a:r>
            <a:r>
              <a:rPr lang="en-US" sz="2600" b="0" dirty="0">
                <a:solidFill>
                  <a:srgbClr val="009900"/>
                </a:solidFill>
              </a:rPr>
              <a:t>0</a:t>
            </a:r>
            <a:r>
              <a:rPr lang="en-US" sz="2600" b="0" dirty="0"/>
              <a:t> </a:t>
            </a:r>
            <a:r>
              <a:rPr lang="en-US" sz="2600" b="0" dirty="0" smtClean="0"/>
              <a:t>otherwise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dirty="0" smtClean="0"/>
              <a:t> Both P and I can be </a:t>
            </a:r>
            <a:r>
              <a:rPr lang="en-US" sz="2600" dirty="0" smtClean="0">
                <a:solidFill>
                  <a:srgbClr val="3399FF"/>
                </a:solidFill>
              </a:rPr>
              <a:t>encoded</a:t>
            </a:r>
            <a:r>
              <a:rPr lang="en-US" sz="2600" dirty="0" smtClean="0"/>
              <a:t> as strings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b="0" dirty="0" smtClean="0"/>
              <a:t> P and I can also be encoded as integers (in some </a:t>
            </a:r>
            <a:r>
              <a:rPr lang="en-US" sz="2600" b="0" dirty="0" smtClean="0">
                <a:solidFill>
                  <a:srgbClr val="3399FF"/>
                </a:solidFill>
              </a:rPr>
              <a:t>canonical order</a:t>
            </a:r>
            <a:r>
              <a:rPr lang="en-US" sz="2600" dirty="0" smtClean="0"/>
              <a:t> )</a:t>
            </a:r>
            <a:endParaRPr lang="en-US" sz="2600" b="0" dirty="0" smtClean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600" b="0" dirty="0" smtClean="0"/>
              <a:t> </a:t>
            </a:r>
            <a:r>
              <a:rPr lang="en-US" sz="2600" b="0" dirty="0">
                <a:solidFill>
                  <a:srgbClr val="009900"/>
                </a:solidFill>
              </a:rPr>
              <a:t>H</a:t>
            </a:r>
            <a:r>
              <a:rPr lang="en-US" sz="2600" b="0" dirty="0"/>
              <a:t> is an </a:t>
            </a:r>
            <a:r>
              <a:rPr lang="en-US" sz="2600" b="0" dirty="0">
                <a:solidFill>
                  <a:srgbClr val="3399FF"/>
                </a:solidFill>
              </a:rPr>
              <a:t>everywhere-defined</a:t>
            </a:r>
            <a:r>
              <a:rPr lang="en-US" sz="2600" b="0" dirty="0"/>
              <a:t> </a:t>
            </a:r>
            <a:r>
              <a:rPr lang="en-US" sz="2600" b="0" dirty="0">
                <a:solidFill>
                  <a:srgbClr val="009900"/>
                </a:solidFill>
              </a:rPr>
              <a:t>Boolean</a:t>
            </a:r>
            <a:r>
              <a:rPr lang="en-US" sz="2600" b="0" dirty="0"/>
              <a:t> function on natural </a:t>
            </a:r>
            <a:r>
              <a:rPr lang="en-US" sz="2600" b="0" dirty="0" smtClean="0"/>
              <a:t>#’s</a:t>
            </a:r>
            <a:endParaRPr lang="en-US" sz="2600" b="0" dirty="0"/>
          </a:p>
        </p:txBody>
      </p:sp>
      <p:pic>
        <p:nvPicPr>
          <p:cNvPr id="8" name="Picture 99" descr="Turing sm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362200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638800" y="4107671"/>
            <a:ext cx="3458900" cy="1454929"/>
            <a:chOff x="5638800" y="3886200"/>
            <a:chExt cx="3458900" cy="1454929"/>
          </a:xfrm>
        </p:grpSpPr>
        <p:pic>
          <p:nvPicPr>
            <p:cNvPr id="10" name="Picture 112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4795" y="4191000"/>
              <a:ext cx="1984263" cy="115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3"/>
            <p:cNvSpPr txBox="1">
              <a:spLocks noChangeArrowheads="1"/>
            </p:cNvSpPr>
            <p:nvPr/>
          </p:nvSpPr>
          <p:spPr bwMode="auto">
            <a:xfrm>
              <a:off x="5638800" y="4327558"/>
              <a:ext cx="299731" cy="320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 dirty="0"/>
                <a:t>P</a:t>
              </a:r>
            </a:p>
          </p:txBody>
        </p:sp>
        <p:sp>
          <p:nvSpPr>
            <p:cNvPr id="12" name="Text Box 114"/>
            <p:cNvSpPr txBox="1">
              <a:spLocks noChangeArrowheads="1"/>
            </p:cNvSpPr>
            <p:nvPr/>
          </p:nvSpPr>
          <p:spPr bwMode="auto">
            <a:xfrm>
              <a:off x="5638800" y="4648200"/>
              <a:ext cx="233511" cy="320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 dirty="0"/>
                <a:t>I</a:t>
              </a:r>
            </a:p>
          </p:txBody>
        </p:sp>
        <p:sp>
          <p:nvSpPr>
            <p:cNvPr id="13" name="Line 115"/>
            <p:cNvSpPr>
              <a:spLocks noChangeShapeType="1"/>
            </p:cNvSpPr>
            <p:nvPr/>
          </p:nvSpPr>
          <p:spPr bwMode="auto">
            <a:xfrm>
              <a:off x="5943599" y="4934518"/>
              <a:ext cx="309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4" name="Line 116"/>
            <p:cNvSpPr>
              <a:spLocks noChangeShapeType="1"/>
            </p:cNvSpPr>
            <p:nvPr/>
          </p:nvSpPr>
          <p:spPr bwMode="auto">
            <a:xfrm>
              <a:off x="7855887" y="4581347"/>
              <a:ext cx="5274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5" name="Line 117"/>
            <p:cNvSpPr>
              <a:spLocks noChangeShapeType="1"/>
            </p:cNvSpPr>
            <p:nvPr/>
          </p:nvSpPr>
          <p:spPr bwMode="auto">
            <a:xfrm>
              <a:off x="7855887" y="5083221"/>
              <a:ext cx="527433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16" name="Text Box 118"/>
            <p:cNvSpPr txBox="1">
              <a:spLocks noChangeArrowheads="1"/>
            </p:cNvSpPr>
            <p:nvPr/>
          </p:nvSpPr>
          <p:spPr bwMode="auto">
            <a:xfrm>
              <a:off x="8337020" y="4270422"/>
              <a:ext cx="760680" cy="4924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3200" b="0" dirty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17" name="Text Box 119"/>
            <p:cNvSpPr txBox="1">
              <a:spLocks noChangeArrowheads="1"/>
            </p:cNvSpPr>
            <p:nvPr/>
          </p:nvSpPr>
          <p:spPr bwMode="auto">
            <a:xfrm>
              <a:off x="8279145" y="4765875"/>
              <a:ext cx="760680" cy="4924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3200" b="0" dirty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18" name="Text Box 121"/>
            <p:cNvSpPr txBox="1">
              <a:spLocks noChangeArrowheads="1"/>
            </p:cNvSpPr>
            <p:nvPr/>
          </p:nvSpPr>
          <p:spPr bwMode="auto">
            <a:xfrm>
              <a:off x="6324600" y="4336836"/>
              <a:ext cx="1905000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Does </a:t>
              </a:r>
              <a:r>
                <a:rPr lang="en-US" sz="2400" dirty="0" smtClean="0">
                  <a:solidFill>
                    <a:schemeClr val="bg1"/>
                  </a:solidFill>
                </a:rPr>
                <a:t>P(I)</a:t>
              </a:r>
              <a:endParaRPr lang="en-US" sz="2400" dirty="0"/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halt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  <a:r>
                <a:rPr lang="en-US" sz="2400" dirty="0"/>
                <a:t> </a:t>
              </a:r>
            </a:p>
          </p:txBody>
        </p:sp>
        <p:sp>
          <p:nvSpPr>
            <p:cNvPr id="19" name="Text Box 122"/>
            <p:cNvSpPr txBox="1">
              <a:spLocks noChangeArrowheads="1"/>
            </p:cNvSpPr>
            <p:nvPr/>
          </p:nvSpPr>
          <p:spPr bwMode="auto">
            <a:xfrm>
              <a:off x="6248400" y="3886200"/>
              <a:ext cx="518091" cy="553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600" dirty="0" smtClean="0">
                  <a:solidFill>
                    <a:srgbClr val="009900"/>
                  </a:solidFill>
                </a:rPr>
                <a:t>H</a:t>
              </a:r>
              <a:endParaRPr lang="en-US" sz="3600" dirty="0">
                <a:solidFill>
                  <a:srgbClr val="009900"/>
                </a:solidFill>
              </a:endParaRPr>
            </a:p>
          </p:txBody>
        </p:sp>
        <p:sp>
          <p:nvSpPr>
            <p:cNvPr id="20" name="Line 123"/>
            <p:cNvSpPr>
              <a:spLocks noChangeShapeType="1"/>
            </p:cNvSpPr>
            <p:nvPr/>
          </p:nvSpPr>
          <p:spPr bwMode="auto">
            <a:xfrm>
              <a:off x="5943600" y="4606725"/>
              <a:ext cx="3090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75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75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75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75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750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75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75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75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750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750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750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7750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7750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750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2225" name="Picture 17" descr="3X+1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3025" y="457200"/>
            <a:ext cx="14509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257800" y="3429000"/>
            <a:ext cx="2863850" cy="3205163"/>
            <a:chOff x="3312" y="2160"/>
            <a:chExt cx="1804" cy="2019"/>
          </a:xfrm>
        </p:grpSpPr>
        <p:pic>
          <p:nvPicPr>
            <p:cNvPr id="430087" name="Picture 18" descr="Totalstoppingtim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" y="2160"/>
              <a:ext cx="1746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088" name="Text Box 21"/>
            <p:cNvSpPr txBox="1">
              <a:spLocks noChangeArrowheads="1"/>
            </p:cNvSpPr>
            <p:nvPr/>
          </p:nvSpPr>
          <p:spPr bwMode="auto">
            <a:xfrm>
              <a:off x="3363" y="3901"/>
              <a:ext cx="1753" cy="2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1600" b="0"/>
                <a:t>Number of steps to termination </a:t>
              </a:r>
            </a:p>
            <a:p>
              <a:pPr algn="ctr"/>
              <a:r>
                <a:rPr lang="en-US" sz="1600" b="0"/>
                <a:t>for the first 10,000 numbers</a:t>
              </a:r>
            </a:p>
          </p:txBody>
        </p:sp>
      </p:grpSp>
      <p:sp>
        <p:nvSpPr>
          <p:cNvPr id="27822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 [Turing]: the halting problem (</a:t>
            </a:r>
            <a:r>
              <a:rPr lang="en-US" sz="2800" b="0" dirty="0">
                <a:solidFill>
                  <a:srgbClr val="009900"/>
                </a:solidFill>
              </a:rPr>
              <a:t>H</a:t>
            </a:r>
            <a:r>
              <a:rPr lang="en-US" sz="2800" b="0" dirty="0"/>
              <a:t>) is not computable.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Ex: the “3X+1” problem (the </a:t>
            </a:r>
            <a:r>
              <a:rPr lang="en-US" sz="2800" b="0" dirty="0" err="1">
                <a:solidFill>
                  <a:srgbClr val="3399FF"/>
                </a:solidFill>
              </a:rPr>
              <a:t>Ulam</a:t>
            </a:r>
            <a:r>
              <a:rPr lang="en-US" sz="2800" b="0" dirty="0">
                <a:solidFill>
                  <a:srgbClr val="3399FF"/>
                </a:solidFill>
              </a:rPr>
              <a:t> conjecture):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600" b="0" dirty="0"/>
              <a:t>Start with any integer X&gt;0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If X is even, then replace it with </a:t>
            </a:r>
            <a:r>
              <a:rPr lang="en-US" sz="2600" b="0" dirty="0">
                <a:solidFill>
                  <a:srgbClr val="009900"/>
                </a:solidFill>
              </a:rPr>
              <a:t>X/2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If X is odd then replace it with </a:t>
            </a:r>
            <a:r>
              <a:rPr lang="en-US" sz="2600" b="0" dirty="0">
                <a:solidFill>
                  <a:srgbClr val="3399FF"/>
                </a:solidFill>
              </a:rPr>
              <a:t>3X+1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US" sz="2600" b="0" dirty="0"/>
              <a:t> Repeat until X=1 (i.e., short cycle 4, 2, 1, ...)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Ex: </a:t>
            </a:r>
            <a:r>
              <a:rPr lang="en-US" sz="2600" b="0" dirty="0">
                <a:solidFill>
                  <a:srgbClr val="FF0000"/>
                </a:solidFill>
              </a:rPr>
              <a:t>26</a:t>
            </a:r>
            <a:r>
              <a:rPr lang="en-US" sz="2600" b="0" dirty="0"/>
              <a:t> </a:t>
            </a:r>
            <a:r>
              <a:rPr lang="en-US" sz="2600" b="0" dirty="0">
                <a:solidFill>
                  <a:srgbClr val="FF0000"/>
                </a:solidFill>
              </a:rPr>
              <a:t>terminates</a:t>
            </a:r>
            <a:r>
              <a:rPr lang="en-US" sz="2600" b="0" dirty="0"/>
              <a:t> after 10 steps</a:t>
            </a:r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FF0000"/>
                </a:solidFill>
              </a:rPr>
              <a:t>       27 terminates</a:t>
            </a:r>
            <a:r>
              <a:rPr lang="en-US" sz="2600" b="0" dirty="0"/>
              <a:t> after 111 steps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Termination verified for X&lt;10</a:t>
            </a:r>
            <a:r>
              <a:rPr lang="en-US" sz="2600" b="0" baseline="30000" dirty="0"/>
              <a:t>18</a:t>
            </a:r>
            <a:endParaRPr lang="en-US" sz="26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3399FF"/>
                </a:solidFill>
              </a:rPr>
              <a:t>Q</a:t>
            </a:r>
            <a:r>
              <a:rPr lang="en-US" sz="2600" b="0" dirty="0"/>
              <a:t>: Does this </a:t>
            </a:r>
            <a:r>
              <a:rPr lang="en-US" sz="2600" b="0" dirty="0">
                <a:solidFill>
                  <a:srgbClr val="FF0000"/>
                </a:solidFill>
              </a:rPr>
              <a:t>terminate</a:t>
            </a:r>
            <a:r>
              <a:rPr lang="en-US" sz="2600" b="0" dirty="0"/>
              <a:t> for every X&gt;0 </a:t>
            </a:r>
            <a:r>
              <a:rPr lang="en-US" sz="2600" b="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3200" b="0" dirty="0"/>
              <a:t>A:</a:t>
            </a:r>
            <a:r>
              <a:rPr lang="en-US" sz="3200" b="0" dirty="0">
                <a:solidFill>
                  <a:srgbClr val="FF00FF"/>
                </a:solidFill>
              </a:rPr>
              <a:t> Open since 1937!</a:t>
            </a:r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000" b="0" dirty="0"/>
              <a:t>“</a:t>
            </a:r>
            <a:r>
              <a:rPr lang="en-US" sz="2000" b="0" dirty="0">
                <a:solidFill>
                  <a:srgbClr val="3399FF"/>
                </a:solidFill>
              </a:rPr>
              <a:t>Mathematics is not yet ready for such confusing, 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3399FF"/>
                </a:solidFill>
              </a:rPr>
              <a:t>troubling, and hard problems.</a:t>
            </a:r>
            <a:r>
              <a:rPr lang="en-US" sz="2000" b="0" dirty="0"/>
              <a:t>" - Paul </a:t>
            </a:r>
            <a:r>
              <a:rPr lang="en-US" sz="2000" b="0" dirty="0" err="1"/>
              <a:t>Erdős</a:t>
            </a:r>
            <a:r>
              <a:rPr lang="en-US" sz="2000" b="0" dirty="0"/>
              <a:t>, who </a:t>
            </a:r>
          </a:p>
          <a:p>
            <a:pPr>
              <a:lnSpc>
                <a:spcPct val="100000"/>
              </a:lnSpc>
            </a:pPr>
            <a:r>
              <a:rPr lang="en-US" sz="2000" b="0" dirty="0"/>
              <a:t>offered a $500 bounty for a solution to this problem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1200" b="0" dirty="0"/>
          </a:p>
          <a:p>
            <a:pPr>
              <a:lnSpc>
                <a:spcPct val="100000"/>
              </a:lnSpc>
            </a:pPr>
            <a:r>
              <a:rPr lang="en-US" sz="2600" b="0" dirty="0">
                <a:solidFill>
                  <a:srgbClr val="FF00FF"/>
                </a:solidFill>
              </a:rPr>
              <a:t>Observation</a:t>
            </a:r>
            <a:r>
              <a:rPr lang="en-US" sz="2600" b="0" dirty="0"/>
              <a:t>: </a:t>
            </a:r>
            <a:r>
              <a:rPr lang="en-US" sz="2600" b="0" dirty="0">
                <a:solidFill>
                  <a:srgbClr val="FF0000"/>
                </a:solidFill>
              </a:rPr>
              <a:t>termination</a:t>
            </a:r>
            <a:r>
              <a:rPr lang="en-US" sz="2600" b="0" dirty="0"/>
              <a:t> is </a:t>
            </a:r>
          </a:p>
          <a:p>
            <a:pPr>
              <a:lnSpc>
                <a:spcPct val="100000"/>
              </a:lnSpc>
            </a:pPr>
            <a:r>
              <a:rPr lang="en-US" sz="2600" b="0" dirty="0"/>
              <a:t>in general </a:t>
            </a:r>
            <a:r>
              <a:rPr lang="en-US" sz="2600" b="0" dirty="0">
                <a:solidFill>
                  <a:srgbClr val="FF00FF"/>
                </a:solidFill>
              </a:rPr>
              <a:t>difficult to detect</a:t>
            </a:r>
            <a:r>
              <a:rPr lang="en-US" sz="2600" b="0" dirty="0"/>
              <a:t>!</a:t>
            </a:r>
          </a:p>
        </p:txBody>
      </p:sp>
      <p:sp>
        <p:nvSpPr>
          <p:cNvPr id="2782227" name="Oval 19"/>
          <p:cNvSpPr>
            <a:spLocks noChangeArrowheads="1"/>
          </p:cNvSpPr>
          <p:nvPr/>
        </p:nvSpPr>
        <p:spPr bwMode="auto">
          <a:xfrm>
            <a:off x="8185150" y="1422400"/>
            <a:ext cx="457200" cy="381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82230" name="Rectangle 22"/>
          <p:cNvSpPr>
            <a:spLocks noChangeArrowheads="1"/>
          </p:cNvSpPr>
          <p:nvPr/>
        </p:nvSpPr>
        <p:spPr bwMode="auto">
          <a:xfrm>
            <a:off x="457200" y="1143000"/>
            <a:ext cx="6248400" cy="1600200"/>
          </a:xfrm>
          <a:prstGeom prst="rect">
            <a:avLst/>
          </a:prstGeom>
          <a:noFill/>
          <a:ln w="9525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2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82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82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82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82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8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8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82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8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82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82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782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7822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7822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7822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7822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7822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2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7822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2227" grpId="0" animBg="1"/>
      <p:bldP spid="27822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1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 [Turing]: the halting problem (</a:t>
            </a:r>
            <a:r>
              <a:rPr lang="en-US" sz="2800" b="0" dirty="0">
                <a:solidFill>
                  <a:srgbClr val="009900"/>
                </a:solidFill>
              </a:rPr>
              <a:t>H</a:t>
            </a:r>
            <a:r>
              <a:rPr lang="en-US" sz="2800" b="0" dirty="0"/>
              <a:t>) is not computable.</a:t>
            </a:r>
          </a:p>
          <a:p>
            <a:pPr>
              <a:lnSpc>
                <a:spcPct val="100000"/>
              </a:lnSpc>
            </a:pPr>
            <a:endParaRPr lang="en-US" sz="8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Corollary</a:t>
            </a:r>
            <a:r>
              <a:rPr lang="en-US" sz="2800" b="0" dirty="0"/>
              <a:t>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we can not algorithmically detect all infinite loops.</a:t>
            </a:r>
          </a:p>
          <a:p>
            <a:pPr>
              <a:lnSpc>
                <a:spcPct val="100000"/>
              </a:lnSpc>
            </a:pPr>
            <a:endParaRPr lang="en-US" sz="800" b="0" u="sng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Q</a:t>
            </a:r>
            <a:r>
              <a:rPr lang="en-US" sz="2800" b="0" dirty="0"/>
              <a:t>: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Why not?  E.g., do the following programs halt?</a:t>
            </a:r>
          </a:p>
        </p:txBody>
      </p:sp>
      <p:sp>
        <p:nvSpPr>
          <p:cNvPr id="2780165" name="Text Box 5"/>
          <p:cNvSpPr txBox="1">
            <a:spLocks noChangeArrowheads="1"/>
          </p:cNvSpPr>
          <p:nvPr/>
        </p:nvSpPr>
        <p:spPr bwMode="auto">
          <a:xfrm>
            <a:off x="868363" y="1790700"/>
            <a:ext cx="1483098" cy="67710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/>
              <a:t>main()</a:t>
            </a:r>
          </a:p>
          <a:p>
            <a:r>
              <a:rPr lang="en-US" sz="2200" b="0"/>
              <a:t>{ int k=3; }</a:t>
            </a:r>
          </a:p>
        </p:txBody>
      </p:sp>
      <p:sp>
        <p:nvSpPr>
          <p:cNvPr id="2780166" name="Text Box 6"/>
          <p:cNvSpPr txBox="1">
            <a:spLocks noChangeArrowheads="1"/>
          </p:cNvSpPr>
          <p:nvPr/>
        </p:nvSpPr>
        <p:spPr bwMode="auto">
          <a:xfrm>
            <a:off x="3295650" y="1790700"/>
            <a:ext cx="1891865" cy="67710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while(1) {} }</a:t>
            </a:r>
          </a:p>
        </p:txBody>
      </p:sp>
      <p:sp>
        <p:nvSpPr>
          <p:cNvPr id="2780167" name="Text Box 7"/>
          <p:cNvSpPr txBox="1">
            <a:spLocks noChangeArrowheads="1"/>
          </p:cNvSpPr>
          <p:nvPr/>
        </p:nvSpPr>
        <p:spPr bwMode="auto">
          <a:xfrm>
            <a:off x="1139825" y="2527300"/>
            <a:ext cx="105251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Halts!</a:t>
            </a:r>
          </a:p>
        </p:txBody>
      </p:sp>
      <p:sp>
        <p:nvSpPr>
          <p:cNvPr id="2780168" name="Text Box 8"/>
          <p:cNvSpPr txBox="1">
            <a:spLocks noChangeArrowheads="1"/>
          </p:cNvSpPr>
          <p:nvPr/>
        </p:nvSpPr>
        <p:spPr bwMode="auto">
          <a:xfrm>
            <a:off x="3298825" y="2527300"/>
            <a:ext cx="21494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solidFill>
                  <a:srgbClr val="009900"/>
                </a:solidFill>
              </a:rPr>
              <a:t>Runs forever!</a:t>
            </a:r>
          </a:p>
        </p:txBody>
      </p:sp>
      <p:pic>
        <p:nvPicPr>
          <p:cNvPr id="2780169" name="Picture 9" descr="v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91461"/>
            <a:ext cx="1256301" cy="9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0172" name="Text Box 12"/>
          <p:cNvSpPr txBox="1">
            <a:spLocks noChangeArrowheads="1"/>
          </p:cNvSpPr>
          <p:nvPr/>
        </p:nvSpPr>
        <p:spPr bwMode="auto">
          <a:xfrm>
            <a:off x="6865938" y="2541587"/>
            <a:ext cx="36512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80173" name="Text Box 13"/>
          <p:cNvSpPr txBox="1">
            <a:spLocks noChangeArrowheads="1"/>
          </p:cNvSpPr>
          <p:nvPr/>
        </p:nvSpPr>
        <p:spPr bwMode="auto">
          <a:xfrm>
            <a:off x="885825" y="3191827"/>
            <a:ext cx="2924175" cy="135421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Find a </a:t>
            </a:r>
            <a:r>
              <a:rPr lang="en-US" sz="2200" b="0" dirty="0">
                <a:solidFill>
                  <a:srgbClr val="3399FF"/>
                </a:solidFill>
              </a:rPr>
              <a:t>Fermat</a:t>
            </a:r>
          </a:p>
          <a:p>
            <a:r>
              <a:rPr lang="en-US" sz="2200" b="0" dirty="0"/>
              <a:t>   triple </a:t>
            </a:r>
            <a:r>
              <a:rPr lang="en-US" sz="2200" b="0" dirty="0" err="1"/>
              <a:t>a</a:t>
            </a:r>
            <a:r>
              <a:rPr lang="en-US" sz="2200" b="0" baseline="30000" dirty="0" err="1"/>
              <a:t>n</a:t>
            </a:r>
            <a:r>
              <a:rPr lang="en-US" sz="2200" b="0" dirty="0" err="1"/>
              <a:t>+b</a:t>
            </a:r>
            <a:r>
              <a:rPr lang="en-US" sz="2200" b="0" baseline="30000" dirty="0" err="1"/>
              <a:t>n</a:t>
            </a:r>
            <a:r>
              <a:rPr lang="en-US" sz="2200" b="0" dirty="0"/>
              <a:t>=</a:t>
            </a:r>
            <a:r>
              <a:rPr lang="en-US" sz="2200" b="0" dirty="0" err="1"/>
              <a:t>c</a:t>
            </a:r>
            <a:r>
              <a:rPr lang="en-US" sz="2200" b="0" baseline="30000" dirty="0" err="1"/>
              <a:t>n</a:t>
            </a:r>
            <a:endParaRPr lang="en-US" sz="2200" b="0" baseline="30000" dirty="0"/>
          </a:p>
          <a:p>
            <a:r>
              <a:rPr lang="en-US" sz="2200" b="0" dirty="0"/>
              <a:t>   with n&gt;2 </a:t>
            </a:r>
            <a:r>
              <a:rPr lang="en-US" sz="2200" b="0" dirty="0" smtClean="0"/>
              <a:t>then stop}</a:t>
            </a:r>
            <a:endParaRPr lang="en-US" sz="2200" b="0" dirty="0"/>
          </a:p>
        </p:txBody>
      </p:sp>
      <p:sp>
        <p:nvSpPr>
          <p:cNvPr id="2780174" name="Text Box 14"/>
          <p:cNvSpPr txBox="1">
            <a:spLocks noChangeArrowheads="1"/>
          </p:cNvSpPr>
          <p:nvPr/>
        </p:nvSpPr>
        <p:spPr bwMode="auto">
          <a:xfrm>
            <a:off x="477838" y="4606290"/>
            <a:ext cx="3484562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 b="0" dirty="0">
                <a:solidFill>
                  <a:srgbClr val="009900"/>
                </a:solidFill>
              </a:rPr>
              <a:t>Runs forever!</a:t>
            </a:r>
          </a:p>
          <a:p>
            <a:pPr algn="ctr"/>
            <a:r>
              <a:rPr lang="en-US" sz="2800" b="0" dirty="0">
                <a:solidFill>
                  <a:srgbClr val="FF00FF"/>
                </a:solidFill>
              </a:rPr>
              <a:t>Open from 1637-1995!</a:t>
            </a:r>
          </a:p>
        </p:txBody>
      </p:sp>
      <p:sp>
        <p:nvSpPr>
          <p:cNvPr id="2780175" name="Text Box 15"/>
          <p:cNvSpPr txBox="1">
            <a:spLocks noChangeArrowheads="1"/>
          </p:cNvSpPr>
          <p:nvPr/>
        </p:nvSpPr>
        <p:spPr bwMode="auto">
          <a:xfrm>
            <a:off x="4724400" y="3191827"/>
            <a:ext cx="3098925" cy="135421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200" b="0" dirty="0"/>
              <a:t>main()</a:t>
            </a:r>
          </a:p>
          <a:p>
            <a:r>
              <a:rPr lang="en-US" sz="2200" b="0" dirty="0"/>
              <a:t>{ Find a </a:t>
            </a:r>
            <a:r>
              <a:rPr lang="en-US" sz="2200" b="0" dirty="0" err="1">
                <a:solidFill>
                  <a:srgbClr val="3399FF"/>
                </a:solidFill>
              </a:rPr>
              <a:t>Goldbach</a:t>
            </a:r>
            <a:r>
              <a:rPr lang="en-US" sz="2200" b="0" dirty="0"/>
              <a:t> </a:t>
            </a:r>
          </a:p>
          <a:p>
            <a:r>
              <a:rPr lang="en-US" sz="2200" b="0" dirty="0"/>
              <a:t>   integer that is not a </a:t>
            </a:r>
            <a:r>
              <a:rPr lang="en-US" sz="2200" b="0" dirty="0" smtClean="0"/>
              <a:t>sum</a:t>
            </a:r>
            <a:endParaRPr lang="en-US" sz="2200" b="0" dirty="0"/>
          </a:p>
          <a:p>
            <a:r>
              <a:rPr lang="en-US" sz="2200" b="0" dirty="0" smtClean="0"/>
              <a:t>   of </a:t>
            </a:r>
            <a:r>
              <a:rPr lang="en-US" sz="2200" b="0" dirty="0"/>
              <a:t>two </a:t>
            </a:r>
            <a:r>
              <a:rPr lang="en-US" sz="2200" b="0" dirty="0" smtClean="0"/>
              <a:t>primes </a:t>
            </a:r>
            <a:r>
              <a:rPr lang="en-US" sz="2200" dirty="0" smtClean="0"/>
              <a:t>&amp; stop}</a:t>
            </a:r>
            <a:endParaRPr lang="en-US" sz="2200" b="0" dirty="0"/>
          </a:p>
        </p:txBody>
      </p:sp>
      <p:sp>
        <p:nvSpPr>
          <p:cNvPr id="2780176" name="Text Box 16"/>
          <p:cNvSpPr txBox="1">
            <a:spLocks noChangeArrowheads="1"/>
          </p:cNvSpPr>
          <p:nvPr/>
        </p:nvSpPr>
        <p:spPr bwMode="auto">
          <a:xfrm>
            <a:off x="4667250" y="4606290"/>
            <a:ext cx="3292475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 b="0" dirty="0">
                <a:solidFill>
                  <a:srgbClr val="009900"/>
                </a:solidFill>
              </a:rPr>
              <a:t>?</a:t>
            </a:r>
          </a:p>
          <a:p>
            <a:pPr algn="ctr"/>
            <a:r>
              <a:rPr lang="en-US" sz="2800" b="0" dirty="0">
                <a:solidFill>
                  <a:srgbClr val="FF00FF"/>
                </a:solidFill>
              </a:rPr>
              <a:t>Still open since 1742!</a:t>
            </a:r>
            <a:endParaRPr lang="en-US" sz="2800" b="0" dirty="0">
              <a:solidFill>
                <a:srgbClr val="009900"/>
              </a:solidFill>
            </a:endParaRPr>
          </a:p>
        </p:txBody>
      </p:sp>
      <p:sp>
        <p:nvSpPr>
          <p:cNvPr id="2780179" name="Text Box 19"/>
          <p:cNvSpPr txBox="1">
            <a:spLocks noChangeArrowheads="1"/>
          </p:cNvSpPr>
          <p:nvPr/>
        </p:nvSpPr>
        <p:spPr bwMode="auto">
          <a:xfrm>
            <a:off x="0" y="545465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Theorem</a:t>
            </a:r>
            <a:r>
              <a:rPr lang="en-US" sz="2800" b="0" dirty="0"/>
              <a:t>: solving the halting problem is at least as </a:t>
            </a:r>
            <a:r>
              <a:rPr lang="en-US" sz="2800" b="0" dirty="0" smtClean="0"/>
              <a:t>hard 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	</a:t>
            </a:r>
            <a:r>
              <a:rPr lang="en-US" sz="2800" b="0" dirty="0" smtClean="0"/>
              <a:t>as </a:t>
            </a:r>
            <a:r>
              <a:rPr lang="en-US" sz="2800" b="0" dirty="0"/>
              <a:t>solving arbitrary </a:t>
            </a:r>
            <a:r>
              <a:rPr lang="en-US" sz="2800" b="0" dirty="0">
                <a:solidFill>
                  <a:srgbClr val="3399FF"/>
                </a:solidFill>
              </a:rPr>
              <a:t>open mathematical problems</a:t>
            </a:r>
            <a:r>
              <a:rPr lang="en-US" sz="2800" b="0" dirty="0" smtClean="0"/>
              <a:t>!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Corollary</a:t>
            </a:r>
            <a:r>
              <a:rPr lang="en-US" sz="2800" dirty="0" smtClean="0"/>
              <a:t>: </a:t>
            </a:r>
            <a:r>
              <a:rPr lang="en-US" sz="2800" dirty="0"/>
              <a:t>Its not about size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74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8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78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80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8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8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8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80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8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80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2780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780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780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2780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2780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278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278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278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0165" grpId="0" animBg="1"/>
      <p:bldP spid="2780166" grpId="0" animBg="1"/>
      <p:bldP spid="2780167" grpId="0"/>
      <p:bldP spid="2780168" grpId="0"/>
      <p:bldP spid="2780172" grpId="0"/>
      <p:bldP spid="2780173" grpId="0" animBg="1"/>
      <p:bldP spid="27801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2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Theorem</a:t>
            </a:r>
            <a:r>
              <a:rPr lang="en-US" sz="2800" b="0"/>
              <a:t> [Turing]: the </a:t>
            </a:r>
            <a:r>
              <a:rPr lang="en-US" sz="2800" b="0">
                <a:solidFill>
                  <a:srgbClr val="FF0000"/>
                </a:solidFill>
              </a:rPr>
              <a:t>halting</a:t>
            </a:r>
            <a:r>
              <a:rPr lang="en-US" sz="2800" b="0"/>
              <a:t> problem (</a:t>
            </a:r>
            <a:r>
              <a:rPr lang="en-US" sz="2800" b="0">
                <a:solidFill>
                  <a:srgbClr val="009900"/>
                </a:solidFill>
              </a:rPr>
              <a:t>H</a:t>
            </a:r>
            <a:r>
              <a:rPr lang="en-US" sz="2800" b="0"/>
              <a:t>) is not computable.</a:t>
            </a:r>
          </a:p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FF00FF"/>
                </a:solidFill>
              </a:rPr>
              <a:t>Proof</a:t>
            </a:r>
            <a:r>
              <a:rPr lang="en-US" sz="2800" b="0"/>
              <a:t>: </a:t>
            </a:r>
            <a:r>
              <a:rPr lang="en-US" sz="2800" b="0">
                <a:solidFill>
                  <a:srgbClr val="3399FF"/>
                </a:solidFill>
              </a:rPr>
              <a:t>Assume</a:t>
            </a:r>
            <a:r>
              <a:rPr lang="en-US" sz="2800" b="0"/>
              <a:t> </a:t>
            </a:r>
            <a:r>
              <a:rPr lang="en-US" sz="2800" b="0">
                <a:latin typeface="Symbol" pitchFamily="18" charset="2"/>
              </a:rPr>
              <a:t>$</a:t>
            </a:r>
            <a:r>
              <a:rPr lang="en-US"/>
              <a:t> </a:t>
            </a:r>
            <a:r>
              <a:rPr lang="en-US" sz="2800" b="0"/>
              <a:t>algorithm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 that solves the </a:t>
            </a:r>
            <a:r>
              <a:rPr lang="en-US" sz="2800" b="0">
                <a:solidFill>
                  <a:srgbClr val="FF0000"/>
                </a:solidFill>
              </a:rPr>
              <a:t>halting</a:t>
            </a:r>
            <a:r>
              <a:rPr lang="en-US" sz="2800" b="0"/>
              <a:t> problem </a:t>
            </a:r>
          </a:p>
          <a:p>
            <a:pPr>
              <a:lnSpc>
                <a:spcPct val="100000"/>
              </a:lnSpc>
            </a:pPr>
            <a:r>
              <a:rPr lang="en-US" sz="2800" b="0">
                <a:solidFill>
                  <a:srgbClr val="009900"/>
                </a:solidFill>
              </a:rPr>
              <a:t>H</a:t>
            </a:r>
            <a:r>
              <a:rPr lang="en-US" sz="2800" b="0"/>
              <a:t>, that always </a:t>
            </a:r>
            <a:r>
              <a:rPr lang="en-US" sz="2800" b="0">
                <a:solidFill>
                  <a:srgbClr val="FF0000"/>
                </a:solidFill>
              </a:rPr>
              <a:t>stops</a:t>
            </a:r>
            <a:r>
              <a:rPr lang="en-US" sz="2800" b="0"/>
              <a:t> with the </a:t>
            </a:r>
            <a:r>
              <a:rPr lang="en-US" sz="2800" b="0">
                <a:solidFill>
                  <a:srgbClr val="3399FF"/>
                </a:solidFill>
              </a:rPr>
              <a:t>correct</a:t>
            </a:r>
            <a:r>
              <a:rPr lang="en-US" sz="2800" b="0"/>
              <a:t> answer for any P &amp; I.</a:t>
            </a:r>
          </a:p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2783265" name="Line 33"/>
          <p:cNvSpPr>
            <a:spLocks noChangeShapeType="1"/>
          </p:cNvSpPr>
          <p:nvPr/>
        </p:nvSpPr>
        <p:spPr bwMode="auto">
          <a:xfrm>
            <a:off x="5573713" y="419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67" name="Line 35"/>
          <p:cNvSpPr>
            <a:spLocks noChangeShapeType="1"/>
          </p:cNvSpPr>
          <p:nvPr/>
        </p:nvSpPr>
        <p:spPr bwMode="auto">
          <a:xfrm flipV="1">
            <a:off x="5802313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68" name="Line 36"/>
          <p:cNvSpPr>
            <a:spLocks noChangeShapeType="1"/>
          </p:cNvSpPr>
          <p:nvPr/>
        </p:nvSpPr>
        <p:spPr bwMode="auto">
          <a:xfrm flipH="1">
            <a:off x="5192713" y="3810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0" name="Rectangle 38"/>
          <p:cNvSpPr>
            <a:spLocks noChangeArrowheads="1"/>
          </p:cNvSpPr>
          <p:nvPr/>
        </p:nvSpPr>
        <p:spPr bwMode="auto">
          <a:xfrm>
            <a:off x="4724400" y="3435350"/>
            <a:ext cx="474663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4000" b="0">
                <a:latin typeface="Symbol" pitchFamily="18" charset="2"/>
              </a:rPr>
              <a:t>¥</a:t>
            </a:r>
          </a:p>
        </p:txBody>
      </p:sp>
      <p:sp>
        <p:nvSpPr>
          <p:cNvPr id="2783274" name="Line 42"/>
          <p:cNvSpPr>
            <a:spLocks noChangeShapeType="1"/>
          </p:cNvSpPr>
          <p:nvPr/>
        </p:nvSpPr>
        <p:spPr bwMode="auto">
          <a:xfrm>
            <a:off x="5427663" y="490855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pic>
        <p:nvPicPr>
          <p:cNvPr id="2783276" name="Picture 44" descr="600px-Stop_sign_MUT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1913" y="469265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3277" name="Picture 45" descr="274001281_edb8f86730_o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0" y="1447800"/>
            <a:ext cx="27114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3278" name="Text Box 46"/>
          <p:cNvSpPr txBox="1">
            <a:spLocks noChangeArrowheads="1"/>
          </p:cNvSpPr>
          <p:nvPr/>
        </p:nvSpPr>
        <p:spPr bwMode="auto">
          <a:xfrm>
            <a:off x="1031875" y="1816100"/>
            <a:ext cx="4095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P</a:t>
            </a:r>
          </a:p>
        </p:txBody>
      </p:sp>
      <p:sp>
        <p:nvSpPr>
          <p:cNvPr id="2783279" name="Text Box 47"/>
          <p:cNvSpPr txBox="1">
            <a:spLocks noChangeArrowheads="1"/>
          </p:cNvSpPr>
          <p:nvPr/>
        </p:nvSpPr>
        <p:spPr bwMode="auto">
          <a:xfrm>
            <a:off x="1031875" y="2254250"/>
            <a:ext cx="31908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I</a:t>
            </a:r>
          </a:p>
        </p:txBody>
      </p:sp>
      <p:sp>
        <p:nvSpPr>
          <p:cNvPr id="2783281" name="Line 49"/>
          <p:cNvSpPr>
            <a:spLocks noChangeShapeType="1"/>
          </p:cNvSpPr>
          <p:nvPr/>
        </p:nvSpPr>
        <p:spPr bwMode="auto">
          <a:xfrm>
            <a:off x="1441450" y="246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2" name="Line 50"/>
          <p:cNvSpPr>
            <a:spLocks noChangeShapeType="1"/>
          </p:cNvSpPr>
          <p:nvPr/>
        </p:nvSpPr>
        <p:spPr bwMode="auto">
          <a:xfrm>
            <a:off x="4165600" y="1981200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3" name="Line 51"/>
          <p:cNvSpPr>
            <a:spLocks noChangeShapeType="1"/>
          </p:cNvSpPr>
          <p:nvPr/>
        </p:nvSpPr>
        <p:spPr bwMode="auto">
          <a:xfrm>
            <a:off x="4165600" y="2667000"/>
            <a:ext cx="72072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84" name="Text Box 52"/>
          <p:cNvSpPr txBox="1">
            <a:spLocks noChangeArrowheads="1"/>
          </p:cNvSpPr>
          <p:nvPr/>
        </p:nvSpPr>
        <p:spPr bwMode="auto">
          <a:xfrm>
            <a:off x="4886325" y="1714500"/>
            <a:ext cx="7270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b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2783285" name="Text Box 53"/>
          <p:cNvSpPr txBox="1">
            <a:spLocks noChangeArrowheads="1"/>
          </p:cNvSpPr>
          <p:nvPr/>
        </p:nvSpPr>
        <p:spPr bwMode="auto">
          <a:xfrm>
            <a:off x="4886325" y="2457450"/>
            <a:ext cx="590550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b="0">
                <a:solidFill>
                  <a:srgbClr val="009900"/>
                </a:solidFill>
              </a:rPr>
              <a:t>no</a:t>
            </a:r>
          </a:p>
        </p:txBody>
      </p:sp>
      <p:sp>
        <p:nvSpPr>
          <p:cNvPr id="2783287" name="Text Box 55"/>
          <p:cNvSpPr txBox="1">
            <a:spLocks noChangeArrowheads="1"/>
          </p:cNvSpPr>
          <p:nvPr/>
        </p:nvSpPr>
        <p:spPr bwMode="auto">
          <a:xfrm>
            <a:off x="2593975" y="2051050"/>
            <a:ext cx="1727200" cy="76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Does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P(I)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halt</a:t>
            </a:r>
            <a:r>
              <a:rPr lang="en-US" sz="2800">
                <a:solidFill>
                  <a:schemeClr val="bg1"/>
                </a:solidFill>
              </a:rPr>
              <a:t>?</a:t>
            </a:r>
            <a:r>
              <a:rPr lang="en-US" sz="2800"/>
              <a:t> </a:t>
            </a:r>
          </a:p>
        </p:txBody>
      </p:sp>
      <p:sp>
        <p:nvSpPr>
          <p:cNvPr id="2783288" name="Text Box 56"/>
          <p:cNvSpPr txBox="1">
            <a:spLocks noChangeArrowheads="1"/>
          </p:cNvSpPr>
          <p:nvPr/>
        </p:nvSpPr>
        <p:spPr bwMode="auto">
          <a:xfrm>
            <a:off x="2863850" y="1530350"/>
            <a:ext cx="4953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4400">
                <a:solidFill>
                  <a:srgbClr val="009900"/>
                </a:solidFill>
              </a:rPr>
              <a:t>S</a:t>
            </a:r>
          </a:p>
        </p:txBody>
      </p:sp>
      <p:sp>
        <p:nvSpPr>
          <p:cNvPr id="2783289" name="Line 57"/>
          <p:cNvSpPr>
            <a:spLocks noChangeShapeType="1"/>
          </p:cNvSpPr>
          <p:nvPr/>
        </p:nvSpPr>
        <p:spPr bwMode="auto">
          <a:xfrm>
            <a:off x="1441450" y="2082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1" name="Line 39"/>
          <p:cNvSpPr>
            <a:spLocks noChangeShapeType="1"/>
          </p:cNvSpPr>
          <p:nvPr/>
        </p:nvSpPr>
        <p:spPr bwMode="auto">
          <a:xfrm flipV="1">
            <a:off x="1435100" y="42862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2" name="Line 40"/>
          <p:cNvSpPr>
            <a:spLocks noChangeShapeType="1"/>
          </p:cNvSpPr>
          <p:nvPr/>
        </p:nvSpPr>
        <p:spPr bwMode="auto">
          <a:xfrm>
            <a:off x="596900" y="44831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783273" name="Text Box 41"/>
          <p:cNvSpPr txBox="1">
            <a:spLocks noChangeArrowheads="1"/>
          </p:cNvSpPr>
          <p:nvPr/>
        </p:nvSpPr>
        <p:spPr bwMode="auto">
          <a:xfrm>
            <a:off x="219075" y="4254500"/>
            <a:ext cx="47783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/>
              <a:t>X</a:t>
            </a:r>
          </a:p>
        </p:txBody>
      </p:sp>
      <p:sp>
        <p:nvSpPr>
          <p:cNvPr id="2783324" name="Text Box 92"/>
          <p:cNvSpPr txBox="1">
            <a:spLocks noChangeArrowheads="1"/>
          </p:cNvSpPr>
          <p:nvPr/>
        </p:nvSpPr>
        <p:spPr bwMode="auto">
          <a:xfrm>
            <a:off x="1087438" y="3581400"/>
            <a:ext cx="455612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>
                <a:solidFill>
                  <a:srgbClr val="FF00FF"/>
                </a:solidFill>
              </a:rPr>
              <a:t>T</a:t>
            </a:r>
          </a:p>
        </p:txBody>
      </p:sp>
      <p:sp>
        <p:nvSpPr>
          <p:cNvPr id="2783325" name="Rectangle 93"/>
          <p:cNvSpPr>
            <a:spLocks noChangeArrowheads="1"/>
          </p:cNvSpPr>
          <p:nvPr/>
        </p:nvSpPr>
        <p:spPr bwMode="auto">
          <a:xfrm>
            <a:off x="0" y="5568950"/>
            <a:ext cx="1654175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(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) halts</a:t>
            </a:r>
          </a:p>
        </p:txBody>
      </p:sp>
      <p:sp>
        <p:nvSpPr>
          <p:cNvPr id="2783326" name="Rectangle 94"/>
          <p:cNvSpPr>
            <a:spLocks noChangeArrowheads="1"/>
          </p:cNvSpPr>
          <p:nvPr/>
        </p:nvSpPr>
        <p:spPr bwMode="auto">
          <a:xfrm>
            <a:off x="4914900" y="5794375"/>
            <a:ext cx="403701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Q</a:t>
            </a:r>
            <a:r>
              <a:rPr lang="en-US" sz="2800" b="0" dirty="0"/>
              <a:t> </a:t>
            </a:r>
            <a:r>
              <a:rPr lang="en-US" sz="2800" b="0" dirty="0">
                <a:latin typeface="Symbol" pitchFamily="18" charset="2"/>
              </a:rPr>
              <a:t>Û</a:t>
            </a:r>
            <a:r>
              <a:rPr lang="en-US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~Q</a:t>
            </a:r>
            <a:r>
              <a:rPr lang="en-US" sz="2800" b="0" dirty="0"/>
              <a:t> </a:t>
            </a:r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b="0" dirty="0"/>
              <a:t> Contradiction!</a:t>
            </a:r>
          </a:p>
        </p:txBody>
      </p:sp>
      <p:sp>
        <p:nvSpPr>
          <p:cNvPr id="2783327" name="AutoShape 95"/>
          <p:cNvSpPr>
            <a:spLocks/>
          </p:cNvSpPr>
          <p:nvPr/>
        </p:nvSpPr>
        <p:spPr bwMode="auto">
          <a:xfrm>
            <a:off x="4813300" y="5705475"/>
            <a:ext cx="152400" cy="577850"/>
          </a:xfrm>
          <a:prstGeom prst="rightBrace">
            <a:avLst>
              <a:gd name="adj1" fmla="val 315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/>
          </a:p>
        </p:txBody>
      </p:sp>
      <p:pic>
        <p:nvPicPr>
          <p:cNvPr id="2783330" name="Picture 98" descr="Cantor sm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3335338"/>
            <a:ext cx="118268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3331" name="Picture 99" descr="Turing sm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582738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1028700" y="1447800"/>
            <a:ext cx="4581525" cy="1571625"/>
            <a:chOff x="648" y="912"/>
            <a:chExt cx="2886" cy="990"/>
          </a:xfrm>
        </p:grpSpPr>
        <p:pic>
          <p:nvPicPr>
            <p:cNvPr id="431156" name="Picture 112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8" y="912"/>
              <a:ext cx="1708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157" name="Text Box 113"/>
            <p:cNvSpPr txBox="1">
              <a:spLocks noChangeArrowheads="1"/>
            </p:cNvSpPr>
            <p:nvPr/>
          </p:nvSpPr>
          <p:spPr bwMode="auto">
            <a:xfrm>
              <a:off x="648" y="1144"/>
              <a:ext cx="2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P</a:t>
              </a:r>
            </a:p>
          </p:txBody>
        </p:sp>
        <p:sp>
          <p:nvSpPr>
            <p:cNvPr id="431158" name="Text Box 114"/>
            <p:cNvSpPr txBox="1">
              <a:spLocks noChangeArrowheads="1"/>
            </p:cNvSpPr>
            <p:nvPr/>
          </p:nvSpPr>
          <p:spPr bwMode="auto">
            <a:xfrm>
              <a:off x="648" y="1420"/>
              <a:ext cx="201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I</a:t>
              </a:r>
            </a:p>
          </p:txBody>
        </p:sp>
        <p:sp>
          <p:nvSpPr>
            <p:cNvPr id="431159" name="Line 115"/>
            <p:cNvSpPr>
              <a:spLocks noChangeShapeType="1"/>
            </p:cNvSpPr>
            <p:nvPr/>
          </p:nvSpPr>
          <p:spPr bwMode="auto">
            <a:xfrm>
              <a:off x="906" y="15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0" name="Line 116"/>
            <p:cNvSpPr>
              <a:spLocks noChangeShapeType="1"/>
            </p:cNvSpPr>
            <p:nvPr/>
          </p:nvSpPr>
          <p:spPr bwMode="auto">
            <a:xfrm>
              <a:off x="2622" y="1248"/>
              <a:ext cx="4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1" name="Line 117"/>
            <p:cNvSpPr>
              <a:spLocks noChangeShapeType="1"/>
            </p:cNvSpPr>
            <p:nvPr/>
          </p:nvSpPr>
          <p:spPr bwMode="auto">
            <a:xfrm>
              <a:off x="2622" y="1680"/>
              <a:ext cx="45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62" name="Text Box 118"/>
            <p:cNvSpPr txBox="1">
              <a:spLocks noChangeArrowheads="1"/>
            </p:cNvSpPr>
            <p:nvPr/>
          </p:nvSpPr>
          <p:spPr bwMode="auto">
            <a:xfrm>
              <a:off x="3076" y="1080"/>
              <a:ext cx="4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431163" name="Text Box 119"/>
            <p:cNvSpPr txBox="1">
              <a:spLocks noChangeArrowheads="1"/>
            </p:cNvSpPr>
            <p:nvPr/>
          </p:nvSpPr>
          <p:spPr bwMode="auto">
            <a:xfrm>
              <a:off x="3076" y="1548"/>
              <a:ext cx="372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431164" name="Text Box 121"/>
            <p:cNvSpPr txBox="1">
              <a:spLocks noChangeArrowheads="1"/>
            </p:cNvSpPr>
            <p:nvPr/>
          </p:nvSpPr>
          <p:spPr bwMode="auto">
            <a:xfrm>
              <a:off x="1632" y="1292"/>
              <a:ext cx="1088" cy="4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Does </a:t>
              </a:r>
            </a:p>
            <a:p>
              <a:pPr algn="ctr"/>
              <a:r>
                <a:rPr lang="en-US" sz="2800">
                  <a:solidFill>
                    <a:schemeClr val="bg1"/>
                  </a:solidFill>
                </a:rPr>
                <a:t>P(I)</a:t>
              </a:r>
              <a:r>
                <a:rPr lang="en-US" sz="2800"/>
                <a:t> </a:t>
              </a:r>
              <a:r>
                <a:rPr lang="en-US" sz="2800">
                  <a:solidFill>
                    <a:srgbClr val="FF0000"/>
                  </a:solidFill>
                </a:rPr>
                <a:t>halt</a:t>
              </a:r>
              <a:r>
                <a:rPr lang="en-US" sz="2800">
                  <a:solidFill>
                    <a:schemeClr val="bg1"/>
                  </a:solidFill>
                </a:rPr>
                <a:t>?</a:t>
              </a:r>
              <a:r>
                <a:rPr lang="en-US" sz="2800"/>
                <a:t> </a:t>
              </a:r>
            </a:p>
          </p:txBody>
        </p:sp>
        <p:sp>
          <p:nvSpPr>
            <p:cNvPr id="431165" name="Text Box 122"/>
            <p:cNvSpPr txBox="1">
              <a:spLocks noChangeArrowheads="1"/>
            </p:cNvSpPr>
            <p:nvPr/>
          </p:nvSpPr>
          <p:spPr bwMode="auto">
            <a:xfrm>
              <a:off x="1802" y="964"/>
              <a:ext cx="312" cy="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4400">
                  <a:solidFill>
                    <a:srgbClr val="009900"/>
                  </a:solidFill>
                </a:rPr>
                <a:t>S</a:t>
              </a:r>
            </a:p>
          </p:txBody>
        </p:sp>
        <p:sp>
          <p:nvSpPr>
            <p:cNvPr id="431166" name="Line 123"/>
            <p:cNvSpPr>
              <a:spLocks noChangeShapeType="1"/>
            </p:cNvSpPr>
            <p:nvPr/>
          </p:nvSpPr>
          <p:spPr bwMode="auto">
            <a:xfrm>
              <a:off x="906" y="13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2783264" name="AutoShape 32"/>
          <p:cNvSpPr>
            <a:spLocks noChangeArrowheads="1"/>
          </p:cNvSpPr>
          <p:nvPr/>
        </p:nvSpPr>
        <p:spPr bwMode="auto">
          <a:xfrm>
            <a:off x="914400" y="3565525"/>
            <a:ext cx="5105400" cy="1920875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wrap="none" tIns="0" bIns="0" anchor="ctr">
            <a:flatTx/>
          </a:bodyPr>
          <a:lstStyle/>
          <a:p>
            <a:pPr algn="ctr"/>
            <a:endParaRPr lang="en-US"/>
          </a:p>
        </p:txBody>
      </p:sp>
      <p:grpSp>
        <p:nvGrpSpPr>
          <p:cNvPr id="3" name="Group 137"/>
          <p:cNvGrpSpPr>
            <a:grpSpLocks/>
          </p:cNvGrpSpPr>
          <p:nvPr/>
        </p:nvGrpSpPr>
        <p:grpSpPr bwMode="auto">
          <a:xfrm>
            <a:off x="1031875" y="3651250"/>
            <a:ext cx="4581525" cy="1571625"/>
            <a:chOff x="648" y="912"/>
            <a:chExt cx="2886" cy="990"/>
          </a:xfrm>
        </p:grpSpPr>
        <p:pic>
          <p:nvPicPr>
            <p:cNvPr id="431145" name="Picture 138" descr="274001281_edb8f86730_o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8" y="912"/>
              <a:ext cx="1708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146" name="Text Box 139"/>
            <p:cNvSpPr txBox="1">
              <a:spLocks noChangeArrowheads="1"/>
            </p:cNvSpPr>
            <p:nvPr/>
          </p:nvSpPr>
          <p:spPr bwMode="auto">
            <a:xfrm>
              <a:off x="648" y="1144"/>
              <a:ext cx="2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P</a:t>
              </a:r>
            </a:p>
          </p:txBody>
        </p:sp>
        <p:sp>
          <p:nvSpPr>
            <p:cNvPr id="431147" name="Text Box 140"/>
            <p:cNvSpPr txBox="1">
              <a:spLocks noChangeArrowheads="1"/>
            </p:cNvSpPr>
            <p:nvPr/>
          </p:nvSpPr>
          <p:spPr bwMode="auto">
            <a:xfrm>
              <a:off x="648" y="1420"/>
              <a:ext cx="201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3200" b="0"/>
                <a:t>I</a:t>
              </a:r>
            </a:p>
          </p:txBody>
        </p:sp>
        <p:sp>
          <p:nvSpPr>
            <p:cNvPr id="431148" name="Line 141"/>
            <p:cNvSpPr>
              <a:spLocks noChangeShapeType="1"/>
            </p:cNvSpPr>
            <p:nvPr/>
          </p:nvSpPr>
          <p:spPr bwMode="auto">
            <a:xfrm>
              <a:off x="906" y="15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49" name="Line 142"/>
            <p:cNvSpPr>
              <a:spLocks noChangeShapeType="1"/>
            </p:cNvSpPr>
            <p:nvPr/>
          </p:nvSpPr>
          <p:spPr bwMode="auto">
            <a:xfrm>
              <a:off x="2622" y="1248"/>
              <a:ext cx="4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50" name="Line 143"/>
            <p:cNvSpPr>
              <a:spLocks noChangeShapeType="1"/>
            </p:cNvSpPr>
            <p:nvPr/>
          </p:nvSpPr>
          <p:spPr bwMode="auto">
            <a:xfrm>
              <a:off x="2622" y="1680"/>
              <a:ext cx="45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  <p:sp>
          <p:nvSpPr>
            <p:cNvPr id="431151" name="Text Box 144"/>
            <p:cNvSpPr txBox="1">
              <a:spLocks noChangeArrowheads="1"/>
            </p:cNvSpPr>
            <p:nvPr/>
          </p:nvSpPr>
          <p:spPr bwMode="auto">
            <a:xfrm>
              <a:off x="3076" y="1080"/>
              <a:ext cx="458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FF0000"/>
                  </a:solidFill>
                </a:rPr>
                <a:t>yes</a:t>
              </a:r>
            </a:p>
          </p:txBody>
        </p:sp>
        <p:sp>
          <p:nvSpPr>
            <p:cNvPr id="431152" name="Text Box 145"/>
            <p:cNvSpPr txBox="1">
              <a:spLocks noChangeArrowheads="1"/>
            </p:cNvSpPr>
            <p:nvPr/>
          </p:nvSpPr>
          <p:spPr bwMode="auto">
            <a:xfrm>
              <a:off x="3076" y="1548"/>
              <a:ext cx="372" cy="2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3200" b="0">
                  <a:solidFill>
                    <a:srgbClr val="009900"/>
                  </a:solidFill>
                </a:rPr>
                <a:t>no</a:t>
              </a:r>
            </a:p>
          </p:txBody>
        </p:sp>
        <p:sp>
          <p:nvSpPr>
            <p:cNvPr id="431153" name="Text Box 146"/>
            <p:cNvSpPr txBox="1">
              <a:spLocks noChangeArrowheads="1"/>
            </p:cNvSpPr>
            <p:nvPr/>
          </p:nvSpPr>
          <p:spPr bwMode="auto">
            <a:xfrm>
              <a:off x="1632" y="1292"/>
              <a:ext cx="1088" cy="4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Does </a:t>
              </a:r>
            </a:p>
            <a:p>
              <a:pPr algn="ctr"/>
              <a:r>
                <a:rPr lang="en-US" sz="2800">
                  <a:solidFill>
                    <a:schemeClr val="bg1"/>
                  </a:solidFill>
                </a:rPr>
                <a:t>P(I)</a:t>
              </a:r>
              <a:r>
                <a:rPr lang="en-US" sz="2800"/>
                <a:t> </a:t>
              </a:r>
              <a:r>
                <a:rPr lang="en-US" sz="2800">
                  <a:solidFill>
                    <a:srgbClr val="FF0000"/>
                  </a:solidFill>
                </a:rPr>
                <a:t>halt</a:t>
              </a:r>
              <a:r>
                <a:rPr lang="en-US" sz="2800">
                  <a:solidFill>
                    <a:schemeClr val="bg1"/>
                  </a:solidFill>
                </a:rPr>
                <a:t>?</a:t>
              </a:r>
              <a:r>
                <a:rPr lang="en-US" sz="2800"/>
                <a:t> </a:t>
              </a:r>
            </a:p>
          </p:txBody>
        </p:sp>
        <p:sp>
          <p:nvSpPr>
            <p:cNvPr id="431154" name="Text Box 147"/>
            <p:cNvSpPr txBox="1">
              <a:spLocks noChangeArrowheads="1"/>
            </p:cNvSpPr>
            <p:nvPr/>
          </p:nvSpPr>
          <p:spPr bwMode="auto">
            <a:xfrm>
              <a:off x="1802" y="964"/>
              <a:ext cx="312" cy="3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r>
                <a:rPr lang="en-US" sz="4400">
                  <a:solidFill>
                    <a:srgbClr val="009900"/>
                  </a:solidFill>
                </a:rPr>
                <a:t>S</a:t>
              </a:r>
            </a:p>
          </p:txBody>
        </p:sp>
        <p:sp>
          <p:nvSpPr>
            <p:cNvPr id="431155" name="Line 148"/>
            <p:cNvSpPr>
              <a:spLocks noChangeShapeType="1"/>
            </p:cNvSpPr>
            <p:nvPr/>
          </p:nvSpPr>
          <p:spPr bwMode="auto">
            <a:xfrm>
              <a:off x="906" y="13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tIns="0" bIns="0" anchor="ctr"/>
            <a:lstStyle/>
            <a:p>
              <a:endParaRPr lang="en-US"/>
            </a:p>
          </p:txBody>
        </p:sp>
      </p:grpSp>
      <p:sp>
        <p:nvSpPr>
          <p:cNvPr id="2783381" name="Rectangle 149"/>
          <p:cNvSpPr>
            <a:spLocks noChangeArrowheads="1"/>
          </p:cNvSpPr>
          <p:nvPr/>
        </p:nvSpPr>
        <p:spPr bwMode="auto">
          <a:xfrm>
            <a:off x="0" y="6397625"/>
            <a:ext cx="91440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800" b="0">
                <a:solidFill>
                  <a:srgbClr val="FF00FF"/>
                </a:solidFill>
                <a:latin typeface="Symbol" pitchFamily="18" charset="2"/>
              </a:rPr>
              <a:t>Þ</a:t>
            </a:r>
            <a:r>
              <a:rPr lang="en-US" sz="2800">
                <a:latin typeface="Symbol" pitchFamily="18" charset="2"/>
              </a:rPr>
              <a:t>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 cannot exist! (at least as an algorithm / program / TM)</a:t>
            </a:r>
          </a:p>
        </p:txBody>
      </p:sp>
      <p:sp>
        <p:nvSpPr>
          <p:cNvPr id="2783252" name="Rectangle 20"/>
          <p:cNvSpPr>
            <a:spLocks noChangeArrowheads="1"/>
          </p:cNvSpPr>
          <p:nvPr/>
        </p:nvSpPr>
        <p:spPr bwMode="auto">
          <a:xfrm>
            <a:off x="0" y="2968625"/>
            <a:ext cx="550386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/>
              <a:t>Using </a:t>
            </a:r>
            <a:r>
              <a:rPr lang="en-US" sz="2800">
                <a:solidFill>
                  <a:srgbClr val="009900"/>
                </a:solidFill>
              </a:rPr>
              <a:t>S</a:t>
            </a:r>
            <a:r>
              <a:rPr lang="en-US" sz="2800" b="0"/>
              <a:t>, construct algorithm / TM 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:</a:t>
            </a:r>
          </a:p>
        </p:txBody>
      </p:sp>
      <p:sp>
        <p:nvSpPr>
          <p:cNvPr id="2783382" name="Rectangle 150"/>
          <p:cNvSpPr>
            <a:spLocks noChangeArrowheads="1"/>
          </p:cNvSpPr>
          <p:nvPr/>
        </p:nvSpPr>
        <p:spPr bwMode="auto">
          <a:xfrm>
            <a:off x="2751138" y="5988050"/>
            <a:ext cx="2093912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(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) halts</a:t>
            </a:r>
          </a:p>
        </p:txBody>
      </p:sp>
      <p:sp>
        <p:nvSpPr>
          <p:cNvPr id="2783383" name="Rectangle 151"/>
          <p:cNvSpPr>
            <a:spLocks noChangeArrowheads="1"/>
          </p:cNvSpPr>
          <p:nvPr/>
        </p:nvSpPr>
        <p:spPr bwMode="auto">
          <a:xfrm>
            <a:off x="1600200" y="5568950"/>
            <a:ext cx="3238500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 b="0" dirty="0">
                <a:latin typeface="Symbol" pitchFamily="18" charset="2"/>
              </a:rPr>
              <a:t>Þ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(</a:t>
            </a:r>
            <a:r>
              <a:rPr lang="en-US" sz="2800" dirty="0">
                <a:solidFill>
                  <a:srgbClr val="FF00FF"/>
                </a:solidFill>
              </a:rPr>
              <a:t>T</a:t>
            </a:r>
            <a:r>
              <a:rPr lang="en-US" sz="2800" b="0" dirty="0"/>
              <a:t>) does not halt</a:t>
            </a:r>
          </a:p>
        </p:txBody>
      </p:sp>
      <p:sp>
        <p:nvSpPr>
          <p:cNvPr id="2783384" name="Rectangle 152"/>
          <p:cNvSpPr>
            <a:spLocks noChangeArrowheads="1"/>
          </p:cNvSpPr>
          <p:nvPr/>
        </p:nvSpPr>
        <p:spPr bwMode="auto">
          <a:xfrm>
            <a:off x="0" y="5988050"/>
            <a:ext cx="2798763" cy="38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(</a:t>
            </a:r>
            <a:r>
              <a:rPr lang="en-US" sz="2800">
                <a:solidFill>
                  <a:srgbClr val="FF00FF"/>
                </a:solidFill>
              </a:rPr>
              <a:t>T</a:t>
            </a:r>
            <a:r>
              <a:rPr lang="en-US" sz="2800" b="0"/>
              <a:t>) does not halt</a:t>
            </a:r>
          </a:p>
        </p:txBody>
      </p:sp>
      <p:sp>
        <p:nvSpPr>
          <p:cNvPr id="2783328" name="Text Box 96"/>
          <p:cNvSpPr txBox="1">
            <a:spLocks noChangeArrowheads="1"/>
          </p:cNvSpPr>
          <p:nvPr/>
        </p:nvSpPr>
        <p:spPr bwMode="auto">
          <a:xfrm rot="-2740728">
            <a:off x="333375" y="3921125"/>
            <a:ext cx="40386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4400" b="0" dirty="0" err="1">
                <a:solidFill>
                  <a:srgbClr val="FF0000"/>
                </a:solidFill>
              </a:rPr>
              <a:t>Diagonalization</a:t>
            </a:r>
            <a:endParaRPr lang="en-US" sz="4400" b="0" dirty="0">
              <a:solidFill>
                <a:srgbClr val="FF0000"/>
              </a:solidFill>
            </a:endParaRPr>
          </a:p>
        </p:txBody>
      </p:sp>
      <p:pic>
        <p:nvPicPr>
          <p:cNvPr id="2783386" name="Picture 154" descr="pinocchio-parado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50" y="1524000"/>
            <a:ext cx="1390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3329" name="Text Box 97"/>
          <p:cNvSpPr txBox="1">
            <a:spLocks noChangeArrowheads="1"/>
          </p:cNvSpPr>
          <p:nvPr/>
        </p:nvSpPr>
        <p:spPr bwMode="auto">
          <a:xfrm rot="3217210" flipH="1">
            <a:off x="4498975" y="3279775"/>
            <a:ext cx="5334000" cy="60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4400" b="0">
                <a:solidFill>
                  <a:srgbClr val="FF00FF"/>
                </a:solidFill>
              </a:rPr>
              <a:t>Non-existence proof!</a:t>
            </a:r>
          </a:p>
        </p:txBody>
      </p:sp>
      <p:pic>
        <p:nvPicPr>
          <p:cNvPr id="2783286" name="Picture 54" descr="600px-Stop_sign_MUT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350" y="2108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83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83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8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8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8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8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8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8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8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8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8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8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8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0035 0.321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78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78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78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278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278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8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78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78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78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78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8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278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000"/>
                                        <p:tgtEl>
                                          <p:spTgt spid="2783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000"/>
                                        <p:tgtEl>
                                          <p:spTgt spid="2783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000"/>
                                        <p:tgtEl>
                                          <p:spTgt spid="2783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278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2000"/>
                                        <p:tgtEl>
                                          <p:spTgt spid="278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2783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0" fill="hold"/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0" fill="hold"/>
                                        <p:tgtEl>
                                          <p:spTgt spid="278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3000" fill="hold"/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000" fill="hold"/>
                                        <p:tgtEl>
                                          <p:spTgt spid="2783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278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278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3000" fill="hold"/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000" fill="hold"/>
                                        <p:tgtEl>
                                          <p:spTgt spid="278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65" grpId="0" animBg="1"/>
      <p:bldP spid="2783267" grpId="0" animBg="1"/>
      <p:bldP spid="2783268" grpId="0" animBg="1"/>
      <p:bldP spid="2783270" grpId="0"/>
      <p:bldP spid="2783274" grpId="0" animBg="1"/>
      <p:bldP spid="2783278" grpId="0"/>
      <p:bldP spid="2783279" grpId="0"/>
      <p:bldP spid="2783281" grpId="0" animBg="1"/>
      <p:bldP spid="2783282" grpId="0" animBg="1"/>
      <p:bldP spid="2783283" grpId="0" animBg="1"/>
      <p:bldP spid="2783284" grpId="0"/>
      <p:bldP spid="2783285" grpId="0"/>
      <p:bldP spid="2783287" grpId="0"/>
      <p:bldP spid="2783288" grpId="0"/>
      <p:bldP spid="2783289" grpId="0" animBg="1"/>
      <p:bldP spid="2783271" grpId="0" animBg="1"/>
      <p:bldP spid="2783272" grpId="0" animBg="1"/>
      <p:bldP spid="2783273" grpId="0"/>
      <p:bldP spid="2783324" grpId="0"/>
      <p:bldP spid="2783327" grpId="0" animBg="1"/>
      <p:bldP spid="2783264" grpId="0" animBg="1"/>
      <p:bldP spid="2783328" grpId="0"/>
      <p:bldP spid="27833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7575" name="Picture 7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4964113"/>
            <a:ext cx="45720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38100" y="25400"/>
            <a:ext cx="9105900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0" dirty="0">
                <a:solidFill>
                  <a:srgbClr val="3399FF"/>
                </a:solidFill>
              </a:rPr>
              <a:t>Theorem</a:t>
            </a:r>
            <a:r>
              <a:rPr lang="en-US" sz="2800" b="0" dirty="0"/>
              <a:t>: all computable numbers are </a:t>
            </a:r>
            <a:r>
              <a:rPr lang="en-US" sz="2800" b="0" dirty="0">
                <a:solidFill>
                  <a:srgbClr val="3399FF"/>
                </a:solidFill>
              </a:rPr>
              <a:t>finitely describable</a:t>
            </a:r>
            <a:r>
              <a:rPr lang="en-US" sz="2800" b="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2800" b="0" dirty="0">
                <a:solidFill>
                  <a:srgbClr val="FF00FF"/>
                </a:solidFill>
              </a:rPr>
              <a:t>Proof</a:t>
            </a:r>
            <a:r>
              <a:rPr lang="en-US" sz="2800" b="0" dirty="0"/>
              <a:t>: A computable number can be outputted by a TM.</a:t>
            </a:r>
          </a:p>
          <a:p>
            <a:pPr>
              <a:lnSpc>
                <a:spcPct val="80000"/>
              </a:lnSpc>
            </a:pPr>
            <a:r>
              <a:rPr lang="en-US" sz="2800" b="0" dirty="0"/>
              <a:t>	 A TM is a (unique) </a:t>
            </a:r>
            <a:r>
              <a:rPr lang="en-US" sz="2800" b="0" dirty="0">
                <a:solidFill>
                  <a:srgbClr val="3399FF"/>
                </a:solidFill>
              </a:rPr>
              <a:t>finite description</a:t>
            </a:r>
            <a:r>
              <a:rPr lang="en-US" sz="2800" b="0" dirty="0"/>
              <a:t>.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What the </a:t>
            </a:r>
            <a:r>
              <a:rPr lang="en-US" sz="2800" b="0" dirty="0" err="1">
                <a:solidFill>
                  <a:srgbClr val="FF0000"/>
                </a:solidFill>
              </a:rPr>
              <a:t>unsolvability</a:t>
            </a:r>
            <a:r>
              <a:rPr lang="en-US" sz="2800" b="0" dirty="0"/>
              <a:t> of the Halting Problem means: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There is no </a:t>
            </a:r>
            <a:r>
              <a:rPr lang="en-US" sz="2800" b="0" dirty="0">
                <a:solidFill>
                  <a:srgbClr val="FF00FF"/>
                </a:solidFill>
              </a:rPr>
              <a:t>single</a:t>
            </a:r>
            <a:r>
              <a:rPr lang="en-US" sz="2800" b="0" dirty="0"/>
              <a:t> algorithm / program / TM that </a:t>
            </a:r>
            <a:r>
              <a:rPr lang="en-US" sz="2800" b="0" dirty="0">
                <a:solidFill>
                  <a:srgbClr val="3399FF"/>
                </a:solidFill>
              </a:rPr>
              <a:t>correctly</a:t>
            </a:r>
            <a:r>
              <a:rPr lang="en-US" sz="2800" b="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800" b="0" dirty="0"/>
              <a:t>solves </a:t>
            </a:r>
            <a:r>
              <a:rPr lang="en-US" sz="2800" b="0" dirty="0">
                <a:solidFill>
                  <a:srgbClr val="009900"/>
                </a:solidFill>
              </a:rPr>
              <a:t>all</a:t>
            </a:r>
            <a:r>
              <a:rPr lang="en-US" sz="2800" b="0" dirty="0"/>
              <a:t> instances of the halting problem in </a:t>
            </a:r>
            <a:r>
              <a:rPr lang="en-US" sz="2800" b="0" dirty="0">
                <a:solidFill>
                  <a:srgbClr val="FF0000"/>
                </a:solidFill>
              </a:rPr>
              <a:t>finite</a:t>
            </a:r>
            <a:r>
              <a:rPr lang="en-US" sz="2800" b="0" dirty="0"/>
              <a:t> time each.</a:t>
            </a:r>
          </a:p>
          <a:p>
            <a:pPr>
              <a:lnSpc>
                <a:spcPct val="80000"/>
              </a:lnSpc>
            </a:pPr>
            <a:endParaRPr lang="en-US" sz="2800" b="0" dirty="0"/>
          </a:p>
          <a:p>
            <a:pPr>
              <a:lnSpc>
                <a:spcPct val="80000"/>
              </a:lnSpc>
            </a:pPr>
            <a:r>
              <a:rPr lang="en-US" sz="2800" b="0" dirty="0"/>
              <a:t>This result does not necessarily apply if we allow:</a:t>
            </a:r>
          </a:p>
          <a:p>
            <a:pPr>
              <a:lnSpc>
                <a:spcPct val="80000"/>
              </a:lnSpc>
            </a:pPr>
            <a:endParaRPr lang="en-US" sz="12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3399FF"/>
                </a:solidFill>
              </a:rPr>
              <a:t>Incorrectness</a:t>
            </a:r>
            <a:r>
              <a:rPr lang="en-US" sz="2800" b="0" dirty="0"/>
              <a:t> on some instances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Infinitely large</a:t>
            </a:r>
            <a:r>
              <a:rPr lang="en-US" sz="2800" b="0" dirty="0"/>
              <a:t> algorithm / program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FF"/>
                </a:solidFill>
              </a:rPr>
              <a:t>Infinite number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/>
              <a:t>of finite algorithms / programs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Some instances to </a:t>
            </a:r>
            <a:r>
              <a:rPr lang="en-US" sz="2800" b="0" dirty="0">
                <a:solidFill>
                  <a:srgbClr val="FF0000"/>
                </a:solidFill>
              </a:rPr>
              <a:t>not be solved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Infinite</a:t>
            </a:r>
            <a:r>
              <a:rPr lang="en-US" sz="2800" b="0" dirty="0"/>
              <a:t> “running time” / steps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Powerful enough </a:t>
            </a:r>
            <a:r>
              <a:rPr lang="en-US" sz="2800" b="0" dirty="0">
                <a:solidFill>
                  <a:srgbClr val="FF00FF"/>
                </a:solidFill>
              </a:rPr>
              <a:t>oracles</a:t>
            </a:r>
          </a:p>
        </p:txBody>
      </p:sp>
      <p:pic>
        <p:nvPicPr>
          <p:cNvPr id="2797576" name="Picture 8" descr="Turing sm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429000"/>
            <a:ext cx="1160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797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/>
              <a:t>Q: When do we want to feed a program to </a:t>
            </a:r>
            <a:r>
              <a:rPr lang="en-US" sz="2800" b="0">
                <a:solidFill>
                  <a:srgbClr val="3399FF"/>
                </a:solidFill>
              </a:rPr>
              <a:t>itself</a:t>
            </a:r>
            <a:r>
              <a:rPr lang="en-US" sz="2800" b="0"/>
              <a:t> in </a:t>
            </a:r>
            <a:r>
              <a:rPr lang="en-US" sz="2800" b="0">
                <a:solidFill>
                  <a:srgbClr val="009900"/>
                </a:solidFill>
              </a:rPr>
              <a:t>practice</a:t>
            </a:r>
            <a:r>
              <a:rPr lang="en-US" sz="2800" b="0"/>
              <a:t>?</a:t>
            </a:r>
          </a:p>
          <a:p>
            <a:pPr>
              <a:lnSpc>
                <a:spcPct val="100000"/>
              </a:lnSpc>
            </a:pPr>
            <a:r>
              <a:rPr lang="en-US" sz="2800" b="0"/>
              <a:t>A: When we build </a:t>
            </a:r>
            <a:r>
              <a:rPr lang="en-US" sz="2800" b="0">
                <a:solidFill>
                  <a:srgbClr val="3399FF"/>
                </a:solidFill>
              </a:rPr>
              <a:t>compilers</a:t>
            </a:r>
            <a:r>
              <a:rPr lang="en-US" sz="2800" b="0"/>
              <a:t>.</a:t>
            </a:r>
          </a:p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</a:pPr>
            <a:r>
              <a:rPr lang="en-US" sz="2800" b="0"/>
              <a:t>Q: Why?</a:t>
            </a:r>
          </a:p>
          <a:p>
            <a:pPr>
              <a:lnSpc>
                <a:spcPct val="100000"/>
              </a:lnSpc>
            </a:pPr>
            <a:r>
              <a:rPr lang="en-US" sz="2800" b="0"/>
              <a:t>A: To make them more </a:t>
            </a:r>
            <a:r>
              <a:rPr lang="en-US" sz="2800" b="0">
                <a:solidFill>
                  <a:srgbClr val="3399FF"/>
                </a:solidFill>
              </a:rPr>
              <a:t>efficient</a:t>
            </a:r>
            <a:r>
              <a:rPr lang="en-US" sz="2800" b="0"/>
              <a:t>!</a:t>
            </a:r>
          </a:p>
          <a:p>
            <a:pPr>
              <a:lnSpc>
                <a:spcPct val="100000"/>
              </a:lnSpc>
            </a:pPr>
            <a:r>
              <a:rPr lang="en-US" sz="2800" b="0"/>
              <a:t>     To </a:t>
            </a:r>
            <a:r>
              <a:rPr lang="en-US" sz="2800" b="0">
                <a:solidFill>
                  <a:srgbClr val="3399FF"/>
                </a:solidFill>
              </a:rPr>
              <a:t>boot-strap</a:t>
            </a:r>
            <a:r>
              <a:rPr lang="en-US" sz="2800" b="0"/>
              <a:t> the coding in the compiler’s own language!</a:t>
            </a:r>
            <a:endParaRPr lang="en-US" sz="1200" b="0"/>
          </a:p>
        </p:txBody>
      </p:sp>
      <p:pic>
        <p:nvPicPr>
          <p:cNvPr id="2830345" name="Picture 9" descr="274001281_edb8f86730_o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950" y="2667000"/>
            <a:ext cx="27114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0346" name="Text Box 10"/>
          <p:cNvSpPr txBox="1">
            <a:spLocks noChangeArrowheads="1"/>
          </p:cNvSpPr>
          <p:nvPr/>
        </p:nvSpPr>
        <p:spPr bwMode="auto">
          <a:xfrm>
            <a:off x="684213" y="3249613"/>
            <a:ext cx="1601787" cy="457200"/>
          </a:xfrm>
          <a:prstGeom prst="rect">
            <a:avLst/>
          </a:prstGeom>
          <a:noFill/>
          <a:ln w="19050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3399FF"/>
                </a:solidFill>
              </a:rPr>
              <a:t>Program</a:t>
            </a:r>
          </a:p>
        </p:txBody>
      </p:sp>
      <p:sp>
        <p:nvSpPr>
          <p:cNvPr id="2830349" name="Line 13"/>
          <p:cNvSpPr>
            <a:spLocks noChangeShapeType="1"/>
          </p:cNvSpPr>
          <p:nvPr/>
        </p:nvSpPr>
        <p:spPr bwMode="auto">
          <a:xfrm>
            <a:off x="5003800" y="3478213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355" name="Text Box 19"/>
          <p:cNvSpPr txBox="1">
            <a:spLocks noChangeArrowheads="1"/>
          </p:cNvSpPr>
          <p:nvPr/>
        </p:nvSpPr>
        <p:spPr bwMode="auto">
          <a:xfrm>
            <a:off x="3276600" y="2921000"/>
            <a:ext cx="1719263" cy="104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4400">
                <a:solidFill>
                  <a:srgbClr val="009900"/>
                </a:solidFill>
              </a:rPr>
              <a:t>C</a:t>
            </a:r>
          </a:p>
          <a:p>
            <a:pPr algn="ctr"/>
            <a:r>
              <a:rPr lang="en-US" sz="3200">
                <a:solidFill>
                  <a:srgbClr val="009900"/>
                </a:solidFill>
              </a:rPr>
              <a:t>compiler</a:t>
            </a:r>
          </a:p>
        </p:txBody>
      </p:sp>
      <p:sp>
        <p:nvSpPr>
          <p:cNvPr id="2830356" name="Line 20"/>
          <p:cNvSpPr>
            <a:spLocks noChangeShapeType="1"/>
          </p:cNvSpPr>
          <p:nvPr/>
        </p:nvSpPr>
        <p:spPr bwMode="auto">
          <a:xfrm>
            <a:off x="2279650" y="3478213"/>
            <a:ext cx="533400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  <p:pic>
        <p:nvPicPr>
          <p:cNvPr id="2830397" name="Picture 61" descr="pinocchio-parad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953000"/>
            <a:ext cx="1390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0399" name="Text Box 63"/>
          <p:cNvSpPr txBox="1">
            <a:spLocks noChangeArrowheads="1"/>
          </p:cNvSpPr>
          <p:nvPr/>
        </p:nvSpPr>
        <p:spPr bwMode="auto">
          <a:xfrm>
            <a:off x="5738813" y="3124200"/>
            <a:ext cx="1905000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0">
                <a:solidFill>
                  <a:srgbClr val="FF0000"/>
                </a:solidFill>
              </a:rPr>
              <a:t>Executable</a:t>
            </a:r>
          </a:p>
          <a:p>
            <a:pPr algn="ctr">
              <a:lnSpc>
                <a:spcPct val="70000"/>
              </a:lnSpc>
            </a:pPr>
            <a:r>
              <a:rPr lang="en-US" sz="2800" b="0">
                <a:solidFill>
                  <a:srgbClr val="FF0000"/>
                </a:solidFill>
              </a:rPr>
              <a:t>code</a:t>
            </a:r>
            <a:endParaRPr lang="en-US" sz="1200" b="0">
              <a:solidFill>
                <a:srgbClr val="FF0000"/>
              </a:solidFill>
            </a:endParaRPr>
          </a:p>
        </p:txBody>
      </p:sp>
      <p:sp>
        <p:nvSpPr>
          <p:cNvPr id="2830400" name="AutoShape 64"/>
          <p:cNvSpPr>
            <a:spLocks noChangeArrowheads="1"/>
          </p:cNvSpPr>
          <p:nvPr/>
        </p:nvSpPr>
        <p:spPr bwMode="auto">
          <a:xfrm>
            <a:off x="2622550" y="2593975"/>
            <a:ext cx="2711450" cy="1749425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830401" name="Line 65"/>
          <p:cNvSpPr>
            <a:spLocks noChangeShapeType="1"/>
          </p:cNvSpPr>
          <p:nvPr/>
        </p:nvSpPr>
        <p:spPr bwMode="auto">
          <a:xfrm flipH="1">
            <a:off x="3962400" y="4343400"/>
            <a:ext cx="0" cy="3810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402" name="Line 66"/>
          <p:cNvSpPr>
            <a:spLocks noChangeShapeType="1"/>
          </p:cNvSpPr>
          <p:nvPr/>
        </p:nvSpPr>
        <p:spPr bwMode="auto">
          <a:xfrm flipH="1" flipV="1">
            <a:off x="1676400" y="4724400"/>
            <a:ext cx="2286000" cy="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tIns="0" bIns="0" anchor="ctr"/>
          <a:lstStyle/>
          <a:p>
            <a:endParaRPr lang="en-US"/>
          </a:p>
        </p:txBody>
      </p:sp>
      <p:sp>
        <p:nvSpPr>
          <p:cNvPr id="2830403" name="Line 67"/>
          <p:cNvSpPr>
            <a:spLocks noChangeShapeType="1"/>
          </p:cNvSpPr>
          <p:nvPr/>
        </p:nvSpPr>
        <p:spPr bwMode="auto">
          <a:xfrm flipH="1" flipV="1">
            <a:off x="1676400" y="3733800"/>
            <a:ext cx="0" cy="9906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3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830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830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830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830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30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3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3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3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3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30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30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303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30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3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28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830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0346" grpId="0" animBg="1"/>
      <p:bldP spid="2830349" grpId="0" animBg="1"/>
      <p:bldP spid="2830355" grpId="0"/>
      <p:bldP spid="2830356" grpId="0" animBg="1"/>
      <p:bldP spid="2830399" grpId="0" build="allAtOnce" animBg="1"/>
      <p:bldP spid="2830400" grpId="0" animBg="1"/>
      <p:bldP spid="2830401" grpId="0" animBg="1"/>
      <p:bldP spid="2830402" grpId="0" animBg="1"/>
      <p:bldP spid="283040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1186" name="Picture 2" descr="net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850" y="3759200"/>
            <a:ext cx="54864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76200"/>
            <a:ext cx="4800600" cy="3571875"/>
            <a:chOff x="2688" y="76"/>
            <a:chExt cx="3024" cy="2250"/>
          </a:xfrm>
        </p:grpSpPr>
        <p:pic>
          <p:nvPicPr>
            <p:cNvPr id="433158" name="Picture 4" descr="VirusHunt_we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2" y="76"/>
              <a:ext cx="3000" cy="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3159" name="Text Box 5"/>
            <p:cNvSpPr txBox="1">
              <a:spLocks noChangeArrowheads="1"/>
            </p:cNvSpPr>
            <p:nvPr/>
          </p:nvSpPr>
          <p:spPr bwMode="auto">
            <a:xfrm>
              <a:off x="2688" y="100"/>
              <a:ext cx="1668" cy="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Theorem: virus detection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is not computable.</a:t>
              </a:r>
            </a:p>
          </p:txBody>
        </p:sp>
      </p:grpSp>
      <p:pic>
        <p:nvPicPr>
          <p:cNvPr id="2781190" name="Picture 6" descr="duckl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666750"/>
            <a:ext cx="2184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1191" name="Text Box 7"/>
          <p:cNvSpPr txBox="1">
            <a:spLocks noChangeArrowheads="1"/>
          </p:cNvSpPr>
          <p:nvPr/>
        </p:nvSpPr>
        <p:spPr bwMode="auto">
          <a:xfrm>
            <a:off x="0" y="76200"/>
            <a:ext cx="291465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Theorem: Infinite loop </a:t>
            </a:r>
          </a:p>
          <a:p>
            <a:r>
              <a:rPr lang="en-US">
                <a:solidFill>
                  <a:srgbClr val="3399FF"/>
                </a:solidFill>
              </a:rPr>
              <a:t>detection is not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8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8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8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119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9994" name="Picture 10" descr="advanced_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5488" y="4208463"/>
            <a:ext cx="20447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9997" name="Picture 13" descr="Advanced_Automation_for_Space_Missions_figure_5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0713"/>
            <a:ext cx="6096000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9998" name="Rectangle 14"/>
          <p:cNvSpPr>
            <a:spLocks noChangeArrowheads="1"/>
          </p:cNvSpPr>
          <p:nvPr/>
        </p:nvSpPr>
        <p:spPr bwMode="auto">
          <a:xfrm>
            <a:off x="2514600" y="0"/>
            <a:ext cx="396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Self-Replication</a:t>
            </a:r>
          </a:p>
        </p:txBody>
      </p:sp>
      <p:pic>
        <p:nvPicPr>
          <p:cNvPr id="2729996" name="Picture 12" descr="image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15875"/>
            <a:ext cx="25050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0004" name="Picture 20" descr="Nobili_Pesavento_2reps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0"/>
            <a:ext cx="2819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0007" name="Text Box 23"/>
          <p:cNvSpPr txBox="1">
            <a:spLocks noChangeArrowheads="1"/>
          </p:cNvSpPr>
          <p:nvPr/>
        </p:nvSpPr>
        <p:spPr bwMode="auto">
          <a:xfrm>
            <a:off x="2667000" y="685800"/>
            <a:ext cx="2895600" cy="2190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>
              <a:lnSpc>
                <a:spcPct val="100000"/>
              </a:lnSpc>
              <a:buFontTx/>
              <a:buChar char="•"/>
            </a:pPr>
            <a:r>
              <a:rPr lang="en-US" sz="2400"/>
              <a:t> </a:t>
            </a:r>
            <a:r>
              <a:rPr lang="en-US" sz="2400" b="0"/>
              <a:t>Biology / </a:t>
            </a:r>
            <a:r>
              <a:rPr lang="en-US" sz="2400" b="0">
                <a:solidFill>
                  <a:srgbClr val="3399FF"/>
                </a:solidFill>
              </a:rPr>
              <a:t>DNA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</a:t>
            </a:r>
            <a:r>
              <a:rPr lang="en-US" sz="2400" b="0">
                <a:solidFill>
                  <a:srgbClr val="3399FF"/>
                </a:solidFill>
              </a:rPr>
              <a:t>Nanotechnology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Computer </a:t>
            </a:r>
            <a:r>
              <a:rPr lang="en-US" sz="2400" b="0">
                <a:solidFill>
                  <a:srgbClr val="3399FF"/>
                </a:solidFill>
              </a:rPr>
              <a:t>viruses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Space exploration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Memetics / </a:t>
            </a:r>
            <a:r>
              <a:rPr lang="en-US" sz="2400" b="0">
                <a:solidFill>
                  <a:srgbClr val="3399FF"/>
                </a:solidFill>
              </a:rPr>
              <a:t>memes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400" b="0"/>
              <a:t> “</a:t>
            </a:r>
            <a:r>
              <a:rPr lang="en-US" sz="2400" b="0">
                <a:solidFill>
                  <a:srgbClr val="3399FF"/>
                </a:solidFill>
              </a:rPr>
              <a:t>Gray goo</a:t>
            </a:r>
            <a:r>
              <a:rPr lang="en-US" sz="2400" b="0"/>
              <a:t>”</a:t>
            </a:r>
          </a:p>
        </p:txBody>
      </p:sp>
      <p:sp>
        <p:nvSpPr>
          <p:cNvPr id="2730008" name="Text Box 24"/>
          <p:cNvSpPr txBox="1">
            <a:spLocks noChangeArrowheads="1"/>
          </p:cNvSpPr>
          <p:nvPr/>
        </p:nvSpPr>
        <p:spPr bwMode="auto">
          <a:xfrm>
            <a:off x="4038600" y="3290888"/>
            <a:ext cx="5105400" cy="904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2200" b="0" dirty="0">
                <a:solidFill>
                  <a:srgbClr val="FF0000"/>
                </a:solidFill>
              </a:rPr>
              <a:t>Problem</a:t>
            </a:r>
            <a:r>
              <a:rPr lang="en-US" sz="2200" b="0" dirty="0"/>
              <a:t> (extra credit): write a program that</a:t>
            </a:r>
          </a:p>
          <a:p>
            <a:r>
              <a:rPr lang="en-US" sz="2200" b="0" dirty="0">
                <a:solidFill>
                  <a:srgbClr val="3399FF"/>
                </a:solidFill>
              </a:rPr>
              <a:t>prints out its own source code</a:t>
            </a:r>
            <a:r>
              <a:rPr lang="en-US" sz="2200" b="0" dirty="0"/>
              <a:t> (no inputs of </a:t>
            </a:r>
          </a:p>
          <a:p>
            <a:r>
              <a:rPr lang="en-US" sz="2200" b="0" dirty="0"/>
              <a:t>any kind are allowed).</a:t>
            </a:r>
          </a:p>
        </p:txBody>
      </p:sp>
      <p:sp>
        <p:nvSpPr>
          <p:cNvPr id="2730009" name="Text Box 25"/>
          <p:cNvSpPr txBox="1">
            <a:spLocks noChangeArrowheads="1"/>
          </p:cNvSpPr>
          <p:nvPr/>
        </p:nvSpPr>
        <p:spPr bwMode="auto">
          <a:xfrm>
            <a:off x="6324600" y="1244600"/>
            <a:ext cx="274320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b="0">
                <a:solidFill>
                  <a:srgbClr val="3399FF"/>
                </a:solidFill>
              </a:rPr>
              <a:t>Self-replicating </a:t>
            </a:r>
          </a:p>
          <a:p>
            <a:r>
              <a:rPr lang="en-US" b="0">
                <a:solidFill>
                  <a:srgbClr val="3399FF"/>
                </a:solidFill>
              </a:rPr>
              <a:t>cellular automata </a:t>
            </a:r>
          </a:p>
          <a:p>
            <a:r>
              <a:rPr lang="en-US" b="0">
                <a:solidFill>
                  <a:srgbClr val="3399FF"/>
                </a:solidFill>
              </a:rPr>
              <a:t>designed by von Neumann</a:t>
            </a:r>
          </a:p>
        </p:txBody>
      </p:sp>
      <p:pic>
        <p:nvPicPr>
          <p:cNvPr id="13" name="Picture 11" descr="Gol-gu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062" y="2081784"/>
            <a:ext cx="2267338" cy="12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2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9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730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730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730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7300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730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7300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273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3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3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30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29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729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730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730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7300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999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2694" name="Picture 6" descr="Replication_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477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2695" name="Picture 7" descr="Replication_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350" y="228600"/>
            <a:ext cx="45656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2696" name="AutoShape 8"/>
          <p:cNvSpPr>
            <a:spLocks noChangeArrowheads="1"/>
          </p:cNvSpPr>
          <p:nvPr/>
        </p:nvSpPr>
        <p:spPr bwMode="auto">
          <a:xfrm>
            <a:off x="4792663" y="4495800"/>
            <a:ext cx="2125662" cy="928688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802698" name="AutoShape 10"/>
          <p:cNvSpPr>
            <a:spLocks noChangeArrowheads="1"/>
          </p:cNvSpPr>
          <p:nvPr/>
        </p:nvSpPr>
        <p:spPr bwMode="auto">
          <a:xfrm>
            <a:off x="6962775" y="3886200"/>
            <a:ext cx="2125663" cy="207963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2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2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2696" grpId="0" animBg="1"/>
      <p:bldP spid="280269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6786" name="Picture 2" descr="Replication_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454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6787" name="Picture 3" descr="Replication_p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5" y="381000"/>
            <a:ext cx="45815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6788" name="AutoShape 4"/>
          <p:cNvSpPr>
            <a:spLocks noChangeArrowheads="1"/>
          </p:cNvSpPr>
          <p:nvPr/>
        </p:nvSpPr>
        <p:spPr bwMode="auto">
          <a:xfrm>
            <a:off x="31750" y="3271838"/>
            <a:ext cx="1439863" cy="1990725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806789" name="AutoShape 5"/>
          <p:cNvSpPr>
            <a:spLocks noChangeArrowheads="1"/>
          </p:cNvSpPr>
          <p:nvPr/>
        </p:nvSpPr>
        <p:spPr bwMode="auto">
          <a:xfrm>
            <a:off x="1509713" y="2755900"/>
            <a:ext cx="1443037" cy="1039813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6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6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6788" grpId="0" animBg="1"/>
      <p:bldP spid="28067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Algorithms Syllabus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2366467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3399FF"/>
                </a:solidFill>
              </a:rPr>
              <a:t>Fundamentals:</a:t>
            </a:r>
            <a:r>
              <a:rPr lang="en-US" sz="3200" b="1" dirty="0" smtClean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dirty="0" smtClean="0"/>
          </a:p>
          <a:p>
            <a:r>
              <a:rPr lang="en-US" sz="2800" dirty="0" smtClean="0"/>
              <a:t>• History of algorithms</a:t>
            </a:r>
          </a:p>
          <a:p>
            <a:r>
              <a:rPr lang="en-US" sz="2800" dirty="0" smtClean="0"/>
              <a:t>• Problem solving</a:t>
            </a:r>
          </a:p>
          <a:p>
            <a:r>
              <a:rPr lang="en-US" sz="2800" dirty="0" smtClean="0"/>
              <a:t>• Pigeon-hole principle</a:t>
            </a:r>
          </a:p>
          <a:p>
            <a:r>
              <a:rPr lang="en-US" sz="2800" dirty="0" smtClean="0"/>
              <a:t>• Occam's razor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Uncomputability</a:t>
            </a:r>
            <a:endParaRPr lang="en-US" sz="2800" dirty="0" smtClean="0"/>
          </a:p>
          <a:p>
            <a:r>
              <a:rPr lang="en-US" sz="2800" dirty="0" smtClean="0"/>
              <a:t>• Universality</a:t>
            </a:r>
          </a:p>
          <a:p>
            <a:r>
              <a:rPr lang="en-US" sz="2800" dirty="0" smtClean="0"/>
              <a:t>• Asymptotic complexity</a:t>
            </a:r>
          </a:p>
          <a:p>
            <a:r>
              <a:rPr lang="en-US" sz="2800" dirty="0" smtClean="0"/>
              <a:t>• Set theory and logic</a:t>
            </a:r>
          </a:p>
          <a:p>
            <a:endParaRPr lang="en-US" sz="2800" dirty="0" smtClean="0"/>
          </a:p>
          <a:p>
            <a:r>
              <a:rPr lang="en-US" sz="2800" dirty="0" smtClean="0"/>
              <a:t> </a:t>
            </a:r>
          </a:p>
          <a:p>
            <a:endParaRPr lang="en-US" sz="2800" b="0" dirty="0" smtClean="0"/>
          </a:p>
          <a:p>
            <a:endParaRPr lang="en-US" sz="2800" dirty="0" smtClean="0"/>
          </a:p>
        </p:txBody>
      </p:sp>
      <p:pic>
        <p:nvPicPr>
          <p:cNvPr id="18" name="Picture 2" descr="642px-British_Isles_Venn_Diagram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267200"/>
            <a:ext cx="24505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Gol-gu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28199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DNA_orbit_animated_smal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6848475" y="2257425"/>
            <a:ext cx="17335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6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6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6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6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66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66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366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63" name="Picture 3" descr="Replication_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8910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764" name="Picture 4" descr="Replication_p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393700"/>
            <a:ext cx="45021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5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5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4738" name="Picture 2" descr="Replication_p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"/>
            <a:ext cx="464343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4739" name="Picture 3" descr="Replication_p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533400"/>
            <a:ext cx="45053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3714" name="Picture 2" descr="Replication_p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8498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3715" name="Picture 3" descr="Replication_p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013" y="304800"/>
            <a:ext cx="47259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3716" name="AutoShape 4"/>
          <p:cNvSpPr>
            <a:spLocks noChangeArrowheads="1"/>
          </p:cNvSpPr>
          <p:nvPr/>
        </p:nvSpPr>
        <p:spPr bwMode="auto">
          <a:xfrm>
            <a:off x="7588250" y="3305175"/>
            <a:ext cx="1504950" cy="1771650"/>
          </a:xfrm>
          <a:prstGeom prst="roundRect">
            <a:avLst>
              <a:gd name="adj" fmla="val 5639"/>
            </a:avLst>
          </a:prstGeom>
          <a:noFill/>
          <a:ln w="952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03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37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821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dirty="0">
                <a:solidFill>
                  <a:srgbClr val="FF0000"/>
                </a:solidFill>
              </a:rPr>
              <a:t>Non-Existence Proofs</a:t>
            </a:r>
          </a:p>
          <a:p>
            <a:pPr algn="ctr">
              <a:lnSpc>
                <a:spcPct val="100000"/>
              </a:lnSpc>
            </a:pPr>
            <a:endParaRPr lang="en-US" sz="800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Must cover </a:t>
            </a:r>
            <a:r>
              <a:rPr lang="en-US" sz="2800" b="0" dirty="0">
                <a:solidFill>
                  <a:srgbClr val="3399FF"/>
                </a:solidFill>
              </a:rPr>
              <a:t>all possible</a:t>
            </a:r>
            <a:r>
              <a:rPr lang="en-US" sz="2800" b="0" dirty="0">
                <a:solidFill>
                  <a:schemeClr val="tx2"/>
                </a:solidFill>
              </a:rPr>
              <a:t> (usually infinite) scenarios!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Examples / counter-examples are not convincing!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>
                <a:solidFill>
                  <a:schemeClr val="tx2"/>
                </a:solidFill>
              </a:rPr>
              <a:t> </a:t>
            </a:r>
            <a:r>
              <a:rPr lang="en-US" sz="2800" b="0" dirty="0">
                <a:solidFill>
                  <a:srgbClr val="3399FF"/>
                </a:solidFill>
              </a:rPr>
              <a:t>Not</a:t>
            </a:r>
            <a:r>
              <a:rPr lang="en-US" sz="2800" b="0" dirty="0">
                <a:solidFill>
                  <a:schemeClr val="tx2"/>
                </a:solidFill>
              </a:rPr>
              <a:t> “</a:t>
            </a:r>
            <a:r>
              <a:rPr lang="en-US" sz="2800" b="0" dirty="0">
                <a:solidFill>
                  <a:srgbClr val="3399FF"/>
                </a:solidFill>
              </a:rPr>
              <a:t>symmetric</a:t>
            </a:r>
            <a:r>
              <a:rPr lang="en-US" sz="2800" b="0" dirty="0">
                <a:solidFill>
                  <a:schemeClr val="tx2"/>
                </a:solidFill>
              </a:rPr>
              <a:t>” to existence proofs!</a:t>
            </a:r>
          </a:p>
        </p:txBody>
      </p:sp>
      <p:pic>
        <p:nvPicPr>
          <p:cNvPr id="2482307" name="Picture 131" descr="JM_Bank_accou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2133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82308" name="Picture 132" descr="Southhampton-Village-Oceanfront-Sanctu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09" name="Picture 133" descr="huge_pile_of_ca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181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2310" name="Text Box 134"/>
          <p:cNvSpPr txBox="1">
            <a:spLocks noChangeArrowheads="1"/>
          </p:cNvSpPr>
          <p:nvPr/>
        </p:nvSpPr>
        <p:spPr bwMode="auto">
          <a:xfrm>
            <a:off x="76200" y="2057400"/>
            <a:ext cx="2971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chemeClr val="tx2"/>
                </a:solidFill>
              </a:rPr>
              <a:t>Ex: </a:t>
            </a:r>
            <a:r>
              <a:rPr lang="en-US" sz="2800" b="0" dirty="0" smtClean="0">
                <a:solidFill>
                  <a:schemeClr val="tx2"/>
                </a:solidFill>
              </a:rPr>
              <a:t>proofs </a:t>
            </a:r>
            <a:r>
              <a:rPr lang="en-US" sz="2800" b="0" dirty="0">
                <a:solidFill>
                  <a:schemeClr val="tx2"/>
                </a:solidFill>
              </a:rPr>
              <a:t>that you 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are</a:t>
            </a:r>
            <a:r>
              <a:rPr lang="en-US" sz="2800" b="0" dirty="0">
                <a:solidFill>
                  <a:schemeClr val="tx2"/>
                </a:solidFill>
              </a:rPr>
              <a:t> a millionaire:</a:t>
            </a:r>
          </a:p>
        </p:txBody>
      </p:sp>
      <p:sp>
        <p:nvSpPr>
          <p:cNvPr id="2482311" name="Text Box 135"/>
          <p:cNvSpPr txBox="1">
            <a:spLocks noChangeArrowheads="1"/>
          </p:cNvSpPr>
          <p:nvPr/>
        </p:nvSpPr>
        <p:spPr bwMode="auto">
          <a:xfrm>
            <a:off x="4876800" y="2057400"/>
            <a:ext cx="411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chemeClr val="tx2"/>
                </a:solidFill>
              </a:rPr>
              <a:t>“</a:t>
            </a:r>
            <a:r>
              <a:rPr lang="en-US" sz="2800" b="0" dirty="0" smtClean="0">
                <a:solidFill>
                  <a:schemeClr val="tx2"/>
                </a:solidFill>
              </a:rPr>
              <a:t>Proofs” </a:t>
            </a:r>
            <a:r>
              <a:rPr lang="en-US" sz="2800" b="0" dirty="0">
                <a:solidFill>
                  <a:schemeClr val="tx2"/>
                </a:solidFill>
              </a:rPr>
              <a:t>that you 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00"/>
                </a:solidFill>
              </a:rPr>
              <a:t>are</a:t>
            </a:r>
            <a:r>
              <a:rPr lang="en-US" sz="2800" b="0" dirty="0">
                <a:solidFill>
                  <a:schemeClr val="tx2"/>
                </a:solidFill>
              </a:rPr>
              <a:t> </a:t>
            </a:r>
            <a:r>
              <a:rPr lang="en-US" sz="2800" b="0" dirty="0">
                <a:solidFill>
                  <a:srgbClr val="FF0000"/>
                </a:solidFill>
              </a:rPr>
              <a:t>not</a:t>
            </a:r>
            <a:r>
              <a:rPr lang="en-US" sz="2800" b="0" dirty="0">
                <a:solidFill>
                  <a:schemeClr val="tx2"/>
                </a:solidFill>
              </a:rPr>
              <a:t> a millionaire </a:t>
            </a:r>
            <a:r>
              <a:rPr lang="en-US" sz="2800" b="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82312" name="Picture 136" descr="83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0"/>
            <a:ext cx="20574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13" name="Picture 137" descr="blank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648200"/>
            <a:ext cx="2743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2314" name="Picture 138" descr="Old car - Chev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1200" y="30480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2315" name="Text Box 139"/>
          <p:cNvSpPr txBox="1">
            <a:spLocks noChangeArrowheads="1"/>
          </p:cNvSpPr>
          <p:nvPr/>
        </p:nvSpPr>
        <p:spPr bwMode="auto">
          <a:xfrm rot="-1682113">
            <a:off x="844550" y="4457700"/>
            <a:ext cx="3041650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Existence proofs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can be easy!</a:t>
            </a:r>
          </a:p>
        </p:txBody>
      </p:sp>
      <p:sp>
        <p:nvSpPr>
          <p:cNvPr id="2482316" name="Text Box 140"/>
          <p:cNvSpPr txBox="1">
            <a:spLocks noChangeArrowheads="1"/>
          </p:cNvSpPr>
          <p:nvPr/>
        </p:nvSpPr>
        <p:spPr bwMode="auto">
          <a:xfrm rot="-1682113">
            <a:off x="5030788" y="4419600"/>
            <a:ext cx="3808412" cy="87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Non-existence proofs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are often hard!</a:t>
            </a:r>
          </a:p>
        </p:txBody>
      </p:sp>
      <p:sp>
        <p:nvSpPr>
          <p:cNvPr id="2482317" name="Text Box 141"/>
          <p:cNvSpPr txBox="1">
            <a:spLocks noChangeArrowheads="1"/>
          </p:cNvSpPr>
          <p:nvPr/>
        </p:nvSpPr>
        <p:spPr bwMode="auto">
          <a:xfrm>
            <a:off x="7772400" y="5562600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9900"/>
                </a:solidFill>
              </a:rPr>
              <a:t>P</a:t>
            </a:r>
            <a:r>
              <a:rPr lang="en-US" sz="3200" b="0">
                <a:solidFill>
                  <a:srgbClr val="FF0000"/>
                </a:solidFill>
                <a:latin typeface="Symbol" pitchFamily="18" charset="2"/>
              </a:rPr>
              <a:t>¹</a:t>
            </a:r>
            <a:r>
              <a:rPr lang="en-US" sz="3200" b="0">
                <a:solidFill>
                  <a:srgbClr val="3399FF"/>
                </a:solidFill>
              </a:rPr>
              <a:t>NP</a:t>
            </a:r>
          </a:p>
        </p:txBody>
      </p:sp>
      <p:sp>
        <p:nvSpPr>
          <p:cNvPr id="2482318" name="Line 142"/>
          <p:cNvSpPr>
            <a:spLocks noChangeShapeType="1"/>
          </p:cNvSpPr>
          <p:nvPr/>
        </p:nvSpPr>
        <p:spPr bwMode="auto">
          <a:xfrm>
            <a:off x="7848600" y="4876800"/>
            <a:ext cx="304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82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82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82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482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8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82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8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8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8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82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482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8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8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8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48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48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482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248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2315" grpId="0"/>
      <p:bldP spid="2482316" grpId="0"/>
      <p:bldP spid="24823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0" name="Picture 10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7085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51" name="Picture 11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75" y="304800"/>
            <a:ext cx="4492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52" name="AutoShape 12"/>
          <p:cNvSpPr>
            <a:spLocks noChangeArrowheads="1"/>
          </p:cNvSpPr>
          <p:nvPr/>
        </p:nvSpPr>
        <p:spPr bwMode="auto">
          <a:xfrm>
            <a:off x="4724400" y="3352800"/>
            <a:ext cx="2209800" cy="1016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5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4868" name="Picture 4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888" y="363538"/>
            <a:ext cx="4554537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4870" name="Picture 6" descr="Picture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323850"/>
            <a:ext cx="45545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4871" name="AutoShape 7"/>
          <p:cNvSpPr>
            <a:spLocks noChangeArrowheads="1"/>
          </p:cNvSpPr>
          <p:nvPr/>
        </p:nvSpPr>
        <p:spPr bwMode="auto">
          <a:xfrm>
            <a:off x="101600" y="1504950"/>
            <a:ext cx="1701800" cy="762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24872" name="AutoShape 8"/>
          <p:cNvSpPr>
            <a:spLocks noChangeArrowheads="1"/>
          </p:cNvSpPr>
          <p:nvPr/>
        </p:nvSpPr>
        <p:spPr bwMode="auto">
          <a:xfrm>
            <a:off x="2971800" y="3352800"/>
            <a:ext cx="1295400" cy="4254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4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2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871" grpId="0" animBg="1"/>
      <p:bldP spid="272487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2819" name="Picture 3" descr="Pictur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6113" y="228600"/>
            <a:ext cx="46688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2818" name="Picture 2" descr="Pict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184150"/>
            <a:ext cx="484505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2820" name="AutoShape 4"/>
          <p:cNvSpPr>
            <a:spLocks noChangeArrowheads="1"/>
          </p:cNvSpPr>
          <p:nvPr/>
        </p:nvSpPr>
        <p:spPr bwMode="auto">
          <a:xfrm>
            <a:off x="50800" y="4413250"/>
            <a:ext cx="1974850" cy="8001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2722821" name="AutoShape 5"/>
          <p:cNvSpPr>
            <a:spLocks noChangeArrowheads="1"/>
          </p:cNvSpPr>
          <p:nvPr/>
        </p:nvSpPr>
        <p:spPr bwMode="auto">
          <a:xfrm>
            <a:off x="368300" y="381000"/>
            <a:ext cx="1790700" cy="4127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2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2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2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2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2820" grpId="0" animBg="1"/>
      <p:bldP spid="27228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6210" name="Picture 2" descr="C:\Users\Gabriel Robins\Desktop\Quad_BC_AW_[26237] Imitation Game, T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 rot="20262437">
            <a:off x="5107533" y="4936263"/>
            <a:ext cx="497053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000" dirty="0" smtClean="0">
                <a:solidFill>
                  <a:schemeClr val="bg1"/>
                </a:solidFill>
              </a:rPr>
              <a:t>Extra credit!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9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2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8338" name="Picture 2" descr="54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6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5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Pigeon-Hole Principle</a:t>
            </a:r>
          </a:p>
        </p:txBody>
      </p:sp>
      <p:sp>
        <p:nvSpPr>
          <p:cNvPr id="2558979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J. </a:t>
            </a:r>
            <a:r>
              <a:rPr lang="en-US" sz="3200" b="0" dirty="0" err="1"/>
              <a:t>Dirichlet</a:t>
            </a:r>
            <a:r>
              <a:rPr lang="en-US" sz="3200" b="0" dirty="0"/>
              <a:t> (1834)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“Drawer principle”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“Shelf Principle”</a:t>
            </a: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3200" b="0" dirty="0"/>
              <a:t> “Box principle”</a:t>
            </a:r>
          </a:p>
          <a:p>
            <a:pPr>
              <a:lnSpc>
                <a:spcPct val="100000"/>
              </a:lnSpc>
            </a:pPr>
            <a:endParaRPr lang="en-US" sz="3200" b="0" dirty="0"/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FF00FF"/>
                </a:solidFill>
              </a:rPr>
              <a:t>Theorem</a:t>
            </a:r>
            <a:r>
              <a:rPr lang="en-US" sz="2800" b="0" dirty="0"/>
              <a:t> (pigeon-hole): There is no injective (1-to-1) function from a finite set (domain) to a smaller finite set (range).</a:t>
            </a:r>
            <a:r>
              <a:rPr lang="en-US" sz="3200" b="0" dirty="0"/>
              <a:t> </a:t>
            </a:r>
          </a:p>
          <a:p>
            <a:pPr>
              <a:lnSpc>
                <a:spcPct val="100000"/>
              </a:lnSpc>
              <a:buFontTx/>
              <a:buChar char="•"/>
            </a:pPr>
            <a:endParaRPr lang="en-US" sz="1400" b="0" dirty="0"/>
          </a:p>
          <a:p>
            <a:pPr>
              <a:lnSpc>
                <a:spcPct val="100000"/>
              </a:lnSpc>
            </a:pPr>
            <a:r>
              <a:rPr lang="en-US" sz="3200" b="0" dirty="0">
                <a:solidFill>
                  <a:srgbClr val="009900"/>
                </a:solidFill>
              </a:rPr>
              <a:t>Generalization</a:t>
            </a:r>
            <a:r>
              <a:rPr lang="en-US" sz="3200" b="0" dirty="0"/>
              <a:t>:</a:t>
            </a:r>
          </a:p>
          <a:p>
            <a:pPr>
              <a:lnSpc>
                <a:spcPct val="100000"/>
              </a:lnSpc>
            </a:pPr>
            <a:r>
              <a:rPr lang="en-US" sz="2800" b="0" dirty="0"/>
              <a:t>N objects placed in M containers; then:</a:t>
            </a:r>
          </a:p>
          <a:p>
            <a:pPr>
              <a:lnSpc>
                <a:spcPct val="100000"/>
              </a:lnSpc>
            </a:pPr>
            <a:endParaRPr lang="en-US" sz="10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at least 1 container must hold</a:t>
            </a:r>
          </a:p>
          <a:p>
            <a:pPr>
              <a:lnSpc>
                <a:spcPct val="100000"/>
              </a:lnSpc>
            </a:pPr>
            <a:endParaRPr lang="en-US" sz="1000" b="0" dirty="0"/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800" b="0" dirty="0"/>
              <a:t> at least 1 container must hold</a:t>
            </a:r>
          </a:p>
        </p:txBody>
      </p:sp>
      <p:pic>
        <p:nvPicPr>
          <p:cNvPr id="2558980" name="Picture 4" descr="740px-TooManyPige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9718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8981" name="Picture 5" descr="pigeonho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627563"/>
            <a:ext cx="33401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8982" name="Picture 6" descr="180px-Pigeons-in-ho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484313"/>
            <a:ext cx="17526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58983" name="Oval 7"/>
          <p:cNvSpPr>
            <a:spLocks noChangeArrowheads="1"/>
          </p:cNvSpPr>
          <p:nvPr/>
        </p:nvSpPr>
        <p:spPr bwMode="auto">
          <a:xfrm>
            <a:off x="6057900" y="952500"/>
            <a:ext cx="1066800" cy="990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tIns="0" bIns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2558984" name="Object 8"/>
          <p:cNvGraphicFramePr>
            <a:graphicFrameLocks noGrp="1" noChangeAspect="1"/>
          </p:cNvGraphicFramePr>
          <p:nvPr>
            <p:ph/>
          </p:nvPr>
        </p:nvGraphicFramePr>
        <p:xfrm>
          <a:off x="4572000" y="5486400"/>
          <a:ext cx="6762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2750" name="Equation" r:id="rId6" imgW="457200" imgH="431640" progId="Equation.3">
                  <p:embed/>
                </p:oleObj>
              </mc:Choice>
              <mc:Fallback>
                <p:oleObj name="Equation" r:id="rId6" imgW="457200" imgH="43164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86400"/>
                        <a:ext cx="67627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58985" name="Object 9"/>
          <p:cNvGraphicFramePr>
            <a:graphicFrameLocks noChangeAspect="1"/>
          </p:cNvGraphicFramePr>
          <p:nvPr/>
        </p:nvGraphicFramePr>
        <p:xfrm>
          <a:off x="4572000" y="6135688"/>
          <a:ext cx="67627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2751" name="Equation" r:id="rId8" imgW="457200" imgH="431640" progId="Equation.3">
                  <p:embed/>
                </p:oleObj>
              </mc:Choice>
              <mc:Fallback>
                <p:oleObj name="Equation" r:id="rId8" imgW="45720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135688"/>
                        <a:ext cx="676275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5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5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5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5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5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5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55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58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58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55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5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5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55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5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89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7491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Data structures:</a:t>
            </a:r>
          </a:p>
          <a:p>
            <a:endParaRPr lang="en-US" sz="3200" dirty="0" smtClean="0"/>
          </a:p>
          <a:p>
            <a:r>
              <a:rPr lang="en-US" sz="2800" dirty="0" smtClean="0"/>
              <a:t>• Arrays</a:t>
            </a:r>
          </a:p>
          <a:p>
            <a:r>
              <a:rPr lang="en-US" sz="2800" dirty="0" smtClean="0"/>
              <a:t>• Stacks and queues</a:t>
            </a:r>
          </a:p>
          <a:p>
            <a:r>
              <a:rPr lang="en-US" sz="2800" dirty="0" smtClean="0"/>
              <a:t>• Linked lists</a:t>
            </a:r>
          </a:p>
          <a:p>
            <a:r>
              <a:rPr lang="en-US" sz="2800" dirty="0" smtClean="0"/>
              <a:t>• Binary and general trees</a:t>
            </a:r>
          </a:p>
          <a:p>
            <a:r>
              <a:rPr lang="en-US" sz="2800" dirty="0" smtClean="0"/>
              <a:t>• Height-balanced trees</a:t>
            </a:r>
          </a:p>
          <a:p>
            <a:r>
              <a:rPr lang="en-US" sz="2800" dirty="0" smtClean="0"/>
              <a:t>• Heaps</a:t>
            </a:r>
          </a:p>
          <a:p>
            <a:r>
              <a:rPr lang="en-US" sz="2800" dirty="0" smtClean="0"/>
              <a:t>• Hash tables</a:t>
            </a:r>
          </a:p>
          <a:p>
            <a:endParaRPr lang="en-US" sz="2800" dirty="0" smtClean="0"/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b="0" dirty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8024150" y="1054299"/>
            <a:ext cx="152400" cy="4202113"/>
            <a:chOff x="5146" y="528"/>
            <a:chExt cx="96" cy="2647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5146" y="52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FF00FF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5146" y="846"/>
              <a:ext cx="96" cy="94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5146" y="1163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5146" y="148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5146" y="180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7" name="Oval 32"/>
            <p:cNvSpPr>
              <a:spLocks noChangeArrowheads="1"/>
            </p:cNvSpPr>
            <p:nvPr/>
          </p:nvSpPr>
          <p:spPr bwMode="auto">
            <a:xfrm>
              <a:off x="5146" y="2126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>
              <a:off x="5146" y="2444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19" name="Oval 34"/>
            <p:cNvSpPr>
              <a:spLocks noChangeArrowheads="1"/>
            </p:cNvSpPr>
            <p:nvPr/>
          </p:nvSpPr>
          <p:spPr bwMode="auto">
            <a:xfrm>
              <a:off x="5146" y="2758"/>
              <a:ext cx="96" cy="96"/>
            </a:xfrm>
            <a:prstGeom prst="ellipse">
              <a:avLst/>
            </a:prstGeom>
            <a:noFill/>
            <a:ln w="12700" algn="ctr">
              <a:solidFill>
                <a:srgbClr val="33CC33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20" name="AutoShape 35"/>
            <p:cNvCxnSpPr>
              <a:cxnSpLocks noChangeShapeType="1"/>
              <a:stCxn id="12" idx="4"/>
              <a:endCxn id="13" idx="0"/>
            </p:cNvCxnSpPr>
            <p:nvPr/>
          </p:nvCxnSpPr>
          <p:spPr bwMode="auto">
            <a:xfrm rot="5400000">
              <a:off x="5083" y="735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6"/>
            <p:cNvCxnSpPr>
              <a:cxnSpLocks noChangeShapeType="1"/>
              <a:stCxn id="13" idx="4"/>
              <a:endCxn id="14" idx="0"/>
            </p:cNvCxnSpPr>
            <p:nvPr/>
          </p:nvCxnSpPr>
          <p:spPr bwMode="auto">
            <a:xfrm rot="5400000">
              <a:off x="5082" y="1052"/>
              <a:ext cx="223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AutoShape 37"/>
            <p:cNvCxnSpPr>
              <a:cxnSpLocks noChangeShapeType="1"/>
              <a:stCxn id="14" idx="4"/>
              <a:endCxn id="15" idx="0"/>
            </p:cNvCxnSpPr>
            <p:nvPr/>
          </p:nvCxnSpPr>
          <p:spPr bwMode="auto">
            <a:xfrm rot="5400000">
              <a:off x="5081" y="1372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3" name="AutoShape 38"/>
            <p:cNvCxnSpPr>
              <a:cxnSpLocks noChangeShapeType="1"/>
              <a:stCxn id="15" idx="4"/>
              <a:endCxn id="16" idx="0"/>
            </p:cNvCxnSpPr>
            <p:nvPr/>
          </p:nvCxnSpPr>
          <p:spPr bwMode="auto">
            <a:xfrm rot="5400000">
              <a:off x="5082" y="1692"/>
              <a:ext cx="224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4" name="AutoShape 39"/>
            <p:cNvCxnSpPr>
              <a:cxnSpLocks noChangeShapeType="1"/>
              <a:stCxn id="16" idx="4"/>
              <a:endCxn id="17" idx="0"/>
            </p:cNvCxnSpPr>
            <p:nvPr/>
          </p:nvCxnSpPr>
          <p:spPr bwMode="auto">
            <a:xfrm rot="5400000">
              <a:off x="5081" y="2013"/>
              <a:ext cx="226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40"/>
            <p:cNvCxnSpPr>
              <a:cxnSpLocks noChangeShapeType="1"/>
              <a:stCxn id="17" idx="4"/>
              <a:endCxn id="18" idx="0"/>
            </p:cNvCxnSpPr>
            <p:nvPr/>
          </p:nvCxnSpPr>
          <p:spPr bwMode="auto">
            <a:xfrm rot="5400000">
              <a:off x="5083" y="2333"/>
              <a:ext cx="222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41"/>
            <p:cNvCxnSpPr>
              <a:cxnSpLocks noChangeShapeType="1"/>
              <a:stCxn id="18" idx="4"/>
              <a:endCxn id="19" idx="0"/>
            </p:cNvCxnSpPr>
            <p:nvPr/>
          </p:nvCxnSpPr>
          <p:spPr bwMode="auto">
            <a:xfrm rot="5400000">
              <a:off x="5085" y="2649"/>
              <a:ext cx="218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42"/>
            <p:cNvCxnSpPr>
              <a:cxnSpLocks noChangeShapeType="1"/>
              <a:stCxn id="19" idx="4"/>
              <a:endCxn id="29" idx="0"/>
            </p:cNvCxnSpPr>
            <p:nvPr/>
          </p:nvCxnSpPr>
          <p:spPr bwMode="auto">
            <a:xfrm rot="5400000">
              <a:off x="5081" y="2967"/>
              <a:ext cx="225" cy="0"/>
            </a:xfrm>
            <a:prstGeom prst="straightConnector1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triangle" w="med" len="med"/>
            </a:ln>
          </p:spPr>
        </p:cxn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5146" y="3079"/>
              <a:ext cx="96" cy="96"/>
              <a:chOff x="5112" y="3504"/>
              <a:chExt cx="96" cy="96"/>
            </a:xfrm>
          </p:grpSpPr>
          <p:sp>
            <p:nvSpPr>
              <p:cNvPr id="29" name="Oval 44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30" name="Oval 45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6781800" y="1184275"/>
            <a:ext cx="2076450" cy="5445126"/>
            <a:chOff x="4356" y="602"/>
            <a:chExt cx="1308" cy="3430"/>
          </a:xfrm>
        </p:grpSpPr>
        <p:sp>
          <p:nvSpPr>
            <p:cNvPr id="32" name="Oval 47"/>
            <p:cNvSpPr>
              <a:spLocks noChangeArrowheads="1"/>
            </p:cNvSpPr>
            <p:nvPr/>
          </p:nvSpPr>
          <p:spPr bwMode="auto">
            <a:xfrm>
              <a:off x="4930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5362" y="846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4" name="Oval 49"/>
            <p:cNvSpPr>
              <a:spLocks noChangeArrowheads="1"/>
            </p:cNvSpPr>
            <p:nvPr/>
          </p:nvSpPr>
          <p:spPr bwMode="auto">
            <a:xfrm>
              <a:off x="4726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35" name="Oval 50"/>
            <p:cNvSpPr>
              <a:spLocks noChangeArrowheads="1"/>
            </p:cNvSpPr>
            <p:nvPr/>
          </p:nvSpPr>
          <p:spPr bwMode="auto">
            <a:xfrm>
              <a:off x="4930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36" name="AutoShape 51"/>
            <p:cNvCxnSpPr>
              <a:cxnSpLocks noChangeShapeType="1"/>
              <a:stCxn id="33" idx="4"/>
              <a:endCxn id="40" idx="0"/>
            </p:cNvCxnSpPr>
            <p:nvPr/>
          </p:nvCxnSpPr>
          <p:spPr bwMode="auto">
            <a:xfrm>
              <a:off x="5410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7" name="AutoShape 52"/>
            <p:cNvCxnSpPr>
              <a:cxnSpLocks noChangeShapeType="1"/>
              <a:stCxn id="12" idx="3"/>
              <a:endCxn id="32" idx="7"/>
            </p:cNvCxnSpPr>
            <p:nvPr/>
          </p:nvCxnSpPr>
          <p:spPr bwMode="auto">
            <a:xfrm rot="5400000">
              <a:off x="4953" y="661"/>
              <a:ext cx="258" cy="14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8" name="AutoShape 53"/>
            <p:cNvCxnSpPr>
              <a:cxnSpLocks noChangeShapeType="1"/>
              <a:stCxn id="32" idx="3"/>
              <a:endCxn id="34" idx="0"/>
            </p:cNvCxnSpPr>
            <p:nvPr/>
          </p:nvCxnSpPr>
          <p:spPr bwMode="auto">
            <a:xfrm flipH="1">
              <a:off x="4774" y="926"/>
              <a:ext cx="170" cy="2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AutoShape 54"/>
            <p:cNvCxnSpPr>
              <a:cxnSpLocks noChangeShapeType="1"/>
              <a:stCxn id="12" idx="5"/>
              <a:endCxn id="33" idx="1"/>
            </p:cNvCxnSpPr>
            <p:nvPr/>
          </p:nvCxnSpPr>
          <p:spPr bwMode="auto">
            <a:xfrm rot="16200000" flipH="1">
              <a:off x="5169" y="653"/>
              <a:ext cx="258" cy="1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0" name="Oval 55"/>
            <p:cNvSpPr>
              <a:spLocks noChangeArrowheads="1"/>
            </p:cNvSpPr>
            <p:nvPr/>
          </p:nvSpPr>
          <p:spPr bwMode="auto">
            <a:xfrm>
              <a:off x="5362" y="1164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1" name="AutoShape 56"/>
            <p:cNvCxnSpPr>
              <a:cxnSpLocks noChangeShapeType="1"/>
              <a:stCxn id="32" idx="4"/>
              <a:endCxn id="35" idx="0"/>
            </p:cNvCxnSpPr>
            <p:nvPr/>
          </p:nvCxnSpPr>
          <p:spPr bwMode="auto">
            <a:xfrm>
              <a:off x="4978" y="940"/>
              <a:ext cx="0" cy="2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2" name="AutoShape 57"/>
            <p:cNvCxnSpPr>
              <a:cxnSpLocks noChangeShapeType="1"/>
              <a:stCxn id="34" idx="4"/>
              <a:endCxn id="43" idx="0"/>
            </p:cNvCxnSpPr>
            <p:nvPr/>
          </p:nvCxnSpPr>
          <p:spPr bwMode="auto">
            <a:xfrm>
              <a:off x="4774" y="1258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3" name="Oval 58"/>
            <p:cNvSpPr>
              <a:spLocks noChangeArrowheads="1"/>
            </p:cNvSpPr>
            <p:nvPr/>
          </p:nvSpPr>
          <p:spPr bwMode="auto">
            <a:xfrm>
              <a:off x="4726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4" name="Oval 59"/>
            <p:cNvSpPr>
              <a:spLocks noChangeArrowheads="1"/>
            </p:cNvSpPr>
            <p:nvPr/>
          </p:nvSpPr>
          <p:spPr bwMode="auto">
            <a:xfrm>
              <a:off x="4536" y="180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45" name="AutoShape 60"/>
            <p:cNvCxnSpPr>
              <a:cxnSpLocks noChangeShapeType="1"/>
              <a:stCxn id="43" idx="3"/>
              <a:endCxn id="44" idx="0"/>
            </p:cNvCxnSpPr>
            <p:nvPr/>
          </p:nvCxnSpPr>
          <p:spPr bwMode="auto">
            <a:xfrm flipH="1">
              <a:off x="4584" y="1565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61"/>
            <p:cNvCxnSpPr>
              <a:cxnSpLocks noChangeShapeType="1"/>
              <a:stCxn id="43" idx="4"/>
              <a:endCxn id="107" idx="0"/>
            </p:cNvCxnSpPr>
            <p:nvPr/>
          </p:nvCxnSpPr>
          <p:spPr bwMode="auto">
            <a:xfrm>
              <a:off x="4774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7" name="Oval 62"/>
            <p:cNvSpPr>
              <a:spLocks noChangeArrowheads="1"/>
            </p:cNvSpPr>
            <p:nvPr/>
          </p:nvSpPr>
          <p:spPr bwMode="auto">
            <a:xfrm>
              <a:off x="4930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8" name="Oval 63"/>
            <p:cNvSpPr>
              <a:spLocks noChangeArrowheads="1"/>
            </p:cNvSpPr>
            <p:nvPr/>
          </p:nvSpPr>
          <p:spPr bwMode="auto">
            <a:xfrm>
              <a:off x="4930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49" name="Oval 64"/>
            <p:cNvSpPr>
              <a:spLocks noChangeArrowheads="1"/>
            </p:cNvSpPr>
            <p:nvPr/>
          </p:nvSpPr>
          <p:spPr bwMode="auto">
            <a:xfrm>
              <a:off x="4930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50" name="AutoShape 65"/>
            <p:cNvCxnSpPr>
              <a:cxnSpLocks noChangeShapeType="1"/>
              <a:stCxn id="47" idx="4"/>
              <a:endCxn id="48" idx="0"/>
            </p:cNvCxnSpPr>
            <p:nvPr/>
          </p:nvCxnSpPr>
          <p:spPr bwMode="auto">
            <a:xfrm rot="5400000">
              <a:off x="4866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66"/>
            <p:cNvCxnSpPr>
              <a:cxnSpLocks noChangeShapeType="1"/>
              <a:stCxn id="48" idx="4"/>
              <a:endCxn id="49" idx="0"/>
            </p:cNvCxnSpPr>
            <p:nvPr/>
          </p:nvCxnSpPr>
          <p:spPr bwMode="auto">
            <a:xfrm rot="5400000">
              <a:off x="4865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2" name="Oval 67"/>
            <p:cNvSpPr>
              <a:spLocks noChangeArrowheads="1"/>
            </p:cNvSpPr>
            <p:nvPr/>
          </p:nvSpPr>
          <p:spPr bwMode="auto">
            <a:xfrm>
              <a:off x="5362" y="148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3" name="Oval 68"/>
            <p:cNvSpPr>
              <a:spLocks noChangeArrowheads="1"/>
            </p:cNvSpPr>
            <p:nvPr/>
          </p:nvSpPr>
          <p:spPr bwMode="auto">
            <a:xfrm>
              <a:off x="5362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4" name="Oval 69"/>
            <p:cNvSpPr>
              <a:spLocks noChangeArrowheads="1"/>
            </p:cNvSpPr>
            <p:nvPr/>
          </p:nvSpPr>
          <p:spPr bwMode="auto">
            <a:xfrm>
              <a:off x="5362" y="212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55" name="Oval 70"/>
            <p:cNvSpPr>
              <a:spLocks noChangeArrowheads="1"/>
            </p:cNvSpPr>
            <p:nvPr/>
          </p:nvSpPr>
          <p:spPr bwMode="auto">
            <a:xfrm>
              <a:off x="5362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56" name="AutoShape 71"/>
            <p:cNvCxnSpPr>
              <a:cxnSpLocks noChangeShapeType="1"/>
              <a:stCxn id="52" idx="4"/>
              <a:endCxn id="53" idx="0"/>
            </p:cNvCxnSpPr>
            <p:nvPr/>
          </p:nvCxnSpPr>
          <p:spPr bwMode="auto">
            <a:xfrm rot="5400000">
              <a:off x="5298" y="1692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72"/>
            <p:cNvCxnSpPr>
              <a:cxnSpLocks noChangeShapeType="1"/>
              <a:stCxn id="53" idx="4"/>
              <a:endCxn id="54" idx="0"/>
            </p:cNvCxnSpPr>
            <p:nvPr/>
          </p:nvCxnSpPr>
          <p:spPr bwMode="auto">
            <a:xfrm rot="5400000">
              <a:off x="5297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8" name="AutoShape 73"/>
            <p:cNvCxnSpPr>
              <a:cxnSpLocks noChangeShapeType="1"/>
              <a:stCxn id="54" idx="4"/>
              <a:endCxn id="55" idx="0"/>
            </p:cNvCxnSpPr>
            <p:nvPr/>
          </p:nvCxnSpPr>
          <p:spPr bwMode="auto">
            <a:xfrm rot="5400000">
              <a:off x="5299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9" name="AutoShape 74"/>
            <p:cNvCxnSpPr>
              <a:cxnSpLocks noChangeShapeType="1"/>
              <a:stCxn id="35" idx="4"/>
              <a:endCxn id="47" idx="0"/>
            </p:cNvCxnSpPr>
            <p:nvPr/>
          </p:nvCxnSpPr>
          <p:spPr bwMode="auto">
            <a:xfrm>
              <a:off x="4978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0" name="AutoShape 75"/>
            <p:cNvCxnSpPr>
              <a:cxnSpLocks noChangeShapeType="1"/>
              <a:stCxn id="40" idx="4"/>
              <a:endCxn id="52" idx="0"/>
            </p:cNvCxnSpPr>
            <p:nvPr/>
          </p:nvCxnSpPr>
          <p:spPr bwMode="auto">
            <a:xfrm>
              <a:off x="5410" y="12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1" name="Oval 76"/>
            <p:cNvSpPr>
              <a:spLocks noChangeArrowheads="1"/>
            </p:cNvSpPr>
            <p:nvPr/>
          </p:nvSpPr>
          <p:spPr bwMode="auto">
            <a:xfrm>
              <a:off x="5568" y="116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2" name="AutoShape 77"/>
            <p:cNvCxnSpPr>
              <a:cxnSpLocks noChangeShapeType="1"/>
              <a:stCxn id="61" idx="4"/>
              <a:endCxn id="63" idx="0"/>
            </p:cNvCxnSpPr>
            <p:nvPr/>
          </p:nvCxnSpPr>
          <p:spPr bwMode="auto">
            <a:xfrm>
              <a:off x="5616" y="1259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Oval 78"/>
            <p:cNvSpPr>
              <a:spLocks noChangeArrowheads="1"/>
            </p:cNvSpPr>
            <p:nvPr/>
          </p:nvSpPr>
          <p:spPr bwMode="auto">
            <a:xfrm>
              <a:off x="5568" y="148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4" name="Oval 79"/>
            <p:cNvSpPr>
              <a:spLocks noChangeArrowheads="1"/>
            </p:cNvSpPr>
            <p:nvPr/>
          </p:nvSpPr>
          <p:spPr bwMode="auto">
            <a:xfrm>
              <a:off x="5568" y="180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5" name="Oval 80"/>
            <p:cNvSpPr>
              <a:spLocks noChangeArrowheads="1"/>
            </p:cNvSpPr>
            <p:nvPr/>
          </p:nvSpPr>
          <p:spPr bwMode="auto">
            <a:xfrm>
              <a:off x="5568" y="2444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66" name="Oval 81"/>
            <p:cNvSpPr>
              <a:spLocks noChangeArrowheads="1"/>
            </p:cNvSpPr>
            <p:nvPr/>
          </p:nvSpPr>
          <p:spPr bwMode="auto">
            <a:xfrm>
              <a:off x="5568" y="275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67" name="AutoShape 82"/>
            <p:cNvCxnSpPr>
              <a:cxnSpLocks noChangeShapeType="1"/>
              <a:stCxn id="64" idx="4"/>
              <a:endCxn id="103" idx="0"/>
            </p:cNvCxnSpPr>
            <p:nvPr/>
          </p:nvCxnSpPr>
          <p:spPr bwMode="auto">
            <a:xfrm rot="5400000">
              <a:off x="5503" y="2013"/>
              <a:ext cx="22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8" name="AutoShape 83"/>
            <p:cNvCxnSpPr>
              <a:cxnSpLocks noChangeShapeType="1"/>
              <a:stCxn id="103" idx="4"/>
              <a:endCxn id="65" idx="0"/>
            </p:cNvCxnSpPr>
            <p:nvPr/>
          </p:nvCxnSpPr>
          <p:spPr bwMode="auto">
            <a:xfrm rot="5400000">
              <a:off x="5505" y="2333"/>
              <a:ext cx="22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84"/>
            <p:cNvCxnSpPr>
              <a:cxnSpLocks noChangeShapeType="1"/>
              <a:stCxn id="65" idx="4"/>
              <a:endCxn id="66" idx="0"/>
            </p:cNvCxnSpPr>
            <p:nvPr/>
          </p:nvCxnSpPr>
          <p:spPr bwMode="auto">
            <a:xfrm rot="5400000">
              <a:off x="5506" y="2650"/>
              <a:ext cx="21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0" name="AutoShape 85"/>
            <p:cNvCxnSpPr>
              <a:cxnSpLocks noChangeShapeType="1"/>
              <a:stCxn id="63" idx="4"/>
              <a:endCxn id="64" idx="0"/>
            </p:cNvCxnSpPr>
            <p:nvPr/>
          </p:nvCxnSpPr>
          <p:spPr bwMode="auto">
            <a:xfrm>
              <a:off x="5616" y="1579"/>
              <a:ext cx="0" cy="2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1" name="AutoShape 86"/>
            <p:cNvCxnSpPr>
              <a:cxnSpLocks noChangeShapeType="1"/>
              <a:stCxn id="33" idx="5"/>
              <a:endCxn id="61" idx="0"/>
            </p:cNvCxnSpPr>
            <p:nvPr/>
          </p:nvCxnSpPr>
          <p:spPr bwMode="auto">
            <a:xfrm>
              <a:off x="5444" y="926"/>
              <a:ext cx="172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2" name="Oval 87"/>
            <p:cNvSpPr>
              <a:spLocks noChangeArrowheads="1"/>
            </p:cNvSpPr>
            <p:nvPr/>
          </p:nvSpPr>
          <p:spPr bwMode="auto">
            <a:xfrm>
              <a:off x="5568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3" name="Oval 88"/>
            <p:cNvSpPr>
              <a:spLocks noChangeArrowheads="1"/>
            </p:cNvSpPr>
            <p:nvPr/>
          </p:nvSpPr>
          <p:spPr bwMode="auto">
            <a:xfrm>
              <a:off x="5568" y="340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74" name="Oval 89"/>
            <p:cNvSpPr>
              <a:spLocks noChangeArrowheads="1"/>
            </p:cNvSpPr>
            <p:nvPr/>
          </p:nvSpPr>
          <p:spPr bwMode="auto">
            <a:xfrm>
              <a:off x="5568" y="373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75" name="AutoShape 90"/>
            <p:cNvCxnSpPr>
              <a:cxnSpLocks noChangeShapeType="1"/>
              <a:stCxn id="66" idx="4"/>
              <a:endCxn id="72" idx="0"/>
            </p:cNvCxnSpPr>
            <p:nvPr/>
          </p:nvCxnSpPr>
          <p:spPr bwMode="auto">
            <a:xfrm rot="5400000">
              <a:off x="5504" y="2967"/>
              <a:ext cx="22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6" name="AutoShape 91"/>
            <p:cNvCxnSpPr>
              <a:cxnSpLocks noChangeShapeType="1"/>
              <a:stCxn id="72" idx="4"/>
              <a:endCxn id="73" idx="0"/>
            </p:cNvCxnSpPr>
            <p:nvPr/>
          </p:nvCxnSpPr>
          <p:spPr bwMode="auto">
            <a:xfrm rot="5400000">
              <a:off x="5499" y="3292"/>
              <a:ext cx="23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7" name="AutoShape 92"/>
            <p:cNvCxnSpPr>
              <a:cxnSpLocks noChangeShapeType="1"/>
              <a:stCxn id="73" idx="4"/>
              <a:endCxn id="74" idx="0"/>
            </p:cNvCxnSpPr>
            <p:nvPr/>
          </p:nvCxnSpPr>
          <p:spPr bwMode="auto">
            <a:xfrm rot="5400000">
              <a:off x="5500" y="3621"/>
              <a:ext cx="23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" name="Group 93"/>
            <p:cNvGrpSpPr>
              <a:grpSpLocks/>
            </p:cNvGrpSpPr>
            <p:nvPr/>
          </p:nvGrpSpPr>
          <p:grpSpPr bwMode="auto">
            <a:xfrm>
              <a:off x="4726" y="1804"/>
              <a:ext cx="96" cy="96"/>
              <a:chOff x="4680" y="2240"/>
              <a:chExt cx="96" cy="96"/>
            </a:xfrm>
          </p:grpSpPr>
          <p:sp>
            <p:nvSpPr>
              <p:cNvPr id="107" name="Oval 94"/>
              <p:cNvSpPr>
                <a:spLocks noChangeArrowheads="1"/>
              </p:cNvSpPr>
              <p:nvPr/>
            </p:nvSpPr>
            <p:spPr bwMode="auto">
              <a:xfrm>
                <a:off x="4680" y="22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8" name="Oval 95"/>
              <p:cNvSpPr>
                <a:spLocks noChangeArrowheads="1"/>
              </p:cNvSpPr>
              <p:nvPr/>
            </p:nvSpPr>
            <p:spPr bwMode="auto">
              <a:xfrm>
                <a:off x="4692" y="22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79" name="Oval 96"/>
            <p:cNvSpPr>
              <a:spLocks noChangeArrowheads="1"/>
            </p:cNvSpPr>
            <p:nvPr/>
          </p:nvSpPr>
          <p:spPr bwMode="auto">
            <a:xfrm>
              <a:off x="4930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0" name="Oval 97"/>
            <p:cNvSpPr>
              <a:spLocks noChangeArrowheads="1"/>
            </p:cNvSpPr>
            <p:nvPr/>
          </p:nvSpPr>
          <p:spPr bwMode="auto">
            <a:xfrm>
              <a:off x="4726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1" name="Oval 98"/>
            <p:cNvSpPr>
              <a:spLocks noChangeArrowheads="1"/>
            </p:cNvSpPr>
            <p:nvPr/>
          </p:nvSpPr>
          <p:spPr bwMode="auto">
            <a:xfrm>
              <a:off x="4930" y="2759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82" name="AutoShape 99"/>
            <p:cNvCxnSpPr>
              <a:cxnSpLocks noChangeShapeType="1"/>
              <a:stCxn id="79" idx="3"/>
              <a:endCxn id="80" idx="0"/>
            </p:cNvCxnSpPr>
            <p:nvPr/>
          </p:nvCxnSpPr>
          <p:spPr bwMode="auto">
            <a:xfrm flipH="1">
              <a:off x="4774" y="2525"/>
              <a:ext cx="17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00"/>
            <p:cNvCxnSpPr>
              <a:cxnSpLocks noChangeShapeType="1"/>
              <a:stCxn id="79" idx="4"/>
              <a:endCxn id="81" idx="0"/>
            </p:cNvCxnSpPr>
            <p:nvPr/>
          </p:nvCxnSpPr>
          <p:spPr bwMode="auto">
            <a:xfrm>
              <a:off x="4978" y="2539"/>
              <a:ext cx="0" cy="2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4" name="AutoShape 101"/>
            <p:cNvCxnSpPr>
              <a:cxnSpLocks noChangeShapeType="1"/>
              <a:stCxn id="80" idx="4"/>
              <a:endCxn id="85" idx="0"/>
            </p:cNvCxnSpPr>
            <p:nvPr/>
          </p:nvCxnSpPr>
          <p:spPr bwMode="auto">
            <a:xfrm>
              <a:off x="4774" y="2853"/>
              <a:ext cx="0" cy="2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5" name="Oval 102"/>
            <p:cNvSpPr>
              <a:spLocks noChangeArrowheads="1"/>
            </p:cNvSpPr>
            <p:nvPr/>
          </p:nvSpPr>
          <p:spPr bwMode="auto">
            <a:xfrm>
              <a:off x="4726" y="3080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86" name="AutoShape 103"/>
            <p:cNvCxnSpPr>
              <a:cxnSpLocks noChangeShapeType="1"/>
              <a:stCxn id="80" idx="3"/>
              <a:endCxn id="105" idx="0"/>
            </p:cNvCxnSpPr>
            <p:nvPr/>
          </p:nvCxnSpPr>
          <p:spPr bwMode="auto">
            <a:xfrm flipH="1">
              <a:off x="4584" y="2839"/>
              <a:ext cx="156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7" name="AutoShape 104"/>
            <p:cNvCxnSpPr>
              <a:cxnSpLocks noChangeShapeType="1"/>
              <a:stCxn id="85" idx="4"/>
              <a:endCxn id="94" idx="0"/>
            </p:cNvCxnSpPr>
            <p:nvPr/>
          </p:nvCxnSpPr>
          <p:spPr bwMode="auto">
            <a:xfrm>
              <a:off x="4774" y="3174"/>
              <a:ext cx="0" cy="2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8" name="Oval 105"/>
            <p:cNvSpPr>
              <a:spLocks noChangeArrowheads="1"/>
            </p:cNvSpPr>
            <p:nvPr/>
          </p:nvSpPr>
          <p:spPr bwMode="auto">
            <a:xfrm>
              <a:off x="4930" y="3079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89" name="Oval 106"/>
            <p:cNvSpPr>
              <a:spLocks noChangeArrowheads="1"/>
            </p:cNvSpPr>
            <p:nvPr/>
          </p:nvSpPr>
          <p:spPr bwMode="auto">
            <a:xfrm>
              <a:off x="4930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90" name="AutoShape 107"/>
            <p:cNvCxnSpPr>
              <a:cxnSpLocks noChangeShapeType="1"/>
              <a:stCxn id="88" idx="4"/>
              <a:endCxn id="89" idx="0"/>
            </p:cNvCxnSpPr>
            <p:nvPr/>
          </p:nvCxnSpPr>
          <p:spPr bwMode="auto">
            <a:xfrm rot="5400000">
              <a:off x="4861" y="3292"/>
              <a:ext cx="23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1" name="AutoShape 108"/>
            <p:cNvCxnSpPr>
              <a:cxnSpLocks noChangeShapeType="1"/>
              <a:stCxn id="81" idx="4"/>
              <a:endCxn id="88" idx="0"/>
            </p:cNvCxnSpPr>
            <p:nvPr/>
          </p:nvCxnSpPr>
          <p:spPr bwMode="auto">
            <a:xfrm>
              <a:off x="4978" y="2853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09"/>
            <p:cNvCxnSpPr>
              <a:cxnSpLocks noChangeShapeType="1"/>
              <a:stCxn id="49" idx="4"/>
              <a:endCxn id="79" idx="0"/>
            </p:cNvCxnSpPr>
            <p:nvPr/>
          </p:nvCxnSpPr>
          <p:spPr bwMode="auto">
            <a:xfrm>
              <a:off x="4978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6" name="Group 110"/>
            <p:cNvGrpSpPr>
              <a:grpSpLocks/>
            </p:cNvGrpSpPr>
            <p:nvPr/>
          </p:nvGrpSpPr>
          <p:grpSpPr bwMode="auto">
            <a:xfrm>
              <a:off x="4536" y="3079"/>
              <a:ext cx="96" cy="96"/>
              <a:chOff x="4512" y="3840"/>
              <a:chExt cx="96" cy="96"/>
            </a:xfrm>
          </p:grpSpPr>
          <p:sp>
            <p:nvSpPr>
              <p:cNvPr id="105" name="Oval 111"/>
              <p:cNvSpPr>
                <a:spLocks noChangeArrowheads="1"/>
              </p:cNvSpPr>
              <p:nvPr/>
            </p:nvSpPr>
            <p:spPr bwMode="auto">
              <a:xfrm>
                <a:off x="4512" y="3840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6" name="Oval 112"/>
              <p:cNvSpPr>
                <a:spLocks noChangeArrowheads="1"/>
              </p:cNvSpPr>
              <p:nvPr/>
            </p:nvSpPr>
            <p:spPr bwMode="auto">
              <a:xfrm>
                <a:off x="4524" y="3851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  <p:sp>
          <p:nvSpPr>
            <p:cNvPr id="94" name="Oval 113"/>
            <p:cNvSpPr>
              <a:spLocks noChangeArrowheads="1"/>
            </p:cNvSpPr>
            <p:nvPr/>
          </p:nvSpPr>
          <p:spPr bwMode="auto">
            <a:xfrm>
              <a:off x="4726" y="3408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5" name="Oval 114"/>
            <p:cNvSpPr>
              <a:spLocks noChangeArrowheads="1"/>
            </p:cNvSpPr>
            <p:nvPr/>
          </p:nvSpPr>
          <p:spPr bwMode="auto">
            <a:xfrm>
              <a:off x="4536" y="2128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6" name="Oval 115"/>
            <p:cNvSpPr>
              <a:spLocks noChangeArrowheads="1"/>
            </p:cNvSpPr>
            <p:nvPr/>
          </p:nvSpPr>
          <p:spPr bwMode="auto">
            <a:xfrm>
              <a:off x="435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sp>
          <p:nvSpPr>
            <p:cNvPr id="97" name="Oval 116"/>
            <p:cNvSpPr>
              <a:spLocks noChangeArrowheads="1"/>
            </p:cNvSpPr>
            <p:nvPr/>
          </p:nvSpPr>
          <p:spPr bwMode="auto">
            <a:xfrm>
              <a:off x="4536" y="2445"/>
              <a:ext cx="96" cy="9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endParaRPr lang="en-US"/>
            </a:p>
          </p:txBody>
        </p:sp>
        <p:cxnSp>
          <p:nvCxnSpPr>
            <p:cNvPr id="98" name="AutoShape 117"/>
            <p:cNvCxnSpPr>
              <a:cxnSpLocks noChangeShapeType="1"/>
              <a:stCxn id="95" idx="3"/>
              <a:endCxn id="96" idx="0"/>
            </p:cNvCxnSpPr>
            <p:nvPr/>
          </p:nvCxnSpPr>
          <p:spPr bwMode="auto">
            <a:xfrm flipH="1">
              <a:off x="4404" y="2208"/>
              <a:ext cx="146" cy="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9" name="AutoShape 118"/>
            <p:cNvCxnSpPr>
              <a:cxnSpLocks noChangeShapeType="1"/>
              <a:stCxn id="95" idx="4"/>
              <a:endCxn id="97" idx="0"/>
            </p:cNvCxnSpPr>
            <p:nvPr/>
          </p:nvCxnSpPr>
          <p:spPr bwMode="auto">
            <a:xfrm>
              <a:off x="4584" y="2222"/>
              <a:ext cx="0" cy="2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0" name="AutoShape 119"/>
            <p:cNvCxnSpPr>
              <a:cxnSpLocks noChangeShapeType="1"/>
              <a:stCxn id="44" idx="4"/>
              <a:endCxn id="95" idx="0"/>
            </p:cNvCxnSpPr>
            <p:nvPr/>
          </p:nvCxnSpPr>
          <p:spPr bwMode="auto">
            <a:xfrm>
              <a:off x="4584" y="1899"/>
              <a:ext cx="0" cy="2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1" name="AutoShape 120"/>
            <p:cNvCxnSpPr>
              <a:cxnSpLocks noChangeShapeType="1"/>
              <a:stCxn id="74" idx="4"/>
            </p:cNvCxnSpPr>
            <p:nvPr/>
          </p:nvCxnSpPr>
          <p:spPr bwMode="auto">
            <a:xfrm rot="5400000">
              <a:off x="5516" y="3932"/>
              <a:ext cx="2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7" name="Group 121"/>
            <p:cNvGrpSpPr>
              <a:grpSpLocks/>
            </p:cNvGrpSpPr>
            <p:nvPr/>
          </p:nvGrpSpPr>
          <p:grpSpPr bwMode="auto">
            <a:xfrm>
              <a:off x="5568" y="2126"/>
              <a:ext cx="96" cy="96"/>
              <a:chOff x="5112" y="3504"/>
              <a:chExt cx="96" cy="96"/>
            </a:xfrm>
          </p:grpSpPr>
          <p:sp>
            <p:nvSpPr>
              <p:cNvPr id="103" name="Oval 122"/>
              <p:cNvSpPr>
                <a:spLocks noChangeArrowheads="1"/>
              </p:cNvSpPr>
              <p:nvPr/>
            </p:nvSpPr>
            <p:spPr bwMode="auto">
              <a:xfrm>
                <a:off x="511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  <p:sp>
            <p:nvSpPr>
              <p:cNvPr id="104" name="Oval 123"/>
              <p:cNvSpPr>
                <a:spLocks noChangeArrowheads="1"/>
              </p:cNvSpPr>
              <p:nvPr/>
            </p:nvSpPr>
            <p:spPr bwMode="auto">
              <a:xfrm>
                <a:off x="5124" y="3515"/>
                <a:ext cx="72" cy="72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tIns="0" bIns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7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7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6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7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7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67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8077200" y="6115050"/>
            <a:ext cx="762000" cy="381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45138" y="3592513"/>
            <a:ext cx="2711450" cy="1308100"/>
            <a:chOff x="3493" y="2263"/>
            <a:chExt cx="1708" cy="824"/>
          </a:xfrm>
        </p:grpSpPr>
        <p:sp>
          <p:nvSpPr>
            <p:cNvPr id="141387" name="AutoShape 4"/>
            <p:cNvSpPr>
              <a:spLocks noChangeArrowheads="1"/>
            </p:cNvSpPr>
            <p:nvPr/>
          </p:nvSpPr>
          <p:spPr bwMode="auto">
            <a:xfrm>
              <a:off x="3493" y="2319"/>
              <a:ext cx="1249" cy="768"/>
            </a:xfrm>
            <a:prstGeom prst="roundRect">
              <a:avLst>
                <a:gd name="adj" fmla="val 922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8" name="Text Box 5"/>
            <p:cNvSpPr txBox="1">
              <a:spLocks noChangeArrowheads="1"/>
            </p:cNvSpPr>
            <p:nvPr/>
          </p:nvSpPr>
          <p:spPr bwMode="auto">
            <a:xfrm>
              <a:off x="3495" y="2263"/>
              <a:ext cx="170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rgbClr val="3399FF"/>
                  </a:solidFill>
                </a:rPr>
                <a:t>Naturals</a:t>
              </a:r>
              <a:r>
                <a:rPr lang="en-US" sz="2800" b="0" dirty="0"/>
                <a:t> ℕ</a:t>
              </a:r>
              <a:r>
                <a:rPr lang="en-US" sz="2400" b="0" dirty="0"/>
                <a:t> </a:t>
              </a:r>
              <a:r>
                <a:rPr lang="en-US" sz="2800" b="0" dirty="0">
                  <a:solidFill>
                    <a:srgbClr val="33CC33"/>
                  </a:solidFill>
                </a:rPr>
                <a:t>6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56238" y="3195638"/>
            <a:ext cx="2147887" cy="1781175"/>
            <a:chOff x="3437" y="2013"/>
            <a:chExt cx="1353" cy="1122"/>
          </a:xfrm>
        </p:grpSpPr>
        <p:sp>
          <p:nvSpPr>
            <p:cNvPr id="141385" name="AutoShape 7"/>
            <p:cNvSpPr>
              <a:spLocks noChangeArrowheads="1"/>
            </p:cNvSpPr>
            <p:nvPr/>
          </p:nvSpPr>
          <p:spPr bwMode="auto">
            <a:xfrm>
              <a:off x="3437" y="2079"/>
              <a:ext cx="1353" cy="1056"/>
            </a:xfrm>
            <a:prstGeom prst="roundRect">
              <a:avLst>
                <a:gd name="adj" fmla="val 914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6" name="Text Box 8"/>
            <p:cNvSpPr txBox="1">
              <a:spLocks noChangeArrowheads="1"/>
            </p:cNvSpPr>
            <p:nvPr/>
          </p:nvSpPr>
          <p:spPr bwMode="auto">
            <a:xfrm>
              <a:off x="3467" y="2013"/>
              <a:ext cx="132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 dirty="0">
                  <a:solidFill>
                    <a:srgbClr val="3399FF"/>
                  </a:solidFill>
                </a:rPr>
                <a:t>Integers</a:t>
              </a:r>
              <a:r>
                <a:rPr lang="en-US" sz="2800" b="0" dirty="0"/>
                <a:t> ℤ</a:t>
              </a:r>
              <a:r>
                <a:rPr lang="en-US" sz="2800" b="0" dirty="0">
                  <a:solidFill>
                    <a:srgbClr val="33CC33"/>
                  </a:solidFill>
                </a:rPr>
                <a:t> -4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360988" y="2782888"/>
            <a:ext cx="2751137" cy="2270125"/>
            <a:chOff x="3377" y="1753"/>
            <a:chExt cx="1733" cy="1430"/>
          </a:xfrm>
        </p:grpSpPr>
        <p:sp>
          <p:nvSpPr>
            <p:cNvPr id="141383" name="AutoShape 10"/>
            <p:cNvSpPr>
              <a:spLocks noChangeArrowheads="1"/>
            </p:cNvSpPr>
            <p:nvPr/>
          </p:nvSpPr>
          <p:spPr bwMode="auto">
            <a:xfrm>
              <a:off x="3377" y="1839"/>
              <a:ext cx="1456" cy="1344"/>
            </a:xfrm>
            <a:prstGeom prst="roundRect">
              <a:avLst>
                <a:gd name="adj" fmla="val 8528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4" name="Text Box 11"/>
            <p:cNvSpPr txBox="1">
              <a:spLocks noChangeArrowheads="1"/>
            </p:cNvSpPr>
            <p:nvPr/>
          </p:nvSpPr>
          <p:spPr bwMode="auto">
            <a:xfrm>
              <a:off x="3377" y="1753"/>
              <a:ext cx="173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b="0">
                  <a:solidFill>
                    <a:srgbClr val="FF0000"/>
                  </a:solidFill>
                </a:rPr>
                <a:t>Rationals</a:t>
              </a:r>
              <a:r>
                <a:rPr lang="en-US" sz="3200" b="0"/>
                <a:t> </a:t>
              </a:r>
              <a:r>
                <a:rPr lang="en-US" sz="2800" b="0"/>
                <a:t>ℚ</a:t>
              </a:r>
              <a:r>
                <a:rPr lang="en-US" sz="2800"/>
                <a:t> </a:t>
              </a:r>
              <a:r>
                <a:rPr lang="en-US" sz="2600" b="0">
                  <a:solidFill>
                    <a:srgbClr val="33CC33"/>
                  </a:solidFill>
                </a:rPr>
                <a:t>2/9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954463" y="2187575"/>
            <a:ext cx="3870325" cy="3322638"/>
            <a:chOff x="2491" y="1378"/>
            <a:chExt cx="2438" cy="2093"/>
          </a:xfrm>
        </p:grpSpPr>
        <p:sp>
          <p:nvSpPr>
            <p:cNvPr id="141381" name="AutoShape 13"/>
            <p:cNvSpPr>
              <a:spLocks noChangeArrowheads="1"/>
            </p:cNvSpPr>
            <p:nvPr/>
          </p:nvSpPr>
          <p:spPr bwMode="auto">
            <a:xfrm>
              <a:off x="2491" y="1455"/>
              <a:ext cx="2438" cy="2016"/>
            </a:xfrm>
            <a:prstGeom prst="roundRect">
              <a:avLst>
                <a:gd name="adj" fmla="val 5704"/>
              </a:avLst>
            </a:prstGeom>
            <a:noFill/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2" name="Text Box 14"/>
            <p:cNvSpPr txBox="1">
              <a:spLocks noChangeArrowheads="1"/>
            </p:cNvSpPr>
            <p:nvPr/>
          </p:nvSpPr>
          <p:spPr bwMode="auto">
            <a:xfrm>
              <a:off x="2491" y="1378"/>
              <a:ext cx="192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FF00FF"/>
                  </a:solidFill>
                </a:rPr>
                <a:t>Reals</a:t>
              </a:r>
              <a:r>
                <a:rPr lang="en-US" sz="3200" b="0"/>
                <a:t> </a:t>
              </a:r>
              <a:r>
                <a:rPr lang="en-US" sz="2800" b="0"/>
                <a:t>ℝ</a:t>
              </a:r>
              <a:r>
                <a:rPr lang="en-US" sz="3200" b="0"/>
                <a:t>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67088" y="1611313"/>
            <a:ext cx="4762500" cy="4051300"/>
            <a:chOff x="2121" y="1015"/>
            <a:chExt cx="3000" cy="2552"/>
          </a:xfrm>
        </p:grpSpPr>
        <p:sp>
          <p:nvSpPr>
            <p:cNvPr id="141379" name="Text Box 16"/>
            <p:cNvSpPr txBox="1">
              <a:spLocks noChangeArrowheads="1"/>
            </p:cNvSpPr>
            <p:nvPr/>
          </p:nvSpPr>
          <p:spPr bwMode="auto">
            <a:xfrm rot="-5400000">
              <a:off x="1051" y="2085"/>
              <a:ext cx="246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Quaternions ℍ</a:t>
              </a:r>
              <a:r>
                <a:rPr lang="en-US" sz="2000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1+i+j+k</a:t>
              </a:r>
            </a:p>
          </p:txBody>
        </p:sp>
        <p:sp>
          <p:nvSpPr>
            <p:cNvPr id="141380" name="AutoShape 17"/>
            <p:cNvSpPr>
              <a:spLocks noChangeArrowheads="1"/>
            </p:cNvSpPr>
            <p:nvPr/>
          </p:nvSpPr>
          <p:spPr bwMode="auto">
            <a:xfrm>
              <a:off x="2172" y="1071"/>
              <a:ext cx="2949" cy="2496"/>
            </a:xfrm>
            <a:prstGeom prst="roundRect">
              <a:avLst>
                <a:gd name="adj" fmla="val 637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862388" y="1730375"/>
            <a:ext cx="4214812" cy="3856038"/>
            <a:chOff x="2433" y="1090"/>
            <a:chExt cx="2655" cy="2429"/>
          </a:xfrm>
        </p:grpSpPr>
        <p:sp>
          <p:nvSpPr>
            <p:cNvPr id="141377" name="Text Box 19"/>
            <p:cNvSpPr txBox="1">
              <a:spLocks noChangeArrowheads="1"/>
            </p:cNvSpPr>
            <p:nvPr/>
          </p:nvSpPr>
          <p:spPr bwMode="auto">
            <a:xfrm>
              <a:off x="2433" y="1090"/>
              <a:ext cx="265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Complex</a:t>
              </a:r>
              <a:r>
                <a:rPr lang="en-US" sz="3200" b="0">
                  <a:solidFill>
                    <a:srgbClr val="FF0000"/>
                  </a:solidFill>
                </a:rPr>
                <a:t> </a:t>
              </a:r>
              <a:r>
                <a:rPr lang="en-US" sz="2800" b="0"/>
                <a:t>ℂ</a:t>
              </a:r>
              <a:r>
                <a:rPr lang="en-US" sz="2800"/>
                <a:t>                 </a:t>
              </a:r>
              <a:r>
                <a:rPr lang="en-US" sz="2800" b="0">
                  <a:solidFill>
                    <a:srgbClr val="33CC33"/>
                  </a:solidFill>
                </a:rPr>
                <a:t>7+3i</a:t>
              </a:r>
              <a:r>
                <a:rPr lang="en-US" sz="2800" b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1378" name="AutoShape 20"/>
            <p:cNvSpPr>
              <a:spLocks noChangeArrowheads="1"/>
            </p:cNvSpPr>
            <p:nvPr/>
          </p:nvSpPr>
          <p:spPr bwMode="auto">
            <a:xfrm>
              <a:off x="2443" y="1167"/>
              <a:ext cx="2582" cy="2352"/>
            </a:xfrm>
            <a:prstGeom prst="roundRect">
              <a:avLst>
                <a:gd name="adj" fmla="val 699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914525" y="2233613"/>
            <a:ext cx="5986463" cy="3733800"/>
            <a:chOff x="1206" y="1407"/>
            <a:chExt cx="3771" cy="2352"/>
          </a:xfrm>
        </p:grpSpPr>
        <p:sp>
          <p:nvSpPr>
            <p:cNvPr id="141375" name="AutoShape 22"/>
            <p:cNvSpPr>
              <a:spLocks noChangeArrowheads="1"/>
            </p:cNvSpPr>
            <p:nvPr/>
          </p:nvSpPr>
          <p:spPr bwMode="auto">
            <a:xfrm>
              <a:off x="1251" y="1407"/>
              <a:ext cx="3726" cy="2352"/>
            </a:xfrm>
            <a:prstGeom prst="roundRect">
              <a:avLst>
                <a:gd name="adj" fmla="val 508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6" name="Text Box 23"/>
            <p:cNvSpPr txBox="1">
              <a:spLocks noChangeArrowheads="1"/>
            </p:cNvSpPr>
            <p:nvPr/>
          </p:nvSpPr>
          <p:spPr bwMode="auto">
            <a:xfrm rot="-5400000">
              <a:off x="516" y="2732"/>
              <a:ext cx="170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500" b="0">
                  <a:solidFill>
                    <a:srgbClr val="FF00FF"/>
                  </a:solidFill>
                  <a:latin typeface="Algerian" pitchFamily="82" charset="0"/>
                </a:rPr>
                <a:t>Surreal</a:t>
              </a:r>
              <a:r>
                <a:rPr lang="en-US" sz="2800" b="0"/>
                <a:t> </a:t>
              </a:r>
              <a:r>
                <a:rPr lang="en-US" sz="2400" b="0">
                  <a:solidFill>
                    <a:srgbClr val="33CC33"/>
                  </a:solidFill>
                </a:rPr>
                <a:t>{L|R}</a:t>
              </a:r>
              <a:r>
                <a:rPr lang="en-US" sz="2800" b="0"/>
                <a:t>       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1466850" y="1776413"/>
            <a:ext cx="6586538" cy="4276725"/>
            <a:chOff x="924" y="1119"/>
            <a:chExt cx="4149" cy="2694"/>
          </a:xfrm>
        </p:grpSpPr>
        <p:sp>
          <p:nvSpPr>
            <p:cNvPr id="141373" name="AutoShape 25"/>
            <p:cNvSpPr>
              <a:spLocks noChangeArrowheads="1"/>
            </p:cNvSpPr>
            <p:nvPr/>
          </p:nvSpPr>
          <p:spPr bwMode="auto">
            <a:xfrm>
              <a:off x="963" y="1119"/>
              <a:ext cx="4110" cy="2688"/>
            </a:xfrm>
            <a:prstGeom prst="roundRect">
              <a:avLst>
                <a:gd name="adj" fmla="val 387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4" name="Text Box 26"/>
            <p:cNvSpPr txBox="1">
              <a:spLocks noChangeArrowheads="1"/>
            </p:cNvSpPr>
            <p:nvPr/>
          </p:nvSpPr>
          <p:spPr bwMode="auto">
            <a:xfrm rot="-5400000">
              <a:off x="185" y="2747"/>
              <a:ext cx="18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Surcomplex </a:t>
              </a:r>
              <a:r>
                <a:rPr lang="en-US" sz="2800" b="0">
                  <a:solidFill>
                    <a:srgbClr val="FF00FF"/>
                  </a:solidFill>
                  <a:latin typeface="Algerian" pitchFamily="82" charset="0"/>
                </a:rPr>
                <a:t>A</a:t>
              </a:r>
              <a:r>
                <a:rPr lang="en-US" sz="2800" b="0">
                  <a:solidFill>
                    <a:srgbClr val="33CC33"/>
                  </a:solidFill>
                </a:rPr>
                <a:t>+</a:t>
              </a:r>
              <a:r>
                <a:rPr lang="en-US" sz="2800" b="0">
                  <a:solidFill>
                    <a:srgbClr val="FF00FF"/>
                  </a:solidFill>
                  <a:latin typeface="Algerian" pitchFamily="82" charset="0"/>
                </a:rPr>
                <a:t>B</a:t>
              </a:r>
              <a:r>
                <a:rPr lang="en-US" sz="2800" b="0">
                  <a:solidFill>
                    <a:srgbClr val="33CC33"/>
                  </a:solidFill>
                </a:rPr>
                <a:t>i</a:t>
              </a:r>
              <a:r>
                <a:rPr lang="en-US" sz="2800" b="0"/>
                <a:t>        </a:t>
              </a:r>
              <a:endParaRPr lang="en-US" sz="2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5578475" y="3903663"/>
            <a:ext cx="1847850" cy="579437"/>
            <a:chOff x="3514" y="2459"/>
            <a:chExt cx="1164" cy="365"/>
          </a:xfrm>
        </p:grpSpPr>
        <p:sp>
          <p:nvSpPr>
            <p:cNvPr id="141371" name="AutoShape 28"/>
            <p:cNvSpPr>
              <a:spLocks noChangeArrowheads="1"/>
            </p:cNvSpPr>
            <p:nvPr/>
          </p:nvSpPr>
          <p:spPr bwMode="auto">
            <a:xfrm>
              <a:off x="3548" y="2530"/>
              <a:ext cx="1115" cy="24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72" name="Text Box 29"/>
            <p:cNvSpPr txBox="1">
              <a:spLocks noChangeArrowheads="1"/>
            </p:cNvSpPr>
            <p:nvPr/>
          </p:nvSpPr>
          <p:spPr bwMode="auto">
            <a:xfrm>
              <a:off x="3514" y="2459"/>
              <a:ext cx="116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Primes</a:t>
              </a:r>
              <a:r>
                <a:rPr lang="en-US" sz="2800" b="0"/>
                <a:t> ℙ</a:t>
              </a:r>
              <a:r>
                <a:rPr lang="en-US" sz="3200"/>
                <a:t> </a:t>
              </a:r>
              <a:r>
                <a:rPr lang="en-US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5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922588" y="1319213"/>
            <a:ext cx="5283200" cy="4419600"/>
            <a:chOff x="1841" y="831"/>
            <a:chExt cx="3328" cy="2784"/>
          </a:xfrm>
        </p:grpSpPr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1841" y="831"/>
              <a:ext cx="3328" cy="2784"/>
              <a:chOff x="1841" y="831"/>
              <a:chExt cx="3328" cy="2784"/>
            </a:xfrm>
          </p:grpSpPr>
          <p:sp>
            <p:nvSpPr>
              <p:cNvPr id="141369" name="AutoShape 32"/>
              <p:cNvSpPr>
                <a:spLocks noChangeArrowheads="1"/>
              </p:cNvSpPr>
              <p:nvPr/>
            </p:nvSpPr>
            <p:spPr bwMode="auto">
              <a:xfrm>
                <a:off x="1889" y="1023"/>
                <a:ext cx="3280" cy="2592"/>
              </a:xfrm>
              <a:prstGeom prst="roundRect">
                <a:avLst>
                  <a:gd name="adj" fmla="val 5782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70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653" y="2019"/>
                <a:ext cx="2704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Octonions </a:t>
                </a:r>
                <a:r>
                  <a:rPr lang="en-US" sz="2600" b="0"/>
                  <a:t>   </a:t>
                </a:r>
                <a:r>
                  <a:rPr lang="en-US" sz="2800" b="0"/>
                  <a:t> </a:t>
                </a:r>
                <a:r>
                  <a:rPr lang="en-US" sz="2000" b="0">
                    <a:solidFill>
                      <a:srgbClr val="33CC33"/>
                    </a:solidFill>
                  </a:rPr>
                  <a:t>1+i+j+k+E+I+J+K</a:t>
                </a:r>
                <a:endParaRPr lang="en-US" sz="2000" b="0">
                  <a:solidFill>
                    <a:srgbClr val="33CC33"/>
                  </a:solidFill>
                  <a:latin typeface="Symbol" pitchFamily="18" charset="2"/>
                </a:endParaRPr>
              </a:p>
            </p:txBody>
          </p:sp>
        </p:grpSp>
        <p:pic>
          <p:nvPicPr>
            <p:cNvPr id="141368" name="Picture 34" descr="Blackboard 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41" y="2323"/>
              <a:ext cx="192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2465388" y="1050925"/>
            <a:ext cx="5892800" cy="4840288"/>
            <a:chOff x="1553" y="662"/>
            <a:chExt cx="3712" cy="3049"/>
          </a:xfrm>
        </p:grpSpPr>
        <p:sp>
          <p:nvSpPr>
            <p:cNvPr id="141365" name="AutoShape 36"/>
            <p:cNvSpPr>
              <a:spLocks noChangeArrowheads="1"/>
            </p:cNvSpPr>
            <p:nvPr/>
          </p:nvSpPr>
          <p:spPr bwMode="auto">
            <a:xfrm>
              <a:off x="1553" y="735"/>
              <a:ext cx="3712" cy="2976"/>
            </a:xfrm>
            <a:prstGeom prst="roundRect">
              <a:avLst>
                <a:gd name="adj" fmla="val 360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6" name="Text Box 37"/>
            <p:cNvSpPr txBox="1">
              <a:spLocks noChangeArrowheads="1"/>
            </p:cNvSpPr>
            <p:nvPr/>
          </p:nvSpPr>
          <p:spPr bwMode="auto">
            <a:xfrm>
              <a:off x="1575" y="662"/>
              <a:ext cx="179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Hypernumbers</a:t>
              </a:r>
              <a:endParaRPr lang="en-US" sz="2800" b="0">
                <a:latin typeface="Symbol" pitchFamily="18" charset="2"/>
              </a:endParaRPr>
            </a:p>
          </p:txBody>
        </p:sp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2473325" y="1344613"/>
            <a:ext cx="5808663" cy="4470400"/>
            <a:chOff x="1558" y="847"/>
            <a:chExt cx="3659" cy="2816"/>
          </a:xfrm>
        </p:grpSpPr>
        <p:sp>
          <p:nvSpPr>
            <p:cNvPr id="141360" name="AutoShape 39"/>
            <p:cNvSpPr>
              <a:spLocks noChangeArrowheads="1"/>
            </p:cNvSpPr>
            <p:nvPr/>
          </p:nvSpPr>
          <p:spPr bwMode="auto">
            <a:xfrm>
              <a:off x="1601" y="975"/>
              <a:ext cx="3616" cy="2688"/>
            </a:xfrm>
            <a:prstGeom prst="roundRect">
              <a:avLst>
                <a:gd name="adj" fmla="val 513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1558" y="847"/>
              <a:ext cx="365" cy="2816"/>
              <a:chOff x="1831" y="844"/>
              <a:chExt cx="365" cy="2816"/>
            </a:xfrm>
          </p:grpSpPr>
          <p:sp>
            <p:nvSpPr>
              <p:cNvPr id="141362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606" y="2069"/>
                <a:ext cx="281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Sedenions</a:t>
                </a:r>
                <a:r>
                  <a:rPr lang="en-US" sz="2600" b="0"/>
                  <a:t> </a:t>
                </a:r>
                <a:r>
                  <a:rPr lang="en-US" sz="3200" b="0">
                    <a:latin typeface="Courier New" pitchFamily="49" charset="0"/>
                  </a:rPr>
                  <a:t>S</a:t>
                </a:r>
                <a:r>
                  <a:rPr lang="en-US"/>
                  <a:t> </a:t>
                </a:r>
                <a:r>
                  <a:rPr lang="en-US" sz="2000" b="0">
                    <a:solidFill>
                      <a:srgbClr val="33CC33"/>
                    </a:solidFill>
                  </a:rPr>
                  <a:t>1+i+j+k+…+e</a:t>
                </a:r>
                <a:r>
                  <a:rPr lang="en-US" sz="2000" b="0" baseline="-25000">
                    <a:solidFill>
                      <a:srgbClr val="33CC33"/>
                    </a:solidFill>
                  </a:rPr>
                  <a:t>15</a:t>
                </a:r>
                <a:r>
                  <a:rPr lang="en-US" sz="2000" b="0">
                    <a:solidFill>
                      <a:srgbClr val="33CC33"/>
                    </a:solidFill>
                  </a:rPr>
                  <a:t>+e</a:t>
                </a:r>
                <a:r>
                  <a:rPr lang="en-US" sz="2000" b="0" baseline="-25000">
                    <a:solidFill>
                      <a:srgbClr val="33CC33"/>
                    </a:solidFill>
                  </a:rPr>
                  <a:t>16</a:t>
                </a:r>
              </a:p>
            </p:txBody>
          </p:sp>
          <p:sp>
            <p:nvSpPr>
              <p:cNvPr id="141363" name="Line 42"/>
              <p:cNvSpPr>
                <a:spLocks noChangeShapeType="1"/>
              </p:cNvSpPr>
              <p:nvPr/>
            </p:nvSpPr>
            <p:spPr bwMode="auto">
              <a:xfrm rot="-5400000">
                <a:off x="2045" y="2497"/>
                <a:ext cx="3" cy="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4" name="Line 43"/>
              <p:cNvSpPr>
                <a:spLocks noChangeShapeType="1"/>
              </p:cNvSpPr>
              <p:nvPr/>
            </p:nvSpPr>
            <p:spPr bwMode="auto">
              <a:xfrm rot="-5400000">
                <a:off x="1975" y="2535"/>
                <a:ext cx="2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533400" y="419100"/>
            <a:ext cx="8053388" cy="5700713"/>
            <a:chOff x="336" y="264"/>
            <a:chExt cx="5073" cy="3591"/>
          </a:xfrm>
        </p:grpSpPr>
        <p:sp>
          <p:nvSpPr>
            <p:cNvPr id="141358" name="AutoShape 45"/>
            <p:cNvSpPr>
              <a:spLocks noChangeArrowheads="1"/>
            </p:cNvSpPr>
            <p:nvPr/>
          </p:nvSpPr>
          <p:spPr bwMode="auto">
            <a:xfrm>
              <a:off x="339" y="351"/>
              <a:ext cx="5070" cy="3504"/>
            </a:xfrm>
            <a:prstGeom prst="roundRect">
              <a:avLst>
                <a:gd name="adj" fmla="val 299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9" name="Text Box 46"/>
            <p:cNvSpPr txBox="1">
              <a:spLocks noChangeArrowheads="1"/>
            </p:cNvSpPr>
            <p:nvPr/>
          </p:nvSpPr>
          <p:spPr bwMode="auto">
            <a:xfrm>
              <a:off x="336" y="264"/>
              <a:ext cx="38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>
                  <a:solidFill>
                    <a:srgbClr val="FF0000"/>
                  </a:solidFill>
                </a:rPr>
                <a:t>?</a:t>
              </a:r>
              <a:endParaRPr lang="en-US" sz="4800" b="0">
                <a:solidFill>
                  <a:srgbClr val="33CC33"/>
                </a:solidFill>
                <a:latin typeface="Symbol" pitchFamily="18" charset="2"/>
              </a:endParaRP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5565775" y="4352925"/>
            <a:ext cx="1951038" cy="519113"/>
            <a:chOff x="3506" y="2742"/>
            <a:chExt cx="1229" cy="327"/>
          </a:xfrm>
        </p:grpSpPr>
        <p:sp>
          <p:nvSpPr>
            <p:cNvPr id="141355" name="AutoShape 48"/>
            <p:cNvSpPr>
              <a:spLocks noChangeArrowheads="1"/>
            </p:cNvSpPr>
            <p:nvPr/>
          </p:nvSpPr>
          <p:spPr bwMode="auto">
            <a:xfrm>
              <a:off x="3546" y="2801"/>
              <a:ext cx="1148" cy="24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6" name="Text Box 49"/>
            <p:cNvSpPr txBox="1">
              <a:spLocks noChangeArrowheads="1"/>
            </p:cNvSpPr>
            <p:nvPr/>
          </p:nvSpPr>
          <p:spPr bwMode="auto">
            <a:xfrm>
              <a:off x="3506" y="2742"/>
              <a:ext cx="122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Boolean</a:t>
              </a:r>
              <a:r>
                <a:rPr lang="en-US" sz="2800" b="0"/>
                <a:t>    </a:t>
              </a:r>
              <a:r>
                <a:rPr lang="en-US" sz="1600" b="0"/>
                <a:t> </a:t>
              </a:r>
              <a:r>
                <a:rPr lang="en-US" sz="2800" b="0">
                  <a:solidFill>
                    <a:srgbClr val="33CC33"/>
                  </a:solidFill>
                </a:rPr>
                <a:t>1</a:t>
              </a:r>
            </a:p>
          </p:txBody>
        </p:sp>
        <p:pic>
          <p:nvPicPr>
            <p:cNvPr id="141357" name="Picture 50" descr="Blackboard 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8" y="2829"/>
              <a:ext cx="18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1071563" y="1090613"/>
            <a:ext cx="7362825" cy="4138612"/>
            <a:chOff x="675" y="687"/>
            <a:chExt cx="4638" cy="2607"/>
          </a:xfrm>
        </p:grpSpPr>
        <p:sp>
          <p:nvSpPr>
            <p:cNvPr id="141353" name="AutoShape 52"/>
            <p:cNvSpPr>
              <a:spLocks noChangeArrowheads="1"/>
            </p:cNvSpPr>
            <p:nvPr/>
          </p:nvSpPr>
          <p:spPr bwMode="auto">
            <a:xfrm>
              <a:off x="675" y="687"/>
              <a:ext cx="4638" cy="2592"/>
            </a:xfrm>
            <a:prstGeom prst="roundRect">
              <a:avLst>
                <a:gd name="adj" fmla="val 3861"/>
              </a:avLst>
            </a:prstGeom>
            <a:noFill/>
            <a:ln w="158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4" name="Text Box 53"/>
            <p:cNvSpPr txBox="1">
              <a:spLocks noChangeArrowheads="1"/>
            </p:cNvSpPr>
            <p:nvPr/>
          </p:nvSpPr>
          <p:spPr bwMode="auto">
            <a:xfrm rot="-5400000">
              <a:off x="-221" y="2129"/>
              <a:ext cx="2085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b="0">
                  <a:solidFill>
                    <a:srgbClr val="3399FF"/>
                  </a:solidFill>
                </a:rPr>
                <a:t>Computable numbers</a:t>
              </a:r>
              <a:endParaRPr lang="en-US" sz="2800" b="0">
                <a:solidFill>
                  <a:srgbClr val="3399FF"/>
                </a:solidFill>
                <a:latin typeface="Symbol" pitchFamily="18" charset="2"/>
              </a:endParaRPr>
            </a:p>
          </p:txBody>
        </p:sp>
      </p:grpSp>
      <p:grpSp>
        <p:nvGrpSpPr>
          <p:cNvPr id="19" name="Group 54"/>
          <p:cNvGrpSpPr>
            <a:grpSpLocks/>
          </p:cNvGrpSpPr>
          <p:nvPr/>
        </p:nvGrpSpPr>
        <p:grpSpPr bwMode="auto">
          <a:xfrm>
            <a:off x="990600" y="585788"/>
            <a:ext cx="7543800" cy="4710112"/>
            <a:chOff x="624" y="369"/>
            <a:chExt cx="4752" cy="2967"/>
          </a:xfrm>
        </p:grpSpPr>
        <p:sp>
          <p:nvSpPr>
            <p:cNvPr id="141351" name="AutoShape 55"/>
            <p:cNvSpPr>
              <a:spLocks noChangeArrowheads="1"/>
            </p:cNvSpPr>
            <p:nvPr/>
          </p:nvSpPr>
          <p:spPr bwMode="auto">
            <a:xfrm>
              <a:off x="627" y="399"/>
              <a:ext cx="4734" cy="2937"/>
            </a:xfrm>
            <a:prstGeom prst="roundRect">
              <a:avLst>
                <a:gd name="adj" fmla="val 365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52" name="Text Box 56"/>
            <p:cNvSpPr txBox="1">
              <a:spLocks noChangeArrowheads="1"/>
            </p:cNvSpPr>
            <p:nvPr/>
          </p:nvSpPr>
          <p:spPr bwMode="auto">
            <a:xfrm>
              <a:off x="624" y="369"/>
              <a:ext cx="47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Finitely describable numbers 			       </a:t>
              </a:r>
              <a:r>
                <a:rPr lang="en-US" sz="2800" b="0">
                  <a:solidFill>
                    <a:srgbClr val="33CC33"/>
                  </a:solidFill>
                </a:rPr>
                <a:t>H</a:t>
              </a:r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4786313" y="2843213"/>
            <a:ext cx="2962275" cy="2355850"/>
            <a:chOff x="3015" y="1791"/>
            <a:chExt cx="1866" cy="1484"/>
          </a:xfrm>
        </p:grpSpPr>
        <p:grpSp>
          <p:nvGrpSpPr>
            <p:cNvPr id="21" name="Group 58"/>
            <p:cNvGrpSpPr>
              <a:grpSpLocks/>
            </p:cNvGrpSpPr>
            <p:nvPr/>
          </p:nvGrpSpPr>
          <p:grpSpPr bwMode="auto">
            <a:xfrm>
              <a:off x="3015" y="1872"/>
              <a:ext cx="327" cy="1403"/>
              <a:chOff x="5049" y="2448"/>
              <a:chExt cx="327" cy="1403"/>
            </a:xfrm>
          </p:grpSpPr>
          <p:sp>
            <p:nvSpPr>
              <p:cNvPr id="141346" name="Text Box 59"/>
              <p:cNvSpPr txBox="1">
                <a:spLocks noChangeArrowheads="1"/>
              </p:cNvSpPr>
              <p:nvPr/>
            </p:nvSpPr>
            <p:spPr bwMode="auto">
              <a:xfrm rot="-5400000">
                <a:off x="4511" y="2986"/>
                <a:ext cx="1403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Algebraic </a:t>
                </a:r>
                <a:r>
                  <a:rPr lang="en-US" sz="2000"/>
                  <a:t>   </a:t>
                </a:r>
                <a:r>
                  <a:rPr lang="en-US" sz="2800" b="0">
                    <a:solidFill>
                      <a:srgbClr val="33CC33"/>
                    </a:solidFill>
                  </a:rPr>
                  <a:t>2</a:t>
                </a:r>
              </a:p>
            </p:txBody>
          </p:sp>
          <p:grpSp>
            <p:nvGrpSpPr>
              <p:cNvPr id="22" name="Group 60"/>
              <p:cNvGrpSpPr>
                <a:grpSpLocks/>
              </p:cNvGrpSpPr>
              <p:nvPr/>
            </p:nvGrpSpPr>
            <p:grpSpPr bwMode="auto">
              <a:xfrm rot="-5400000">
                <a:off x="5114" y="2609"/>
                <a:ext cx="215" cy="204"/>
                <a:chOff x="5563" y="2448"/>
                <a:chExt cx="261" cy="266"/>
              </a:xfrm>
            </p:grpSpPr>
            <p:cxnSp>
              <p:nvCxnSpPr>
                <p:cNvPr id="141348" name="AutoShape 61"/>
                <p:cNvCxnSpPr>
                  <a:cxnSpLocks noChangeShapeType="1"/>
                </p:cNvCxnSpPr>
                <p:nvPr/>
              </p:nvCxnSpPr>
              <p:spPr bwMode="auto">
                <a:xfrm>
                  <a:off x="5563" y="2618"/>
                  <a:ext cx="48" cy="96"/>
                </a:xfrm>
                <a:prstGeom prst="straightConnector1">
                  <a:avLst/>
                </a:prstGeom>
                <a:noFill/>
                <a:ln w="1905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349" name="AutoShape 62"/>
                <p:cNvCxnSpPr>
                  <a:cxnSpLocks noChangeShapeType="1"/>
                </p:cNvCxnSpPr>
                <p:nvPr/>
              </p:nvCxnSpPr>
              <p:spPr bwMode="auto">
                <a:xfrm flipH="1">
                  <a:off x="5611" y="2448"/>
                  <a:ext cx="48" cy="262"/>
                </a:xfrm>
                <a:prstGeom prst="straightConnector1">
                  <a:avLst/>
                </a:prstGeom>
                <a:noFill/>
                <a:ln w="1270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350" name="AutoShape 63"/>
                <p:cNvCxnSpPr>
                  <a:cxnSpLocks noChangeShapeType="1"/>
                </p:cNvCxnSpPr>
                <p:nvPr/>
              </p:nvCxnSpPr>
              <p:spPr bwMode="auto">
                <a:xfrm flipH="1">
                  <a:off x="5659" y="2451"/>
                  <a:ext cx="165" cy="1"/>
                </a:xfrm>
                <a:prstGeom prst="straightConnector1">
                  <a:avLst/>
                </a:prstGeom>
                <a:noFill/>
                <a:ln w="12700">
                  <a:solidFill>
                    <a:srgbClr val="33CC33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41345" name="AutoShape 64"/>
            <p:cNvSpPr>
              <a:spLocks noChangeArrowheads="1"/>
            </p:cNvSpPr>
            <p:nvPr/>
          </p:nvSpPr>
          <p:spPr bwMode="auto">
            <a:xfrm>
              <a:off x="3057" y="1791"/>
              <a:ext cx="1824" cy="1440"/>
            </a:xfrm>
            <a:prstGeom prst="roundRect">
              <a:avLst>
                <a:gd name="adj" fmla="val 906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65"/>
          <p:cNvGrpSpPr>
            <a:grpSpLocks/>
          </p:cNvGrpSpPr>
          <p:nvPr/>
        </p:nvGrpSpPr>
        <p:grpSpPr bwMode="auto">
          <a:xfrm>
            <a:off x="4268788" y="2662238"/>
            <a:ext cx="579437" cy="2735262"/>
            <a:chOff x="2689" y="1677"/>
            <a:chExt cx="365" cy="1723"/>
          </a:xfrm>
        </p:grpSpPr>
        <p:sp>
          <p:nvSpPr>
            <p:cNvPr id="141342" name="Text Box 66"/>
            <p:cNvSpPr txBox="1">
              <a:spLocks noChangeArrowheads="1"/>
            </p:cNvSpPr>
            <p:nvPr/>
          </p:nvSpPr>
          <p:spPr bwMode="auto">
            <a:xfrm rot="-5400000">
              <a:off x="2056" y="2310"/>
              <a:ext cx="16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0"/>
                <a:t>Trancendental</a:t>
              </a:r>
              <a:r>
                <a:rPr lang="en-US" sz="2400" b="0"/>
                <a:t> </a:t>
              </a:r>
              <a:r>
                <a:rPr lang="en-US" sz="900" b="0"/>
                <a:t> </a:t>
              </a:r>
              <a:r>
                <a:rPr lang="en-US" sz="3200" b="0">
                  <a:solidFill>
                    <a:srgbClr val="33CC33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141343" name="AutoShape 67"/>
            <p:cNvSpPr>
              <a:spLocks noChangeArrowheads="1"/>
            </p:cNvSpPr>
            <p:nvPr/>
          </p:nvSpPr>
          <p:spPr bwMode="auto">
            <a:xfrm>
              <a:off x="2769" y="1743"/>
              <a:ext cx="240" cy="165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68"/>
          <p:cNvGrpSpPr>
            <a:grpSpLocks/>
          </p:cNvGrpSpPr>
          <p:nvPr/>
        </p:nvGrpSpPr>
        <p:grpSpPr bwMode="auto">
          <a:xfrm>
            <a:off x="3900488" y="2690813"/>
            <a:ext cx="1384300" cy="2743200"/>
            <a:chOff x="2457" y="1695"/>
            <a:chExt cx="872" cy="1728"/>
          </a:xfrm>
        </p:grpSpPr>
        <p:grpSp>
          <p:nvGrpSpPr>
            <p:cNvPr id="25" name="Group 69"/>
            <p:cNvGrpSpPr>
              <a:grpSpLocks/>
            </p:cNvGrpSpPr>
            <p:nvPr/>
          </p:nvGrpSpPr>
          <p:grpSpPr bwMode="auto">
            <a:xfrm rot="-5400000">
              <a:off x="1989" y="2446"/>
              <a:ext cx="1302" cy="365"/>
              <a:chOff x="2849" y="1844"/>
              <a:chExt cx="1302" cy="365"/>
            </a:xfrm>
          </p:grpSpPr>
          <p:sp>
            <p:nvSpPr>
              <p:cNvPr id="141340" name="Text Box 70"/>
              <p:cNvSpPr txBox="1">
                <a:spLocks noChangeArrowheads="1"/>
              </p:cNvSpPr>
              <p:nvPr/>
            </p:nvSpPr>
            <p:spPr bwMode="auto">
              <a:xfrm>
                <a:off x="2849" y="1844"/>
                <a:ext cx="130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b="0"/>
                  <a:t>Irrationals </a:t>
                </a:r>
                <a:r>
                  <a:rPr lang="en-US" sz="3200" b="0">
                    <a:latin typeface="Courier New" pitchFamily="49" charset="0"/>
                  </a:rPr>
                  <a:t>J</a:t>
                </a:r>
                <a:r>
                  <a:rPr lang="en-US" sz="2800"/>
                  <a:t> </a:t>
                </a:r>
                <a:endParaRPr lang="en-US" sz="3200" b="0">
                  <a:solidFill>
                    <a:srgbClr val="33CC33"/>
                  </a:solidFill>
                </a:endParaRPr>
              </a:p>
            </p:txBody>
          </p:sp>
          <p:sp>
            <p:nvSpPr>
              <p:cNvPr id="141341" name="Line 71"/>
              <p:cNvSpPr>
                <a:spLocks noChangeShapeType="1"/>
              </p:cNvSpPr>
              <p:nvPr/>
            </p:nvSpPr>
            <p:spPr bwMode="auto">
              <a:xfrm>
                <a:off x="3970" y="1956"/>
                <a:ext cx="0" cy="1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339" name="AutoShape 72"/>
            <p:cNvSpPr>
              <a:spLocks noChangeArrowheads="1"/>
            </p:cNvSpPr>
            <p:nvPr/>
          </p:nvSpPr>
          <p:spPr bwMode="auto">
            <a:xfrm>
              <a:off x="2529" y="1695"/>
              <a:ext cx="800" cy="1728"/>
            </a:xfrm>
            <a:prstGeom prst="roundRect">
              <a:avLst>
                <a:gd name="adj" fmla="val 1012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273" name="Text Box 73"/>
          <p:cNvSpPr txBox="1">
            <a:spLocks noChangeArrowheads="1"/>
          </p:cNvSpPr>
          <p:nvPr/>
        </p:nvSpPr>
        <p:spPr bwMode="auto">
          <a:xfrm>
            <a:off x="38100" y="6140450"/>
            <a:ext cx="9867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0">
                <a:solidFill>
                  <a:srgbClr val="3399FF"/>
                </a:solidFill>
              </a:rPr>
              <a:t>Theorem</a:t>
            </a:r>
            <a:r>
              <a:rPr lang="en-US" sz="2500" b="0"/>
              <a:t>: </a:t>
            </a:r>
            <a:r>
              <a:rPr lang="en-US" sz="2500" b="0">
                <a:solidFill>
                  <a:srgbClr val="FF00FF"/>
                </a:solidFill>
              </a:rPr>
              <a:t>some</a:t>
            </a:r>
            <a:r>
              <a:rPr lang="en-US" sz="2500" b="0"/>
              <a:t> real numbers are not finitely describable!</a:t>
            </a:r>
          </a:p>
          <a:p>
            <a:pPr>
              <a:lnSpc>
                <a:spcPct val="80000"/>
              </a:lnSpc>
            </a:pPr>
            <a:r>
              <a:rPr lang="en-US" sz="2500" b="0">
                <a:solidFill>
                  <a:srgbClr val="3399FF"/>
                </a:solidFill>
              </a:rPr>
              <a:t>Theorem</a:t>
            </a:r>
            <a:r>
              <a:rPr lang="en-US" sz="2500" b="0"/>
              <a:t>: </a:t>
            </a:r>
            <a:r>
              <a:rPr lang="en-US" sz="2500" b="0">
                <a:solidFill>
                  <a:srgbClr val="FF0000"/>
                </a:solidFill>
              </a:rPr>
              <a:t>some</a:t>
            </a:r>
            <a:r>
              <a:rPr lang="en-US" sz="2500" b="0"/>
              <a:t> finitely describable real numbers are not computable!</a:t>
            </a:r>
          </a:p>
        </p:txBody>
      </p:sp>
      <p:sp>
        <p:nvSpPr>
          <p:cNvPr id="1075274" name="Oval 74"/>
          <p:cNvSpPr>
            <a:spLocks noChangeAspect="1" noChangeArrowheads="1"/>
          </p:cNvSpPr>
          <p:nvPr/>
        </p:nvSpPr>
        <p:spPr bwMode="auto">
          <a:xfrm>
            <a:off x="4476750" y="5324475"/>
            <a:ext cx="46038" cy="46038"/>
          </a:xfrm>
          <a:prstGeom prst="ellipse">
            <a:avLst/>
          </a:prstGeom>
          <a:solidFill>
            <a:srgbClr val="FF00FF"/>
          </a:solidFill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5" name="Oval 75"/>
          <p:cNvSpPr>
            <a:spLocks noChangeAspect="1" noChangeArrowheads="1"/>
          </p:cNvSpPr>
          <p:nvPr/>
        </p:nvSpPr>
        <p:spPr bwMode="auto">
          <a:xfrm>
            <a:off x="4646613" y="5229225"/>
            <a:ext cx="46037" cy="46038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37" name="Rectangle 76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3600" b="0"/>
              <a:t>Generalized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000"/>
                                        <p:tgtEl>
                                          <p:spTgt spid="1075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1075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0"/>
                                        <p:tgtEl>
                                          <p:spTgt spid="1075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0" fill="hold"/>
                                        <p:tgtEl>
                                          <p:spTgt spid="1075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4" grpId="0" animBg="1"/>
      <p:bldP spid="10752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Sorting and searching:</a:t>
            </a:r>
          </a:p>
          <a:p>
            <a:r>
              <a:rPr lang="en-US" sz="3200" dirty="0" smtClean="0">
                <a:solidFill>
                  <a:srgbClr val="3399FF"/>
                </a:solidFill>
              </a:rPr>
              <a:t> </a:t>
            </a:r>
          </a:p>
          <a:p>
            <a:r>
              <a:rPr lang="en-US" sz="2800" dirty="0" smtClean="0"/>
              <a:t>• Classical sorting methods</a:t>
            </a:r>
          </a:p>
          <a:p>
            <a:r>
              <a:rPr lang="en-US" sz="2800" dirty="0" smtClean="0"/>
              <a:t>• Specialized sorting techniques</a:t>
            </a:r>
          </a:p>
          <a:p>
            <a:r>
              <a:rPr lang="en-US" sz="2800" dirty="0" smtClean="0"/>
              <a:t>• Finding max &amp; min</a:t>
            </a:r>
          </a:p>
          <a:p>
            <a:r>
              <a:rPr lang="en-US" sz="2800" dirty="0" smtClean="0"/>
              <a:t>• Median finding and </a:t>
            </a:r>
            <a:r>
              <a:rPr lang="en-US" sz="2800" dirty="0" err="1" smtClean="0"/>
              <a:t>K</a:t>
            </a:r>
            <a:r>
              <a:rPr lang="en-US" sz="2800" baseline="30000" dirty="0" err="1" smtClean="0"/>
              <a:t>th</a:t>
            </a:r>
            <a:r>
              <a:rPr lang="en-US" sz="2800" dirty="0" smtClean="0"/>
              <a:t> selection</a:t>
            </a:r>
          </a:p>
          <a:p>
            <a:r>
              <a:rPr lang="en-US" sz="2800" dirty="0" smtClean="0"/>
              <a:t>• Majority detection</a:t>
            </a:r>
          </a:p>
          <a:p>
            <a:r>
              <a:rPr lang="en-US" sz="2800" dirty="0" smtClean="0"/>
              <a:t>• Meta algorithms</a:t>
            </a:r>
          </a:p>
          <a:p>
            <a:endParaRPr lang="en-US" sz="2800" dirty="0"/>
          </a:p>
        </p:txBody>
      </p:sp>
      <p:pic>
        <p:nvPicPr>
          <p:cNvPr id="1467393" name="Picture 1" descr="D:\= Gabi Desktop III Feb 2014\= Master new courses\Sorting_quicksort_ani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447800"/>
            <a:ext cx="2667000" cy="2038350"/>
          </a:xfrm>
          <a:prstGeom prst="rect">
            <a:avLst/>
          </a:prstGeom>
          <a:noFill/>
        </p:spPr>
      </p:pic>
      <p:pic>
        <p:nvPicPr>
          <p:cNvPr id="1467394" name="Picture 2" descr="D:\= Gabi Desktop III Feb 2014\= Master new courses\Sorting_heapsort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038600"/>
            <a:ext cx="2667000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67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Algorithms Syllabus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368515" name="Rectangle 3"/>
          <p:cNvSpPr>
            <a:spLocks noChangeArrowheads="1"/>
          </p:cNvSpPr>
          <p:nvPr/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dirty="0" smtClean="0">
                <a:solidFill>
                  <a:srgbClr val="3399FF"/>
                </a:solidFill>
              </a:rPr>
              <a:t>Computational geometry: </a:t>
            </a:r>
          </a:p>
          <a:p>
            <a:r>
              <a:rPr lang="en-US" sz="2800" dirty="0" smtClean="0"/>
              <a:t>• Convex hulls</a:t>
            </a:r>
          </a:p>
          <a:p>
            <a:r>
              <a:rPr lang="en-US" sz="2800" dirty="0" smtClean="0"/>
              <a:t>• Lower bounds </a:t>
            </a:r>
          </a:p>
          <a:p>
            <a:r>
              <a:rPr lang="en-US" sz="2800" dirty="0" smtClean="0"/>
              <a:t>• Line segment intersection</a:t>
            </a:r>
          </a:p>
          <a:p>
            <a:r>
              <a:rPr lang="en-US" sz="2800" dirty="0" smtClean="0"/>
              <a:t>• Planar subdivision search</a:t>
            </a:r>
          </a:p>
          <a:p>
            <a:r>
              <a:rPr lang="en-US" sz="2800" dirty="0" smtClean="0"/>
              <a:t>• </a:t>
            </a:r>
            <a:r>
              <a:rPr lang="en-US" sz="2800" dirty="0" err="1" smtClean="0"/>
              <a:t>Voronoi</a:t>
            </a:r>
            <a:r>
              <a:rPr lang="en-US" sz="2800" dirty="0" smtClean="0"/>
              <a:t> diagrams</a:t>
            </a:r>
          </a:p>
          <a:p>
            <a:r>
              <a:rPr lang="en-US" sz="2800" dirty="0" smtClean="0"/>
              <a:t>• Nearest neighbors</a:t>
            </a:r>
          </a:p>
          <a:p>
            <a:r>
              <a:rPr lang="en-US" sz="2800" dirty="0" smtClean="0"/>
              <a:t>• Geometric minimum spanning trees</a:t>
            </a:r>
          </a:p>
          <a:p>
            <a:r>
              <a:rPr lang="en-US" sz="2800" dirty="0" smtClean="0"/>
              <a:t>• Delaunay triangulations</a:t>
            </a:r>
          </a:p>
          <a:p>
            <a:r>
              <a:rPr lang="en-US" sz="2800" dirty="0" smtClean="0"/>
              <a:t>• Distance between convex polygons</a:t>
            </a:r>
          </a:p>
          <a:p>
            <a:r>
              <a:rPr lang="en-US" sz="2800" dirty="0" smtClean="0"/>
              <a:t>• Triangulation of polygons</a:t>
            </a:r>
          </a:p>
          <a:p>
            <a:r>
              <a:rPr lang="en-US" sz="2800" dirty="0" smtClean="0"/>
              <a:t>• Collinear subsets</a:t>
            </a:r>
          </a:p>
          <a:p>
            <a:endParaRPr lang="en-US" sz="2800" dirty="0"/>
          </a:p>
        </p:txBody>
      </p:sp>
      <p:pic>
        <p:nvPicPr>
          <p:cNvPr id="2412547" name="Picture 3" descr="D:\= Gabi Desktop III Feb 2014\= Master new courses\gcaj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3124200" cy="3124200"/>
          </a:xfrm>
          <a:prstGeom prst="rect">
            <a:avLst/>
          </a:prstGeom>
          <a:noFill/>
        </p:spPr>
      </p:pic>
      <p:pic>
        <p:nvPicPr>
          <p:cNvPr id="2412548" name="Picture 4" descr="D:\= Gabi Desktop III Feb 2014\= Master new courses\Animation_depicting_the_gift_wrapping_algorith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032000" cy="20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6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6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6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6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6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6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6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368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6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6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36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36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53656</TotalTime>
  <Words>2889</Words>
  <Application>Microsoft Office PowerPoint</Application>
  <PresentationFormat>On-screen Show (4:3)</PresentationFormat>
  <Paragraphs>587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Algerian</vt:lpstr>
      <vt:lpstr>Arial</vt:lpstr>
      <vt:lpstr>Calibri</vt:lpstr>
      <vt:lpstr>Courier New</vt:lpstr>
      <vt:lpstr>Symbol</vt:lpstr>
      <vt:lpstr>Times New Roman</vt:lpstr>
      <vt:lpstr>Office Theme</vt:lpstr>
      <vt:lpstr>Equation</vt:lpstr>
      <vt:lpstr>Algorithms CS6161– Fall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2524</cp:revision>
  <dcterms:created xsi:type="dcterms:W3CDTF">2010-10-07T16:23:04Z</dcterms:created>
  <dcterms:modified xsi:type="dcterms:W3CDTF">2016-08-23T05:50:22Z</dcterms:modified>
</cp:coreProperties>
</file>