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1805" r:id="rId2"/>
    <p:sldId id="1810" r:id="rId3"/>
    <p:sldId id="1806" r:id="rId4"/>
    <p:sldId id="1811" r:id="rId5"/>
    <p:sldId id="1803" r:id="rId6"/>
    <p:sldId id="1804" r:id="rId7"/>
    <p:sldId id="1447" r:id="rId8"/>
    <p:sldId id="1448" r:id="rId9"/>
    <p:sldId id="1449" r:id="rId10"/>
    <p:sldId id="1450" r:id="rId11"/>
    <p:sldId id="1464" r:id="rId12"/>
    <p:sldId id="1451" r:id="rId13"/>
    <p:sldId id="1452" r:id="rId14"/>
    <p:sldId id="1453" r:id="rId15"/>
    <p:sldId id="1466" r:id="rId16"/>
    <p:sldId id="1472" r:id="rId17"/>
    <p:sldId id="1468" r:id="rId18"/>
    <p:sldId id="1469" r:id="rId19"/>
    <p:sldId id="1470" r:id="rId20"/>
    <p:sldId id="1471" r:id="rId21"/>
    <p:sldId id="1473" r:id="rId22"/>
    <p:sldId id="1474" r:id="rId23"/>
    <p:sldId id="1475" r:id="rId24"/>
    <p:sldId id="1477" r:id="rId25"/>
    <p:sldId id="1504" r:id="rId26"/>
    <p:sldId id="1478" r:id="rId27"/>
    <p:sldId id="1543" r:id="rId28"/>
    <p:sldId id="1479" r:id="rId29"/>
    <p:sldId id="1544" r:id="rId30"/>
    <p:sldId id="1483" r:id="rId31"/>
    <p:sldId id="1481" r:id="rId32"/>
    <p:sldId id="1482" r:id="rId33"/>
    <p:sldId id="1484" r:id="rId34"/>
    <p:sldId id="150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33CC33"/>
    <a:srgbClr val="FF00FF"/>
    <a:srgbClr val="80808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2391" autoAdjust="0"/>
  </p:normalViewPr>
  <p:slideViewPr>
    <p:cSldViewPr>
      <p:cViewPr varScale="1">
        <p:scale>
          <a:sx n="75" d="100"/>
          <a:sy n="75" d="100"/>
        </p:scale>
        <p:origin x="39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9042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50" d="100"/>
        <a:sy n="50" d="100"/>
      </p:scale>
      <p:origin x="0" y="438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4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0A18C-F21D-4F8D-8C1C-68C9CF625024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79073-5C35-4878-8745-D03EAE7411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27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Times New Roman" pitchFamily="18" charset="0"/>
              </a:defRPr>
            </a:lvl1pPr>
            <a:lvl2pPr>
              <a:defRPr baseline="0">
                <a:latin typeface="Times New Roman" pitchFamily="18" charset="0"/>
              </a:defRPr>
            </a:lvl2pPr>
            <a:lvl3pPr>
              <a:defRPr baseline="0">
                <a:latin typeface="Times New Roman" pitchFamily="18" charset="0"/>
              </a:defRPr>
            </a:lvl3pPr>
            <a:lvl4pPr>
              <a:defRPr baseline="0">
                <a:latin typeface="Times New Roman" pitchFamily="18" charset="0"/>
              </a:defRPr>
            </a:lvl4pPr>
            <a:lvl5pPr>
              <a:defRPr baseline="0">
                <a:latin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7126-9DC6-444D-88E8-34267393069E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4.wmf"/><Relationship Id="rId4" Type="http://schemas.openxmlformats.org/officeDocument/2006/relationships/image" Target="../media/image11.wmf"/><Relationship Id="rId9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18" Type="http://schemas.openxmlformats.org/officeDocument/2006/relationships/image" Target="../media/image3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" Type="http://schemas.openxmlformats.org/officeDocument/2006/relationships/image" Target="../media/image16.jpeg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19" Type="http://schemas.openxmlformats.org/officeDocument/2006/relationships/image" Target="../media/image33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0.gif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0.gif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9.png"/><Relationship Id="rId4" Type="http://schemas.openxmlformats.org/officeDocument/2006/relationships/image" Target="../media/image58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530" name="Rectangle 2"/>
          <p:cNvSpPr>
            <a:spLocks noChangeArrowheads="1"/>
          </p:cNvSpPr>
          <p:nvPr/>
        </p:nvSpPr>
        <p:spPr bwMode="auto">
          <a:xfrm>
            <a:off x="1828800" y="1524000"/>
            <a:ext cx="3422650" cy="342265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304800" y="381000"/>
            <a:ext cx="8382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>
                <a:solidFill>
                  <a:schemeClr val="tx2"/>
                </a:solidFill>
              </a:rPr>
              <a:t>: Given any five points in/on the unit</a:t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>square, is there always a pair with distance ≤     ? </a:t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endParaRPr lang="en-US" sz="3200" b="0">
              <a:solidFill>
                <a:schemeClr val="tx2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71600" y="2743200"/>
            <a:ext cx="2368550" cy="2179638"/>
            <a:chOff x="1488" y="1728"/>
            <a:chExt cx="1492" cy="1373"/>
          </a:xfrm>
        </p:grpSpPr>
        <p:sp>
          <p:nvSpPr>
            <p:cNvPr id="9231" name="Text Box 5"/>
            <p:cNvSpPr txBox="1">
              <a:spLocks noChangeArrowheads="1"/>
            </p:cNvSpPr>
            <p:nvPr/>
          </p:nvSpPr>
          <p:spPr bwMode="auto">
            <a:xfrm>
              <a:off x="1488" y="1728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1</a:t>
              </a:r>
            </a:p>
          </p:txBody>
        </p:sp>
        <p:sp>
          <p:nvSpPr>
            <p:cNvPr id="9232" name="Text Box 6"/>
            <p:cNvSpPr txBox="1">
              <a:spLocks noChangeArrowheads="1"/>
            </p:cNvSpPr>
            <p:nvPr/>
          </p:nvSpPr>
          <p:spPr bwMode="auto">
            <a:xfrm>
              <a:off x="2736" y="2736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1</a:t>
              </a:r>
            </a:p>
          </p:txBody>
        </p:sp>
      </p:grpSp>
      <p:sp>
        <p:nvSpPr>
          <p:cNvPr id="922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9218" name="Object 8"/>
          <p:cNvGraphicFramePr>
            <a:graphicFrameLocks noChangeAspect="1"/>
          </p:cNvGraphicFramePr>
          <p:nvPr/>
        </p:nvGraphicFramePr>
        <p:xfrm>
          <a:off x="7762875" y="857250"/>
          <a:ext cx="3143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5669" name="Equation" r:id="rId3" imgW="266584" imgH="418918" progId="Equation.3">
                  <p:embed/>
                </p:oleObj>
              </mc:Choice>
              <mc:Fallback>
                <p:oleObj name="Equation" r:id="rId3" imgW="266584" imgH="4189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75" y="857250"/>
                        <a:ext cx="314325" cy="66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4537" name="Text Box 9"/>
          <p:cNvSpPr txBox="1">
            <a:spLocks noChangeArrowheads="1"/>
          </p:cNvSpPr>
          <p:nvPr/>
        </p:nvSpPr>
        <p:spPr bwMode="auto">
          <a:xfrm>
            <a:off x="381000" y="5180013"/>
            <a:ext cx="8305800" cy="13731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approaches fail?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techniques work and why?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Lessons and generalizations</a:t>
            </a:r>
          </a:p>
        </p:txBody>
      </p:sp>
      <p:sp>
        <p:nvSpPr>
          <p:cNvPr id="2454538" name="Oval 10"/>
          <p:cNvSpPr>
            <a:spLocks noChangeArrowheads="1"/>
          </p:cNvSpPr>
          <p:nvPr/>
        </p:nvSpPr>
        <p:spPr bwMode="auto">
          <a:xfrm>
            <a:off x="2971800" y="2895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4539" name="Oval 11"/>
          <p:cNvSpPr>
            <a:spLocks noChangeArrowheads="1"/>
          </p:cNvSpPr>
          <p:nvPr/>
        </p:nvSpPr>
        <p:spPr bwMode="auto">
          <a:xfrm>
            <a:off x="2895600" y="2514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4540" name="Oval 12"/>
          <p:cNvSpPr>
            <a:spLocks noChangeArrowheads="1"/>
          </p:cNvSpPr>
          <p:nvPr/>
        </p:nvSpPr>
        <p:spPr bwMode="auto">
          <a:xfrm>
            <a:off x="4343400" y="17526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4541" name="Oval 13"/>
          <p:cNvSpPr>
            <a:spLocks noChangeArrowheads="1"/>
          </p:cNvSpPr>
          <p:nvPr/>
        </p:nvSpPr>
        <p:spPr bwMode="auto">
          <a:xfrm>
            <a:off x="2667000" y="3505200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4542" name="Oval 14"/>
          <p:cNvSpPr>
            <a:spLocks noChangeArrowheads="1"/>
          </p:cNvSpPr>
          <p:nvPr/>
        </p:nvSpPr>
        <p:spPr bwMode="auto">
          <a:xfrm>
            <a:off x="4038600" y="3886200"/>
            <a:ext cx="76200" cy="76200"/>
          </a:xfrm>
          <a:prstGeom prst="ellipse">
            <a:avLst/>
          </a:prstGeom>
          <a:solidFill>
            <a:srgbClr val="3399FF"/>
          </a:solidFill>
          <a:ln w="9525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454543" name="Picture 15" descr="0916=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4063" y="2819400"/>
            <a:ext cx="3309937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4544" name="Line 16"/>
          <p:cNvSpPr>
            <a:spLocks noChangeShapeType="1"/>
          </p:cNvSpPr>
          <p:nvPr/>
        </p:nvSpPr>
        <p:spPr bwMode="auto">
          <a:xfrm flipH="1">
            <a:off x="4200525" y="4162425"/>
            <a:ext cx="608013" cy="4762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1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4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4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4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454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454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454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454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454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454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2454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454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2454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454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23 C 0.00451 -0.03841 0.00937 -0.07659 0.02777 -0.07288 C 0.04618 -0.06918 0.13038 -0.02684 0.11041 0.02152 C 0.09045 0.06987 -0.06389 0.17561 -0.09219 0.21703 C -0.12049 0.25844 -0.08993 0.26446 -0.05938 0.27048 " pathEditMode="relative" ptsTypes="aaaaA">
                                      <p:cBhvr>
                                        <p:cTn id="39" dur="5000" fill="hold"/>
                                        <p:tgtEl>
                                          <p:spTgt spid="24545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23 C -0.05243 0.02869 -0.10468 0.05784 -0.10816 0.03494 C -0.11163 0.01203 -0.05312 -0.14368 -0.02135 -0.13767 C 0.01042 -0.13165 0.04636 -0.03031 0.0823 0.07103 " pathEditMode="relative" rAng="0" ptsTypes="aaaA">
                                      <p:cBhvr>
                                        <p:cTn id="41" dur="5000" fill="hold"/>
                                        <p:tgtEl>
                                          <p:spTgt spid="24545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46 C -0.02187 0.02314 -0.04375 0.04581 -0.0302 0.06964 C -0.01666 0.09347 0.05486 0.14229 0.08143 0.14299 C 0.10799 0.14368 0.13143 0.08584 0.12952 0.07381 C 0.12761 0.06177 0.0816 0.05622 0.07032 0.07103 C 0.05903 0.08584 0.0474 0.14669 0.06181 0.16265 C 0.07622 0.17862 0.1408 0.16659 0.1566 0.16751 " pathEditMode="relative" ptsTypes="aaaaaaA">
                                      <p:cBhvr>
                                        <p:cTn id="43" dur="5000" fill="hold"/>
                                        <p:tgtEl>
                                          <p:spTgt spid="24545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2.57288E-6 C -0.00018 0.00023 -0.10608 -0.15271 -0.2125 -0.30542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45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" y="-15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046 C 0 0.00023 0.02691 0.16959 0.05417 0.33873 " pathEditMode="relative" rAng="0" ptsTypes="aA">
                                      <p:cBhvr>
                                        <p:cTn id="47" dur="5000" fill="hold"/>
                                        <p:tgtEl>
                                          <p:spTgt spid="24545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1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54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54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600" fill="hold"/>
                                        <p:tgtEl>
                                          <p:spTgt spid="245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3000"/>
                                        <p:tgtEl>
                                          <p:spTgt spid="2454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454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454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4530" grpId="0" animBg="1"/>
      <p:bldP spid="2454537" grpId="0"/>
      <p:bldP spid="2454538" grpId="0" animBg="1"/>
      <p:bldP spid="2454538" grpId="1" animBg="1"/>
      <p:bldP spid="2454539" grpId="0" animBg="1"/>
      <p:bldP spid="2454539" grpId="1" animBg="1"/>
      <p:bldP spid="2454540" grpId="0" animBg="1"/>
      <p:bldP spid="2454540" grpId="1" animBg="1"/>
      <p:bldP spid="2454541" grpId="0" animBg="1"/>
      <p:bldP spid="2454541" grpId="1" animBg="1"/>
      <p:bldP spid="2454542" grpId="0" animBg="1"/>
      <p:bldP spid="2454542" grpId="1" animBg="1"/>
      <p:bldP spid="2454544" grpId="0" animBg="1"/>
      <p:bldP spid="245454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8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Tight Bounds</a:t>
            </a:r>
            <a:endParaRPr lang="en-US" sz="900" dirty="0" smtClean="0"/>
          </a:p>
          <a:p>
            <a:r>
              <a:rPr lang="en-US" sz="3600" dirty="0" smtClean="0">
                <a:solidFill>
                  <a:srgbClr val="FF00FF"/>
                </a:solidFill>
              </a:rPr>
              <a:t>Definition</a:t>
            </a:r>
            <a:r>
              <a:rPr lang="en-US" sz="3600" dirty="0" smtClean="0"/>
              <a:t>: </a:t>
            </a:r>
            <a:r>
              <a:rPr lang="en-US" sz="3600" dirty="0" smtClean="0">
                <a:solidFill>
                  <a:srgbClr val="FF0000"/>
                </a:solidFill>
              </a:rPr>
              <a:t>f(n) </a:t>
            </a:r>
            <a:r>
              <a:rPr lang="en-US" sz="3600" dirty="0" smtClean="0"/>
              <a:t>= </a:t>
            </a:r>
            <a:r>
              <a:rPr lang="en-US" sz="3600" dirty="0" smtClean="0">
                <a:latin typeface="Symbol" pitchFamily="18" charset="2"/>
              </a:rPr>
              <a:t>Q</a:t>
            </a:r>
            <a:r>
              <a:rPr lang="en-US" sz="3600" dirty="0" smtClean="0"/>
              <a:t>(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) </a:t>
            </a:r>
          </a:p>
          <a:p>
            <a:r>
              <a:rPr lang="en-US" sz="3600" dirty="0" smtClean="0">
                <a:latin typeface="Symbol" pitchFamily="18" charset="2"/>
              </a:rPr>
              <a:t>	Û  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=O(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) and 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=O(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)</a:t>
            </a:r>
          </a:p>
          <a:p>
            <a:r>
              <a:rPr lang="en-US" sz="3200" dirty="0" smtClean="0"/>
              <a:t>	</a:t>
            </a:r>
            <a:r>
              <a:rPr lang="en-US" sz="3600" dirty="0" smtClean="0">
                <a:latin typeface="Symbol" pitchFamily="18" charset="2"/>
              </a:rPr>
              <a:t>Û  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=O(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) and 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=</a:t>
            </a:r>
            <a:r>
              <a:rPr lang="en-US" sz="3600" dirty="0" smtClean="0">
                <a:latin typeface="Symbol" pitchFamily="18" charset="2"/>
              </a:rPr>
              <a:t>W</a:t>
            </a:r>
            <a:r>
              <a:rPr lang="en-US" sz="3600" dirty="0" smtClean="0"/>
              <a:t>(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) </a:t>
            </a:r>
          </a:p>
          <a:p>
            <a:endParaRPr lang="en-US" sz="800" dirty="0" smtClean="0"/>
          </a:p>
          <a:p>
            <a:r>
              <a:rPr lang="en-US" sz="3200" dirty="0" smtClean="0"/>
              <a:t> 	</a:t>
            </a:r>
            <a:r>
              <a:rPr lang="en-US" sz="3600" dirty="0" smtClean="0">
                <a:latin typeface="Symbol" pitchFamily="18" charset="2"/>
              </a:rPr>
              <a:t>Û  </a:t>
            </a:r>
            <a:r>
              <a:rPr lang="en-US" sz="3600" dirty="0" smtClean="0"/>
              <a:t>Lim 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/</a:t>
            </a:r>
            <a:r>
              <a:rPr lang="en-US" sz="3600" dirty="0" smtClean="0">
                <a:solidFill>
                  <a:srgbClr val="FF0000"/>
                </a:solidFill>
              </a:rPr>
              <a:t>f(n)  and  </a:t>
            </a:r>
            <a:r>
              <a:rPr lang="en-US" sz="3600" dirty="0" smtClean="0"/>
              <a:t>Lim 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/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 exist</a:t>
            </a:r>
          </a:p>
          <a:p>
            <a:r>
              <a:rPr lang="en-US" sz="2000" dirty="0" smtClean="0"/>
              <a:t>  	             n</a:t>
            </a:r>
            <a:r>
              <a:rPr lang="en-US" sz="2000" dirty="0" smtClean="0">
                <a:latin typeface="Symbol" pitchFamily="18" charset="2"/>
              </a:rPr>
              <a:t>®¥			</a:t>
            </a:r>
            <a:r>
              <a:rPr lang="en-US" sz="2000" dirty="0" smtClean="0"/>
              <a:t>           n</a:t>
            </a:r>
            <a:r>
              <a:rPr lang="en-US" sz="2000" dirty="0" smtClean="0">
                <a:latin typeface="Symbol" pitchFamily="18" charset="2"/>
              </a:rPr>
              <a:t>®¥</a:t>
            </a:r>
          </a:p>
          <a:p>
            <a:endParaRPr lang="en-US" sz="1000" dirty="0" smtClean="0"/>
          </a:p>
          <a:p>
            <a:pPr algn="ctr"/>
            <a:endParaRPr lang="en-US" sz="1000" dirty="0" smtClean="0"/>
          </a:p>
          <a:p>
            <a:r>
              <a:rPr lang="en-US" sz="3600" dirty="0" smtClean="0"/>
              <a:t>“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 is Theta of 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”</a:t>
            </a:r>
          </a:p>
          <a:p>
            <a:pPr algn="ctr"/>
            <a:endParaRPr lang="en-US" sz="1000" dirty="0" smtClean="0"/>
          </a:p>
          <a:p>
            <a:r>
              <a:rPr lang="en-US" sz="3200" dirty="0" smtClean="0"/>
              <a:t>Ex:	99n = </a:t>
            </a:r>
            <a:r>
              <a:rPr lang="en-US" sz="3200" dirty="0" smtClean="0">
                <a:latin typeface="Symbol" pitchFamily="18" charset="2"/>
              </a:rPr>
              <a:t>Q</a:t>
            </a:r>
            <a:r>
              <a:rPr lang="en-US" sz="3200" dirty="0" smtClean="0"/>
              <a:t>(n)</a:t>
            </a:r>
          </a:p>
          <a:p>
            <a:r>
              <a:rPr lang="en-US" sz="3200" dirty="0" smtClean="0"/>
              <a:t>	n + log n = </a:t>
            </a:r>
            <a:r>
              <a:rPr lang="en-US" sz="3200" dirty="0" smtClean="0">
                <a:latin typeface="Symbol" pitchFamily="18" charset="2"/>
              </a:rPr>
              <a:t>Q</a:t>
            </a:r>
            <a:r>
              <a:rPr lang="en-US" sz="3200" dirty="0" smtClean="0"/>
              <a:t>(n)</a:t>
            </a:r>
          </a:p>
          <a:p>
            <a:r>
              <a:rPr lang="en-US" sz="3200" dirty="0" smtClean="0"/>
              <a:t>	n</a:t>
            </a:r>
            <a:r>
              <a:rPr lang="en-US" sz="3200" baseline="30000" dirty="0" smtClean="0"/>
              <a:t>8</a:t>
            </a:r>
            <a:r>
              <a:rPr lang="en-US" sz="3200" dirty="0" smtClean="0"/>
              <a:t>-n</a:t>
            </a:r>
            <a:r>
              <a:rPr lang="en-US" sz="3200" baseline="30000" dirty="0" smtClean="0"/>
              <a:t>7</a:t>
            </a:r>
            <a:r>
              <a:rPr lang="en-US" sz="3200" dirty="0" smtClean="0"/>
              <a:t> = </a:t>
            </a:r>
            <a:r>
              <a:rPr lang="en-US" sz="3200" dirty="0" smtClean="0">
                <a:latin typeface="Symbol" pitchFamily="18" charset="2"/>
              </a:rPr>
              <a:t>Q</a:t>
            </a:r>
            <a:r>
              <a:rPr lang="en-US" sz="3200" dirty="0" smtClean="0"/>
              <a:t>(n</a:t>
            </a:r>
            <a:r>
              <a:rPr lang="en-US" sz="3200" baseline="30000" dirty="0" smtClean="0"/>
              <a:t>8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	n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+ cos(n) = </a:t>
            </a:r>
            <a:r>
              <a:rPr lang="en-US" sz="3200" dirty="0" smtClean="0">
                <a:latin typeface="Symbol" pitchFamily="18" charset="2"/>
              </a:rPr>
              <a:t>Q</a:t>
            </a:r>
            <a:r>
              <a:rPr lang="en-US" sz="3200" dirty="0" smtClean="0"/>
              <a:t>(n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	213 = </a:t>
            </a:r>
            <a:r>
              <a:rPr lang="en-US" sz="3200" dirty="0" smtClean="0">
                <a:latin typeface="Symbol" pitchFamily="18" charset="2"/>
              </a:rPr>
              <a:t>Q</a:t>
            </a:r>
            <a:r>
              <a:rPr lang="en-US" sz="3200" dirty="0" smtClean="0"/>
              <a:t>(1)</a:t>
            </a:r>
            <a:endParaRPr lang="en-US" sz="4000" dirty="0" smtClean="0"/>
          </a:p>
        </p:txBody>
      </p:sp>
      <p:grpSp>
        <p:nvGrpSpPr>
          <p:cNvPr id="22" name="Group 21"/>
          <p:cNvGrpSpPr/>
          <p:nvPr/>
        </p:nvGrpSpPr>
        <p:grpSpPr>
          <a:xfrm>
            <a:off x="4419600" y="3530025"/>
            <a:ext cx="4439728" cy="3327975"/>
            <a:chOff x="4419600" y="3276600"/>
            <a:chExt cx="4439728" cy="3327975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4419600" y="4267200"/>
              <a:ext cx="0" cy="1828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4419600" y="6096000"/>
              <a:ext cx="3886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4421529" y="4027990"/>
              <a:ext cx="4085863" cy="1643605"/>
            </a:xfrm>
            <a:custGeom>
              <a:avLst/>
              <a:gdLst>
                <a:gd name="connsiteX0" fmla="*/ 0 w 4085863"/>
                <a:gd name="connsiteY0" fmla="*/ 1643605 h 1643605"/>
                <a:gd name="connsiteX1" fmla="*/ 3183038 w 4085863"/>
                <a:gd name="connsiteY1" fmla="*/ 694481 h 1643605"/>
                <a:gd name="connsiteX2" fmla="*/ 4085863 w 4085863"/>
                <a:gd name="connsiteY2" fmla="*/ 0 h 16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85863" h="1643605">
                  <a:moveTo>
                    <a:pt x="0" y="1643605"/>
                  </a:moveTo>
                  <a:cubicBezTo>
                    <a:pt x="1251030" y="1306010"/>
                    <a:pt x="2502061" y="968415"/>
                    <a:pt x="3183038" y="694481"/>
                  </a:cubicBezTo>
                  <a:cubicBezTo>
                    <a:pt x="3864015" y="420547"/>
                    <a:pt x="3974939" y="210273"/>
                    <a:pt x="4085863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433104" y="4618299"/>
              <a:ext cx="4177496" cy="1331088"/>
            </a:xfrm>
            <a:custGeom>
              <a:avLst/>
              <a:gdLst>
                <a:gd name="connsiteX0" fmla="*/ 0 w 4309640"/>
                <a:gd name="connsiteY0" fmla="*/ 1331088 h 1331088"/>
                <a:gd name="connsiteX1" fmla="*/ 486137 w 4309640"/>
                <a:gd name="connsiteY1" fmla="*/ 763929 h 1331088"/>
                <a:gd name="connsiteX2" fmla="*/ 937549 w 4309640"/>
                <a:gd name="connsiteY2" fmla="*/ 1018572 h 1331088"/>
                <a:gd name="connsiteX3" fmla="*/ 1365812 w 4309640"/>
                <a:gd name="connsiteY3" fmla="*/ 486136 h 1331088"/>
                <a:gd name="connsiteX4" fmla="*/ 1527858 w 4309640"/>
                <a:gd name="connsiteY4" fmla="*/ 833377 h 1331088"/>
                <a:gd name="connsiteX5" fmla="*/ 1886673 w 4309640"/>
                <a:gd name="connsiteY5" fmla="*/ 787078 h 1331088"/>
                <a:gd name="connsiteX6" fmla="*/ 2662177 w 4309640"/>
                <a:gd name="connsiteY6" fmla="*/ 601883 h 1331088"/>
                <a:gd name="connsiteX7" fmla="*/ 4051139 w 4309640"/>
                <a:gd name="connsiteY7" fmla="*/ 92597 h 1331088"/>
                <a:gd name="connsiteX8" fmla="*/ 4213185 w 4309640"/>
                <a:gd name="connsiteY8" fmla="*/ 46298 h 133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9640" h="1331088">
                  <a:moveTo>
                    <a:pt x="0" y="1331088"/>
                  </a:moveTo>
                  <a:cubicBezTo>
                    <a:pt x="164939" y="1073551"/>
                    <a:pt x="329879" y="816015"/>
                    <a:pt x="486137" y="763929"/>
                  </a:cubicBezTo>
                  <a:cubicBezTo>
                    <a:pt x="642395" y="711843"/>
                    <a:pt x="790937" y="1064871"/>
                    <a:pt x="937549" y="1018572"/>
                  </a:cubicBezTo>
                  <a:cubicBezTo>
                    <a:pt x="1084161" y="972273"/>
                    <a:pt x="1267427" y="517002"/>
                    <a:pt x="1365812" y="486136"/>
                  </a:cubicBezTo>
                  <a:cubicBezTo>
                    <a:pt x="1464197" y="455270"/>
                    <a:pt x="1441048" y="783220"/>
                    <a:pt x="1527858" y="833377"/>
                  </a:cubicBezTo>
                  <a:cubicBezTo>
                    <a:pt x="1614668" y="883534"/>
                    <a:pt x="1697620" y="825660"/>
                    <a:pt x="1886673" y="787078"/>
                  </a:cubicBezTo>
                  <a:cubicBezTo>
                    <a:pt x="2075726" y="748496"/>
                    <a:pt x="2301433" y="717630"/>
                    <a:pt x="2662177" y="601883"/>
                  </a:cubicBezTo>
                  <a:cubicBezTo>
                    <a:pt x="3022921" y="486136"/>
                    <a:pt x="3792638" y="185194"/>
                    <a:pt x="4051139" y="92597"/>
                  </a:cubicBezTo>
                  <a:cubicBezTo>
                    <a:pt x="4309640" y="0"/>
                    <a:pt x="4261412" y="23149"/>
                    <a:pt x="4213185" y="46298"/>
                  </a:cubicBezTo>
                </a:path>
              </a:pathLst>
            </a:custGeom>
            <a:ln w="12700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6096000" y="4648200"/>
              <a:ext cx="0" cy="1447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7467600" y="4876800"/>
              <a:ext cx="139172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3399FF"/>
                  </a:solidFill>
                </a:rPr>
                <a:t>c</a:t>
              </a:r>
              <a:r>
                <a:rPr lang="en-US" sz="3200" baseline="-25000" dirty="0" smtClean="0">
                  <a:solidFill>
                    <a:srgbClr val="3399FF"/>
                  </a:solidFill>
                </a:rPr>
                <a:t>2</a:t>
              </a:r>
              <a:r>
                <a:rPr lang="en-US" sz="3200" dirty="0" smtClean="0">
                  <a:solidFill>
                    <a:srgbClr val="3399FF"/>
                  </a:solidFill>
                  <a:latin typeface="Symbol" pitchFamily="18" charset="2"/>
                </a:rPr>
                <a:t>×</a:t>
              </a:r>
              <a:r>
                <a:rPr lang="en-US" sz="3200" dirty="0" smtClean="0">
                  <a:solidFill>
                    <a:srgbClr val="3399FF"/>
                  </a:solidFill>
                </a:rPr>
                <a:t>g(n) </a:t>
              </a:r>
              <a:endParaRPr lang="en-US" sz="3200" dirty="0">
                <a:solidFill>
                  <a:srgbClr val="3399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04591" y="3962400"/>
              <a:ext cx="9012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f(n) 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934750" y="6019800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FF00FF"/>
                  </a:solidFill>
                </a:rPr>
                <a:t>k</a:t>
              </a:r>
              <a:endParaRPr lang="en-US" sz="3200" dirty="0">
                <a:solidFill>
                  <a:srgbClr val="FF00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229600" y="5791200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/>
                <a:t>n</a:t>
              </a:r>
              <a:endParaRPr lang="en-US" sz="3200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4419600" y="3276600"/>
              <a:ext cx="4177496" cy="2626488"/>
            </a:xfrm>
            <a:custGeom>
              <a:avLst/>
              <a:gdLst>
                <a:gd name="connsiteX0" fmla="*/ 0 w 4309640"/>
                <a:gd name="connsiteY0" fmla="*/ 1331088 h 1331088"/>
                <a:gd name="connsiteX1" fmla="*/ 486137 w 4309640"/>
                <a:gd name="connsiteY1" fmla="*/ 763929 h 1331088"/>
                <a:gd name="connsiteX2" fmla="*/ 937549 w 4309640"/>
                <a:gd name="connsiteY2" fmla="*/ 1018572 h 1331088"/>
                <a:gd name="connsiteX3" fmla="*/ 1365812 w 4309640"/>
                <a:gd name="connsiteY3" fmla="*/ 486136 h 1331088"/>
                <a:gd name="connsiteX4" fmla="*/ 1527858 w 4309640"/>
                <a:gd name="connsiteY4" fmla="*/ 833377 h 1331088"/>
                <a:gd name="connsiteX5" fmla="*/ 1886673 w 4309640"/>
                <a:gd name="connsiteY5" fmla="*/ 787078 h 1331088"/>
                <a:gd name="connsiteX6" fmla="*/ 2662177 w 4309640"/>
                <a:gd name="connsiteY6" fmla="*/ 601883 h 1331088"/>
                <a:gd name="connsiteX7" fmla="*/ 4051139 w 4309640"/>
                <a:gd name="connsiteY7" fmla="*/ 92597 h 1331088"/>
                <a:gd name="connsiteX8" fmla="*/ 4213185 w 4309640"/>
                <a:gd name="connsiteY8" fmla="*/ 46298 h 133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9640" h="1331088">
                  <a:moveTo>
                    <a:pt x="0" y="1331088"/>
                  </a:moveTo>
                  <a:cubicBezTo>
                    <a:pt x="164939" y="1073551"/>
                    <a:pt x="329879" y="816015"/>
                    <a:pt x="486137" y="763929"/>
                  </a:cubicBezTo>
                  <a:cubicBezTo>
                    <a:pt x="642395" y="711843"/>
                    <a:pt x="790937" y="1064871"/>
                    <a:pt x="937549" y="1018572"/>
                  </a:cubicBezTo>
                  <a:cubicBezTo>
                    <a:pt x="1084161" y="972273"/>
                    <a:pt x="1267427" y="517002"/>
                    <a:pt x="1365812" y="486136"/>
                  </a:cubicBezTo>
                  <a:cubicBezTo>
                    <a:pt x="1464197" y="455270"/>
                    <a:pt x="1441048" y="783220"/>
                    <a:pt x="1527858" y="833377"/>
                  </a:cubicBezTo>
                  <a:cubicBezTo>
                    <a:pt x="1614668" y="883534"/>
                    <a:pt x="1697620" y="825660"/>
                    <a:pt x="1886673" y="787078"/>
                  </a:cubicBezTo>
                  <a:cubicBezTo>
                    <a:pt x="2075726" y="748496"/>
                    <a:pt x="2301433" y="717630"/>
                    <a:pt x="2662177" y="601883"/>
                  </a:cubicBezTo>
                  <a:cubicBezTo>
                    <a:pt x="3022921" y="486136"/>
                    <a:pt x="3792638" y="185194"/>
                    <a:pt x="4051139" y="92597"/>
                  </a:cubicBezTo>
                  <a:cubicBezTo>
                    <a:pt x="4309640" y="0"/>
                    <a:pt x="4261412" y="23149"/>
                    <a:pt x="4213185" y="46298"/>
                  </a:cubicBezTo>
                </a:path>
              </a:pathLst>
            </a:custGeom>
            <a:ln w="12700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629400" y="3325090"/>
              <a:ext cx="139172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3399FF"/>
                  </a:solidFill>
                </a:rPr>
                <a:t>c</a:t>
              </a:r>
              <a:r>
                <a:rPr lang="en-US" sz="3200" baseline="-25000" dirty="0" smtClean="0">
                  <a:solidFill>
                    <a:srgbClr val="3399FF"/>
                  </a:solidFill>
                </a:rPr>
                <a:t>1</a:t>
              </a:r>
              <a:r>
                <a:rPr lang="en-US" sz="3200" dirty="0" smtClean="0">
                  <a:solidFill>
                    <a:srgbClr val="3399FF"/>
                  </a:solidFill>
                  <a:latin typeface="Symbol" pitchFamily="18" charset="2"/>
                </a:rPr>
                <a:t>×</a:t>
              </a:r>
              <a:r>
                <a:rPr lang="en-US" sz="3200" dirty="0" smtClean="0">
                  <a:solidFill>
                    <a:srgbClr val="3399FF"/>
                  </a:solidFill>
                </a:rPr>
                <a:t>g(n) </a:t>
              </a:r>
              <a:endParaRPr lang="en-US" sz="3200" dirty="0">
                <a:solidFill>
                  <a:srgbClr val="3399FF"/>
                </a:solidFill>
              </a:endParaRPr>
            </a:p>
          </p:txBody>
        </p:sp>
      </p:grpSp>
      <p:pic>
        <p:nvPicPr>
          <p:cNvPr id="24" name="Picture 2" descr="C:\Users\Gabriel Robins\Desktop\Tape measure\vectorstock-64774-tape-measure-vector_crop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203548"/>
            <a:ext cx="1371600" cy="892198"/>
          </a:xfrm>
          <a:prstGeom prst="rect">
            <a:avLst/>
          </a:prstGeom>
          <a:noFill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993" y="13293"/>
            <a:ext cx="814802" cy="1205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279757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601200" cy="664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Loose Bounds</a:t>
            </a:r>
            <a:endParaRPr lang="en-US" sz="900" dirty="0" smtClean="0"/>
          </a:p>
          <a:p>
            <a:r>
              <a:rPr lang="en-US" sz="3600" dirty="0" smtClean="0">
                <a:solidFill>
                  <a:srgbClr val="FF00FF"/>
                </a:solidFill>
              </a:rPr>
              <a:t>Definition</a:t>
            </a:r>
            <a:r>
              <a:rPr lang="en-US" sz="3600" dirty="0" smtClean="0"/>
              <a:t>: </a:t>
            </a:r>
            <a:r>
              <a:rPr lang="en-US" sz="3600" dirty="0" smtClean="0">
                <a:solidFill>
                  <a:srgbClr val="FF0000"/>
                </a:solidFill>
              </a:rPr>
              <a:t>f(n) </a:t>
            </a:r>
            <a:r>
              <a:rPr lang="en-US" sz="3600" dirty="0" smtClean="0"/>
              <a:t>= </a:t>
            </a:r>
            <a:r>
              <a:rPr lang="en-US" sz="3600" dirty="0" smtClean="0">
                <a:latin typeface="Symbol" pitchFamily="18" charset="2"/>
              </a:rPr>
              <a:t>o</a:t>
            </a:r>
            <a:r>
              <a:rPr lang="en-US" sz="3600" dirty="0" smtClean="0"/>
              <a:t>(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1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) </a:t>
            </a:r>
          </a:p>
          <a:p>
            <a:r>
              <a:rPr lang="en-US" sz="3600" dirty="0" smtClean="0">
                <a:latin typeface="Symbol" pitchFamily="18" charset="2"/>
              </a:rPr>
              <a:t>	Û  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=O(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1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) and 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≠</a:t>
            </a:r>
            <a:r>
              <a:rPr lang="en-US" sz="3600" dirty="0" smtClean="0">
                <a:latin typeface="Symbol" pitchFamily="18" charset="2"/>
              </a:rPr>
              <a:t>W</a:t>
            </a:r>
            <a:r>
              <a:rPr lang="en-US" sz="3600" dirty="0" smtClean="0"/>
              <a:t>(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1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)</a:t>
            </a:r>
          </a:p>
          <a:p>
            <a:r>
              <a:rPr lang="en-US" sz="3600" dirty="0" smtClean="0"/>
              <a:t>“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 is little-o of 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1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”</a:t>
            </a:r>
          </a:p>
          <a:p>
            <a:r>
              <a:rPr lang="en-US" sz="3600" dirty="0" smtClean="0">
                <a:solidFill>
                  <a:srgbClr val="FF00FF"/>
                </a:solidFill>
              </a:rPr>
              <a:t>Definition</a:t>
            </a:r>
            <a:r>
              <a:rPr lang="en-US" sz="3600" dirty="0" smtClean="0"/>
              <a:t>: </a:t>
            </a:r>
            <a:r>
              <a:rPr lang="en-US" sz="3600" dirty="0" smtClean="0">
                <a:solidFill>
                  <a:srgbClr val="FF0000"/>
                </a:solidFill>
              </a:rPr>
              <a:t>f(n) </a:t>
            </a:r>
            <a:r>
              <a:rPr lang="en-US" sz="3600" dirty="0" smtClean="0"/>
              <a:t>= </a:t>
            </a:r>
            <a:r>
              <a:rPr lang="en-US" sz="3600" dirty="0" smtClean="0">
                <a:latin typeface="Symbol" pitchFamily="18" charset="2"/>
              </a:rPr>
              <a:t>w</a:t>
            </a:r>
            <a:r>
              <a:rPr lang="en-US" sz="3600" dirty="0" smtClean="0"/>
              <a:t>(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2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) </a:t>
            </a:r>
          </a:p>
          <a:p>
            <a:r>
              <a:rPr lang="en-US" sz="3600" dirty="0" smtClean="0">
                <a:latin typeface="Symbol" pitchFamily="18" charset="2"/>
              </a:rPr>
              <a:t>	Û  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=</a:t>
            </a:r>
            <a:r>
              <a:rPr lang="en-US" sz="3600" dirty="0" smtClean="0">
                <a:latin typeface="Symbol" pitchFamily="18" charset="2"/>
              </a:rPr>
              <a:t>W</a:t>
            </a:r>
            <a:r>
              <a:rPr lang="en-US" sz="3600" dirty="0" smtClean="0"/>
              <a:t>(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2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) and 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≠O(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2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)</a:t>
            </a:r>
          </a:p>
          <a:p>
            <a:r>
              <a:rPr lang="en-US" sz="3600" dirty="0" smtClean="0"/>
              <a:t>“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 is little-omega of 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2 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”</a:t>
            </a:r>
          </a:p>
          <a:p>
            <a:pPr algn="ctr"/>
            <a:endParaRPr lang="en-US" sz="1000" dirty="0" smtClean="0"/>
          </a:p>
          <a:p>
            <a:r>
              <a:rPr lang="en-US" sz="3200" dirty="0" smtClean="0"/>
              <a:t>Ex:	8n = </a:t>
            </a:r>
            <a:r>
              <a:rPr lang="en-US" sz="3200" dirty="0" smtClean="0">
                <a:latin typeface="Symbol" pitchFamily="18" charset="2"/>
              </a:rPr>
              <a:t>o</a:t>
            </a:r>
            <a:r>
              <a:rPr lang="en-US" sz="3200" dirty="0" smtClean="0"/>
              <a:t>(n log </a:t>
            </a:r>
            <a:r>
              <a:rPr lang="en-US" sz="3200" dirty="0" err="1" smtClean="0"/>
              <a:t>log</a:t>
            </a:r>
            <a:r>
              <a:rPr lang="en-US" sz="3200" dirty="0" smtClean="0"/>
              <a:t> n)</a:t>
            </a:r>
          </a:p>
          <a:p>
            <a:r>
              <a:rPr lang="en-US" sz="3200" dirty="0" smtClean="0"/>
              <a:t>	n log n = </a:t>
            </a:r>
            <a:r>
              <a:rPr lang="en-US" sz="3200" dirty="0" smtClean="0">
                <a:latin typeface="Symbol" pitchFamily="18" charset="2"/>
              </a:rPr>
              <a:t>w</a:t>
            </a:r>
            <a:r>
              <a:rPr lang="en-US" sz="3200" dirty="0" smtClean="0"/>
              <a:t>(n)</a:t>
            </a:r>
          </a:p>
          <a:p>
            <a:r>
              <a:rPr lang="en-US" sz="3200" dirty="0" smtClean="0"/>
              <a:t>	n</a:t>
            </a:r>
            <a:r>
              <a:rPr lang="en-US" sz="3200" baseline="30000" dirty="0" smtClean="0"/>
              <a:t>6</a:t>
            </a:r>
            <a:r>
              <a:rPr lang="en-US" sz="3200" dirty="0" smtClean="0"/>
              <a:t> = </a:t>
            </a:r>
            <a:r>
              <a:rPr lang="en-US" sz="3200" dirty="0" smtClean="0">
                <a:latin typeface="Symbol" pitchFamily="18" charset="2"/>
              </a:rPr>
              <a:t>o</a:t>
            </a:r>
            <a:r>
              <a:rPr lang="en-US" sz="3200" dirty="0" smtClean="0"/>
              <a:t>(n</a:t>
            </a:r>
            <a:r>
              <a:rPr lang="en-US" sz="3200" baseline="30000" dirty="0" smtClean="0"/>
              <a:t>6.01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	n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+ sin(n) = </a:t>
            </a:r>
            <a:r>
              <a:rPr lang="en-US" sz="3200" dirty="0" smtClean="0">
                <a:latin typeface="Symbol" pitchFamily="18" charset="2"/>
              </a:rPr>
              <a:t>w</a:t>
            </a:r>
            <a:r>
              <a:rPr lang="en-US" sz="3200" dirty="0" smtClean="0"/>
              <a:t>(n)</a:t>
            </a:r>
          </a:p>
          <a:p>
            <a:r>
              <a:rPr lang="en-US" sz="3200" dirty="0" smtClean="0"/>
              <a:t>	213 = </a:t>
            </a:r>
            <a:r>
              <a:rPr lang="en-US" sz="3200" dirty="0" smtClean="0">
                <a:latin typeface="Symbol" pitchFamily="18" charset="2"/>
              </a:rPr>
              <a:t>o</a:t>
            </a:r>
            <a:r>
              <a:rPr lang="en-US" sz="3200" dirty="0" smtClean="0"/>
              <a:t>(log n)</a:t>
            </a:r>
            <a:endParaRPr lang="en-US" sz="4000" dirty="0" smtClean="0"/>
          </a:p>
        </p:txBody>
      </p:sp>
      <p:grpSp>
        <p:nvGrpSpPr>
          <p:cNvPr id="24" name="Group 23"/>
          <p:cNvGrpSpPr/>
          <p:nvPr/>
        </p:nvGrpSpPr>
        <p:grpSpPr>
          <a:xfrm>
            <a:off x="4419600" y="3530025"/>
            <a:ext cx="4199850" cy="3327975"/>
            <a:chOff x="4419600" y="3276600"/>
            <a:chExt cx="4199850" cy="3327975"/>
          </a:xfrm>
        </p:grpSpPr>
        <p:cxnSp>
          <p:nvCxnSpPr>
            <p:cNvPr id="25" name="Straight Arrow Connector 24"/>
            <p:cNvCxnSpPr/>
            <p:nvPr/>
          </p:nvCxnSpPr>
          <p:spPr>
            <a:xfrm flipV="1">
              <a:off x="4419600" y="4267200"/>
              <a:ext cx="0" cy="1828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4419600" y="6096000"/>
              <a:ext cx="3886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26"/>
            <p:cNvSpPr/>
            <p:nvPr/>
          </p:nvSpPr>
          <p:spPr>
            <a:xfrm>
              <a:off x="4421529" y="4027990"/>
              <a:ext cx="4085863" cy="1643605"/>
            </a:xfrm>
            <a:custGeom>
              <a:avLst/>
              <a:gdLst>
                <a:gd name="connsiteX0" fmla="*/ 0 w 4085863"/>
                <a:gd name="connsiteY0" fmla="*/ 1643605 h 1643605"/>
                <a:gd name="connsiteX1" fmla="*/ 3183038 w 4085863"/>
                <a:gd name="connsiteY1" fmla="*/ 694481 h 1643605"/>
                <a:gd name="connsiteX2" fmla="*/ 4085863 w 4085863"/>
                <a:gd name="connsiteY2" fmla="*/ 0 h 16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85863" h="1643605">
                  <a:moveTo>
                    <a:pt x="0" y="1643605"/>
                  </a:moveTo>
                  <a:cubicBezTo>
                    <a:pt x="1251030" y="1306010"/>
                    <a:pt x="2502061" y="968415"/>
                    <a:pt x="3183038" y="694481"/>
                  </a:cubicBezTo>
                  <a:cubicBezTo>
                    <a:pt x="3864015" y="420547"/>
                    <a:pt x="3974939" y="210273"/>
                    <a:pt x="4085863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4433104" y="4618299"/>
              <a:ext cx="4177496" cy="1331088"/>
            </a:xfrm>
            <a:custGeom>
              <a:avLst/>
              <a:gdLst>
                <a:gd name="connsiteX0" fmla="*/ 0 w 4309640"/>
                <a:gd name="connsiteY0" fmla="*/ 1331088 h 1331088"/>
                <a:gd name="connsiteX1" fmla="*/ 486137 w 4309640"/>
                <a:gd name="connsiteY1" fmla="*/ 763929 h 1331088"/>
                <a:gd name="connsiteX2" fmla="*/ 937549 w 4309640"/>
                <a:gd name="connsiteY2" fmla="*/ 1018572 h 1331088"/>
                <a:gd name="connsiteX3" fmla="*/ 1365812 w 4309640"/>
                <a:gd name="connsiteY3" fmla="*/ 486136 h 1331088"/>
                <a:gd name="connsiteX4" fmla="*/ 1527858 w 4309640"/>
                <a:gd name="connsiteY4" fmla="*/ 833377 h 1331088"/>
                <a:gd name="connsiteX5" fmla="*/ 1886673 w 4309640"/>
                <a:gd name="connsiteY5" fmla="*/ 787078 h 1331088"/>
                <a:gd name="connsiteX6" fmla="*/ 2662177 w 4309640"/>
                <a:gd name="connsiteY6" fmla="*/ 601883 h 1331088"/>
                <a:gd name="connsiteX7" fmla="*/ 4051139 w 4309640"/>
                <a:gd name="connsiteY7" fmla="*/ 92597 h 1331088"/>
                <a:gd name="connsiteX8" fmla="*/ 4213185 w 4309640"/>
                <a:gd name="connsiteY8" fmla="*/ 46298 h 133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9640" h="1331088">
                  <a:moveTo>
                    <a:pt x="0" y="1331088"/>
                  </a:moveTo>
                  <a:cubicBezTo>
                    <a:pt x="164939" y="1073551"/>
                    <a:pt x="329879" y="816015"/>
                    <a:pt x="486137" y="763929"/>
                  </a:cubicBezTo>
                  <a:cubicBezTo>
                    <a:pt x="642395" y="711843"/>
                    <a:pt x="790937" y="1064871"/>
                    <a:pt x="937549" y="1018572"/>
                  </a:cubicBezTo>
                  <a:cubicBezTo>
                    <a:pt x="1084161" y="972273"/>
                    <a:pt x="1267427" y="517002"/>
                    <a:pt x="1365812" y="486136"/>
                  </a:cubicBezTo>
                  <a:cubicBezTo>
                    <a:pt x="1464197" y="455270"/>
                    <a:pt x="1441048" y="783220"/>
                    <a:pt x="1527858" y="833377"/>
                  </a:cubicBezTo>
                  <a:cubicBezTo>
                    <a:pt x="1614668" y="883534"/>
                    <a:pt x="1697620" y="825660"/>
                    <a:pt x="1886673" y="787078"/>
                  </a:cubicBezTo>
                  <a:cubicBezTo>
                    <a:pt x="2075726" y="748496"/>
                    <a:pt x="2301433" y="717630"/>
                    <a:pt x="2662177" y="601883"/>
                  </a:cubicBezTo>
                  <a:cubicBezTo>
                    <a:pt x="3022921" y="486136"/>
                    <a:pt x="3792638" y="185194"/>
                    <a:pt x="4051139" y="92597"/>
                  </a:cubicBezTo>
                  <a:cubicBezTo>
                    <a:pt x="4309640" y="0"/>
                    <a:pt x="4261412" y="23149"/>
                    <a:pt x="4213185" y="46298"/>
                  </a:cubicBezTo>
                </a:path>
              </a:pathLst>
            </a:custGeom>
            <a:ln w="12700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6096000" y="4648200"/>
              <a:ext cx="0" cy="1447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7467600" y="4876800"/>
              <a:ext cx="110639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3399FF"/>
                  </a:solidFill>
                </a:rPr>
                <a:t>g</a:t>
              </a:r>
              <a:r>
                <a:rPr lang="en-US" sz="3200" baseline="-25000" dirty="0" smtClean="0">
                  <a:solidFill>
                    <a:srgbClr val="3399FF"/>
                  </a:solidFill>
                </a:rPr>
                <a:t>2</a:t>
              </a:r>
              <a:r>
                <a:rPr lang="en-US" sz="3200" dirty="0" smtClean="0">
                  <a:solidFill>
                    <a:srgbClr val="3399FF"/>
                  </a:solidFill>
                </a:rPr>
                <a:t>(n) </a:t>
              </a:r>
              <a:endParaRPr lang="en-US" sz="3200" dirty="0">
                <a:solidFill>
                  <a:srgbClr val="3399FF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404591" y="3962400"/>
              <a:ext cx="9012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f(n) 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934750" y="6019800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FF00FF"/>
                  </a:solidFill>
                </a:rPr>
                <a:t>k</a:t>
              </a:r>
              <a:endParaRPr lang="en-US" sz="3200" dirty="0">
                <a:solidFill>
                  <a:srgbClr val="FF00FF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229600" y="5791200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/>
                <a:t>n</a:t>
              </a:r>
              <a:endParaRPr lang="en-US" sz="3200" dirty="0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4419600" y="3276600"/>
              <a:ext cx="4177496" cy="2626488"/>
            </a:xfrm>
            <a:custGeom>
              <a:avLst/>
              <a:gdLst>
                <a:gd name="connsiteX0" fmla="*/ 0 w 4309640"/>
                <a:gd name="connsiteY0" fmla="*/ 1331088 h 1331088"/>
                <a:gd name="connsiteX1" fmla="*/ 486137 w 4309640"/>
                <a:gd name="connsiteY1" fmla="*/ 763929 h 1331088"/>
                <a:gd name="connsiteX2" fmla="*/ 937549 w 4309640"/>
                <a:gd name="connsiteY2" fmla="*/ 1018572 h 1331088"/>
                <a:gd name="connsiteX3" fmla="*/ 1365812 w 4309640"/>
                <a:gd name="connsiteY3" fmla="*/ 486136 h 1331088"/>
                <a:gd name="connsiteX4" fmla="*/ 1527858 w 4309640"/>
                <a:gd name="connsiteY4" fmla="*/ 833377 h 1331088"/>
                <a:gd name="connsiteX5" fmla="*/ 1886673 w 4309640"/>
                <a:gd name="connsiteY5" fmla="*/ 787078 h 1331088"/>
                <a:gd name="connsiteX6" fmla="*/ 2662177 w 4309640"/>
                <a:gd name="connsiteY6" fmla="*/ 601883 h 1331088"/>
                <a:gd name="connsiteX7" fmla="*/ 4051139 w 4309640"/>
                <a:gd name="connsiteY7" fmla="*/ 92597 h 1331088"/>
                <a:gd name="connsiteX8" fmla="*/ 4213185 w 4309640"/>
                <a:gd name="connsiteY8" fmla="*/ 46298 h 133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9640" h="1331088">
                  <a:moveTo>
                    <a:pt x="0" y="1331088"/>
                  </a:moveTo>
                  <a:cubicBezTo>
                    <a:pt x="164939" y="1073551"/>
                    <a:pt x="329879" y="816015"/>
                    <a:pt x="486137" y="763929"/>
                  </a:cubicBezTo>
                  <a:cubicBezTo>
                    <a:pt x="642395" y="711843"/>
                    <a:pt x="790937" y="1064871"/>
                    <a:pt x="937549" y="1018572"/>
                  </a:cubicBezTo>
                  <a:cubicBezTo>
                    <a:pt x="1084161" y="972273"/>
                    <a:pt x="1267427" y="517002"/>
                    <a:pt x="1365812" y="486136"/>
                  </a:cubicBezTo>
                  <a:cubicBezTo>
                    <a:pt x="1464197" y="455270"/>
                    <a:pt x="1441048" y="783220"/>
                    <a:pt x="1527858" y="833377"/>
                  </a:cubicBezTo>
                  <a:cubicBezTo>
                    <a:pt x="1614668" y="883534"/>
                    <a:pt x="1697620" y="825660"/>
                    <a:pt x="1886673" y="787078"/>
                  </a:cubicBezTo>
                  <a:cubicBezTo>
                    <a:pt x="2075726" y="748496"/>
                    <a:pt x="2301433" y="717630"/>
                    <a:pt x="2662177" y="601883"/>
                  </a:cubicBezTo>
                  <a:cubicBezTo>
                    <a:pt x="3022921" y="486136"/>
                    <a:pt x="3792638" y="185194"/>
                    <a:pt x="4051139" y="92597"/>
                  </a:cubicBezTo>
                  <a:cubicBezTo>
                    <a:pt x="4309640" y="0"/>
                    <a:pt x="4261412" y="23149"/>
                    <a:pt x="4213185" y="46298"/>
                  </a:cubicBezTo>
                </a:path>
              </a:pathLst>
            </a:custGeom>
            <a:ln w="12700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901878" y="3325090"/>
              <a:ext cx="110639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3399FF"/>
                  </a:solidFill>
                </a:rPr>
                <a:t>g</a:t>
              </a:r>
              <a:r>
                <a:rPr lang="en-US" sz="3200" baseline="-25000" dirty="0" smtClean="0">
                  <a:solidFill>
                    <a:srgbClr val="3399FF"/>
                  </a:solidFill>
                </a:rPr>
                <a:t>1</a:t>
              </a:r>
              <a:r>
                <a:rPr lang="en-US" sz="3200" dirty="0" smtClean="0">
                  <a:solidFill>
                    <a:srgbClr val="3399FF"/>
                  </a:solidFill>
                </a:rPr>
                <a:t>(n) </a:t>
              </a:r>
              <a:endParaRPr lang="en-US" sz="3200" dirty="0">
                <a:solidFill>
                  <a:srgbClr val="3399FF"/>
                </a:solidFill>
              </a:endParaRPr>
            </a:p>
          </p:txBody>
        </p:sp>
      </p:grpSp>
      <p:pic>
        <p:nvPicPr>
          <p:cNvPr id="21" name="Picture 2" descr="C:\Users\Gabriel Robins\Desktop\Tape measure\vectorstock-64774-tape-measure-vector_crop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203548"/>
            <a:ext cx="1371600" cy="892198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993" y="13293"/>
            <a:ext cx="814802" cy="1205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601200" cy="735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Growth Laws</a:t>
            </a:r>
            <a:endParaRPr lang="en-US" sz="900" dirty="0" smtClean="0"/>
          </a:p>
          <a:p>
            <a:endParaRPr lang="en-US" sz="3200" dirty="0" smtClean="0"/>
          </a:p>
          <a:p>
            <a:r>
              <a:rPr lang="en-US" sz="3600" dirty="0" smtClean="0"/>
              <a:t>Let	</a:t>
            </a:r>
            <a:r>
              <a:rPr lang="en-US" sz="3600" dirty="0" smtClean="0">
                <a:solidFill>
                  <a:srgbClr val="FF0000"/>
                </a:solidFill>
              </a:rPr>
              <a:t>f</a:t>
            </a:r>
            <a:r>
              <a:rPr lang="en-US" sz="3600" baseline="-25000" dirty="0" smtClean="0">
                <a:solidFill>
                  <a:srgbClr val="FF0000"/>
                </a:solidFill>
              </a:rPr>
              <a:t>1</a:t>
            </a:r>
            <a:r>
              <a:rPr lang="en-US" sz="3600" dirty="0" smtClean="0">
                <a:solidFill>
                  <a:srgbClr val="FF0000"/>
                </a:solidFill>
              </a:rPr>
              <a:t>(n)</a:t>
            </a:r>
            <a:r>
              <a:rPr lang="en-US" sz="3600" dirty="0" smtClean="0"/>
              <a:t>=O(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1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) and </a:t>
            </a:r>
            <a:r>
              <a:rPr lang="en-US" sz="3600" dirty="0" smtClean="0">
                <a:solidFill>
                  <a:srgbClr val="FF0000"/>
                </a:solidFill>
              </a:rPr>
              <a:t>f</a:t>
            </a:r>
            <a:r>
              <a:rPr lang="en-US" sz="3600" baseline="-25000" dirty="0" smtClean="0">
                <a:solidFill>
                  <a:srgbClr val="FF0000"/>
                </a:solidFill>
              </a:rPr>
              <a:t>2</a:t>
            </a:r>
            <a:r>
              <a:rPr lang="en-US" sz="3600" dirty="0" smtClean="0">
                <a:solidFill>
                  <a:srgbClr val="FF0000"/>
                </a:solidFill>
              </a:rPr>
              <a:t>(n)</a:t>
            </a:r>
            <a:r>
              <a:rPr lang="en-US" sz="3600" dirty="0" smtClean="0"/>
              <a:t>=O(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2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)</a:t>
            </a:r>
          </a:p>
          <a:p>
            <a:r>
              <a:rPr lang="en-US" sz="2400" dirty="0" smtClean="0"/>
              <a:t> </a:t>
            </a:r>
          </a:p>
          <a:p>
            <a:r>
              <a:rPr lang="en-US" sz="3600" dirty="0" err="1" smtClean="0">
                <a:solidFill>
                  <a:srgbClr val="FF00FF"/>
                </a:solidFill>
              </a:rPr>
              <a:t>Thm</a:t>
            </a:r>
            <a:r>
              <a:rPr lang="en-US" sz="3600" dirty="0" smtClean="0">
                <a:solidFill>
                  <a:srgbClr val="FF00FF"/>
                </a:solidFill>
              </a:rPr>
              <a:t>:   </a:t>
            </a:r>
            <a:r>
              <a:rPr lang="en-US" sz="3600" dirty="0" smtClean="0">
                <a:solidFill>
                  <a:srgbClr val="FF0000"/>
                </a:solidFill>
              </a:rPr>
              <a:t>f</a:t>
            </a:r>
            <a:r>
              <a:rPr lang="en-US" sz="3600" baseline="-25000" dirty="0" smtClean="0">
                <a:solidFill>
                  <a:srgbClr val="FF0000"/>
                </a:solidFill>
              </a:rPr>
              <a:t>1</a:t>
            </a:r>
            <a:r>
              <a:rPr lang="en-US" sz="3600" dirty="0" smtClean="0">
                <a:solidFill>
                  <a:srgbClr val="FF0000"/>
                </a:solidFill>
              </a:rPr>
              <a:t>(n) </a:t>
            </a:r>
            <a:r>
              <a:rPr lang="en-US" sz="3600" dirty="0" smtClean="0"/>
              <a:t>+ </a:t>
            </a:r>
            <a:r>
              <a:rPr lang="en-US" sz="3600" dirty="0" smtClean="0">
                <a:solidFill>
                  <a:srgbClr val="FF0000"/>
                </a:solidFill>
              </a:rPr>
              <a:t>f</a:t>
            </a:r>
            <a:r>
              <a:rPr lang="en-US" sz="3600" baseline="-25000" dirty="0" smtClean="0">
                <a:solidFill>
                  <a:srgbClr val="FF0000"/>
                </a:solidFill>
              </a:rPr>
              <a:t>2</a:t>
            </a:r>
            <a:r>
              <a:rPr lang="en-US" sz="3600" dirty="0" smtClean="0">
                <a:solidFill>
                  <a:srgbClr val="FF0000"/>
                </a:solidFill>
              </a:rPr>
              <a:t>(n) </a:t>
            </a:r>
            <a:r>
              <a:rPr lang="en-US" sz="3600" dirty="0" smtClean="0"/>
              <a:t>= O(max(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1</a:t>
            </a:r>
            <a:r>
              <a:rPr lang="en-US" sz="3600" dirty="0" smtClean="0">
                <a:solidFill>
                  <a:srgbClr val="3399FF"/>
                </a:solidFill>
              </a:rPr>
              <a:t>(n) </a:t>
            </a:r>
            <a:r>
              <a:rPr lang="en-US" sz="3600" dirty="0" smtClean="0"/>
              <a:t>, 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2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) </a:t>
            </a:r>
            <a:r>
              <a:rPr lang="en-US" sz="1200" dirty="0" smtClean="0"/>
              <a:t> </a:t>
            </a:r>
          </a:p>
          <a:p>
            <a:r>
              <a:rPr lang="en-US" sz="1200" dirty="0" smtClean="0"/>
              <a:t> 	 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Sequential code</a:t>
            </a:r>
          </a:p>
          <a:p>
            <a:r>
              <a:rPr lang="en-US" sz="2400" dirty="0" smtClean="0"/>
              <a:t> 	 </a:t>
            </a:r>
          </a:p>
          <a:p>
            <a:r>
              <a:rPr lang="en-US" sz="3600" dirty="0" err="1" smtClean="0">
                <a:solidFill>
                  <a:srgbClr val="FF00FF"/>
                </a:solidFill>
              </a:rPr>
              <a:t>Thm</a:t>
            </a:r>
            <a:r>
              <a:rPr lang="en-US" sz="3600" dirty="0" smtClean="0">
                <a:solidFill>
                  <a:srgbClr val="FF00FF"/>
                </a:solidFill>
              </a:rPr>
              <a:t>:   </a:t>
            </a:r>
            <a:r>
              <a:rPr lang="en-US" sz="3600" dirty="0" smtClean="0">
                <a:solidFill>
                  <a:srgbClr val="FF0000"/>
                </a:solidFill>
              </a:rPr>
              <a:t>f</a:t>
            </a:r>
            <a:r>
              <a:rPr lang="en-US" sz="3600" baseline="-25000" dirty="0" smtClean="0">
                <a:solidFill>
                  <a:srgbClr val="FF0000"/>
                </a:solidFill>
              </a:rPr>
              <a:t>1</a:t>
            </a:r>
            <a:r>
              <a:rPr lang="en-US" sz="3600" dirty="0" smtClean="0">
                <a:solidFill>
                  <a:srgbClr val="FF0000"/>
                </a:solidFill>
              </a:rPr>
              <a:t>(n)</a:t>
            </a:r>
            <a:r>
              <a:rPr lang="en-US" sz="3600" dirty="0" smtClean="0"/>
              <a:t> </a:t>
            </a:r>
            <a:r>
              <a:rPr lang="en-US" sz="2400" dirty="0" smtClean="0"/>
              <a:t>•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f</a:t>
            </a:r>
            <a:r>
              <a:rPr lang="en-US" sz="3600" baseline="-25000" dirty="0" smtClean="0">
                <a:solidFill>
                  <a:srgbClr val="FF0000"/>
                </a:solidFill>
              </a:rPr>
              <a:t>2</a:t>
            </a:r>
            <a:r>
              <a:rPr lang="en-US" sz="3600" dirty="0" smtClean="0">
                <a:solidFill>
                  <a:srgbClr val="FF0000"/>
                </a:solidFill>
              </a:rPr>
              <a:t>(n)</a:t>
            </a:r>
            <a:r>
              <a:rPr lang="en-US" sz="3600" dirty="0" smtClean="0"/>
              <a:t> = O(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1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 </a:t>
            </a:r>
            <a:r>
              <a:rPr lang="en-US" sz="2400" dirty="0" smtClean="0"/>
              <a:t>•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2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)</a:t>
            </a:r>
          </a:p>
          <a:p>
            <a:pPr algn="ctr"/>
            <a:r>
              <a:rPr lang="en-US" sz="12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Nested loops &amp; subroutine calls</a:t>
            </a:r>
          </a:p>
          <a:p>
            <a:endParaRPr lang="en-US" sz="2400" dirty="0" smtClean="0"/>
          </a:p>
          <a:p>
            <a:r>
              <a:rPr lang="en-US" sz="3600" dirty="0" err="1" smtClean="0">
                <a:solidFill>
                  <a:srgbClr val="FF00FF"/>
                </a:solidFill>
              </a:rPr>
              <a:t>Thm</a:t>
            </a:r>
            <a:r>
              <a:rPr lang="en-US" sz="3600" dirty="0" smtClean="0">
                <a:solidFill>
                  <a:srgbClr val="FF00FF"/>
                </a:solidFill>
              </a:rPr>
              <a:t>:   </a:t>
            </a:r>
            <a:r>
              <a:rPr lang="en-US" sz="3600" dirty="0" err="1" smtClean="0"/>
              <a:t>n</a:t>
            </a:r>
            <a:r>
              <a:rPr lang="en-US" sz="3600" baseline="30000" dirty="0" err="1" smtClean="0"/>
              <a:t>k</a:t>
            </a:r>
            <a:r>
              <a:rPr lang="en-US" sz="3600" dirty="0" smtClean="0"/>
              <a:t> = O(</a:t>
            </a:r>
            <a:r>
              <a:rPr lang="en-US" sz="3600" dirty="0" err="1" smtClean="0"/>
              <a:t>c</a:t>
            </a:r>
            <a:r>
              <a:rPr lang="en-US" sz="3600" baseline="30000" dirty="0" err="1" smtClean="0"/>
              <a:t>n</a:t>
            </a:r>
            <a:r>
              <a:rPr lang="en-US" sz="3600" dirty="0" smtClean="0"/>
              <a:t>)  </a:t>
            </a:r>
            <a:r>
              <a:rPr lang="en-US" sz="3600" dirty="0" smtClean="0">
                <a:latin typeface="Symbol" pitchFamily="18" charset="2"/>
              </a:rPr>
              <a:t>"</a:t>
            </a:r>
            <a:r>
              <a:rPr lang="en-US" sz="3600" dirty="0" smtClean="0"/>
              <a:t> </a:t>
            </a:r>
            <a:r>
              <a:rPr lang="en-US" sz="3600" dirty="0" err="1" smtClean="0"/>
              <a:t>c,k</a:t>
            </a:r>
            <a:r>
              <a:rPr lang="en-US" sz="3600" dirty="0" smtClean="0"/>
              <a:t>&gt;0</a:t>
            </a:r>
          </a:p>
          <a:p>
            <a:r>
              <a:rPr lang="en-US" sz="1600" dirty="0" smtClean="0"/>
              <a:t> </a:t>
            </a:r>
          </a:p>
          <a:p>
            <a:r>
              <a:rPr lang="en-US" sz="3600" dirty="0" smtClean="0"/>
              <a:t>Ex:  n</a:t>
            </a:r>
            <a:r>
              <a:rPr lang="en-US" sz="3600" baseline="30000" dirty="0" smtClean="0"/>
              <a:t>1000</a:t>
            </a:r>
            <a:r>
              <a:rPr lang="en-US" sz="3600" dirty="0" smtClean="0"/>
              <a:t> = O(1.001</a:t>
            </a:r>
            <a:r>
              <a:rPr lang="en-US" sz="3600" baseline="30000" dirty="0" smtClean="0"/>
              <a:t>n</a:t>
            </a:r>
            <a:r>
              <a:rPr lang="en-US" sz="3600" dirty="0" smtClean="0"/>
              <a:t>)</a:t>
            </a:r>
          </a:p>
          <a:p>
            <a:endParaRPr lang="en-US" sz="3600" dirty="0" smtClean="0"/>
          </a:p>
        </p:txBody>
      </p:sp>
      <p:pic>
        <p:nvPicPr>
          <p:cNvPr id="5" name="Picture 2" descr="C:\Users\Gabriel Robins\Desktop\Tape measure\vectorstock-64774-tape-measure-vector_crop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203548"/>
            <a:ext cx="1371600" cy="89219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993" y="13293"/>
            <a:ext cx="814802" cy="1205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601200" cy="68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 smtClean="0"/>
              <a:t>		Solving Recurrences</a:t>
            </a:r>
            <a:endParaRPr lang="en-US" sz="900" dirty="0" smtClean="0"/>
          </a:p>
          <a:p>
            <a:endParaRPr lang="en-US" sz="1200" dirty="0" smtClean="0"/>
          </a:p>
          <a:p>
            <a:r>
              <a:rPr lang="en-US" sz="3600" dirty="0" smtClean="0"/>
              <a:t>T(n) = </a:t>
            </a:r>
            <a:r>
              <a:rPr lang="en-US" sz="3600" dirty="0" smtClean="0">
                <a:solidFill>
                  <a:srgbClr val="3399FF"/>
                </a:solidFill>
              </a:rPr>
              <a:t>a</a:t>
            </a:r>
            <a:r>
              <a:rPr lang="en-US" sz="3600" dirty="0" smtClean="0"/>
              <a:t> </a:t>
            </a:r>
            <a:r>
              <a:rPr lang="en-US" sz="2400" dirty="0" smtClean="0"/>
              <a:t>• </a:t>
            </a:r>
            <a:r>
              <a:rPr lang="en-US" sz="3600" dirty="0" smtClean="0"/>
              <a:t>T(n/</a:t>
            </a:r>
            <a:r>
              <a:rPr lang="en-US" sz="3600" dirty="0" smtClean="0">
                <a:solidFill>
                  <a:srgbClr val="33CC33"/>
                </a:solidFill>
              </a:rPr>
              <a:t>b</a:t>
            </a:r>
            <a:r>
              <a:rPr lang="en-US" sz="3600" dirty="0" smtClean="0"/>
              <a:t>) + </a:t>
            </a:r>
            <a:r>
              <a:rPr lang="en-US" sz="3600" dirty="0" smtClean="0">
                <a:solidFill>
                  <a:srgbClr val="FF00FF"/>
                </a:solidFill>
              </a:rPr>
              <a:t>f</a:t>
            </a:r>
            <a:r>
              <a:rPr lang="en-US" sz="3600" dirty="0" smtClean="0"/>
              <a:t>(n)</a:t>
            </a:r>
          </a:p>
          <a:p>
            <a:r>
              <a:rPr lang="en-US" sz="1200" dirty="0" smtClean="0"/>
              <a:t> </a:t>
            </a:r>
            <a:endParaRPr lang="en-US" sz="800" dirty="0" smtClean="0"/>
          </a:p>
          <a:p>
            <a:r>
              <a:rPr lang="en-US" sz="3600" dirty="0" smtClean="0"/>
              <a:t>	a≥1, b&gt;1, and let </a:t>
            </a:r>
            <a:r>
              <a:rPr lang="en-US" sz="3600" dirty="0" smtClean="0">
                <a:solidFill>
                  <a:srgbClr val="FF0000"/>
                </a:solidFill>
              </a:rPr>
              <a:t>c</a:t>
            </a:r>
            <a:r>
              <a:rPr lang="en-US" sz="3600" dirty="0" smtClean="0"/>
              <a:t> = </a:t>
            </a:r>
            <a:r>
              <a:rPr lang="en-US" sz="3600" dirty="0" err="1" smtClean="0"/>
              <a:t>log</a:t>
            </a:r>
            <a:r>
              <a:rPr lang="en-US" sz="3600" baseline="-25000" dirty="0" err="1" smtClean="0">
                <a:solidFill>
                  <a:srgbClr val="33CC33"/>
                </a:solidFill>
              </a:rPr>
              <a:t>b</a:t>
            </a:r>
            <a:r>
              <a:rPr lang="en-US" sz="3600" dirty="0" err="1" smtClean="0">
                <a:solidFill>
                  <a:srgbClr val="3399FF"/>
                </a:solidFill>
              </a:rPr>
              <a:t>a</a:t>
            </a:r>
            <a:endParaRPr lang="en-US" sz="3600" dirty="0" smtClean="0">
              <a:solidFill>
                <a:srgbClr val="3399FF"/>
              </a:solidFill>
            </a:endParaRPr>
          </a:p>
          <a:p>
            <a:r>
              <a:rPr lang="en-US" sz="1200" dirty="0" smtClean="0"/>
              <a:t> </a:t>
            </a:r>
          </a:p>
          <a:p>
            <a:r>
              <a:rPr lang="en-US" sz="3600" dirty="0" err="1" smtClean="0"/>
              <a:t>Thm</a:t>
            </a:r>
            <a:r>
              <a:rPr lang="en-US" sz="3600" dirty="0" smtClean="0"/>
              <a:t>: </a:t>
            </a:r>
            <a:r>
              <a:rPr lang="en-US" sz="3600" dirty="0" smtClean="0">
                <a:solidFill>
                  <a:srgbClr val="FF00FF"/>
                </a:solidFill>
              </a:rPr>
              <a:t>f</a:t>
            </a:r>
            <a:r>
              <a:rPr lang="en-US" sz="3600" dirty="0" smtClean="0"/>
              <a:t>(n)=</a:t>
            </a:r>
            <a:r>
              <a:rPr lang="en-US" sz="3600" dirty="0" smtClean="0">
                <a:latin typeface="Symbol" pitchFamily="18" charset="2"/>
              </a:rPr>
              <a:t>O</a:t>
            </a:r>
            <a:r>
              <a:rPr lang="en-US" sz="3600" dirty="0" smtClean="0"/>
              <a:t>(</a:t>
            </a:r>
            <a:r>
              <a:rPr lang="en-US" sz="3600" dirty="0" err="1" smtClean="0"/>
              <a:t>n</a:t>
            </a:r>
            <a:r>
              <a:rPr lang="en-US" sz="3600" baseline="30000" dirty="0" err="1" smtClean="0">
                <a:solidFill>
                  <a:srgbClr val="FF0000"/>
                </a:solidFill>
              </a:rPr>
              <a:t>c</a:t>
            </a:r>
            <a:r>
              <a:rPr lang="en-US" sz="3600" baseline="30000" dirty="0" smtClean="0"/>
              <a:t>-</a:t>
            </a:r>
            <a:r>
              <a:rPr lang="en-US" sz="3600" baseline="30000" dirty="0" smtClean="0">
                <a:latin typeface="Symbol" pitchFamily="18" charset="2"/>
              </a:rPr>
              <a:t>e</a:t>
            </a:r>
            <a:r>
              <a:rPr lang="en-US" sz="3600" dirty="0" smtClean="0"/>
              <a:t>) for some </a:t>
            </a:r>
            <a:r>
              <a:rPr lang="en-US" sz="3600" dirty="0" smtClean="0">
                <a:latin typeface="Symbol" pitchFamily="18" charset="2"/>
              </a:rPr>
              <a:t>e&gt;</a:t>
            </a:r>
            <a:r>
              <a:rPr lang="en-US" sz="3600" dirty="0" smtClean="0"/>
              <a:t>0 </a:t>
            </a:r>
            <a:r>
              <a:rPr lang="en-US" sz="3600" dirty="0" smtClean="0">
                <a:latin typeface="Symbol" pitchFamily="18" charset="2"/>
              </a:rPr>
              <a:t>Þ</a:t>
            </a:r>
            <a:r>
              <a:rPr lang="en-US" sz="3600" dirty="0" smtClean="0"/>
              <a:t> T(n)=</a:t>
            </a:r>
            <a:r>
              <a:rPr lang="en-US" sz="3600" dirty="0" smtClean="0">
                <a:latin typeface="Symbol" pitchFamily="18" charset="2"/>
              </a:rPr>
              <a:t>Q</a:t>
            </a:r>
            <a:r>
              <a:rPr lang="en-US" sz="3600" dirty="0" smtClean="0"/>
              <a:t>(</a:t>
            </a:r>
            <a:r>
              <a:rPr lang="en-US" sz="3600" dirty="0" err="1" smtClean="0"/>
              <a:t>n</a:t>
            </a:r>
            <a:r>
              <a:rPr lang="en-US" sz="3600" baseline="30000" dirty="0" err="1" smtClean="0">
                <a:solidFill>
                  <a:srgbClr val="FF0000"/>
                </a:solidFill>
              </a:rPr>
              <a:t>c</a:t>
            </a:r>
            <a:r>
              <a:rPr lang="en-US" sz="3600" dirty="0" smtClean="0"/>
              <a:t>)</a:t>
            </a:r>
          </a:p>
          <a:p>
            <a:r>
              <a:rPr lang="en-US" sz="3600" dirty="0" smtClean="0"/>
              <a:t>	 </a:t>
            </a:r>
            <a:r>
              <a:rPr lang="en-US" sz="3600" dirty="0" smtClean="0">
                <a:solidFill>
                  <a:srgbClr val="FF00FF"/>
                </a:solidFill>
              </a:rPr>
              <a:t>f</a:t>
            </a:r>
            <a:r>
              <a:rPr lang="en-US" sz="3600" dirty="0" smtClean="0"/>
              <a:t>(n)=</a:t>
            </a:r>
            <a:r>
              <a:rPr lang="en-US" sz="3600" dirty="0" smtClean="0">
                <a:latin typeface="Symbol" pitchFamily="18" charset="2"/>
              </a:rPr>
              <a:t>Q</a:t>
            </a:r>
            <a:r>
              <a:rPr lang="en-US" sz="3600" dirty="0" smtClean="0"/>
              <a:t>(</a:t>
            </a:r>
            <a:r>
              <a:rPr lang="en-US" sz="3600" dirty="0" err="1" smtClean="0"/>
              <a:t>n</a:t>
            </a:r>
            <a:r>
              <a:rPr lang="en-US" sz="3600" baseline="30000" dirty="0" err="1" smtClean="0">
                <a:solidFill>
                  <a:srgbClr val="FF0000"/>
                </a:solidFill>
              </a:rPr>
              <a:t>c</a:t>
            </a:r>
            <a:r>
              <a:rPr lang="en-US" sz="3600" dirty="0" smtClean="0"/>
              <a:t>) </a:t>
            </a:r>
            <a:r>
              <a:rPr lang="en-US" sz="3600" dirty="0" smtClean="0">
                <a:latin typeface="Symbol" pitchFamily="18" charset="2"/>
              </a:rPr>
              <a:t>Þ</a:t>
            </a:r>
            <a:r>
              <a:rPr lang="en-US" sz="3600" dirty="0" smtClean="0"/>
              <a:t> T(n)=</a:t>
            </a:r>
            <a:r>
              <a:rPr lang="en-US" sz="3600" dirty="0" smtClean="0">
                <a:latin typeface="Symbol" pitchFamily="18" charset="2"/>
              </a:rPr>
              <a:t>Q</a:t>
            </a:r>
            <a:r>
              <a:rPr lang="en-US" sz="3600" dirty="0" smtClean="0"/>
              <a:t>(</a:t>
            </a:r>
            <a:r>
              <a:rPr lang="en-US" sz="3600" dirty="0" err="1" smtClean="0"/>
              <a:t>n</a:t>
            </a:r>
            <a:r>
              <a:rPr lang="en-US" sz="3600" baseline="30000" dirty="0" err="1" smtClean="0">
                <a:solidFill>
                  <a:srgbClr val="FF0000"/>
                </a:solidFill>
              </a:rPr>
              <a:t>c</a:t>
            </a:r>
            <a:r>
              <a:rPr lang="en-US" sz="3600" dirty="0" smtClean="0"/>
              <a:t> log n)</a:t>
            </a:r>
          </a:p>
          <a:p>
            <a:r>
              <a:rPr lang="en-US" sz="3600" dirty="0" smtClean="0"/>
              <a:t>	 </a:t>
            </a:r>
            <a:r>
              <a:rPr lang="en-US" sz="3600" dirty="0" smtClean="0">
                <a:solidFill>
                  <a:srgbClr val="FF00FF"/>
                </a:solidFill>
              </a:rPr>
              <a:t>f</a:t>
            </a:r>
            <a:r>
              <a:rPr lang="en-US" sz="3600" dirty="0" smtClean="0"/>
              <a:t>(n)=</a:t>
            </a:r>
            <a:r>
              <a:rPr lang="en-US" sz="3600" dirty="0" smtClean="0">
                <a:latin typeface="Symbol" pitchFamily="18" charset="2"/>
              </a:rPr>
              <a:t>W</a:t>
            </a:r>
            <a:r>
              <a:rPr lang="en-US" sz="3600" dirty="0" smtClean="0"/>
              <a:t>(</a:t>
            </a:r>
            <a:r>
              <a:rPr lang="en-US" sz="3600" dirty="0" err="1" smtClean="0"/>
              <a:t>n</a:t>
            </a:r>
            <a:r>
              <a:rPr lang="en-US" sz="3600" baseline="30000" dirty="0" err="1" smtClean="0">
                <a:solidFill>
                  <a:srgbClr val="FF0000"/>
                </a:solidFill>
              </a:rPr>
              <a:t>c</a:t>
            </a:r>
            <a:r>
              <a:rPr lang="en-US" sz="3600" baseline="30000" dirty="0" err="1" smtClean="0"/>
              <a:t>+</a:t>
            </a:r>
            <a:r>
              <a:rPr lang="en-US" sz="3600" baseline="30000" dirty="0" err="1" smtClean="0">
                <a:latin typeface="Symbol" pitchFamily="18" charset="2"/>
              </a:rPr>
              <a:t>e</a:t>
            </a:r>
            <a:r>
              <a:rPr lang="en-US" sz="3600" dirty="0" smtClean="0"/>
              <a:t>) some </a:t>
            </a:r>
            <a:r>
              <a:rPr lang="en-US" sz="3600" dirty="0" smtClean="0">
                <a:latin typeface="Symbol" pitchFamily="18" charset="2"/>
              </a:rPr>
              <a:t>e&gt;</a:t>
            </a:r>
            <a:r>
              <a:rPr lang="en-US" sz="3600" dirty="0" smtClean="0"/>
              <a:t>0 and  </a:t>
            </a:r>
            <a:r>
              <a:rPr lang="en-US" sz="3600" dirty="0" err="1" smtClean="0">
                <a:solidFill>
                  <a:srgbClr val="3399FF"/>
                </a:solidFill>
              </a:rPr>
              <a:t>a</a:t>
            </a:r>
            <a:r>
              <a:rPr lang="en-US" sz="2400" dirty="0" err="1" smtClean="0"/>
              <a:t>•</a:t>
            </a:r>
            <a:r>
              <a:rPr lang="en-US" sz="3600" dirty="0" err="1" smtClean="0">
                <a:solidFill>
                  <a:srgbClr val="FF00FF"/>
                </a:solidFill>
              </a:rPr>
              <a:t>f</a:t>
            </a:r>
            <a:r>
              <a:rPr lang="en-US" sz="3600" dirty="0" smtClean="0"/>
              <a:t>(n/</a:t>
            </a:r>
            <a:r>
              <a:rPr lang="en-US" sz="3600" dirty="0" smtClean="0">
                <a:solidFill>
                  <a:srgbClr val="33CC33"/>
                </a:solidFill>
              </a:rPr>
              <a:t>b</a:t>
            </a:r>
            <a:r>
              <a:rPr lang="en-US" sz="3600" dirty="0" smtClean="0"/>
              <a:t>) ≤ </a:t>
            </a:r>
            <a:r>
              <a:rPr lang="en-US" sz="3600" dirty="0" err="1" smtClean="0"/>
              <a:t>d</a:t>
            </a:r>
            <a:r>
              <a:rPr lang="en-US" sz="2400" dirty="0" err="1" smtClean="0"/>
              <a:t>•</a:t>
            </a:r>
            <a:r>
              <a:rPr lang="en-US" sz="3600" dirty="0" err="1" smtClean="0">
                <a:solidFill>
                  <a:srgbClr val="FF00FF"/>
                </a:solidFill>
              </a:rPr>
              <a:t>f</a:t>
            </a:r>
            <a:r>
              <a:rPr lang="en-US" sz="3600" dirty="0" smtClean="0"/>
              <a:t>(n)</a:t>
            </a:r>
          </a:p>
          <a:p>
            <a:r>
              <a:rPr lang="en-US" sz="3600" dirty="0" smtClean="0"/>
              <a:t>		for some d&lt;1 </a:t>
            </a:r>
            <a:r>
              <a:rPr lang="en-US" sz="3600" dirty="0" smtClean="0">
                <a:latin typeface="Symbol" pitchFamily="18" charset="2"/>
              </a:rPr>
              <a:t>"</a:t>
            </a:r>
            <a:r>
              <a:rPr lang="en-US" sz="3600" dirty="0" smtClean="0"/>
              <a:t> n&gt;n</a:t>
            </a:r>
            <a:r>
              <a:rPr lang="en-US" sz="3600" baseline="-25000" dirty="0" smtClean="0"/>
              <a:t>0</a:t>
            </a:r>
            <a:r>
              <a:rPr lang="en-US" sz="3600" dirty="0" smtClean="0"/>
              <a:t>  </a:t>
            </a:r>
            <a:r>
              <a:rPr lang="en-US" sz="3600" dirty="0" smtClean="0">
                <a:latin typeface="Symbol" pitchFamily="18" charset="2"/>
              </a:rPr>
              <a:t>Þ</a:t>
            </a:r>
            <a:r>
              <a:rPr lang="en-US" sz="3600" dirty="0" smtClean="0"/>
              <a:t> T(n)=</a:t>
            </a:r>
            <a:r>
              <a:rPr lang="en-US" sz="3600" dirty="0" smtClean="0">
                <a:latin typeface="Symbol" pitchFamily="18" charset="2"/>
              </a:rPr>
              <a:t>Q</a:t>
            </a:r>
            <a:r>
              <a:rPr lang="en-US" sz="3600" dirty="0" smtClean="0"/>
              <a:t>(</a:t>
            </a:r>
            <a:r>
              <a:rPr lang="en-US" sz="3600" dirty="0" smtClean="0">
                <a:solidFill>
                  <a:srgbClr val="FF00FF"/>
                </a:solidFill>
              </a:rPr>
              <a:t>f</a:t>
            </a:r>
            <a:r>
              <a:rPr lang="en-US" sz="3600" dirty="0" smtClean="0"/>
              <a:t>(n))</a:t>
            </a:r>
          </a:p>
          <a:p>
            <a:r>
              <a:rPr lang="en-US" sz="1200" dirty="0" smtClean="0"/>
              <a:t> </a:t>
            </a:r>
          </a:p>
          <a:p>
            <a:r>
              <a:rPr lang="en-US" sz="3600" dirty="0" smtClean="0"/>
              <a:t>Ex:	T(n) = 2T(n/2)+n </a:t>
            </a:r>
            <a:r>
              <a:rPr lang="en-US" sz="3600" dirty="0" smtClean="0">
                <a:latin typeface="Symbol" pitchFamily="18" charset="2"/>
              </a:rPr>
              <a:t>Þ</a:t>
            </a:r>
            <a:r>
              <a:rPr lang="en-US" sz="3600" dirty="0" smtClean="0"/>
              <a:t> T(n)=</a:t>
            </a:r>
            <a:r>
              <a:rPr lang="en-US" sz="3600" dirty="0" smtClean="0">
                <a:latin typeface="Symbol" pitchFamily="18" charset="2"/>
              </a:rPr>
              <a:t>Q</a:t>
            </a:r>
            <a:r>
              <a:rPr lang="en-US" sz="3600" dirty="0" smtClean="0"/>
              <a:t>(n log n)</a:t>
            </a:r>
          </a:p>
          <a:p>
            <a:r>
              <a:rPr lang="en-US" sz="1200" dirty="0" smtClean="0"/>
              <a:t> </a:t>
            </a:r>
          </a:p>
          <a:p>
            <a:pPr lvl="1"/>
            <a:r>
              <a:rPr lang="en-US" sz="3600" dirty="0" smtClean="0"/>
              <a:t>	T(n) = 9T(n/3)+n </a:t>
            </a:r>
            <a:r>
              <a:rPr lang="en-US" sz="3600" dirty="0" smtClean="0">
                <a:latin typeface="Symbol" pitchFamily="18" charset="2"/>
              </a:rPr>
              <a:t>Þ</a:t>
            </a:r>
            <a:r>
              <a:rPr lang="en-US" sz="3600" dirty="0" smtClean="0"/>
              <a:t> T(n)=</a:t>
            </a:r>
            <a:r>
              <a:rPr lang="en-US" sz="3600" dirty="0" smtClean="0">
                <a:latin typeface="Symbol" pitchFamily="18" charset="2"/>
              </a:rPr>
              <a:t>Q</a:t>
            </a:r>
            <a:r>
              <a:rPr lang="en-US" sz="3600" dirty="0" smtClean="0"/>
              <a:t>(n</a:t>
            </a:r>
            <a:r>
              <a:rPr lang="en-US" sz="3600" baseline="30000" dirty="0" smtClean="0"/>
              <a:t>2</a:t>
            </a:r>
            <a:r>
              <a:rPr lang="en-US" sz="3600" dirty="0" smtClean="0"/>
              <a:t>)</a:t>
            </a:r>
          </a:p>
          <a:p>
            <a:r>
              <a:rPr lang="en-US" sz="1200" dirty="0" smtClean="0"/>
              <a:t> </a:t>
            </a:r>
          </a:p>
          <a:p>
            <a:r>
              <a:rPr lang="en-US" sz="3600" dirty="0" smtClean="0"/>
              <a:t>	T(n) = T(2n/3)+1 </a:t>
            </a:r>
            <a:r>
              <a:rPr lang="en-US" sz="3600" dirty="0" smtClean="0">
                <a:latin typeface="Symbol" pitchFamily="18" charset="2"/>
              </a:rPr>
              <a:t>Þ</a:t>
            </a:r>
            <a:r>
              <a:rPr lang="en-US" sz="3600" dirty="0" smtClean="0"/>
              <a:t> T(n)=</a:t>
            </a:r>
            <a:r>
              <a:rPr lang="en-US" sz="3600" dirty="0" smtClean="0">
                <a:latin typeface="Symbol" pitchFamily="18" charset="2"/>
              </a:rPr>
              <a:t>Q</a:t>
            </a:r>
            <a:r>
              <a:rPr lang="en-US" sz="3600" dirty="0" smtClean="0"/>
              <a:t>(log n)</a:t>
            </a:r>
          </a:p>
        </p:txBody>
      </p:sp>
      <p:pic>
        <p:nvPicPr>
          <p:cNvPr id="5" name="Picture 2" descr="C:\Users\Gabriel Robins\Desktop\Tape measure\vectorstock-64774-tape-measure-vector_crop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203548"/>
            <a:ext cx="1371600" cy="89219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993" y="13293"/>
            <a:ext cx="814802" cy="1205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279757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601200" cy="670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/>
              <a:t>Stirling’s</a:t>
            </a:r>
            <a:r>
              <a:rPr lang="en-US" sz="4000" dirty="0" smtClean="0"/>
              <a:t> Formula</a:t>
            </a:r>
            <a:endParaRPr lang="en-US" sz="900" dirty="0" smtClean="0"/>
          </a:p>
          <a:p>
            <a:endParaRPr lang="en-US" sz="1200" dirty="0" smtClean="0"/>
          </a:p>
          <a:p>
            <a:r>
              <a:rPr lang="en-US" sz="3600" dirty="0" smtClean="0">
                <a:solidFill>
                  <a:srgbClr val="FF00FF"/>
                </a:solidFill>
              </a:rPr>
              <a:t>Factorial:</a:t>
            </a:r>
            <a:endParaRPr lang="en-US" sz="3600" dirty="0" smtClean="0"/>
          </a:p>
          <a:p>
            <a:r>
              <a:rPr lang="en-US" sz="2400" dirty="0" smtClean="0"/>
              <a:t> </a:t>
            </a:r>
          </a:p>
          <a:p>
            <a:r>
              <a:rPr lang="nl-NL" sz="3600" dirty="0" smtClean="0">
                <a:solidFill>
                  <a:srgbClr val="FF00FF"/>
                </a:solidFill>
              </a:rPr>
              <a:t>Theorem:</a:t>
            </a:r>
            <a:endParaRPr lang="nl-NL" sz="3600" dirty="0" smtClean="0"/>
          </a:p>
          <a:p>
            <a:endParaRPr lang="nl-NL" sz="2400" dirty="0" smtClean="0"/>
          </a:p>
          <a:p>
            <a:r>
              <a:rPr lang="nl-NL" sz="3600" dirty="0" smtClean="0">
                <a:solidFill>
                  <a:srgbClr val="3399FF"/>
                </a:solidFill>
              </a:rPr>
              <a:t>	</a:t>
            </a:r>
            <a:r>
              <a:rPr lang="nl-NL" sz="3200" dirty="0" smtClean="0"/>
              <a:t>where</a:t>
            </a:r>
            <a:r>
              <a:rPr lang="nl-NL" sz="3200" dirty="0" smtClean="0">
                <a:solidFill>
                  <a:srgbClr val="3399FF"/>
                </a:solidFill>
              </a:rPr>
              <a:t> e</a:t>
            </a:r>
            <a:r>
              <a:rPr lang="nl-NL" sz="3200" dirty="0" smtClean="0"/>
              <a:t> is Euler’s constant =</a:t>
            </a:r>
            <a:r>
              <a:rPr lang="en-US" sz="3200" dirty="0" smtClean="0"/>
              <a:t> 2.71828…</a:t>
            </a:r>
          </a:p>
          <a:p>
            <a:endParaRPr lang="nl-NL" sz="2400" dirty="0" smtClean="0"/>
          </a:p>
          <a:p>
            <a:r>
              <a:rPr lang="nl-NL" sz="3600" dirty="0" smtClean="0">
                <a:solidFill>
                  <a:srgbClr val="FF00FF"/>
                </a:solidFill>
              </a:rPr>
              <a:t>Theorem: </a:t>
            </a:r>
            <a:endParaRPr lang="en-US" sz="3600" dirty="0" smtClean="0"/>
          </a:p>
          <a:p>
            <a:r>
              <a:rPr lang="nl-NL" sz="2400" dirty="0" smtClean="0"/>
              <a:t> </a:t>
            </a:r>
            <a:endParaRPr lang="en-US" sz="2400" dirty="0" smtClean="0"/>
          </a:p>
          <a:p>
            <a:r>
              <a:rPr lang="nl-NL" sz="3600" dirty="0" smtClean="0">
                <a:solidFill>
                  <a:srgbClr val="FF00FF"/>
                </a:solidFill>
              </a:rPr>
              <a:t>Corollary:</a:t>
            </a:r>
            <a:endParaRPr lang="en-US" sz="3600" dirty="0" smtClean="0"/>
          </a:p>
          <a:p>
            <a:r>
              <a:rPr lang="nl-NL" dirty="0" smtClean="0"/>
              <a:t> </a:t>
            </a:r>
          </a:p>
          <a:p>
            <a:r>
              <a:rPr lang="nl-NL" sz="3600" dirty="0" smtClean="0"/>
              <a:t>		</a:t>
            </a:r>
            <a:r>
              <a:rPr lang="nl-NL" sz="3600" dirty="0" smtClean="0">
                <a:solidFill>
                  <a:srgbClr val="FF0000"/>
                </a:solidFill>
              </a:rPr>
              <a:t>log(n!) = O(n log n)</a:t>
            </a:r>
          </a:p>
          <a:p>
            <a:endParaRPr lang="nl-NL" sz="1200" dirty="0" smtClean="0"/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Useful in analyses and bounds</a:t>
            </a:r>
          </a:p>
        </p:txBody>
      </p:sp>
      <p:graphicFrame>
        <p:nvGraphicFramePr>
          <p:cNvPr id="2500611" name="Object 3"/>
          <p:cNvGraphicFramePr>
            <a:graphicFrameLocks noChangeAspect="1"/>
          </p:cNvGraphicFramePr>
          <p:nvPr/>
        </p:nvGraphicFramePr>
        <p:xfrm>
          <a:off x="1905000" y="838200"/>
          <a:ext cx="540123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3959" name="Equation" r:id="rId3" imgW="1460160" imgH="164880" progId="Equation.3">
                  <p:embed/>
                </p:oleObj>
              </mc:Choice>
              <mc:Fallback>
                <p:oleObj name="Equation" r:id="rId3" imgW="1460160" imgH="164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838200"/>
                        <a:ext cx="5401235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00612" name="Object 4"/>
          <p:cNvGraphicFramePr>
            <a:graphicFrameLocks noChangeAspect="1"/>
          </p:cNvGraphicFramePr>
          <p:nvPr/>
        </p:nvGraphicFramePr>
        <p:xfrm>
          <a:off x="2014538" y="1325563"/>
          <a:ext cx="5014912" cy="1417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3960" name="Equation" r:id="rId5" imgW="1434960" imgH="406080" progId="Equation.3">
                  <p:embed/>
                </p:oleObj>
              </mc:Choice>
              <mc:Fallback>
                <p:oleObj name="Equation" r:id="rId5" imgW="1434960" imgH="4060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4538" y="1325563"/>
                        <a:ext cx="5014912" cy="1417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00613" name="Object 5"/>
          <p:cNvGraphicFramePr>
            <a:graphicFrameLocks noChangeAspect="1"/>
          </p:cNvGraphicFramePr>
          <p:nvPr/>
        </p:nvGraphicFramePr>
        <p:xfrm>
          <a:off x="1924050" y="3276600"/>
          <a:ext cx="2428875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3961" name="Equation" r:id="rId7" imgW="825480" imgH="393480" progId="Equation.3">
                  <p:embed/>
                </p:oleObj>
              </mc:Choice>
              <mc:Fallback>
                <p:oleObj name="Equation" r:id="rId7" imgW="82548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4050" y="3276600"/>
                        <a:ext cx="2428875" cy="1157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00614" name="Object 6"/>
          <p:cNvGraphicFramePr>
            <a:graphicFrameLocks noChangeAspect="1"/>
          </p:cNvGraphicFramePr>
          <p:nvPr/>
        </p:nvGraphicFramePr>
        <p:xfrm>
          <a:off x="1932305" y="4329113"/>
          <a:ext cx="7165975" cy="104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3962" name="Equation" r:id="rId9" imgW="3022560" imgH="444240" progId="Equation.3">
                  <p:embed/>
                </p:oleObj>
              </mc:Choice>
              <mc:Fallback>
                <p:oleObj name="Equation" r:id="rId9" imgW="3022560" imgH="4442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2305" y="4329113"/>
                        <a:ext cx="7165975" cy="1049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0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500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0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500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0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500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0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500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83" name="Rectangle 3"/>
          <p:cNvSpPr>
            <a:spLocks noChangeArrowheads="1"/>
          </p:cNvSpPr>
          <p:nvPr/>
        </p:nvSpPr>
        <p:spPr bwMode="auto">
          <a:xfrm>
            <a:off x="0" y="-10795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 smtClean="0">
                <a:solidFill>
                  <a:srgbClr val="3399FF"/>
                </a:solidFill>
              </a:rPr>
              <a:t>Data Structures</a:t>
            </a:r>
            <a:endParaRPr lang="en-US" sz="4000" b="0" dirty="0">
              <a:solidFill>
                <a:srgbClr val="3399FF"/>
              </a:solidFill>
            </a:endParaRPr>
          </a:p>
        </p:txBody>
      </p:sp>
      <p:pic>
        <p:nvPicPr>
          <p:cNvPr id="2519044" name="Picture 4" descr="D:\= Gabi Desktop III Feb 2014\= Master new courses\CS4102\new images (Fall 2015)\DS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44000" cy="6263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519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519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0" y="-10795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 smtClean="0">
                <a:solidFill>
                  <a:srgbClr val="3399FF"/>
                </a:solidFill>
              </a:rPr>
              <a:t>Data Structures</a:t>
            </a:r>
            <a:endParaRPr lang="en-US" sz="4000" b="0" dirty="0">
              <a:solidFill>
                <a:srgbClr val="3399FF"/>
              </a:solidFill>
            </a:endParaRPr>
          </a:p>
        </p:txBody>
      </p:sp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4000" dirty="0" smtClean="0"/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Techniques for organizing information effectively</a:t>
            </a:r>
          </a:p>
          <a:p>
            <a:r>
              <a:rPr lang="en-US" sz="1200" dirty="0" smtClean="0"/>
              <a:t>	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200" dirty="0" smtClean="0"/>
              <a:t>Allowed operations: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200" dirty="0" smtClean="0"/>
              <a:t>Initialize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33CC33"/>
                </a:solidFill>
              </a:rPr>
              <a:t>Insert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Delete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00FF"/>
                </a:solidFill>
              </a:rPr>
              <a:t>Search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Min/max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Successor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Predecessor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Merge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Split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Revert</a:t>
            </a:r>
          </a:p>
        </p:txBody>
      </p:sp>
      <p:pic>
        <p:nvPicPr>
          <p:cNvPr id="2541570" name="Picture 2" descr="C:\Users\Gabriel Robins\Desktop\DS\41s7Y+Ws1uL._SX312_BO1,204,203,200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9463" y="5451675"/>
            <a:ext cx="863091" cy="1371600"/>
          </a:xfrm>
          <a:prstGeom prst="rect">
            <a:avLst/>
          </a:prstGeom>
          <a:noFill/>
        </p:spPr>
      </p:pic>
      <p:pic>
        <p:nvPicPr>
          <p:cNvPr id="2541571" name="Picture 3" descr="C:\Users\Gabriel Robins\Desktop\DS\41SB-Zwa-2L._SX377_BO1,204,203,200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7519" y="5451675"/>
            <a:ext cx="1041756" cy="1371600"/>
          </a:xfrm>
          <a:prstGeom prst="rect">
            <a:avLst/>
          </a:prstGeom>
          <a:noFill/>
        </p:spPr>
      </p:pic>
      <p:pic>
        <p:nvPicPr>
          <p:cNvPr id="2541572" name="Picture 4" descr="C:\Users\Gabriel Robins\Desktop\DS\41T91FW6G8L._SX379_BO1,204,203,200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7080" y="5451675"/>
            <a:ext cx="1100168" cy="1371600"/>
          </a:xfrm>
          <a:prstGeom prst="rect">
            <a:avLst/>
          </a:prstGeom>
          <a:noFill/>
        </p:spPr>
      </p:pic>
      <p:pic>
        <p:nvPicPr>
          <p:cNvPr id="2541573" name="Picture 5" descr="C:\Users\Gabriel Robins\Desktop\DS\51+TSjJAn3L._SX396_BO1,204,203,200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826" y="5451675"/>
            <a:ext cx="1093982" cy="1371600"/>
          </a:xfrm>
          <a:prstGeom prst="rect">
            <a:avLst/>
          </a:prstGeom>
          <a:noFill/>
        </p:spPr>
      </p:pic>
      <p:pic>
        <p:nvPicPr>
          <p:cNvPr id="2541574" name="Picture 6" descr="C:\Users\Gabriel Robins\Desktop\DS\51EuGJkZViL._SX396_BO1,204,203,200_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31262" y="4038600"/>
            <a:ext cx="1093982" cy="1371600"/>
          </a:xfrm>
          <a:prstGeom prst="rect">
            <a:avLst/>
          </a:prstGeom>
          <a:noFill/>
        </p:spPr>
      </p:pic>
      <p:pic>
        <p:nvPicPr>
          <p:cNvPr id="2541575" name="Picture 7" descr="C:\Users\Gabriel Robins\Desktop\DS\51iW0u2RXdL._SX411_BO1,204,203,200_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76333" y="2590800"/>
            <a:ext cx="1132942" cy="1371600"/>
          </a:xfrm>
          <a:prstGeom prst="rect">
            <a:avLst/>
          </a:prstGeom>
          <a:noFill/>
        </p:spPr>
      </p:pic>
      <p:pic>
        <p:nvPicPr>
          <p:cNvPr id="2541576" name="Picture 8" descr="C:\Users\Gabriel Robins\Desktop\DS\51JKYXJQEPL._SX357_BO1,204,203,200_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22492" y="4038600"/>
            <a:ext cx="986783" cy="1371600"/>
          </a:xfrm>
          <a:prstGeom prst="rect">
            <a:avLst/>
          </a:prstGeom>
          <a:noFill/>
        </p:spPr>
      </p:pic>
      <p:pic>
        <p:nvPicPr>
          <p:cNvPr id="2541577" name="Picture 9" descr="C:\Users\Gabriel Robins\Desktop\DS\51Jx0wZsQbL._SX331_BO1,204,203,200_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0899" y="2590800"/>
            <a:ext cx="915316" cy="1371600"/>
          </a:xfrm>
          <a:prstGeom prst="rect">
            <a:avLst/>
          </a:prstGeom>
          <a:noFill/>
        </p:spPr>
      </p:pic>
      <p:pic>
        <p:nvPicPr>
          <p:cNvPr id="2541578" name="Picture 10" descr="C:\Users\Gabriel Robins\Desktop\DS\51pehFDHCUL._SX400_BO1,204,203,200_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868" y="2590800"/>
            <a:ext cx="1102766" cy="1371600"/>
          </a:xfrm>
          <a:prstGeom prst="rect">
            <a:avLst/>
          </a:prstGeom>
          <a:noFill/>
        </p:spPr>
      </p:pic>
      <p:pic>
        <p:nvPicPr>
          <p:cNvPr id="2541579" name="Picture 11" descr="C:\Users\Gabriel Robins\Desktop\DS\51PQDX578WL._SX358_BO1,204,203,200_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86253" y="4038600"/>
            <a:ext cx="875231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541580" name="Picture 12" descr="C:\Users\Gabriel Robins\Desktop\DS\51STEFXY9ML._SX356_BO1,204,203,200_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73340" y="1143000"/>
            <a:ext cx="1035935" cy="1371600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2541581" name="Picture 13" descr="C:\Users\Gabriel Robins\Desktop\DS\516QEM2P17L._SX376_BO1,204,203,200_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79463" y="1143000"/>
            <a:ext cx="1039007" cy="1371600"/>
          </a:xfrm>
          <a:prstGeom prst="rect">
            <a:avLst/>
          </a:prstGeom>
          <a:noFill/>
        </p:spPr>
      </p:pic>
      <p:pic>
        <p:nvPicPr>
          <p:cNvPr id="2541582" name="Picture 14" descr="C:\Users\Gabriel Robins\Desktop\DS\518YI-mJ2OL._SX331_BO1,204,203,200_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965869" y="1143000"/>
            <a:ext cx="915316" cy="1371600"/>
          </a:xfrm>
          <a:prstGeom prst="rect">
            <a:avLst/>
          </a:prstGeom>
          <a:noFill/>
        </p:spPr>
      </p:pic>
      <p:pic>
        <p:nvPicPr>
          <p:cNvPr id="2541583" name="Picture 15" descr="C:\Users\Gabriel Robins\Desktop\DS\612sTspyqSL._SX312_BO1,204,203,200_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910624" y="1143000"/>
            <a:ext cx="863091" cy="1371600"/>
          </a:xfrm>
          <a:prstGeom prst="rect">
            <a:avLst/>
          </a:prstGeom>
          <a:noFill/>
        </p:spPr>
      </p:pic>
      <p:pic>
        <p:nvPicPr>
          <p:cNvPr id="2541584" name="Picture 16" descr="C:\Users\Gabriel Robins\Desktop\DS\51FXUEijziL._SX334_BO1,204,203,200_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746691" y="4038600"/>
            <a:ext cx="923562" cy="1371600"/>
          </a:xfrm>
          <a:prstGeom prst="rect">
            <a:avLst/>
          </a:prstGeom>
          <a:noFill/>
        </p:spPr>
      </p:pic>
      <p:pic>
        <p:nvPicPr>
          <p:cNvPr id="2541585" name="Picture 17" descr="C:\Users\Gabriel Robins\Desktop\DS\51T4VEA8CDL._SX360_BO1,204,203,200_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805752" y="2590800"/>
            <a:ext cx="995029" cy="1371600"/>
          </a:xfrm>
          <a:prstGeom prst="rect">
            <a:avLst/>
          </a:prstGeom>
          <a:noFill/>
        </p:spPr>
      </p:pic>
      <p:pic>
        <p:nvPicPr>
          <p:cNvPr id="2541586" name="Picture 18" descr="C:\Users\Gabriel Robins\Desktop\DS\51ncnYKO4lL._SX370_BO1,204,203,200_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546675" y="5451675"/>
            <a:ext cx="1022516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541587" name="Picture 19" descr="C:\Users\Gabriel Robins\Desktop\DS\51uF7YFIUgL._SX376_BO1,204,203,200_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546675" y="4038600"/>
            <a:ext cx="1039007" cy="1371600"/>
          </a:xfrm>
          <a:prstGeom prst="rect">
            <a:avLst/>
          </a:prstGeom>
          <a:noFill/>
        </p:spPr>
      </p:pic>
      <p:pic>
        <p:nvPicPr>
          <p:cNvPr id="2541588" name="Picture 20" descr="C:\Users\Gabriel Robins\Desktop\DS\517oTzrcFfL._SX324_BO1,204,203,200_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546675" y="2590800"/>
            <a:ext cx="896075" cy="137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541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541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541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541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541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541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541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541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541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541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541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541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541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541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541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2541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541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541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2541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2541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2541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2541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2541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2541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2541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541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541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541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2541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2541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2541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2541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2541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2541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2541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2541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541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2541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50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5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82" name="Rectangle 2"/>
          <p:cNvSpPr>
            <a:spLocks noChangeArrowheads="1"/>
          </p:cNvSpPr>
          <p:nvPr/>
        </p:nvSpPr>
        <p:spPr bwMode="auto">
          <a:xfrm>
            <a:off x="38100" y="533400"/>
            <a:ext cx="3086100" cy="609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 b="1" dirty="0" smtClean="0">
                <a:solidFill>
                  <a:srgbClr val="3399FF"/>
                </a:solidFill>
              </a:rPr>
              <a:t>Primitive types: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 smtClean="0"/>
              <a:t>Boolean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 smtClean="0"/>
              <a:t>Character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 smtClean="0"/>
              <a:t>Floating-point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 smtClean="0"/>
              <a:t>Double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 smtClean="0"/>
              <a:t>Integer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 smtClean="0"/>
              <a:t>Enumerated type</a:t>
            </a:r>
          </a:p>
          <a:p>
            <a:r>
              <a:rPr lang="en-US" sz="800" dirty="0" smtClean="0"/>
              <a:t> </a:t>
            </a:r>
          </a:p>
          <a:p>
            <a:r>
              <a:rPr lang="en-US" sz="1600" b="1" dirty="0" smtClean="0">
                <a:solidFill>
                  <a:srgbClr val="3399FF"/>
                </a:solidFill>
              </a:rPr>
              <a:t>Abstract data types: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>
                <a:solidFill>
                  <a:srgbClr val="FF0000"/>
                </a:solidFill>
              </a:rPr>
              <a:t>Array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/>
              <a:t>Container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/>
              <a:t>Map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/>
              <a:t>Associative array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/>
              <a:t>Dictionary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err="1" smtClean="0"/>
              <a:t>Multimap</a:t>
            </a:r>
            <a:endParaRPr lang="en-US" sz="1600" dirty="0" smtClean="0"/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>
                <a:solidFill>
                  <a:srgbClr val="FF0000"/>
                </a:solidFill>
              </a:rPr>
              <a:t>List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/>
              <a:t>Set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err="1" smtClean="0"/>
              <a:t>Multiset</a:t>
            </a:r>
            <a:r>
              <a:rPr lang="en-US" sz="1600" dirty="0" smtClean="0"/>
              <a:t> / Bag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>
                <a:solidFill>
                  <a:srgbClr val="FF0000"/>
                </a:solidFill>
              </a:rPr>
              <a:t>Priority queue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>
                <a:solidFill>
                  <a:srgbClr val="FF0000"/>
                </a:solidFill>
              </a:rPr>
              <a:t>Queue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/>
              <a:t>Double-ended queue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>
                <a:solidFill>
                  <a:srgbClr val="FF0000"/>
                </a:solidFill>
              </a:rPr>
              <a:t>Stack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/>
              <a:t>String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>
                <a:solidFill>
                  <a:srgbClr val="FF0000"/>
                </a:solidFill>
              </a:rPr>
              <a:t>Tree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>
                <a:solidFill>
                  <a:srgbClr val="FF0000"/>
                </a:solidFill>
              </a:rPr>
              <a:t>Graph</a:t>
            </a:r>
          </a:p>
          <a:p>
            <a:pPr marL="342900" lvl="0" indent="-342900"/>
            <a:endParaRPr lang="en-US" sz="1600" dirty="0"/>
          </a:p>
        </p:txBody>
      </p:sp>
      <p:sp>
        <p:nvSpPr>
          <p:cNvPr id="3297283" name="Rectangle 3"/>
          <p:cNvSpPr>
            <a:spLocks noChangeArrowheads="1"/>
          </p:cNvSpPr>
          <p:nvPr/>
        </p:nvSpPr>
        <p:spPr bwMode="auto">
          <a:xfrm>
            <a:off x="0" y="-10795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 smtClean="0">
                <a:solidFill>
                  <a:srgbClr val="3399FF"/>
                </a:solidFill>
              </a:rPr>
              <a:t>Data Structures</a:t>
            </a:r>
            <a:endParaRPr lang="en-US" sz="4000" b="0" dirty="0">
              <a:solidFill>
                <a:srgbClr val="3399FF"/>
              </a:solidFill>
            </a:endParaRPr>
          </a:p>
        </p:txBody>
      </p:sp>
      <p:sp>
        <p:nvSpPr>
          <p:cNvPr id="3297284" name="Rectangle 4"/>
          <p:cNvSpPr>
            <a:spLocks noChangeArrowheads="1"/>
          </p:cNvSpPr>
          <p:nvPr/>
        </p:nvSpPr>
        <p:spPr bwMode="auto">
          <a:xfrm>
            <a:off x="2806700" y="533400"/>
            <a:ext cx="3670300" cy="609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en-US" sz="1600" b="1" dirty="0" smtClean="0">
                <a:solidFill>
                  <a:srgbClr val="3399FF"/>
                </a:solidFill>
              </a:rPr>
              <a:t>Composite types:</a:t>
            </a:r>
          </a:p>
          <a:p>
            <a:pPr marL="342900" indent="-342900">
              <a:buFont typeface="+mj-lt"/>
              <a:buAutoNum type="arabicPeriod" startAt="23"/>
            </a:pPr>
            <a:r>
              <a:rPr lang="en-US" sz="1600" dirty="0" smtClean="0">
                <a:solidFill>
                  <a:srgbClr val="FF0000"/>
                </a:solidFill>
              </a:rPr>
              <a:t>Array</a:t>
            </a:r>
          </a:p>
          <a:p>
            <a:pPr marL="342900" indent="-342900">
              <a:buFont typeface="+mj-lt"/>
              <a:buAutoNum type="arabicPeriod" startAt="23"/>
            </a:pPr>
            <a:r>
              <a:rPr lang="en-US" sz="1600" dirty="0" smtClean="0"/>
              <a:t>Record</a:t>
            </a:r>
          </a:p>
          <a:p>
            <a:pPr marL="342900" indent="-342900">
              <a:buFont typeface="+mj-lt"/>
              <a:buAutoNum type="arabicPeriod" startAt="23"/>
            </a:pPr>
            <a:r>
              <a:rPr lang="en-US" sz="1600" dirty="0" smtClean="0"/>
              <a:t>Union</a:t>
            </a:r>
          </a:p>
          <a:p>
            <a:pPr marL="342900" indent="-342900">
              <a:buFont typeface="+mj-lt"/>
              <a:buAutoNum type="arabicPeriod" startAt="23"/>
            </a:pPr>
            <a:r>
              <a:rPr lang="en-US" sz="1600" dirty="0" smtClean="0"/>
              <a:t>Tagged union</a:t>
            </a:r>
          </a:p>
          <a:p>
            <a:endParaRPr lang="en-US" sz="800" dirty="0" smtClean="0"/>
          </a:p>
          <a:p>
            <a:r>
              <a:rPr lang="en-US" sz="1600" b="1" dirty="0" smtClean="0">
                <a:solidFill>
                  <a:srgbClr val="3399FF"/>
                </a:solidFill>
              </a:rPr>
              <a:t>Arrays: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>
                <a:solidFill>
                  <a:srgbClr val="FF0000"/>
                </a:solidFill>
              </a:rPr>
              <a:t>Bit array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/>
              <a:t>Bit field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err="1" smtClean="0"/>
              <a:t>Bitboard</a:t>
            </a:r>
            <a:endParaRPr lang="en-US" sz="1600" dirty="0" smtClean="0"/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>
                <a:solidFill>
                  <a:srgbClr val="FF0000"/>
                </a:solidFill>
              </a:rPr>
              <a:t>Bitmap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/>
              <a:t>Circular buffer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/>
              <a:t>Control table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/>
              <a:t>Image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/>
              <a:t>Dynamic array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/>
              <a:t>Gap buffer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/>
              <a:t>Hashed array tree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err="1" smtClean="0"/>
              <a:t>Heightmap</a:t>
            </a:r>
            <a:endParaRPr lang="en-US" sz="1600" dirty="0" smtClean="0"/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>
                <a:solidFill>
                  <a:srgbClr val="FF0000"/>
                </a:solidFill>
              </a:rPr>
              <a:t>Lookup table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>
                <a:solidFill>
                  <a:srgbClr val="FF0000"/>
                </a:solidFill>
              </a:rPr>
              <a:t>Matrix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/>
              <a:t>Parallel array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>
                <a:solidFill>
                  <a:srgbClr val="FF0000"/>
                </a:solidFill>
              </a:rPr>
              <a:t>Sorted array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>
                <a:solidFill>
                  <a:srgbClr val="FF0000"/>
                </a:solidFill>
              </a:rPr>
              <a:t>Sparse array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/>
              <a:t>Sparse matrix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err="1" smtClean="0"/>
              <a:t>Iliffe</a:t>
            </a:r>
            <a:r>
              <a:rPr lang="en-US" sz="1600" dirty="0" smtClean="0"/>
              <a:t> vector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/>
              <a:t>Variable-length array</a:t>
            </a:r>
          </a:p>
          <a:p>
            <a:endParaRPr lang="en-US" sz="1600" dirty="0" smtClean="0"/>
          </a:p>
        </p:txBody>
      </p:sp>
      <p:sp>
        <p:nvSpPr>
          <p:cNvPr id="3297285" name="Rectangle 5"/>
          <p:cNvSpPr>
            <a:spLocks noChangeArrowheads="1"/>
          </p:cNvSpPr>
          <p:nvPr/>
        </p:nvSpPr>
        <p:spPr bwMode="auto">
          <a:xfrm>
            <a:off x="6019800" y="533400"/>
            <a:ext cx="3200400" cy="609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 b="1" dirty="0" smtClean="0">
                <a:solidFill>
                  <a:srgbClr val="3399FF"/>
                </a:solidFill>
              </a:rPr>
              <a:t>Lists:</a:t>
            </a:r>
          </a:p>
          <a:p>
            <a:pPr marL="342900" lvl="0" indent="-342900">
              <a:buFont typeface="+mj-lt"/>
              <a:buAutoNum type="arabicPeriod" startAt="46"/>
            </a:pPr>
            <a:r>
              <a:rPr lang="en-US" sz="1600" dirty="0" smtClean="0">
                <a:solidFill>
                  <a:srgbClr val="FF0000"/>
                </a:solidFill>
              </a:rPr>
              <a:t>Doubly linked list</a:t>
            </a:r>
          </a:p>
          <a:p>
            <a:pPr marL="342900" lvl="0" indent="-342900">
              <a:buFont typeface="+mj-lt"/>
              <a:buAutoNum type="arabicPeriod" startAt="46"/>
            </a:pPr>
            <a:r>
              <a:rPr lang="en-US" sz="1600" dirty="0" smtClean="0"/>
              <a:t>Array list</a:t>
            </a:r>
          </a:p>
          <a:p>
            <a:pPr marL="342900" lvl="0" indent="-342900">
              <a:buFont typeface="+mj-lt"/>
              <a:buAutoNum type="arabicPeriod" startAt="46"/>
            </a:pPr>
            <a:r>
              <a:rPr lang="en-US" sz="1600" dirty="0" smtClean="0">
                <a:solidFill>
                  <a:srgbClr val="FF0000"/>
                </a:solidFill>
              </a:rPr>
              <a:t>Linked list</a:t>
            </a:r>
          </a:p>
          <a:p>
            <a:pPr marL="342900" lvl="0" indent="-342900">
              <a:buFont typeface="+mj-lt"/>
              <a:buAutoNum type="arabicPeriod" startAt="46"/>
            </a:pPr>
            <a:r>
              <a:rPr lang="en-US" sz="1600" dirty="0" smtClean="0"/>
              <a:t>Self-organizing list</a:t>
            </a:r>
          </a:p>
          <a:p>
            <a:pPr marL="342900" lvl="0" indent="-342900">
              <a:buFont typeface="+mj-lt"/>
              <a:buAutoNum type="arabicPeriod" startAt="46"/>
            </a:pPr>
            <a:r>
              <a:rPr lang="en-US" sz="1600" dirty="0" smtClean="0"/>
              <a:t>Skip list</a:t>
            </a:r>
          </a:p>
          <a:p>
            <a:pPr marL="342900" lvl="0" indent="-342900">
              <a:buFont typeface="+mj-lt"/>
              <a:buAutoNum type="arabicPeriod" startAt="46"/>
            </a:pPr>
            <a:r>
              <a:rPr lang="en-US" sz="1600" dirty="0" smtClean="0"/>
              <a:t>Unrolled linked list</a:t>
            </a:r>
          </a:p>
          <a:p>
            <a:pPr marL="342900" lvl="0" indent="-342900">
              <a:buFont typeface="+mj-lt"/>
              <a:buAutoNum type="arabicPeriod" startAt="46"/>
            </a:pPr>
            <a:r>
              <a:rPr lang="en-US" sz="1600" dirty="0" err="1" smtClean="0"/>
              <a:t>VList</a:t>
            </a:r>
            <a:endParaRPr lang="en-US" sz="1600" dirty="0" smtClean="0"/>
          </a:p>
          <a:p>
            <a:pPr marL="342900" lvl="0" indent="-342900">
              <a:buFont typeface="+mj-lt"/>
              <a:buAutoNum type="arabicPeriod" startAt="46"/>
            </a:pPr>
            <a:r>
              <a:rPr lang="en-US" sz="1600" dirty="0" err="1" smtClean="0"/>
              <a:t>Xor</a:t>
            </a:r>
            <a:r>
              <a:rPr lang="en-US" sz="1600" dirty="0" smtClean="0"/>
              <a:t> linked list</a:t>
            </a:r>
          </a:p>
          <a:p>
            <a:pPr marL="342900" lvl="0" indent="-342900">
              <a:buFont typeface="+mj-lt"/>
              <a:buAutoNum type="arabicPeriod" startAt="46"/>
            </a:pPr>
            <a:r>
              <a:rPr lang="en-US" sz="1600" dirty="0" smtClean="0"/>
              <a:t>Zipper</a:t>
            </a:r>
          </a:p>
          <a:p>
            <a:pPr marL="342900" lvl="0" indent="-342900">
              <a:buFont typeface="+mj-lt"/>
              <a:buAutoNum type="arabicPeriod" startAt="46"/>
            </a:pPr>
            <a:r>
              <a:rPr lang="en-US" sz="1600" dirty="0" smtClean="0"/>
              <a:t>Doubly connected edge list</a:t>
            </a:r>
          </a:p>
          <a:p>
            <a:pPr marL="342900" lvl="0" indent="-342900">
              <a:buFont typeface="+mj-lt"/>
              <a:buAutoNum type="arabicPeriod" startAt="46"/>
            </a:pPr>
            <a:r>
              <a:rPr lang="en-US" sz="1600" dirty="0" smtClean="0"/>
              <a:t>Difference list</a:t>
            </a:r>
          </a:p>
          <a:p>
            <a:pPr marL="342900" lvl="0" indent="-342900">
              <a:buFont typeface="+mj-lt"/>
              <a:buAutoNum type="arabicPeriod" startAt="46"/>
            </a:pPr>
            <a:r>
              <a:rPr lang="en-US" sz="1600" dirty="0" smtClean="0"/>
              <a:t>Free list</a:t>
            </a:r>
          </a:p>
          <a:p>
            <a:r>
              <a:rPr lang="en-US" sz="800" dirty="0" smtClean="0"/>
              <a:t> </a:t>
            </a:r>
          </a:p>
          <a:p>
            <a:r>
              <a:rPr lang="en-US" sz="1600" b="1" dirty="0" smtClean="0">
                <a:solidFill>
                  <a:srgbClr val="3399FF"/>
                </a:solidFill>
              </a:rPr>
              <a:t>Binary trees:</a:t>
            </a:r>
          </a:p>
          <a:p>
            <a:pPr marL="342900" lvl="0" indent="-342900">
              <a:buFont typeface="+mj-lt"/>
              <a:buAutoNum type="arabicPeriod" startAt="58"/>
            </a:pPr>
            <a:r>
              <a:rPr lang="en-US" sz="1600" dirty="0" smtClean="0"/>
              <a:t>AA tree</a:t>
            </a:r>
          </a:p>
          <a:p>
            <a:pPr marL="342900" lvl="0" indent="-342900">
              <a:buFont typeface="+mj-lt"/>
              <a:buAutoNum type="arabicPeriod" startAt="58"/>
            </a:pPr>
            <a:r>
              <a:rPr lang="en-US" sz="1600" dirty="0" smtClean="0">
                <a:solidFill>
                  <a:srgbClr val="FF0000"/>
                </a:solidFill>
              </a:rPr>
              <a:t>AVL tree</a:t>
            </a:r>
          </a:p>
          <a:p>
            <a:pPr marL="342900" lvl="0" indent="-342900">
              <a:buFont typeface="+mj-lt"/>
              <a:buAutoNum type="arabicPeriod" startAt="58"/>
            </a:pPr>
            <a:r>
              <a:rPr lang="en-US" sz="1600" dirty="0" smtClean="0">
                <a:solidFill>
                  <a:srgbClr val="FF0000"/>
                </a:solidFill>
              </a:rPr>
              <a:t>Binary search tree</a:t>
            </a:r>
          </a:p>
          <a:p>
            <a:pPr marL="342900" lvl="0" indent="-342900">
              <a:buFont typeface="+mj-lt"/>
              <a:buAutoNum type="arabicPeriod" startAt="58"/>
            </a:pPr>
            <a:r>
              <a:rPr lang="en-US" sz="1600" dirty="0" smtClean="0">
                <a:solidFill>
                  <a:srgbClr val="FF0000"/>
                </a:solidFill>
              </a:rPr>
              <a:t>Binary tree</a:t>
            </a:r>
          </a:p>
          <a:p>
            <a:pPr marL="342900" lvl="0" indent="-342900">
              <a:buFont typeface="+mj-lt"/>
              <a:buAutoNum type="arabicPeriod" startAt="58"/>
            </a:pPr>
            <a:r>
              <a:rPr lang="en-US" sz="1600" dirty="0" smtClean="0"/>
              <a:t>Cartesian tree</a:t>
            </a:r>
          </a:p>
          <a:p>
            <a:pPr marL="342900" lvl="0" indent="-342900">
              <a:buFont typeface="+mj-lt"/>
              <a:buAutoNum type="arabicPeriod" startAt="58"/>
            </a:pPr>
            <a:r>
              <a:rPr lang="en-US" sz="1600" dirty="0" smtClean="0"/>
              <a:t>Order statistic tree</a:t>
            </a:r>
          </a:p>
          <a:p>
            <a:pPr marL="342900" lvl="0" indent="-342900">
              <a:buFont typeface="+mj-lt"/>
              <a:buAutoNum type="arabicPeriod" startAt="58"/>
            </a:pPr>
            <a:r>
              <a:rPr lang="en-US" sz="1600" dirty="0" smtClean="0"/>
              <a:t>Pagoda</a:t>
            </a:r>
          </a:p>
          <a:p>
            <a:pPr marL="342900" lvl="0" indent="-342900">
              <a:buFont typeface="+mj-lt"/>
              <a:buAutoNum type="arabicPeriod" startAt="58"/>
            </a:pPr>
            <a:r>
              <a:rPr lang="en-US" sz="1600" dirty="0" smtClean="0"/>
              <a:t>Randomized binary search tree</a:t>
            </a:r>
          </a:p>
          <a:p>
            <a:pPr marL="342900" lvl="0" indent="-342900">
              <a:buFont typeface="+mj-lt"/>
              <a:buAutoNum type="arabicPeriod" startAt="58"/>
            </a:pPr>
            <a:r>
              <a:rPr lang="en-US" sz="1600" dirty="0" smtClean="0">
                <a:solidFill>
                  <a:srgbClr val="FF0000"/>
                </a:solidFill>
              </a:rPr>
              <a:t>Red-black tree</a:t>
            </a:r>
          </a:p>
          <a:p>
            <a:pPr marL="342900" lvl="0" indent="-342900">
              <a:buFont typeface="+mj-lt"/>
              <a:buAutoNum type="arabicPeriod" startAt="58"/>
            </a:pPr>
            <a:r>
              <a:rPr lang="en-US" sz="1600" dirty="0" smtClean="0"/>
              <a:t>Rope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2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32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0"/>
                                        <p:tgtEl>
                                          <p:spTgt spid="32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282" grpId="0" animBg="1"/>
      <p:bldP spid="3297284" grpId="0" animBg="1"/>
      <p:bldP spid="329728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82" name="Rectangle 2"/>
          <p:cNvSpPr>
            <a:spLocks noChangeArrowheads="1"/>
          </p:cNvSpPr>
          <p:nvPr/>
        </p:nvSpPr>
        <p:spPr bwMode="auto">
          <a:xfrm>
            <a:off x="38100" y="533400"/>
            <a:ext cx="3086100" cy="609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en-US" sz="1600" b="1" dirty="0" smtClean="0">
                <a:solidFill>
                  <a:srgbClr val="3399FF"/>
                </a:solidFill>
              </a:rPr>
              <a:t>Binary trees (continued):</a:t>
            </a:r>
          </a:p>
          <a:p>
            <a:pPr marL="342900" lvl="0" indent="-342900">
              <a:buFont typeface="+mj-lt"/>
              <a:buAutoNum type="arabicPeriod" startAt="68"/>
            </a:pPr>
            <a:r>
              <a:rPr lang="en-US" sz="1600" dirty="0" smtClean="0"/>
              <a:t>Scapegoat tree</a:t>
            </a:r>
          </a:p>
          <a:p>
            <a:pPr marL="342900" lvl="0" indent="-342900">
              <a:buFont typeface="+mj-lt"/>
              <a:buAutoNum type="arabicPeriod" startAt="68"/>
            </a:pPr>
            <a:r>
              <a:rPr lang="en-US" sz="1600" dirty="0" smtClean="0">
                <a:solidFill>
                  <a:srgbClr val="FF0000"/>
                </a:solidFill>
              </a:rPr>
              <a:t>Self-balancing search tree</a:t>
            </a:r>
          </a:p>
          <a:p>
            <a:pPr marL="342900" lvl="0" indent="-342900">
              <a:buFont typeface="+mj-lt"/>
              <a:buAutoNum type="arabicPeriod" startAt="68"/>
            </a:pPr>
            <a:r>
              <a:rPr lang="en-US" sz="1600" dirty="0" smtClean="0">
                <a:solidFill>
                  <a:srgbClr val="FF0000"/>
                </a:solidFill>
              </a:rPr>
              <a:t>Splay tree</a:t>
            </a:r>
          </a:p>
          <a:p>
            <a:pPr marL="342900" lvl="0" indent="-342900">
              <a:buFont typeface="+mj-lt"/>
              <a:buAutoNum type="arabicPeriod" startAt="68"/>
            </a:pPr>
            <a:r>
              <a:rPr lang="en-US" sz="1600" dirty="0" smtClean="0"/>
              <a:t>T-tree</a:t>
            </a:r>
          </a:p>
          <a:p>
            <a:pPr marL="342900" lvl="0" indent="-342900">
              <a:buFont typeface="+mj-lt"/>
              <a:buAutoNum type="arabicPeriod" startAt="68"/>
            </a:pPr>
            <a:r>
              <a:rPr lang="en-US" sz="1600" dirty="0" smtClean="0"/>
              <a:t>Tango tree</a:t>
            </a:r>
          </a:p>
          <a:p>
            <a:pPr marL="342900" lvl="0" indent="-342900">
              <a:buFont typeface="+mj-lt"/>
              <a:buAutoNum type="arabicPeriod" startAt="68"/>
            </a:pPr>
            <a:r>
              <a:rPr lang="en-US" sz="1600" dirty="0" smtClean="0"/>
              <a:t>Threaded binary tree</a:t>
            </a:r>
          </a:p>
          <a:p>
            <a:pPr marL="342900" lvl="0" indent="-342900">
              <a:buFont typeface="+mj-lt"/>
              <a:buAutoNum type="arabicPeriod" startAt="68"/>
            </a:pPr>
            <a:r>
              <a:rPr lang="en-US" sz="1600" dirty="0" smtClean="0"/>
              <a:t>Top tree</a:t>
            </a:r>
          </a:p>
          <a:p>
            <a:pPr marL="342900" lvl="0" indent="-342900">
              <a:buFont typeface="+mj-lt"/>
              <a:buAutoNum type="arabicPeriod" startAt="68"/>
            </a:pPr>
            <a:r>
              <a:rPr lang="en-US" sz="1600" dirty="0" err="1" smtClean="0"/>
              <a:t>Treap</a:t>
            </a:r>
            <a:endParaRPr lang="en-US" sz="1600" dirty="0" smtClean="0"/>
          </a:p>
          <a:p>
            <a:pPr marL="342900" lvl="0" indent="-342900">
              <a:buFont typeface="+mj-lt"/>
              <a:buAutoNum type="arabicPeriod" startAt="68"/>
            </a:pPr>
            <a:r>
              <a:rPr lang="en-US" sz="1600" dirty="0" smtClean="0">
                <a:solidFill>
                  <a:srgbClr val="FF0000"/>
                </a:solidFill>
              </a:rPr>
              <a:t>Weight-balanced tree</a:t>
            </a:r>
          </a:p>
          <a:p>
            <a:pPr marL="342900" lvl="0" indent="-342900">
              <a:buFont typeface="+mj-lt"/>
              <a:buAutoNum type="arabicPeriod" startAt="68"/>
            </a:pPr>
            <a:r>
              <a:rPr lang="en-US" sz="1600" dirty="0" smtClean="0"/>
              <a:t>Binary data structure</a:t>
            </a:r>
          </a:p>
          <a:p>
            <a:r>
              <a:rPr lang="en-US" sz="1600" dirty="0" smtClean="0"/>
              <a:t> </a:t>
            </a:r>
            <a:endParaRPr lang="en-US" sz="800" dirty="0" smtClean="0"/>
          </a:p>
          <a:p>
            <a:r>
              <a:rPr lang="en-US" sz="1600" b="1" dirty="0" smtClean="0">
                <a:solidFill>
                  <a:srgbClr val="3399FF"/>
                </a:solidFill>
              </a:rPr>
              <a:t>Trees:</a:t>
            </a:r>
          </a:p>
          <a:p>
            <a:pPr marL="342900" indent="-342900">
              <a:buFont typeface="+mj-lt"/>
              <a:buAutoNum type="arabicPeriod" startAt="78"/>
            </a:pPr>
            <a:r>
              <a:rPr lang="en-US" sz="1600" dirty="0" smtClean="0"/>
              <a:t>Trie</a:t>
            </a:r>
          </a:p>
          <a:p>
            <a:pPr marL="342900" indent="-342900">
              <a:buFont typeface="+mj-lt"/>
              <a:buAutoNum type="arabicPeriod" startAt="78"/>
            </a:pPr>
            <a:r>
              <a:rPr lang="en-US" sz="1600" dirty="0" smtClean="0"/>
              <a:t>Radix tree</a:t>
            </a:r>
          </a:p>
          <a:p>
            <a:pPr marL="342900" indent="-342900">
              <a:buFont typeface="+mj-lt"/>
              <a:buAutoNum type="arabicPeriod" startAt="78"/>
            </a:pPr>
            <a:r>
              <a:rPr lang="en-US" sz="1600" dirty="0" smtClean="0">
                <a:solidFill>
                  <a:srgbClr val="FF0000"/>
                </a:solidFill>
              </a:rPr>
              <a:t>Suffix tree</a:t>
            </a:r>
          </a:p>
          <a:p>
            <a:pPr marL="342900" indent="-342900">
              <a:buFont typeface="+mj-lt"/>
              <a:buAutoNum type="arabicPeriod" startAt="78"/>
            </a:pPr>
            <a:r>
              <a:rPr lang="en-US" sz="1600" dirty="0" smtClean="0"/>
              <a:t>Suffix array</a:t>
            </a:r>
          </a:p>
          <a:p>
            <a:pPr marL="342900" indent="-342900">
              <a:buFont typeface="+mj-lt"/>
              <a:buAutoNum type="arabicPeriod" startAt="78"/>
            </a:pPr>
            <a:r>
              <a:rPr lang="en-US" sz="1600" dirty="0" smtClean="0"/>
              <a:t>Compressed suffix array</a:t>
            </a:r>
          </a:p>
          <a:p>
            <a:pPr marL="342900" indent="-342900">
              <a:buFont typeface="+mj-lt"/>
              <a:buAutoNum type="arabicPeriod" startAt="78"/>
            </a:pPr>
            <a:r>
              <a:rPr lang="en-US" sz="1600" dirty="0" smtClean="0"/>
              <a:t>FM-index</a:t>
            </a:r>
          </a:p>
          <a:p>
            <a:pPr marL="342900" indent="-342900">
              <a:buFont typeface="+mj-lt"/>
              <a:buAutoNum type="arabicPeriod" startAt="78"/>
            </a:pPr>
            <a:r>
              <a:rPr lang="en-US" sz="1600" dirty="0" err="1" smtClean="0"/>
              <a:t>Generalised</a:t>
            </a:r>
            <a:r>
              <a:rPr lang="en-US" sz="1600" dirty="0" smtClean="0"/>
              <a:t> suffix tree</a:t>
            </a:r>
          </a:p>
          <a:p>
            <a:pPr marL="342900" indent="-342900">
              <a:buFont typeface="+mj-lt"/>
              <a:buAutoNum type="arabicPeriod" startAt="78"/>
            </a:pPr>
            <a:r>
              <a:rPr lang="en-US" sz="1600" dirty="0" smtClean="0"/>
              <a:t>B-</a:t>
            </a:r>
            <a:r>
              <a:rPr lang="en-US" sz="1600" dirty="0" err="1" smtClean="0"/>
              <a:t>trie</a:t>
            </a:r>
            <a:endParaRPr lang="en-US" sz="1600" dirty="0" smtClean="0"/>
          </a:p>
          <a:p>
            <a:pPr marL="342900" indent="-342900">
              <a:buFont typeface="+mj-lt"/>
              <a:buAutoNum type="arabicPeriod" startAt="78"/>
            </a:pPr>
            <a:r>
              <a:rPr lang="en-US" sz="1600" dirty="0" smtClean="0"/>
              <a:t>Judy array</a:t>
            </a:r>
          </a:p>
          <a:p>
            <a:pPr marL="342900" indent="-342900">
              <a:buFont typeface="+mj-lt"/>
              <a:buAutoNum type="arabicPeriod" startAt="78"/>
            </a:pPr>
            <a:r>
              <a:rPr lang="en-US" sz="1600" dirty="0" smtClean="0"/>
              <a:t>X-fast </a:t>
            </a:r>
            <a:r>
              <a:rPr lang="en-US" sz="1600" dirty="0" err="1" smtClean="0"/>
              <a:t>trie</a:t>
            </a:r>
            <a:endParaRPr lang="en-US" sz="1600" dirty="0" smtClean="0"/>
          </a:p>
          <a:p>
            <a:pPr marL="342900" indent="-342900">
              <a:buFont typeface="+mj-lt"/>
              <a:buAutoNum type="arabicPeriod" startAt="78"/>
            </a:pPr>
            <a:r>
              <a:rPr lang="en-US" sz="1600" dirty="0" smtClean="0"/>
              <a:t>Y-fast </a:t>
            </a:r>
            <a:r>
              <a:rPr lang="en-US" sz="1600" dirty="0" err="1" smtClean="0"/>
              <a:t>trie</a:t>
            </a:r>
            <a:endParaRPr lang="en-US" sz="1600" dirty="0" smtClean="0"/>
          </a:p>
          <a:p>
            <a:pPr marL="342900" indent="-342900">
              <a:buFont typeface="+mj-lt"/>
              <a:buAutoNum type="arabicPeriod" startAt="78"/>
            </a:pPr>
            <a:r>
              <a:rPr lang="en-US" sz="1600" dirty="0" err="1" smtClean="0"/>
              <a:t>Ctrie</a:t>
            </a:r>
            <a:endParaRPr lang="en-US" sz="1600" dirty="0" smtClean="0"/>
          </a:p>
          <a:p>
            <a:endParaRPr lang="en-US" sz="1600" dirty="0" smtClean="0"/>
          </a:p>
        </p:txBody>
      </p:sp>
      <p:sp>
        <p:nvSpPr>
          <p:cNvPr id="3297283" name="Rectangle 3"/>
          <p:cNvSpPr>
            <a:spLocks noChangeArrowheads="1"/>
          </p:cNvSpPr>
          <p:nvPr/>
        </p:nvSpPr>
        <p:spPr bwMode="auto">
          <a:xfrm>
            <a:off x="0" y="-10795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 smtClean="0">
                <a:solidFill>
                  <a:srgbClr val="3399FF"/>
                </a:solidFill>
              </a:rPr>
              <a:t>Data Structures</a:t>
            </a:r>
            <a:endParaRPr lang="en-US" sz="4000" b="0" dirty="0">
              <a:solidFill>
                <a:srgbClr val="3399FF"/>
              </a:solidFill>
            </a:endParaRPr>
          </a:p>
        </p:txBody>
      </p:sp>
      <p:sp>
        <p:nvSpPr>
          <p:cNvPr id="3297284" name="Rectangle 4"/>
          <p:cNvSpPr>
            <a:spLocks noChangeArrowheads="1"/>
          </p:cNvSpPr>
          <p:nvPr/>
        </p:nvSpPr>
        <p:spPr bwMode="auto">
          <a:xfrm>
            <a:off x="2806700" y="533400"/>
            <a:ext cx="3670300" cy="6324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 b="1" dirty="0" smtClean="0">
                <a:solidFill>
                  <a:srgbClr val="3399FF"/>
                </a:solidFill>
              </a:rPr>
              <a:t>B-trees:</a:t>
            </a:r>
          </a:p>
          <a:p>
            <a:pPr marL="342900" indent="-342900">
              <a:buFont typeface="+mj-lt"/>
              <a:buAutoNum type="arabicPeriod" startAt="90"/>
            </a:pPr>
            <a:r>
              <a:rPr lang="en-US" sz="1600" dirty="0" smtClean="0">
                <a:solidFill>
                  <a:srgbClr val="FF0000"/>
                </a:solidFill>
              </a:rPr>
              <a:t>B-tree</a:t>
            </a:r>
          </a:p>
          <a:p>
            <a:pPr marL="342900" indent="-342900">
              <a:buFont typeface="+mj-lt"/>
              <a:buAutoNum type="arabicPeriod" startAt="90"/>
            </a:pPr>
            <a:r>
              <a:rPr lang="en-US" sz="1600" dirty="0" smtClean="0"/>
              <a:t>B+ tree</a:t>
            </a:r>
          </a:p>
          <a:p>
            <a:pPr marL="342900" indent="-342900">
              <a:buFont typeface="+mj-lt"/>
              <a:buAutoNum type="arabicPeriod" startAt="90"/>
            </a:pPr>
            <a:r>
              <a:rPr lang="en-US" sz="1600" dirty="0" smtClean="0"/>
              <a:t>B*-tree</a:t>
            </a:r>
          </a:p>
          <a:p>
            <a:pPr marL="342900" indent="-342900">
              <a:buFont typeface="+mj-lt"/>
              <a:buAutoNum type="arabicPeriod" startAt="90"/>
            </a:pPr>
            <a:r>
              <a:rPr lang="en-US" sz="1600" dirty="0" smtClean="0"/>
              <a:t>B sharp tree</a:t>
            </a:r>
          </a:p>
          <a:p>
            <a:pPr marL="342900" indent="-342900">
              <a:buFont typeface="+mj-lt"/>
              <a:buAutoNum type="arabicPeriod" startAt="90"/>
            </a:pPr>
            <a:r>
              <a:rPr lang="en-US" sz="1600" dirty="0" smtClean="0"/>
              <a:t>Dancing tree</a:t>
            </a:r>
          </a:p>
          <a:p>
            <a:pPr marL="342900" indent="-342900">
              <a:buFont typeface="+mj-lt"/>
              <a:buAutoNum type="arabicPeriod" startAt="90"/>
            </a:pPr>
            <a:r>
              <a:rPr lang="en-US" sz="1600" dirty="0" smtClean="0">
                <a:solidFill>
                  <a:srgbClr val="FF0000"/>
                </a:solidFill>
              </a:rPr>
              <a:t>2-3 tree</a:t>
            </a:r>
          </a:p>
          <a:p>
            <a:pPr marL="342900" indent="-342900">
              <a:buFont typeface="+mj-lt"/>
              <a:buAutoNum type="arabicPeriod" startAt="90"/>
            </a:pPr>
            <a:r>
              <a:rPr lang="en-US" sz="1600" dirty="0" smtClean="0"/>
              <a:t>2-3-4 tree</a:t>
            </a:r>
          </a:p>
          <a:p>
            <a:pPr marL="342900" indent="-342900">
              <a:buFont typeface="+mj-lt"/>
              <a:buAutoNum type="arabicPeriod" startAt="90"/>
            </a:pPr>
            <a:r>
              <a:rPr lang="en-US" sz="1600" dirty="0" err="1" smtClean="0"/>
              <a:t>Queap</a:t>
            </a:r>
            <a:endParaRPr lang="en-US" sz="1600" dirty="0" smtClean="0"/>
          </a:p>
          <a:p>
            <a:pPr marL="342900" indent="-342900">
              <a:buFont typeface="+mj-lt"/>
              <a:buAutoNum type="arabicPeriod" startAt="90"/>
            </a:pPr>
            <a:r>
              <a:rPr lang="en-US" sz="1600" dirty="0" smtClean="0"/>
              <a:t>Fusion tree</a:t>
            </a:r>
          </a:p>
          <a:p>
            <a:pPr marL="342900" indent="-342900">
              <a:buFont typeface="+mj-lt"/>
              <a:buAutoNum type="arabicPeriod" startAt="90"/>
            </a:pPr>
            <a:r>
              <a:rPr lang="en-US" sz="1600" dirty="0" err="1" smtClean="0"/>
              <a:t>Bx</a:t>
            </a:r>
            <a:r>
              <a:rPr lang="en-US" sz="1600" dirty="0" smtClean="0"/>
              <a:t>-tree</a:t>
            </a:r>
          </a:p>
          <a:p>
            <a:pPr marL="342900" indent="-342900">
              <a:buFont typeface="+mj-lt"/>
              <a:buAutoNum type="arabicPeriod" startAt="90"/>
            </a:pPr>
            <a:r>
              <a:rPr lang="en-US" sz="1600" dirty="0" smtClean="0"/>
              <a:t> </a:t>
            </a:r>
            <a:r>
              <a:rPr lang="en-US" sz="1600" dirty="0" err="1" smtClean="0"/>
              <a:t>AList</a:t>
            </a:r>
            <a:endParaRPr lang="en-US" sz="1600" dirty="0" smtClean="0"/>
          </a:p>
          <a:p>
            <a:r>
              <a:rPr lang="en-US" sz="800" dirty="0" smtClean="0"/>
              <a:t> </a:t>
            </a:r>
          </a:p>
          <a:p>
            <a:r>
              <a:rPr lang="en-US" sz="1600" b="1" dirty="0" smtClean="0">
                <a:solidFill>
                  <a:srgbClr val="3399FF"/>
                </a:solidFill>
              </a:rPr>
              <a:t>Heaps:</a:t>
            </a:r>
          </a:p>
          <a:p>
            <a:pPr marL="342900" lvl="0" indent="-342900">
              <a:buFont typeface="+mj-lt"/>
              <a:buAutoNum type="arabicPeriod" startAt="101"/>
            </a:pPr>
            <a:r>
              <a:rPr lang="en-US" sz="1600" dirty="0" smtClean="0">
                <a:solidFill>
                  <a:srgbClr val="FF0000"/>
                </a:solidFill>
              </a:rPr>
              <a:t> Heap</a:t>
            </a:r>
          </a:p>
          <a:p>
            <a:pPr marL="342900" lvl="0" indent="-342900">
              <a:buFont typeface="+mj-lt"/>
              <a:buAutoNum type="arabicPeriod" startAt="101"/>
            </a:pPr>
            <a:r>
              <a:rPr lang="en-US" sz="1600" dirty="0" smtClean="0">
                <a:solidFill>
                  <a:srgbClr val="FF0000"/>
                </a:solidFill>
              </a:rPr>
              <a:t> Binary heap</a:t>
            </a:r>
          </a:p>
          <a:p>
            <a:pPr marL="342900" lvl="0" indent="-342900">
              <a:buFont typeface="+mj-lt"/>
              <a:buAutoNum type="arabicPeriod" startAt="101"/>
            </a:pPr>
            <a:r>
              <a:rPr lang="en-US" sz="1600" dirty="0" smtClean="0"/>
              <a:t> Weak heap</a:t>
            </a:r>
          </a:p>
          <a:p>
            <a:pPr marL="342900" lvl="0" indent="-342900">
              <a:buFont typeface="+mj-lt"/>
              <a:buAutoNum type="arabicPeriod" startAt="101"/>
            </a:pPr>
            <a:r>
              <a:rPr lang="en-US" sz="1600" dirty="0" smtClean="0"/>
              <a:t> Binomial heap</a:t>
            </a:r>
          </a:p>
          <a:p>
            <a:pPr marL="342900" lvl="0" indent="-342900">
              <a:buFont typeface="+mj-lt"/>
              <a:buAutoNum type="arabicPeriod" startAt="101"/>
            </a:pPr>
            <a:r>
              <a:rPr lang="en-US" sz="1600" dirty="0" smtClean="0">
                <a:solidFill>
                  <a:srgbClr val="FF0000"/>
                </a:solidFill>
              </a:rPr>
              <a:t> Fibonacci heap</a:t>
            </a:r>
          </a:p>
          <a:p>
            <a:pPr marL="342900" lvl="0" indent="-342900">
              <a:buFont typeface="+mj-lt"/>
              <a:buAutoNum type="arabicPeriod" startAt="101"/>
            </a:pPr>
            <a:r>
              <a:rPr lang="en-US" sz="1600" dirty="0" smtClean="0"/>
              <a:t> AF-heap</a:t>
            </a:r>
          </a:p>
          <a:p>
            <a:pPr marL="342900" lvl="0" indent="-342900">
              <a:buFont typeface="+mj-lt"/>
              <a:buAutoNum type="arabicPeriod" startAt="101"/>
            </a:pPr>
            <a:r>
              <a:rPr lang="en-US" sz="1600" dirty="0" smtClean="0"/>
              <a:t> Leonardo Heap</a:t>
            </a:r>
          </a:p>
          <a:p>
            <a:pPr marL="342900" lvl="0" indent="-342900">
              <a:buFont typeface="+mj-lt"/>
              <a:buAutoNum type="arabicPeriod" startAt="101"/>
            </a:pPr>
            <a:r>
              <a:rPr lang="en-US" sz="1600" dirty="0" smtClean="0"/>
              <a:t> 2-3 heap</a:t>
            </a:r>
          </a:p>
          <a:p>
            <a:pPr marL="342900" lvl="0" indent="-342900">
              <a:buFont typeface="+mj-lt"/>
              <a:buAutoNum type="arabicPeriod" startAt="101"/>
            </a:pPr>
            <a:r>
              <a:rPr lang="en-US" sz="1600" dirty="0" smtClean="0"/>
              <a:t> Soft heap</a:t>
            </a:r>
          </a:p>
          <a:p>
            <a:pPr marL="342900" lvl="0" indent="-342900">
              <a:buFont typeface="+mj-lt"/>
              <a:buAutoNum type="arabicPeriod" startAt="101"/>
            </a:pPr>
            <a:r>
              <a:rPr lang="en-US" sz="1600" dirty="0" smtClean="0"/>
              <a:t> Pairing heap</a:t>
            </a:r>
          </a:p>
          <a:p>
            <a:pPr marL="342900" lvl="0" indent="-342900">
              <a:buFont typeface="+mj-lt"/>
              <a:buAutoNum type="arabicPeriod" startAt="101"/>
            </a:pPr>
            <a:r>
              <a:rPr lang="en-US" sz="1600" dirty="0" smtClean="0"/>
              <a:t> Leftist heap</a:t>
            </a:r>
          </a:p>
          <a:p>
            <a:pPr marL="342900" lvl="0" indent="-342900">
              <a:buFont typeface="+mj-lt"/>
              <a:buAutoNum type="arabicPeriod" startAt="101"/>
            </a:pPr>
            <a:r>
              <a:rPr lang="en-US" sz="1600" dirty="0" smtClean="0"/>
              <a:t> </a:t>
            </a:r>
            <a:r>
              <a:rPr lang="en-US" sz="1600" dirty="0" err="1" smtClean="0"/>
              <a:t>Treap</a:t>
            </a:r>
            <a:endParaRPr lang="en-US" sz="1600" dirty="0" smtClean="0"/>
          </a:p>
        </p:txBody>
      </p:sp>
      <p:sp>
        <p:nvSpPr>
          <p:cNvPr id="3297285" name="Rectangle 5"/>
          <p:cNvSpPr>
            <a:spLocks noChangeArrowheads="1"/>
          </p:cNvSpPr>
          <p:nvPr/>
        </p:nvSpPr>
        <p:spPr bwMode="auto">
          <a:xfrm>
            <a:off x="6172200" y="533400"/>
            <a:ext cx="3200400" cy="609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 typeface="+mj-lt"/>
              <a:buAutoNum type="arabicPeriod" startAt="113"/>
            </a:pPr>
            <a:r>
              <a:rPr lang="en-US" sz="1600" dirty="0" smtClean="0"/>
              <a:t> Beap</a:t>
            </a:r>
          </a:p>
          <a:p>
            <a:pPr marL="342900" lvl="0" indent="-342900">
              <a:buFont typeface="+mj-lt"/>
              <a:buAutoNum type="arabicPeriod" startAt="113"/>
            </a:pPr>
            <a:r>
              <a:rPr lang="en-US" sz="1600" dirty="0" smtClean="0"/>
              <a:t> Skew heap</a:t>
            </a:r>
          </a:p>
          <a:p>
            <a:pPr marL="342900" lvl="0" indent="-342900">
              <a:buFont typeface="+mj-lt"/>
              <a:buAutoNum type="arabicPeriod" startAt="113"/>
            </a:pPr>
            <a:r>
              <a:rPr lang="en-US" sz="1600" dirty="0" smtClean="0"/>
              <a:t> Ternary heap</a:t>
            </a:r>
          </a:p>
          <a:p>
            <a:pPr marL="342900" lvl="0" indent="-342900">
              <a:buFont typeface="+mj-lt"/>
              <a:buAutoNum type="arabicPeriod" startAt="113"/>
            </a:pPr>
            <a:r>
              <a:rPr lang="en-US" sz="1600" dirty="0" smtClean="0"/>
              <a:t> D-</a:t>
            </a:r>
            <a:r>
              <a:rPr lang="en-US" sz="1600" dirty="0" err="1" smtClean="0"/>
              <a:t>ary</a:t>
            </a:r>
            <a:r>
              <a:rPr lang="en-US" sz="1600" dirty="0" smtClean="0"/>
              <a:t> heap</a:t>
            </a:r>
          </a:p>
          <a:p>
            <a:pPr marL="342900" lvl="0" indent="-342900">
              <a:buFont typeface="+mj-lt"/>
              <a:buAutoNum type="arabicPeriod" startAt="113"/>
            </a:pPr>
            <a:r>
              <a:rPr lang="en-US" sz="1600" dirty="0" smtClean="0"/>
              <a:t> </a:t>
            </a:r>
            <a:r>
              <a:rPr lang="en-US" sz="1600" dirty="0" err="1" smtClean="0"/>
              <a:t>Brodal</a:t>
            </a:r>
            <a:r>
              <a:rPr lang="en-US" sz="1600" dirty="0" smtClean="0"/>
              <a:t> queue</a:t>
            </a:r>
          </a:p>
          <a:p>
            <a:r>
              <a:rPr lang="en-US" sz="800" dirty="0" smtClean="0"/>
              <a:t> </a:t>
            </a:r>
          </a:p>
          <a:p>
            <a:r>
              <a:rPr lang="en-US" sz="1600" b="1" dirty="0" err="1" smtClean="0">
                <a:solidFill>
                  <a:srgbClr val="3399FF"/>
                </a:solidFill>
              </a:rPr>
              <a:t>Multiway</a:t>
            </a:r>
            <a:r>
              <a:rPr lang="en-US" sz="1600" b="1" dirty="0" smtClean="0">
                <a:solidFill>
                  <a:srgbClr val="3399FF"/>
                </a:solidFill>
              </a:rPr>
              <a:t> trees: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/>
              <a:t> Ternary tree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>
                <a:solidFill>
                  <a:srgbClr val="FF0000"/>
                </a:solidFill>
              </a:rPr>
              <a:t> K-</a:t>
            </a:r>
            <a:r>
              <a:rPr lang="en-US" sz="1600" dirty="0" err="1" smtClean="0">
                <a:solidFill>
                  <a:srgbClr val="FF0000"/>
                </a:solidFill>
              </a:rPr>
              <a:t>ary</a:t>
            </a:r>
            <a:r>
              <a:rPr lang="en-US" sz="1600" dirty="0" smtClean="0">
                <a:solidFill>
                  <a:srgbClr val="FF0000"/>
                </a:solidFill>
              </a:rPr>
              <a:t> tree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And–or tree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/>
              <a:t> (</a:t>
            </a:r>
            <a:r>
              <a:rPr lang="en-US" sz="1600" dirty="0" err="1" smtClean="0"/>
              <a:t>a,b</a:t>
            </a:r>
            <a:r>
              <a:rPr lang="en-US" sz="1600" dirty="0" smtClean="0"/>
              <a:t>)-tree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/>
              <a:t> Link/cut tree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/>
              <a:t> SPQR-tree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/>
              <a:t> Spaghetti stack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/>
              <a:t> Disjoint-set data structure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/>
              <a:t> Fusion tree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/>
              <a:t> Enfilade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/>
              <a:t> Exponential tree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/>
              <a:t> Fenwick tree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/>
              <a:t> Van </a:t>
            </a:r>
            <a:r>
              <a:rPr lang="en-US" sz="1600" dirty="0" err="1" smtClean="0"/>
              <a:t>Emde</a:t>
            </a:r>
            <a:r>
              <a:rPr lang="en-US" sz="1600" dirty="0" smtClean="0"/>
              <a:t> Boas tree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/>
              <a:t> Rose tree</a:t>
            </a:r>
          </a:p>
          <a:p>
            <a:r>
              <a:rPr lang="en-US" sz="800" dirty="0" smtClean="0"/>
              <a:t> </a:t>
            </a:r>
          </a:p>
          <a:p>
            <a:r>
              <a:rPr lang="en-US" sz="1600" b="1" dirty="0" smtClean="0">
                <a:solidFill>
                  <a:srgbClr val="3399FF"/>
                </a:solidFill>
              </a:rPr>
              <a:t>Space-partitioning trees:</a:t>
            </a:r>
          </a:p>
          <a:p>
            <a:pPr marL="342900" lvl="0" indent="-342900">
              <a:buFont typeface="+mj-lt"/>
              <a:buAutoNum type="arabicPeriod" startAt="132"/>
            </a:pPr>
            <a:r>
              <a:rPr lang="en-US" sz="1600" dirty="0" smtClean="0">
                <a:solidFill>
                  <a:srgbClr val="FF0000"/>
                </a:solidFill>
              </a:rPr>
              <a:t> Segment tree</a:t>
            </a:r>
          </a:p>
          <a:p>
            <a:pPr marL="342900" lvl="0" indent="-342900">
              <a:buFont typeface="+mj-lt"/>
              <a:buAutoNum type="arabicPeriod" startAt="132"/>
            </a:pPr>
            <a:r>
              <a:rPr lang="en-US" sz="1600" dirty="0" smtClean="0">
                <a:solidFill>
                  <a:srgbClr val="FF0000"/>
                </a:solidFill>
              </a:rPr>
              <a:t> Interval tree</a:t>
            </a:r>
          </a:p>
          <a:p>
            <a:pPr marL="342900" lvl="0" indent="-342900">
              <a:buFont typeface="+mj-lt"/>
              <a:buAutoNum type="arabicPeriod" startAt="132"/>
            </a:pPr>
            <a:r>
              <a:rPr lang="en-US" sz="1600" dirty="0" smtClean="0"/>
              <a:t> Range tree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2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32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0"/>
                                        <p:tgtEl>
                                          <p:spTgt spid="32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282" grpId="0" animBg="1"/>
      <p:bldP spid="3297284" grpId="0" animBg="1"/>
      <p:bldP spid="329728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82" name="Rectangle 2"/>
          <p:cNvSpPr>
            <a:spLocks noChangeArrowheads="1"/>
          </p:cNvSpPr>
          <p:nvPr/>
        </p:nvSpPr>
        <p:spPr bwMode="auto">
          <a:xfrm>
            <a:off x="38100" y="533400"/>
            <a:ext cx="3238500" cy="609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en-US" sz="1600" b="1" dirty="0" smtClean="0">
                <a:solidFill>
                  <a:srgbClr val="3399FF"/>
                </a:solidFill>
              </a:rPr>
              <a:t>Space-partitioning trees (cont):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Bin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Kd</a:t>
            </a:r>
            <a:r>
              <a:rPr lang="en-US" sz="1600" dirty="0" smtClean="0">
                <a:solidFill>
                  <a:srgbClr val="FF0000"/>
                </a:solidFill>
              </a:rPr>
              <a:t>-tree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Implicit </a:t>
            </a:r>
            <a:r>
              <a:rPr lang="en-US" sz="1600" dirty="0" err="1" smtClean="0"/>
              <a:t>kd</a:t>
            </a:r>
            <a:r>
              <a:rPr lang="en-US" sz="1600" dirty="0" smtClean="0"/>
              <a:t>-tree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Min/max </a:t>
            </a:r>
            <a:r>
              <a:rPr lang="en-US" sz="1600" dirty="0" err="1" smtClean="0"/>
              <a:t>kd</a:t>
            </a:r>
            <a:r>
              <a:rPr lang="en-US" sz="1600" dirty="0" smtClean="0"/>
              <a:t>-tree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Adaptive k-d 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</a:t>
            </a:r>
            <a:r>
              <a:rPr lang="en-US" sz="1600" dirty="0" err="1" smtClean="0"/>
              <a:t>Quadtree</a:t>
            </a:r>
            <a:endParaRPr lang="en-US" sz="1600" dirty="0" smtClean="0"/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</a:t>
            </a:r>
            <a:r>
              <a:rPr lang="en-US" sz="1600" dirty="0" err="1" smtClean="0"/>
              <a:t>Octree</a:t>
            </a:r>
            <a:endParaRPr lang="en-US" sz="1600" dirty="0" smtClean="0"/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Linear </a:t>
            </a:r>
            <a:r>
              <a:rPr lang="en-US" sz="1600" dirty="0" err="1" smtClean="0"/>
              <a:t>octree</a:t>
            </a:r>
            <a:endParaRPr lang="en-US" sz="1600" dirty="0" smtClean="0"/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Z-order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UB-tree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R-tree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R+ 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R* 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Hilbert R-tree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X-tree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Metric 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Cover 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M-tree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VP-tree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BK-tree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Bounding interval hierarchy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BSP 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Rapidly exploring random tree</a:t>
            </a:r>
          </a:p>
          <a:p>
            <a:r>
              <a:rPr lang="en-US" sz="1600" dirty="0" smtClean="0"/>
              <a:t> </a:t>
            </a:r>
          </a:p>
        </p:txBody>
      </p:sp>
      <p:sp>
        <p:nvSpPr>
          <p:cNvPr id="3297283" name="Rectangle 3"/>
          <p:cNvSpPr>
            <a:spLocks noChangeArrowheads="1"/>
          </p:cNvSpPr>
          <p:nvPr/>
        </p:nvSpPr>
        <p:spPr bwMode="auto">
          <a:xfrm>
            <a:off x="0" y="-10795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 smtClean="0">
                <a:solidFill>
                  <a:srgbClr val="3399FF"/>
                </a:solidFill>
              </a:rPr>
              <a:t>Data Structures</a:t>
            </a:r>
            <a:endParaRPr lang="en-US" sz="4000" b="0" dirty="0">
              <a:solidFill>
                <a:srgbClr val="3399FF"/>
              </a:solidFill>
            </a:endParaRPr>
          </a:p>
        </p:txBody>
      </p:sp>
      <p:sp>
        <p:nvSpPr>
          <p:cNvPr id="3297284" name="Rectangle 4"/>
          <p:cNvSpPr>
            <a:spLocks noChangeArrowheads="1"/>
          </p:cNvSpPr>
          <p:nvPr/>
        </p:nvSpPr>
        <p:spPr bwMode="auto">
          <a:xfrm>
            <a:off x="3020060" y="533400"/>
            <a:ext cx="3670300" cy="609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 b="1" dirty="0" smtClean="0">
                <a:solidFill>
                  <a:srgbClr val="3399FF"/>
                </a:solidFill>
              </a:rPr>
              <a:t>Application-specific trees:</a:t>
            </a:r>
          </a:p>
          <a:p>
            <a:pPr marL="342900" lvl="0" indent="-342900">
              <a:buFont typeface="+mj-lt"/>
              <a:buAutoNum type="arabicPeriod" startAt="158"/>
            </a:pPr>
            <a:r>
              <a:rPr lang="en-US" sz="1600" dirty="0" smtClean="0"/>
              <a:t> Abstract syntax tree</a:t>
            </a:r>
          </a:p>
          <a:p>
            <a:pPr marL="342900" lvl="0" indent="-342900">
              <a:buFont typeface="+mj-lt"/>
              <a:buAutoNum type="arabicPeriod" startAt="158"/>
            </a:pPr>
            <a:r>
              <a:rPr lang="en-US" sz="1600" dirty="0" smtClean="0">
                <a:solidFill>
                  <a:srgbClr val="FF0000"/>
                </a:solidFill>
              </a:rPr>
              <a:t> Parse tree</a:t>
            </a:r>
          </a:p>
          <a:p>
            <a:pPr marL="342900" lvl="0" indent="-342900">
              <a:buFont typeface="+mj-lt"/>
              <a:buAutoNum type="arabicPeriod" startAt="158"/>
            </a:pPr>
            <a:r>
              <a:rPr lang="en-US" sz="1600" dirty="0" smtClean="0">
                <a:solidFill>
                  <a:srgbClr val="FF0000"/>
                </a:solidFill>
              </a:rPr>
              <a:t> Decision tree</a:t>
            </a:r>
          </a:p>
          <a:p>
            <a:pPr marL="342900" lvl="0" indent="-342900">
              <a:buFont typeface="+mj-lt"/>
              <a:buAutoNum type="arabicPeriod" startAt="158"/>
            </a:pPr>
            <a:r>
              <a:rPr lang="en-US" sz="1600" dirty="0" smtClean="0"/>
              <a:t> Alternating decision tree</a:t>
            </a:r>
          </a:p>
          <a:p>
            <a:pPr marL="342900" lvl="0" indent="-342900">
              <a:buFont typeface="+mj-lt"/>
              <a:buAutoNum type="arabicPeriod" startAt="158"/>
            </a:pP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Minimax</a:t>
            </a:r>
            <a:r>
              <a:rPr lang="en-US" sz="1600" dirty="0" smtClean="0">
                <a:solidFill>
                  <a:srgbClr val="FF0000"/>
                </a:solidFill>
              </a:rPr>
              <a:t> tree</a:t>
            </a:r>
          </a:p>
          <a:p>
            <a:pPr marL="342900" lvl="0" indent="-342900">
              <a:buFont typeface="+mj-lt"/>
              <a:buAutoNum type="arabicPeriod" startAt="158"/>
            </a:pPr>
            <a:r>
              <a:rPr lang="en-US" sz="1600" dirty="0" smtClean="0"/>
              <a:t> </a:t>
            </a:r>
            <a:r>
              <a:rPr lang="en-US" sz="1600" dirty="0" err="1" smtClean="0"/>
              <a:t>Expectiminimax</a:t>
            </a:r>
            <a:r>
              <a:rPr lang="en-US" sz="1600" dirty="0" smtClean="0"/>
              <a:t> tree</a:t>
            </a:r>
          </a:p>
          <a:p>
            <a:pPr marL="342900" lvl="0" indent="-342900">
              <a:buFont typeface="+mj-lt"/>
              <a:buAutoNum type="arabicPeriod" startAt="158"/>
            </a:pPr>
            <a:r>
              <a:rPr lang="en-US" sz="1600" dirty="0" smtClean="0"/>
              <a:t> Finger tree</a:t>
            </a:r>
          </a:p>
          <a:p>
            <a:pPr marL="342900" lvl="0" indent="-342900">
              <a:buFont typeface="+mj-lt"/>
              <a:buAutoNum type="arabicPeriod" startAt="158"/>
            </a:pPr>
            <a:r>
              <a:rPr lang="en-US" sz="1600" dirty="0" smtClean="0"/>
              <a:t> Expression tree</a:t>
            </a:r>
          </a:p>
          <a:p>
            <a:pPr marL="342900" lvl="0" indent="-342900">
              <a:buFont typeface="+mj-lt"/>
              <a:buAutoNum type="arabicPeriod" startAt="158"/>
            </a:pPr>
            <a:r>
              <a:rPr lang="en-US" sz="1600" dirty="0" smtClean="0"/>
              <a:t> Log-structured merge-tree</a:t>
            </a:r>
          </a:p>
          <a:p>
            <a:r>
              <a:rPr lang="en-US" sz="800" dirty="0" smtClean="0"/>
              <a:t> </a:t>
            </a:r>
          </a:p>
          <a:p>
            <a:r>
              <a:rPr lang="en-US" sz="1600" b="1" dirty="0" smtClean="0">
                <a:solidFill>
                  <a:srgbClr val="3399FF"/>
                </a:solidFill>
              </a:rPr>
              <a:t>Hashes:</a:t>
            </a:r>
          </a:p>
          <a:p>
            <a:pPr marL="342900" lvl="0" indent="-342900">
              <a:buFont typeface="+mj-lt"/>
              <a:buAutoNum type="arabicPeriod" startAt="167"/>
            </a:pPr>
            <a:r>
              <a:rPr lang="en-US" sz="1600" dirty="0" smtClean="0"/>
              <a:t> Bloom filter</a:t>
            </a:r>
          </a:p>
          <a:p>
            <a:pPr marL="342900" lvl="0" indent="-342900">
              <a:buFont typeface="+mj-lt"/>
              <a:buAutoNum type="arabicPeriod" startAt="167"/>
            </a:pPr>
            <a:r>
              <a:rPr lang="en-US" sz="1600" dirty="0" smtClean="0"/>
              <a:t> Count-Min sketch</a:t>
            </a:r>
          </a:p>
          <a:p>
            <a:pPr marL="342900" lvl="0" indent="-342900">
              <a:buFont typeface="+mj-lt"/>
              <a:buAutoNum type="arabicPeriod" startAt="167"/>
            </a:pPr>
            <a:r>
              <a:rPr lang="en-US" sz="1600" dirty="0" smtClean="0"/>
              <a:t> Distributed hash table</a:t>
            </a:r>
          </a:p>
          <a:p>
            <a:pPr marL="342900" lvl="0" indent="-342900">
              <a:buFont typeface="+mj-lt"/>
              <a:buAutoNum type="arabicPeriod" startAt="167"/>
            </a:pPr>
            <a:r>
              <a:rPr lang="en-US" sz="1600" dirty="0" smtClean="0">
                <a:solidFill>
                  <a:srgbClr val="FF0000"/>
                </a:solidFill>
              </a:rPr>
              <a:t> Double Hashing</a:t>
            </a:r>
          </a:p>
          <a:p>
            <a:pPr marL="342900" lvl="0" indent="-342900">
              <a:buFont typeface="+mj-lt"/>
              <a:buAutoNum type="arabicPeriod" startAt="167"/>
            </a:pPr>
            <a:r>
              <a:rPr lang="en-US" sz="1600" dirty="0" smtClean="0"/>
              <a:t> Dynamic perfect hash table</a:t>
            </a:r>
          </a:p>
          <a:p>
            <a:pPr marL="342900" lvl="0" indent="-342900">
              <a:buFont typeface="+mj-lt"/>
              <a:buAutoNum type="arabicPeriod" startAt="167"/>
            </a:pPr>
            <a:r>
              <a:rPr lang="en-US" sz="1600" dirty="0" smtClean="0"/>
              <a:t> Hash array mapped </a:t>
            </a:r>
            <a:r>
              <a:rPr lang="en-US" sz="1600" dirty="0" err="1" smtClean="0"/>
              <a:t>trie</a:t>
            </a:r>
            <a:endParaRPr lang="en-US" sz="1600" dirty="0" smtClean="0"/>
          </a:p>
          <a:p>
            <a:pPr marL="342900" lvl="0" indent="-342900">
              <a:buFont typeface="+mj-lt"/>
              <a:buAutoNum type="arabicPeriod" startAt="167"/>
            </a:pPr>
            <a:r>
              <a:rPr lang="en-US" sz="1600" dirty="0" smtClean="0">
                <a:solidFill>
                  <a:srgbClr val="FF0000"/>
                </a:solidFill>
              </a:rPr>
              <a:t> Hash list</a:t>
            </a:r>
          </a:p>
          <a:p>
            <a:pPr marL="342900" lvl="0" indent="-342900">
              <a:buFont typeface="+mj-lt"/>
              <a:buAutoNum type="arabicPeriod" startAt="167"/>
            </a:pPr>
            <a:r>
              <a:rPr lang="en-US" sz="1600" dirty="0" smtClean="0">
                <a:solidFill>
                  <a:srgbClr val="FF0000"/>
                </a:solidFill>
              </a:rPr>
              <a:t> Hash table</a:t>
            </a:r>
          </a:p>
          <a:p>
            <a:pPr marL="342900" lvl="0" indent="-342900">
              <a:buFont typeface="+mj-lt"/>
              <a:buAutoNum type="arabicPeriod" startAt="167"/>
            </a:pPr>
            <a:r>
              <a:rPr lang="en-US" sz="1600" dirty="0" smtClean="0"/>
              <a:t> Hash tree</a:t>
            </a:r>
          </a:p>
          <a:p>
            <a:pPr marL="342900" lvl="0" indent="-342900">
              <a:buFont typeface="+mj-lt"/>
              <a:buAutoNum type="arabicPeriod" startAt="167"/>
            </a:pPr>
            <a:r>
              <a:rPr lang="en-US" sz="1600" dirty="0" smtClean="0"/>
              <a:t> Hash </a:t>
            </a:r>
            <a:r>
              <a:rPr lang="en-US" sz="1600" dirty="0" err="1" smtClean="0"/>
              <a:t>trie</a:t>
            </a:r>
            <a:endParaRPr lang="en-US" sz="1600" dirty="0" smtClean="0"/>
          </a:p>
          <a:p>
            <a:pPr marL="342900" lvl="0" indent="-342900">
              <a:buFont typeface="+mj-lt"/>
              <a:buAutoNum type="arabicPeriod" startAt="167"/>
            </a:pPr>
            <a:r>
              <a:rPr lang="en-US" sz="1600" dirty="0" smtClean="0"/>
              <a:t> </a:t>
            </a:r>
            <a:r>
              <a:rPr lang="en-US" sz="1600" dirty="0" err="1" smtClean="0"/>
              <a:t>Koorde</a:t>
            </a:r>
            <a:endParaRPr lang="en-US" sz="1600" dirty="0" smtClean="0"/>
          </a:p>
          <a:p>
            <a:pPr marL="342900" lvl="0" indent="-342900">
              <a:buFont typeface="+mj-lt"/>
              <a:buAutoNum type="arabicPeriod" startAt="167"/>
            </a:pPr>
            <a:r>
              <a:rPr lang="en-US" sz="1600" dirty="0" smtClean="0"/>
              <a:t> Prefix hash tree</a:t>
            </a:r>
          </a:p>
          <a:p>
            <a:pPr marL="342900" lvl="0" indent="-342900">
              <a:buFont typeface="+mj-lt"/>
              <a:buAutoNum type="arabicPeriod" startAt="167"/>
            </a:pPr>
            <a:r>
              <a:rPr lang="en-US" sz="1600" dirty="0" smtClean="0"/>
              <a:t> Rolling hash</a:t>
            </a:r>
          </a:p>
        </p:txBody>
      </p:sp>
      <p:sp>
        <p:nvSpPr>
          <p:cNvPr id="3297285" name="Rectangle 5"/>
          <p:cNvSpPr>
            <a:spLocks noChangeArrowheads="1"/>
          </p:cNvSpPr>
          <p:nvPr/>
        </p:nvSpPr>
        <p:spPr bwMode="auto">
          <a:xfrm>
            <a:off x="6019800" y="533400"/>
            <a:ext cx="3200400" cy="609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lvl="0" indent="-342900">
              <a:buFont typeface="+mj-lt"/>
              <a:buAutoNum type="arabicPeriod" startAt="180"/>
            </a:pPr>
            <a:r>
              <a:rPr lang="en-US" sz="1600" dirty="0" smtClean="0"/>
              <a:t> MinHash</a:t>
            </a:r>
          </a:p>
          <a:p>
            <a:pPr marL="342900" lvl="0" indent="-342900">
              <a:buFont typeface="+mj-lt"/>
              <a:buAutoNum type="arabicPeriod" startAt="180"/>
            </a:pPr>
            <a:r>
              <a:rPr lang="en-US" sz="1600" dirty="0" smtClean="0"/>
              <a:t> Quotient filter</a:t>
            </a:r>
          </a:p>
          <a:p>
            <a:pPr marL="342900" lvl="0" indent="-342900">
              <a:buFont typeface="+mj-lt"/>
              <a:buAutoNum type="arabicPeriod" startAt="180"/>
            </a:pPr>
            <a:r>
              <a:rPr lang="en-US" sz="1600" dirty="0" smtClean="0"/>
              <a:t> </a:t>
            </a:r>
            <a:r>
              <a:rPr lang="en-US" sz="1600" dirty="0" err="1" smtClean="0"/>
              <a:t>Ctrie</a:t>
            </a:r>
            <a:endParaRPr lang="en-US" sz="1600" dirty="0" smtClean="0"/>
          </a:p>
          <a:p>
            <a:r>
              <a:rPr lang="en-US" sz="800" dirty="0" smtClean="0"/>
              <a:t> </a:t>
            </a:r>
          </a:p>
          <a:p>
            <a:r>
              <a:rPr lang="en-US" sz="1600" b="1" dirty="0" smtClean="0">
                <a:solidFill>
                  <a:srgbClr val="3399FF"/>
                </a:solidFill>
              </a:rPr>
              <a:t>Graphs:</a:t>
            </a:r>
          </a:p>
          <a:p>
            <a:pPr marL="342900" indent="-342900">
              <a:buFont typeface="+mj-lt"/>
              <a:buAutoNum type="arabicPeriod" startAt="183"/>
            </a:pPr>
            <a:r>
              <a:rPr lang="en-US" sz="1600" dirty="0" smtClean="0">
                <a:solidFill>
                  <a:srgbClr val="FF0000"/>
                </a:solidFill>
              </a:rPr>
              <a:t> Graph</a:t>
            </a:r>
          </a:p>
          <a:p>
            <a:pPr marL="342900" indent="-342900">
              <a:buFont typeface="+mj-lt"/>
              <a:buAutoNum type="arabicPeriod" startAt="183"/>
            </a:pPr>
            <a:r>
              <a:rPr lang="en-US" sz="1600" dirty="0" smtClean="0">
                <a:solidFill>
                  <a:srgbClr val="FF0000"/>
                </a:solidFill>
              </a:rPr>
              <a:t> Adjacency list</a:t>
            </a:r>
          </a:p>
          <a:p>
            <a:pPr marL="342900" indent="-342900">
              <a:buFont typeface="+mj-lt"/>
              <a:buAutoNum type="arabicPeriod" startAt="183"/>
            </a:pPr>
            <a:r>
              <a:rPr lang="en-US" sz="1600" dirty="0" smtClean="0">
                <a:solidFill>
                  <a:srgbClr val="FF0000"/>
                </a:solidFill>
              </a:rPr>
              <a:t> Adjacency matrix</a:t>
            </a:r>
          </a:p>
          <a:p>
            <a:pPr marL="342900" indent="-342900">
              <a:buFont typeface="+mj-lt"/>
              <a:buAutoNum type="arabicPeriod" startAt="183"/>
            </a:pPr>
            <a:r>
              <a:rPr lang="en-US" sz="1600" dirty="0" smtClean="0"/>
              <a:t> Graph-structured stack</a:t>
            </a:r>
          </a:p>
          <a:p>
            <a:pPr marL="342900" indent="-342900">
              <a:buFont typeface="+mj-lt"/>
              <a:buAutoNum type="arabicPeriod" startAt="183"/>
            </a:pPr>
            <a:r>
              <a:rPr lang="en-US" sz="1600" dirty="0" smtClean="0"/>
              <a:t> Scene graph</a:t>
            </a:r>
          </a:p>
          <a:p>
            <a:pPr marL="342900" indent="-342900">
              <a:buFont typeface="+mj-lt"/>
              <a:buAutoNum type="arabicPeriod" startAt="183"/>
            </a:pPr>
            <a:r>
              <a:rPr lang="en-US" sz="1600" dirty="0" smtClean="0"/>
              <a:t> Binary decision diagram</a:t>
            </a:r>
          </a:p>
          <a:p>
            <a:pPr marL="342900" indent="-342900">
              <a:buFont typeface="+mj-lt"/>
              <a:buAutoNum type="arabicPeriod" startAt="183"/>
            </a:pPr>
            <a:r>
              <a:rPr lang="en-US" sz="1600" dirty="0" smtClean="0"/>
              <a:t> 0-suppressed decision diagram</a:t>
            </a:r>
          </a:p>
          <a:p>
            <a:pPr marL="342900" indent="-342900">
              <a:buFont typeface="+mj-lt"/>
              <a:buAutoNum type="arabicPeriod" startAt="183"/>
            </a:pPr>
            <a:r>
              <a:rPr lang="en-US" sz="1600" dirty="0" smtClean="0"/>
              <a:t> And-inverter graph</a:t>
            </a:r>
          </a:p>
          <a:p>
            <a:pPr marL="342900" indent="-342900">
              <a:buFont typeface="+mj-lt"/>
              <a:buAutoNum type="arabicPeriod" startAt="183"/>
            </a:pPr>
            <a:r>
              <a:rPr lang="en-US" sz="1600" dirty="0" smtClean="0">
                <a:solidFill>
                  <a:srgbClr val="FF0000"/>
                </a:solidFill>
              </a:rPr>
              <a:t> Directed graph</a:t>
            </a:r>
          </a:p>
          <a:p>
            <a:pPr marL="342900" indent="-342900">
              <a:buFont typeface="+mj-lt"/>
              <a:buAutoNum type="arabicPeriod" startAt="183"/>
            </a:pPr>
            <a:r>
              <a:rPr lang="en-US" sz="1600" dirty="0" smtClean="0">
                <a:solidFill>
                  <a:srgbClr val="FF0000"/>
                </a:solidFill>
              </a:rPr>
              <a:t> Directed acyclic graph</a:t>
            </a:r>
          </a:p>
          <a:p>
            <a:pPr marL="342900" indent="-342900">
              <a:buFont typeface="+mj-lt"/>
              <a:buAutoNum type="arabicPeriod" startAt="183"/>
            </a:pPr>
            <a:r>
              <a:rPr lang="en-US" sz="1600" dirty="0" smtClean="0"/>
              <a:t> Propositional dir. acyclic graph</a:t>
            </a:r>
          </a:p>
          <a:p>
            <a:pPr marL="342900" indent="-342900">
              <a:buFont typeface="+mj-lt"/>
              <a:buAutoNum type="arabicPeriod" startAt="183"/>
            </a:pPr>
            <a:r>
              <a:rPr lang="en-US" sz="1600" dirty="0" smtClean="0"/>
              <a:t> </a:t>
            </a:r>
            <a:r>
              <a:rPr lang="en-US" sz="1600" dirty="0" err="1" smtClean="0"/>
              <a:t>Multigraph</a:t>
            </a:r>
            <a:endParaRPr lang="en-US" sz="1600" dirty="0" smtClean="0"/>
          </a:p>
          <a:p>
            <a:pPr marL="342900" indent="-342900">
              <a:buFont typeface="+mj-lt"/>
              <a:buAutoNum type="arabicPeriod" startAt="183"/>
            </a:pPr>
            <a:r>
              <a:rPr lang="en-US" sz="1600" dirty="0" smtClean="0"/>
              <a:t> </a:t>
            </a:r>
            <a:r>
              <a:rPr lang="en-US" sz="1600" dirty="0" err="1" smtClean="0"/>
              <a:t>Hypergraph</a:t>
            </a:r>
            <a:endParaRPr lang="en-US" sz="1600" dirty="0" smtClean="0"/>
          </a:p>
          <a:p>
            <a:r>
              <a:rPr lang="en-US" sz="800" dirty="0" smtClean="0"/>
              <a:t> </a:t>
            </a:r>
          </a:p>
          <a:p>
            <a:r>
              <a:rPr lang="en-US" sz="1600" b="1" dirty="0" smtClean="0">
                <a:solidFill>
                  <a:srgbClr val="3399FF"/>
                </a:solidFill>
              </a:rPr>
              <a:t>Other:</a:t>
            </a:r>
          </a:p>
          <a:p>
            <a:pPr marL="342900" lvl="0" indent="-342900">
              <a:buFont typeface="+mj-lt"/>
              <a:buAutoNum type="arabicPeriod" startAt="196"/>
            </a:pPr>
            <a:r>
              <a:rPr lang="en-US" sz="1600" dirty="0" smtClean="0"/>
              <a:t> Lightmap</a:t>
            </a:r>
          </a:p>
          <a:p>
            <a:pPr marL="342900" lvl="0" indent="-342900">
              <a:buFont typeface="+mj-lt"/>
              <a:buAutoNum type="arabicPeriod" startAt="196"/>
            </a:pPr>
            <a:r>
              <a:rPr lang="en-US" sz="1600" dirty="0" smtClean="0"/>
              <a:t> Winged edge</a:t>
            </a:r>
          </a:p>
          <a:p>
            <a:pPr marL="342900" lvl="0" indent="-342900">
              <a:buFont typeface="+mj-lt"/>
              <a:buAutoNum type="arabicPeriod" startAt="196"/>
            </a:pPr>
            <a:r>
              <a:rPr lang="en-US" sz="1600" dirty="0" smtClean="0"/>
              <a:t> Doubly connected edge list</a:t>
            </a:r>
          </a:p>
          <a:p>
            <a:pPr marL="342900" lvl="0" indent="-342900">
              <a:buFont typeface="+mj-lt"/>
              <a:buAutoNum type="arabicPeriod" startAt="196"/>
            </a:pPr>
            <a:r>
              <a:rPr lang="en-US" sz="1600" dirty="0" smtClean="0"/>
              <a:t> Quad-edge</a:t>
            </a:r>
          </a:p>
          <a:p>
            <a:pPr marL="342900" lvl="0" indent="-342900">
              <a:buFont typeface="+mj-lt"/>
              <a:buAutoNum type="arabicPeriod" startAt="196"/>
            </a:pPr>
            <a:r>
              <a:rPr lang="en-US" sz="1600" dirty="0" smtClean="0"/>
              <a:t> Routing table</a:t>
            </a:r>
          </a:p>
          <a:p>
            <a:pPr marL="342900" indent="-342900">
              <a:buFont typeface="+mj-lt"/>
              <a:buAutoNum type="arabicPeriod" startAt="196"/>
            </a:pPr>
            <a:r>
              <a:rPr lang="en-US" sz="1600" dirty="0" smtClean="0"/>
              <a:t> Symbol table</a:t>
            </a:r>
          </a:p>
          <a:p>
            <a:pPr marL="609600" indent="-609600">
              <a:spcBef>
                <a:spcPct val="20000"/>
              </a:spcBef>
            </a:pP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2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32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0"/>
                                        <p:tgtEl>
                                          <p:spTgt spid="32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282" grpId="0" animBg="1"/>
      <p:bldP spid="3297284" grpId="0" animBg="1"/>
      <p:bldP spid="32972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304800" y="381000"/>
            <a:ext cx="8382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>
                <a:solidFill>
                  <a:schemeClr val="tx2"/>
                </a:solidFill>
              </a:rPr>
              <a:t>: Given any five points in/on the unit equilateral triangle, is there always a pair with distance ≤ ½ ? </a:t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endParaRPr lang="en-US" sz="3200" b="0">
              <a:solidFill>
                <a:schemeClr val="tx2"/>
              </a:solidFill>
            </a:endParaRPr>
          </a:p>
        </p:txBody>
      </p:sp>
      <p:sp>
        <p:nvSpPr>
          <p:cNvPr id="2453507" name="AutoShape 3"/>
          <p:cNvSpPr>
            <a:spLocks noChangeArrowheads="1"/>
          </p:cNvSpPr>
          <p:nvPr/>
        </p:nvSpPr>
        <p:spPr bwMode="auto">
          <a:xfrm>
            <a:off x="1752600" y="1524000"/>
            <a:ext cx="3962400" cy="3427413"/>
          </a:xfrm>
          <a:prstGeom prst="triangle">
            <a:avLst>
              <a:gd name="adj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03450" y="2895600"/>
            <a:ext cx="2978150" cy="2027238"/>
            <a:chOff x="1916" y="1824"/>
            <a:chExt cx="1876" cy="1277"/>
          </a:xfrm>
        </p:grpSpPr>
        <p:sp>
          <p:nvSpPr>
            <p:cNvPr id="123917" name="Text Box 5"/>
            <p:cNvSpPr txBox="1">
              <a:spLocks noChangeArrowheads="1"/>
            </p:cNvSpPr>
            <p:nvPr/>
          </p:nvSpPr>
          <p:spPr bwMode="auto">
            <a:xfrm>
              <a:off x="1916" y="1824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1</a:t>
              </a:r>
            </a:p>
          </p:txBody>
        </p:sp>
        <p:sp>
          <p:nvSpPr>
            <p:cNvPr id="123918" name="Text Box 6"/>
            <p:cNvSpPr txBox="1">
              <a:spLocks noChangeArrowheads="1"/>
            </p:cNvSpPr>
            <p:nvPr/>
          </p:nvSpPr>
          <p:spPr bwMode="auto">
            <a:xfrm>
              <a:off x="3548" y="1843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1</a:t>
              </a:r>
            </a:p>
          </p:txBody>
        </p:sp>
        <p:sp>
          <p:nvSpPr>
            <p:cNvPr id="123919" name="Text Box 7"/>
            <p:cNvSpPr txBox="1">
              <a:spLocks noChangeArrowheads="1"/>
            </p:cNvSpPr>
            <p:nvPr/>
          </p:nvSpPr>
          <p:spPr bwMode="auto">
            <a:xfrm>
              <a:off x="2736" y="2736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1</a:t>
              </a:r>
            </a:p>
          </p:txBody>
        </p:sp>
      </p:grpSp>
      <p:sp>
        <p:nvSpPr>
          <p:cNvPr id="2453512" name="Text Box 8"/>
          <p:cNvSpPr txBox="1">
            <a:spLocks noChangeArrowheads="1"/>
          </p:cNvSpPr>
          <p:nvPr/>
        </p:nvSpPr>
        <p:spPr bwMode="auto">
          <a:xfrm>
            <a:off x="381000" y="5180013"/>
            <a:ext cx="8305800" cy="13731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approaches fail?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techniques work and why?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Lessons and generalizations</a:t>
            </a:r>
          </a:p>
        </p:txBody>
      </p:sp>
      <p:sp>
        <p:nvSpPr>
          <p:cNvPr id="2453513" name="Oval 9"/>
          <p:cNvSpPr>
            <a:spLocks noChangeArrowheads="1"/>
          </p:cNvSpPr>
          <p:nvPr/>
        </p:nvSpPr>
        <p:spPr bwMode="auto">
          <a:xfrm>
            <a:off x="3276600" y="2895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3514" name="Oval 10"/>
          <p:cNvSpPr>
            <a:spLocks noChangeArrowheads="1"/>
          </p:cNvSpPr>
          <p:nvPr/>
        </p:nvSpPr>
        <p:spPr bwMode="auto">
          <a:xfrm>
            <a:off x="3886200" y="2895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3515" name="Oval 11"/>
          <p:cNvSpPr>
            <a:spLocks noChangeArrowheads="1"/>
          </p:cNvSpPr>
          <p:nvPr/>
        </p:nvSpPr>
        <p:spPr bwMode="auto">
          <a:xfrm>
            <a:off x="3124200" y="41910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3516" name="Oval 12"/>
          <p:cNvSpPr>
            <a:spLocks noChangeArrowheads="1"/>
          </p:cNvSpPr>
          <p:nvPr/>
        </p:nvSpPr>
        <p:spPr bwMode="auto">
          <a:xfrm>
            <a:off x="3657600" y="3505200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3517" name="Oval 13"/>
          <p:cNvSpPr>
            <a:spLocks noChangeArrowheads="1"/>
          </p:cNvSpPr>
          <p:nvPr/>
        </p:nvSpPr>
        <p:spPr bwMode="auto">
          <a:xfrm>
            <a:off x="4191000" y="3886200"/>
            <a:ext cx="76200" cy="76200"/>
          </a:xfrm>
          <a:prstGeom prst="ellipse">
            <a:avLst/>
          </a:prstGeom>
          <a:solidFill>
            <a:srgbClr val="3399FF"/>
          </a:solidFill>
          <a:ln w="9525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453518" name="Picture 14" descr="0520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2975" y="2819400"/>
            <a:ext cx="31210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3519" name="Line 15"/>
          <p:cNvSpPr>
            <a:spLocks noChangeShapeType="1"/>
          </p:cNvSpPr>
          <p:nvPr/>
        </p:nvSpPr>
        <p:spPr bwMode="auto">
          <a:xfrm flipH="1">
            <a:off x="3787775" y="3432175"/>
            <a:ext cx="811213" cy="1127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6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453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453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453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453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453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453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453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453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453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453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2453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453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2453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453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23 C 0.00451 -0.03841 0.00937 -0.07659 0.02777 -0.07288 C 0.04618 -0.06918 0.13038 -0.02684 0.11041 0.02152 C 0.09045 0.06987 -0.06389 0.17561 -0.09219 0.21703 C -0.12049 0.25844 -0.08993 0.26446 -0.05938 0.27048 " pathEditMode="relative" ptsTypes="aaaaA">
                                      <p:cBhvr>
                                        <p:cTn id="39" dur="5000" fill="hold"/>
                                        <p:tgtEl>
                                          <p:spTgt spid="2453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23 C -0.05243 0.02869 -0.10468 0.05784 -0.10816 0.03494 C -0.11163 0.01203 -0.05312 -0.14368 -0.02135 -0.13767 C 0.01042 -0.13165 0.04636 -0.03031 0.0823 0.07103 " pathEditMode="relative" ptsTypes="aaaA">
                                      <p:cBhvr>
                                        <p:cTn id="41" dur="5000" fill="hold"/>
                                        <p:tgtEl>
                                          <p:spTgt spid="2453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46 C -0.02187 0.02314 -0.04375 0.04581 -0.0302 0.06964 C -0.01666 0.09347 0.05486 0.14229 0.08143 0.14299 C 0.10799 0.14368 0.13143 0.08584 0.12952 0.07381 C 0.12761 0.06177 0.0816 0.05622 0.07032 0.07103 C 0.05903 0.08584 0.0474 0.14669 0.06181 0.16265 C 0.07622 0.17862 0.1408 0.16659 0.1566 0.16751 " pathEditMode="relative" ptsTypes="aaaaaaA">
                                      <p:cBhvr>
                                        <p:cTn id="43" dur="5000" fill="hold"/>
                                        <p:tgtEl>
                                          <p:spTgt spid="2453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2.57288E-6 C -0.00018 2.57288E-6 -0.02726 -0.14716 -0.05417 -0.29431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453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-147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1898 C -0.00156 0.01898 0.0283 -0.04026 0.05834 -0.09949 " pathEditMode="relative" ptsTypes="aA">
                                      <p:cBhvr>
                                        <p:cTn id="47" dur="5000" fill="hold"/>
                                        <p:tgtEl>
                                          <p:spTgt spid="24535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53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53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600" fill="hold"/>
                                        <p:tgtEl>
                                          <p:spTgt spid="245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3000"/>
                                        <p:tgtEl>
                                          <p:spTgt spid="2453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453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453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3507" grpId="0" animBg="1"/>
      <p:bldP spid="2453512" grpId="0"/>
      <p:bldP spid="2453513" grpId="0" animBg="1"/>
      <p:bldP spid="2453513" grpId="1" animBg="1"/>
      <p:bldP spid="2453514" grpId="0" animBg="1"/>
      <p:bldP spid="2453514" grpId="1" animBg="1"/>
      <p:bldP spid="2453515" grpId="0" animBg="1"/>
      <p:bldP spid="2453515" grpId="1" animBg="1"/>
      <p:bldP spid="2453516" grpId="0" animBg="1"/>
      <p:bldP spid="2453516" grpId="1" animBg="1"/>
      <p:bldP spid="2453517" grpId="0" animBg="1"/>
      <p:bldP spid="2453517" grpId="1" animBg="1"/>
      <p:bldP spid="2453519" grpId="0" animBg="1"/>
      <p:bldP spid="245351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601200" cy="68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3399FF"/>
                </a:solidFill>
              </a:rPr>
              <a:t>Arrays</a:t>
            </a:r>
            <a:endParaRPr lang="en-US" sz="3600" dirty="0" smtClean="0">
              <a:solidFill>
                <a:srgbClr val="3399FF"/>
              </a:solidFill>
            </a:endParaRPr>
          </a:p>
          <a:p>
            <a:r>
              <a:rPr lang="en-US" sz="3600" dirty="0" smtClean="0"/>
              <a:t>• Sequence of "</a:t>
            </a:r>
            <a:r>
              <a:rPr lang="en-US" sz="3600" dirty="0" err="1" smtClean="0"/>
              <a:t>indexible</a:t>
            </a:r>
            <a:r>
              <a:rPr lang="en-US" sz="3600" dirty="0" smtClean="0"/>
              <a:t>" locations</a:t>
            </a:r>
          </a:p>
          <a:p>
            <a:r>
              <a:rPr lang="en-US" sz="3600" dirty="0" smtClean="0"/>
              <a:t> </a:t>
            </a:r>
          </a:p>
          <a:p>
            <a:endParaRPr lang="en-US" sz="3600" dirty="0" smtClean="0"/>
          </a:p>
          <a:p>
            <a:r>
              <a:rPr lang="en-US" sz="3600" dirty="0" smtClean="0"/>
              <a:t>• Unordered:</a:t>
            </a:r>
          </a:p>
          <a:p>
            <a:r>
              <a:rPr lang="en-US" sz="3600" dirty="0" smtClean="0"/>
              <a:t>	• O(1) to </a:t>
            </a:r>
            <a:r>
              <a:rPr lang="en-US" sz="3600" dirty="0" smtClean="0">
                <a:solidFill>
                  <a:srgbClr val="33CC33"/>
                </a:solidFill>
              </a:rPr>
              <a:t>add</a:t>
            </a:r>
            <a:endParaRPr lang="en-US" sz="3600" dirty="0" smtClean="0">
              <a:solidFill>
                <a:srgbClr val="FF0000"/>
              </a:solidFill>
            </a:endParaRPr>
          </a:p>
          <a:p>
            <a:r>
              <a:rPr lang="en-US" sz="3600" dirty="0" smtClean="0"/>
              <a:t>	• O(n) to </a:t>
            </a:r>
            <a:r>
              <a:rPr lang="en-US" sz="3600" dirty="0" smtClean="0">
                <a:solidFill>
                  <a:srgbClr val="FF00FF"/>
                </a:solidFill>
              </a:rPr>
              <a:t>search</a:t>
            </a:r>
            <a:r>
              <a:rPr lang="en-US" sz="3600" dirty="0" smtClean="0"/>
              <a:t> / </a:t>
            </a:r>
            <a:r>
              <a:rPr lang="en-US" sz="3600" dirty="0" smtClean="0">
                <a:solidFill>
                  <a:srgbClr val="FF0000"/>
                </a:solidFill>
              </a:rPr>
              <a:t>delete</a:t>
            </a:r>
            <a:endParaRPr lang="en-US" sz="3600" dirty="0" smtClean="0"/>
          </a:p>
          <a:p>
            <a:r>
              <a:rPr lang="en-US" sz="3600" dirty="0" smtClean="0"/>
              <a:t>	• O(n) for min / max</a:t>
            </a:r>
          </a:p>
          <a:p>
            <a:r>
              <a:rPr lang="en-US" sz="3600" dirty="0" smtClean="0"/>
              <a:t>• Ordered:</a:t>
            </a:r>
          </a:p>
          <a:p>
            <a:r>
              <a:rPr lang="en-US" sz="3600" dirty="0" smtClean="0"/>
              <a:t>	• O(n) to </a:t>
            </a:r>
            <a:r>
              <a:rPr lang="en-US" sz="3600" dirty="0" smtClean="0">
                <a:solidFill>
                  <a:srgbClr val="33CC33"/>
                </a:solidFill>
              </a:rPr>
              <a:t>add</a:t>
            </a:r>
            <a:r>
              <a:rPr lang="en-US" sz="3600" dirty="0" smtClean="0"/>
              <a:t> / </a:t>
            </a:r>
            <a:r>
              <a:rPr lang="en-US" sz="3600" dirty="0" smtClean="0">
                <a:solidFill>
                  <a:srgbClr val="FF0000"/>
                </a:solidFill>
              </a:rPr>
              <a:t>delete</a:t>
            </a:r>
            <a:endParaRPr lang="en-US" sz="3600" dirty="0" smtClean="0">
              <a:solidFill>
                <a:srgbClr val="33CC33"/>
              </a:solidFill>
            </a:endParaRPr>
          </a:p>
          <a:p>
            <a:r>
              <a:rPr lang="en-US" sz="3600" dirty="0" smtClean="0"/>
              <a:t>	• O(log n) to (binary) </a:t>
            </a:r>
            <a:r>
              <a:rPr lang="en-US" sz="3600" dirty="0" smtClean="0">
                <a:solidFill>
                  <a:srgbClr val="FF00FF"/>
                </a:solidFill>
              </a:rPr>
              <a:t>search</a:t>
            </a:r>
          </a:p>
          <a:p>
            <a:r>
              <a:rPr lang="en-US" sz="3600" dirty="0" smtClean="0"/>
              <a:t>	• O(1) for min / max</a:t>
            </a:r>
          </a:p>
        </p:txBody>
      </p:sp>
      <p:grpSp>
        <p:nvGrpSpPr>
          <p:cNvPr id="2522117" name="Group 5"/>
          <p:cNvGrpSpPr>
            <a:grpSpLocks noChangeAspect="1"/>
          </p:cNvGrpSpPr>
          <p:nvPr/>
        </p:nvGrpSpPr>
        <p:grpSpPr bwMode="auto">
          <a:xfrm>
            <a:off x="762000" y="1447800"/>
            <a:ext cx="4903788" cy="631825"/>
            <a:chOff x="480" y="912"/>
            <a:chExt cx="3089" cy="398"/>
          </a:xfrm>
        </p:grpSpPr>
        <p:sp>
          <p:nvSpPr>
            <p:cNvPr id="2522116" name="AutoShape 4"/>
            <p:cNvSpPr>
              <a:spLocks noChangeAspect="1" noChangeArrowheads="1" noTextEdit="1"/>
            </p:cNvSpPr>
            <p:nvPr/>
          </p:nvSpPr>
          <p:spPr bwMode="auto">
            <a:xfrm>
              <a:off x="480" y="912"/>
              <a:ext cx="2985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2118" name="Rectangle 6"/>
            <p:cNvSpPr>
              <a:spLocks noChangeArrowheads="1"/>
            </p:cNvSpPr>
            <p:nvPr/>
          </p:nvSpPr>
          <p:spPr bwMode="auto">
            <a:xfrm>
              <a:off x="500" y="932"/>
              <a:ext cx="2521" cy="35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2119" name="Line 7"/>
            <p:cNvSpPr>
              <a:spLocks noChangeShapeType="1"/>
            </p:cNvSpPr>
            <p:nvPr/>
          </p:nvSpPr>
          <p:spPr bwMode="auto">
            <a:xfrm>
              <a:off x="856" y="928"/>
              <a:ext cx="1" cy="3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522122" name="Group 10"/>
            <p:cNvGrpSpPr>
              <a:grpSpLocks/>
            </p:cNvGrpSpPr>
            <p:nvPr/>
          </p:nvGrpSpPr>
          <p:grpSpPr bwMode="auto">
            <a:xfrm>
              <a:off x="1216" y="928"/>
              <a:ext cx="361" cy="358"/>
              <a:chOff x="1216" y="928"/>
              <a:chExt cx="361" cy="358"/>
            </a:xfrm>
          </p:grpSpPr>
          <p:sp>
            <p:nvSpPr>
              <p:cNvPr id="2522120" name="Line 8"/>
              <p:cNvSpPr>
                <a:spLocks noChangeShapeType="1"/>
              </p:cNvSpPr>
              <p:nvPr/>
            </p:nvSpPr>
            <p:spPr bwMode="auto">
              <a:xfrm>
                <a:off x="1216" y="928"/>
                <a:ext cx="1" cy="35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2121" name="Line 9"/>
              <p:cNvSpPr>
                <a:spLocks noChangeShapeType="1"/>
              </p:cNvSpPr>
              <p:nvPr/>
            </p:nvSpPr>
            <p:spPr bwMode="auto">
              <a:xfrm>
                <a:off x="1576" y="928"/>
                <a:ext cx="1" cy="35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22125" name="Group 13"/>
            <p:cNvGrpSpPr>
              <a:grpSpLocks/>
            </p:cNvGrpSpPr>
            <p:nvPr/>
          </p:nvGrpSpPr>
          <p:grpSpPr bwMode="auto">
            <a:xfrm>
              <a:off x="1936" y="928"/>
              <a:ext cx="362" cy="358"/>
              <a:chOff x="1936" y="928"/>
              <a:chExt cx="362" cy="358"/>
            </a:xfrm>
          </p:grpSpPr>
          <p:sp>
            <p:nvSpPr>
              <p:cNvPr id="2522123" name="Line 11"/>
              <p:cNvSpPr>
                <a:spLocks noChangeShapeType="1"/>
              </p:cNvSpPr>
              <p:nvPr/>
            </p:nvSpPr>
            <p:spPr bwMode="auto">
              <a:xfrm>
                <a:off x="1936" y="928"/>
                <a:ext cx="1" cy="35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2124" name="Line 12"/>
              <p:cNvSpPr>
                <a:spLocks noChangeShapeType="1"/>
              </p:cNvSpPr>
              <p:nvPr/>
            </p:nvSpPr>
            <p:spPr bwMode="auto">
              <a:xfrm>
                <a:off x="2297" y="928"/>
                <a:ext cx="1" cy="35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22126" name="Line 14"/>
            <p:cNvSpPr>
              <a:spLocks noChangeShapeType="1"/>
            </p:cNvSpPr>
            <p:nvPr/>
          </p:nvSpPr>
          <p:spPr bwMode="auto">
            <a:xfrm>
              <a:off x="2657" y="928"/>
              <a:ext cx="1" cy="3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2127" name="Rectangle 15"/>
            <p:cNvSpPr>
              <a:spLocks noChangeArrowheads="1"/>
            </p:cNvSpPr>
            <p:nvPr/>
          </p:nvSpPr>
          <p:spPr bwMode="auto">
            <a:xfrm>
              <a:off x="600" y="1000"/>
              <a:ext cx="176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2128" name="Rectangle 16"/>
            <p:cNvSpPr>
              <a:spLocks noChangeArrowheads="1"/>
            </p:cNvSpPr>
            <p:nvPr/>
          </p:nvSpPr>
          <p:spPr bwMode="auto">
            <a:xfrm>
              <a:off x="1000" y="1000"/>
              <a:ext cx="176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2129" name="Rectangle 17"/>
            <p:cNvSpPr>
              <a:spLocks noChangeArrowheads="1"/>
            </p:cNvSpPr>
            <p:nvPr/>
          </p:nvSpPr>
          <p:spPr bwMode="auto">
            <a:xfrm>
              <a:off x="1360" y="1000"/>
              <a:ext cx="176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2130" name="Rectangle 18"/>
            <p:cNvSpPr>
              <a:spLocks noChangeArrowheads="1"/>
            </p:cNvSpPr>
            <p:nvPr/>
          </p:nvSpPr>
          <p:spPr bwMode="auto">
            <a:xfrm>
              <a:off x="1680" y="1000"/>
              <a:ext cx="176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2131" name="Rectangle 19"/>
            <p:cNvSpPr>
              <a:spLocks noChangeArrowheads="1"/>
            </p:cNvSpPr>
            <p:nvPr/>
          </p:nvSpPr>
          <p:spPr bwMode="auto">
            <a:xfrm>
              <a:off x="2081" y="1000"/>
              <a:ext cx="176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2132" name="Rectangle 20"/>
            <p:cNvSpPr>
              <a:spLocks noChangeArrowheads="1"/>
            </p:cNvSpPr>
            <p:nvPr/>
          </p:nvSpPr>
          <p:spPr bwMode="auto">
            <a:xfrm>
              <a:off x="2441" y="1000"/>
              <a:ext cx="176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2133" name="Rectangle 21"/>
            <p:cNvSpPr>
              <a:spLocks noChangeArrowheads="1"/>
            </p:cNvSpPr>
            <p:nvPr/>
          </p:nvSpPr>
          <p:spPr bwMode="auto">
            <a:xfrm>
              <a:off x="2801" y="1000"/>
              <a:ext cx="176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7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2134" name="Line 22"/>
            <p:cNvSpPr>
              <a:spLocks noChangeShapeType="1"/>
            </p:cNvSpPr>
            <p:nvPr/>
          </p:nvSpPr>
          <p:spPr bwMode="auto">
            <a:xfrm>
              <a:off x="3017" y="1290"/>
              <a:ext cx="2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2135" name="Line 23"/>
            <p:cNvSpPr>
              <a:spLocks noChangeShapeType="1"/>
            </p:cNvSpPr>
            <p:nvPr/>
          </p:nvSpPr>
          <p:spPr bwMode="auto">
            <a:xfrm>
              <a:off x="3017" y="933"/>
              <a:ext cx="2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2136" name="Rectangle 24"/>
            <p:cNvSpPr>
              <a:spLocks noChangeArrowheads="1"/>
            </p:cNvSpPr>
            <p:nvPr/>
          </p:nvSpPr>
          <p:spPr bwMode="auto">
            <a:xfrm>
              <a:off x="3097" y="912"/>
              <a:ext cx="184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2137" name="Rectangle 25"/>
            <p:cNvSpPr>
              <a:spLocks noChangeArrowheads="1"/>
            </p:cNvSpPr>
            <p:nvPr/>
          </p:nvSpPr>
          <p:spPr bwMode="auto">
            <a:xfrm>
              <a:off x="3169" y="912"/>
              <a:ext cx="184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2138" name="Rectangle 26"/>
            <p:cNvSpPr>
              <a:spLocks noChangeArrowheads="1"/>
            </p:cNvSpPr>
            <p:nvPr/>
          </p:nvSpPr>
          <p:spPr bwMode="auto">
            <a:xfrm>
              <a:off x="3241" y="912"/>
              <a:ext cx="184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2139" name="Rectangle 27"/>
            <p:cNvSpPr>
              <a:spLocks noChangeArrowheads="1"/>
            </p:cNvSpPr>
            <p:nvPr/>
          </p:nvSpPr>
          <p:spPr bwMode="auto">
            <a:xfrm>
              <a:off x="3313" y="912"/>
              <a:ext cx="184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2140" name="Rectangle 28"/>
            <p:cNvSpPr>
              <a:spLocks noChangeArrowheads="1"/>
            </p:cNvSpPr>
            <p:nvPr/>
          </p:nvSpPr>
          <p:spPr bwMode="auto">
            <a:xfrm>
              <a:off x="3385" y="912"/>
              <a:ext cx="184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522141" name="Picture 29" descr="D:\= Gabi Desktop III Feb 2014\= Master new courses\CS4102\new images (Fall 2015)\Rubic cube 6x6x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3582133"/>
            <a:ext cx="2895600" cy="3169187"/>
          </a:xfrm>
          <a:prstGeom prst="rect">
            <a:avLst/>
          </a:prstGeom>
          <a:noFill/>
        </p:spPr>
      </p:pic>
      <p:pic>
        <p:nvPicPr>
          <p:cNvPr id="2522142" name="Picture 30" descr="D:\= Gabi Desktop III Feb 2014\= Master new courses\CS4102\new images (Fall 2015)\egg-arr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314882"/>
            <a:ext cx="2819401" cy="21141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52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522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22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22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22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6012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3399FF"/>
                </a:solidFill>
              </a:rPr>
              <a:t>Stacks</a:t>
            </a:r>
            <a:endParaRPr lang="en-US" sz="3600" dirty="0" smtClean="0">
              <a:solidFill>
                <a:srgbClr val="3399FF"/>
              </a:solidFill>
            </a:endParaRPr>
          </a:p>
          <a:p>
            <a:r>
              <a:rPr lang="en-US" sz="3600" dirty="0" smtClean="0"/>
              <a:t>• </a:t>
            </a:r>
            <a:r>
              <a:rPr lang="en-US" sz="3600" dirty="0" smtClean="0">
                <a:solidFill>
                  <a:srgbClr val="FF00FF"/>
                </a:solidFill>
              </a:rPr>
              <a:t>LIFO</a:t>
            </a:r>
            <a:r>
              <a:rPr lang="en-US" sz="3600" dirty="0" smtClean="0"/>
              <a:t> (Last-In First-Out)</a:t>
            </a:r>
          </a:p>
          <a:p>
            <a:r>
              <a:rPr lang="en-US" sz="3600" dirty="0" smtClean="0"/>
              <a:t> </a:t>
            </a:r>
          </a:p>
          <a:p>
            <a:endParaRPr lang="en-US" sz="3600" dirty="0" smtClean="0"/>
          </a:p>
          <a:p>
            <a:pPr marL="742950" indent="-742950"/>
            <a:r>
              <a:rPr lang="en-US" sz="3200" dirty="0" smtClean="0"/>
              <a:t>• Operations: </a:t>
            </a:r>
            <a:r>
              <a:rPr lang="en-US" sz="3200" dirty="0" smtClean="0">
                <a:solidFill>
                  <a:srgbClr val="33CC33"/>
                </a:solidFill>
              </a:rPr>
              <a:t>push</a:t>
            </a:r>
            <a:r>
              <a:rPr lang="en-US" sz="3200" dirty="0" smtClean="0"/>
              <a:t> / </a:t>
            </a:r>
            <a:r>
              <a:rPr lang="en-US" sz="3200" dirty="0" smtClean="0">
                <a:solidFill>
                  <a:srgbClr val="FF0000"/>
                </a:solidFill>
              </a:rPr>
              <a:t>pop</a:t>
            </a:r>
            <a:r>
              <a:rPr lang="en-US" sz="3200" dirty="0" smtClean="0"/>
              <a:t> O(1) each</a:t>
            </a:r>
          </a:p>
          <a:p>
            <a:pPr marL="742950" indent="-742950"/>
            <a:r>
              <a:rPr lang="en-US" sz="3200" dirty="0" smtClean="0"/>
              <a:t>• Can not access “middle”</a:t>
            </a:r>
          </a:p>
          <a:p>
            <a:pPr marL="742950" indent="-742950"/>
            <a:r>
              <a:rPr lang="en-US" sz="3200" dirty="0" smtClean="0"/>
              <a:t>• Analogy: trays/plates at cafeteria </a:t>
            </a:r>
          </a:p>
          <a:p>
            <a:pPr marL="742950" indent="-742950"/>
            <a:r>
              <a:rPr lang="en-US" sz="3200" dirty="0" smtClean="0"/>
              <a:t>• Applications:</a:t>
            </a:r>
          </a:p>
          <a:p>
            <a:pPr marL="742950" indent="-742950"/>
            <a:r>
              <a:rPr lang="en-US" sz="3200" dirty="0" smtClean="0"/>
              <a:t>	• Recursion</a:t>
            </a:r>
          </a:p>
          <a:p>
            <a:pPr marL="742950" indent="-742950"/>
            <a:r>
              <a:rPr lang="en-US" sz="3200" dirty="0" smtClean="0"/>
              <a:t>	• Compiling / parsing</a:t>
            </a:r>
          </a:p>
          <a:p>
            <a:pPr marL="742950" indent="-742950"/>
            <a:r>
              <a:rPr lang="en-US" sz="3200" dirty="0" smtClean="0"/>
              <a:t>	• Dynamic binding</a:t>
            </a:r>
          </a:p>
          <a:p>
            <a:pPr marL="742950" indent="-742950"/>
            <a:r>
              <a:rPr lang="en-US" sz="3200" dirty="0" smtClean="0"/>
              <a:t>	• Web surfing</a:t>
            </a:r>
            <a:endParaRPr lang="en-US" sz="3200" dirty="0"/>
          </a:p>
        </p:txBody>
      </p:sp>
      <p:grpSp>
        <p:nvGrpSpPr>
          <p:cNvPr id="2523141" name="Group 5"/>
          <p:cNvGrpSpPr>
            <a:grpSpLocks noChangeAspect="1"/>
          </p:cNvGrpSpPr>
          <p:nvPr/>
        </p:nvGrpSpPr>
        <p:grpSpPr bwMode="auto">
          <a:xfrm>
            <a:off x="533400" y="1358900"/>
            <a:ext cx="5794375" cy="985838"/>
            <a:chOff x="336" y="856"/>
            <a:chExt cx="3650" cy="621"/>
          </a:xfrm>
        </p:grpSpPr>
        <p:sp>
          <p:nvSpPr>
            <p:cNvPr id="2523140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6" y="864"/>
              <a:ext cx="3650" cy="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3142" name="Rectangle 6"/>
            <p:cNvSpPr>
              <a:spLocks noChangeArrowheads="1"/>
            </p:cNvSpPr>
            <p:nvPr/>
          </p:nvSpPr>
          <p:spPr bwMode="auto">
            <a:xfrm>
              <a:off x="356" y="948"/>
              <a:ext cx="2593" cy="35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3143" name="Line 7"/>
            <p:cNvSpPr>
              <a:spLocks noChangeShapeType="1"/>
            </p:cNvSpPr>
            <p:nvPr/>
          </p:nvSpPr>
          <p:spPr bwMode="auto">
            <a:xfrm>
              <a:off x="424" y="944"/>
              <a:ext cx="1" cy="3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3144" name="Line 8"/>
            <p:cNvSpPr>
              <a:spLocks noChangeShapeType="1"/>
            </p:cNvSpPr>
            <p:nvPr/>
          </p:nvSpPr>
          <p:spPr bwMode="auto">
            <a:xfrm>
              <a:off x="784" y="944"/>
              <a:ext cx="1" cy="3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523147" name="Group 11"/>
            <p:cNvGrpSpPr>
              <a:grpSpLocks/>
            </p:cNvGrpSpPr>
            <p:nvPr/>
          </p:nvGrpSpPr>
          <p:grpSpPr bwMode="auto">
            <a:xfrm>
              <a:off x="1144" y="944"/>
              <a:ext cx="362" cy="358"/>
              <a:chOff x="1144" y="944"/>
              <a:chExt cx="362" cy="358"/>
            </a:xfrm>
          </p:grpSpPr>
          <p:sp>
            <p:nvSpPr>
              <p:cNvPr id="2523145" name="Line 9"/>
              <p:cNvSpPr>
                <a:spLocks noChangeShapeType="1"/>
              </p:cNvSpPr>
              <p:nvPr/>
            </p:nvSpPr>
            <p:spPr bwMode="auto">
              <a:xfrm>
                <a:off x="1144" y="944"/>
                <a:ext cx="1" cy="35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3146" name="Line 10"/>
              <p:cNvSpPr>
                <a:spLocks noChangeShapeType="1"/>
              </p:cNvSpPr>
              <p:nvPr/>
            </p:nvSpPr>
            <p:spPr bwMode="auto">
              <a:xfrm>
                <a:off x="1505" y="944"/>
                <a:ext cx="1" cy="35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23150" name="Group 14"/>
            <p:cNvGrpSpPr>
              <a:grpSpLocks/>
            </p:cNvGrpSpPr>
            <p:nvPr/>
          </p:nvGrpSpPr>
          <p:grpSpPr bwMode="auto">
            <a:xfrm>
              <a:off x="1865" y="944"/>
              <a:ext cx="361" cy="358"/>
              <a:chOff x="1865" y="944"/>
              <a:chExt cx="361" cy="358"/>
            </a:xfrm>
          </p:grpSpPr>
          <p:sp>
            <p:nvSpPr>
              <p:cNvPr id="2523148" name="Line 12"/>
              <p:cNvSpPr>
                <a:spLocks noChangeShapeType="1"/>
              </p:cNvSpPr>
              <p:nvPr/>
            </p:nvSpPr>
            <p:spPr bwMode="auto">
              <a:xfrm>
                <a:off x="1865" y="944"/>
                <a:ext cx="1" cy="35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3149" name="Line 13"/>
              <p:cNvSpPr>
                <a:spLocks noChangeShapeType="1"/>
              </p:cNvSpPr>
              <p:nvPr/>
            </p:nvSpPr>
            <p:spPr bwMode="auto">
              <a:xfrm>
                <a:off x="2225" y="944"/>
                <a:ext cx="1" cy="35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23151" name="Line 15"/>
            <p:cNvSpPr>
              <a:spLocks noChangeShapeType="1"/>
            </p:cNvSpPr>
            <p:nvPr/>
          </p:nvSpPr>
          <p:spPr bwMode="auto">
            <a:xfrm>
              <a:off x="2585" y="944"/>
              <a:ext cx="1" cy="3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3152" name="Line 16"/>
            <p:cNvSpPr>
              <a:spLocks noChangeShapeType="1"/>
            </p:cNvSpPr>
            <p:nvPr/>
          </p:nvSpPr>
          <p:spPr bwMode="auto">
            <a:xfrm flipH="1">
              <a:off x="2945" y="947"/>
              <a:ext cx="28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3153" name="Line 17"/>
            <p:cNvSpPr>
              <a:spLocks noChangeShapeType="1"/>
            </p:cNvSpPr>
            <p:nvPr/>
          </p:nvSpPr>
          <p:spPr bwMode="auto">
            <a:xfrm flipH="1">
              <a:off x="2945" y="1305"/>
              <a:ext cx="28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3154" name="Rectangle 18"/>
            <p:cNvSpPr>
              <a:spLocks noChangeArrowheads="1"/>
            </p:cNvSpPr>
            <p:nvPr/>
          </p:nvSpPr>
          <p:spPr bwMode="auto">
            <a:xfrm>
              <a:off x="3594" y="856"/>
              <a:ext cx="128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3155" name="Rectangle 19"/>
            <p:cNvSpPr>
              <a:spLocks noChangeArrowheads="1"/>
            </p:cNvSpPr>
            <p:nvPr/>
          </p:nvSpPr>
          <p:spPr bwMode="auto">
            <a:xfrm>
              <a:off x="3642" y="856"/>
              <a:ext cx="176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n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3156" name="Rectangle 20"/>
            <p:cNvSpPr>
              <a:spLocks noChangeArrowheads="1"/>
            </p:cNvSpPr>
            <p:nvPr/>
          </p:nvSpPr>
          <p:spPr bwMode="auto">
            <a:xfrm>
              <a:off x="3594" y="1214"/>
              <a:ext cx="176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o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3157" name="Rectangle 21"/>
            <p:cNvSpPr>
              <a:spLocks noChangeArrowheads="1"/>
            </p:cNvSpPr>
            <p:nvPr/>
          </p:nvSpPr>
          <p:spPr bwMode="auto">
            <a:xfrm>
              <a:off x="3690" y="1214"/>
              <a:ext cx="176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u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3158" name="Rectangle 22"/>
            <p:cNvSpPr>
              <a:spLocks noChangeArrowheads="1"/>
            </p:cNvSpPr>
            <p:nvPr/>
          </p:nvSpPr>
          <p:spPr bwMode="auto">
            <a:xfrm>
              <a:off x="3786" y="1214"/>
              <a:ext cx="136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523161" name="Group 25"/>
            <p:cNvGrpSpPr>
              <a:grpSpLocks/>
            </p:cNvGrpSpPr>
            <p:nvPr/>
          </p:nvGrpSpPr>
          <p:grpSpPr bwMode="auto">
            <a:xfrm>
              <a:off x="3162" y="944"/>
              <a:ext cx="360" cy="143"/>
              <a:chOff x="3162" y="944"/>
              <a:chExt cx="360" cy="143"/>
            </a:xfrm>
          </p:grpSpPr>
          <p:sp>
            <p:nvSpPr>
              <p:cNvPr id="2523159" name="Freeform 23"/>
              <p:cNvSpPr>
                <a:spLocks/>
              </p:cNvSpPr>
              <p:nvPr/>
            </p:nvSpPr>
            <p:spPr bwMode="auto">
              <a:xfrm>
                <a:off x="3162" y="1015"/>
                <a:ext cx="112" cy="72"/>
              </a:xfrm>
              <a:custGeom>
                <a:avLst/>
                <a:gdLst/>
                <a:ahLst/>
                <a:cxnLst>
                  <a:cxn ang="0">
                    <a:pos x="0" y="72"/>
                  </a:cxn>
                  <a:cxn ang="0">
                    <a:pos x="88" y="0"/>
                  </a:cxn>
                  <a:cxn ang="0">
                    <a:pos x="104" y="32"/>
                  </a:cxn>
                  <a:cxn ang="0">
                    <a:pos x="112" y="56"/>
                  </a:cxn>
                  <a:cxn ang="0">
                    <a:pos x="0" y="72"/>
                  </a:cxn>
                </a:cxnLst>
                <a:rect l="0" t="0" r="r" b="b"/>
                <a:pathLst>
                  <a:path w="112" h="72">
                    <a:moveTo>
                      <a:pt x="0" y="72"/>
                    </a:moveTo>
                    <a:lnTo>
                      <a:pt x="88" y="0"/>
                    </a:lnTo>
                    <a:lnTo>
                      <a:pt x="104" y="32"/>
                    </a:lnTo>
                    <a:lnTo>
                      <a:pt x="112" y="56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3160" name="Line 24"/>
              <p:cNvSpPr>
                <a:spLocks noChangeShapeType="1"/>
              </p:cNvSpPr>
              <p:nvPr/>
            </p:nvSpPr>
            <p:spPr bwMode="auto">
              <a:xfrm flipH="1">
                <a:off x="3266" y="944"/>
                <a:ext cx="256" cy="10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23164" name="Group 28"/>
            <p:cNvGrpSpPr>
              <a:grpSpLocks/>
            </p:cNvGrpSpPr>
            <p:nvPr/>
          </p:nvGrpSpPr>
          <p:grpSpPr bwMode="auto">
            <a:xfrm>
              <a:off x="3234" y="1230"/>
              <a:ext cx="288" cy="72"/>
              <a:chOff x="3234" y="1230"/>
              <a:chExt cx="288" cy="72"/>
            </a:xfrm>
          </p:grpSpPr>
          <p:sp>
            <p:nvSpPr>
              <p:cNvPr id="2523162" name="Freeform 26"/>
              <p:cNvSpPr>
                <a:spLocks/>
              </p:cNvSpPr>
              <p:nvPr/>
            </p:nvSpPr>
            <p:spPr bwMode="auto">
              <a:xfrm>
                <a:off x="3402" y="1246"/>
                <a:ext cx="120" cy="56"/>
              </a:xfrm>
              <a:custGeom>
                <a:avLst/>
                <a:gdLst/>
                <a:ahLst/>
                <a:cxnLst>
                  <a:cxn ang="0">
                    <a:pos x="120" y="56"/>
                  </a:cxn>
                  <a:cxn ang="0">
                    <a:pos x="0" y="56"/>
                  </a:cxn>
                  <a:cxn ang="0">
                    <a:pos x="8" y="32"/>
                  </a:cxn>
                  <a:cxn ang="0">
                    <a:pos x="16" y="0"/>
                  </a:cxn>
                  <a:cxn ang="0">
                    <a:pos x="120" y="56"/>
                  </a:cxn>
                </a:cxnLst>
                <a:rect l="0" t="0" r="r" b="b"/>
                <a:pathLst>
                  <a:path w="120" h="56">
                    <a:moveTo>
                      <a:pt x="120" y="56"/>
                    </a:moveTo>
                    <a:lnTo>
                      <a:pt x="0" y="56"/>
                    </a:lnTo>
                    <a:lnTo>
                      <a:pt x="8" y="32"/>
                    </a:lnTo>
                    <a:lnTo>
                      <a:pt x="16" y="0"/>
                    </a:lnTo>
                    <a:lnTo>
                      <a:pt x="120" y="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3163" name="Line 27"/>
              <p:cNvSpPr>
                <a:spLocks noChangeShapeType="1"/>
              </p:cNvSpPr>
              <p:nvPr/>
            </p:nvSpPr>
            <p:spPr bwMode="auto">
              <a:xfrm>
                <a:off x="3234" y="1230"/>
                <a:ext cx="176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23165" name="Line 29"/>
            <p:cNvSpPr>
              <a:spLocks noChangeShapeType="1"/>
            </p:cNvSpPr>
            <p:nvPr/>
          </p:nvSpPr>
          <p:spPr bwMode="auto">
            <a:xfrm>
              <a:off x="352" y="944"/>
              <a:ext cx="1" cy="3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3166" name="Rectangle 30"/>
            <p:cNvSpPr>
              <a:spLocks noChangeArrowheads="1"/>
            </p:cNvSpPr>
            <p:nvPr/>
          </p:nvSpPr>
          <p:spPr bwMode="auto">
            <a:xfrm>
              <a:off x="356" y="948"/>
              <a:ext cx="72" cy="35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523168" name="Picture 32" descr="D:\= Gabi Desktop III Feb 2014\= Master new courses\CS4102\new images (Fall 2015)\DXIDT1S1520tr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0"/>
            <a:ext cx="2135274" cy="2362200"/>
          </a:xfrm>
          <a:prstGeom prst="rect">
            <a:avLst/>
          </a:prstGeom>
          <a:noFill/>
        </p:spPr>
      </p:pic>
      <p:pic>
        <p:nvPicPr>
          <p:cNvPr id="2523169" name="Picture 33" descr="D:\= Gabi Desktop III Feb 2014\= Master new courses\CS4102\new images (Fall 2015)\recursion-sta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6320" y="4827113"/>
            <a:ext cx="4114800" cy="1924207"/>
          </a:xfrm>
          <a:prstGeom prst="rect">
            <a:avLst/>
          </a:prstGeom>
          <a:noFill/>
        </p:spPr>
      </p:pic>
      <p:pic>
        <p:nvPicPr>
          <p:cNvPr id="2523167" name="Picture 31" descr="D:\= Gabi Desktop III Feb 2014\= Master new courses\CS4102\new images (Fall 2015)\stainless-steel-mobile-enclosed-single-stack-heated-dish-dispenser-warmer-for-8-1-4-to-9-1-8-dishes-120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2514600"/>
            <a:ext cx="1534964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523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3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23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23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3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23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23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3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23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23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601200" cy="735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3399FF"/>
                </a:solidFill>
              </a:rPr>
              <a:t>Queues</a:t>
            </a:r>
            <a:endParaRPr lang="en-US" sz="3600" dirty="0" smtClean="0">
              <a:solidFill>
                <a:srgbClr val="3399FF"/>
              </a:solidFill>
            </a:endParaRPr>
          </a:p>
          <a:p>
            <a:r>
              <a:rPr lang="en-US" sz="3600" dirty="0" smtClean="0"/>
              <a:t>• </a:t>
            </a:r>
            <a:r>
              <a:rPr lang="en-US" sz="3600" dirty="0" smtClean="0">
                <a:solidFill>
                  <a:srgbClr val="FF00FF"/>
                </a:solidFill>
              </a:rPr>
              <a:t>FIFO</a:t>
            </a:r>
            <a:r>
              <a:rPr lang="en-US" sz="3600" dirty="0" smtClean="0"/>
              <a:t> (First-In First-Out) </a:t>
            </a:r>
          </a:p>
          <a:p>
            <a:r>
              <a:rPr lang="en-US" sz="3600" dirty="0" smtClean="0"/>
              <a:t> </a:t>
            </a:r>
          </a:p>
          <a:p>
            <a:r>
              <a:rPr lang="en-US" sz="3600" dirty="0" smtClean="0"/>
              <a:t> </a:t>
            </a:r>
          </a:p>
          <a:p>
            <a:r>
              <a:rPr lang="en-US" sz="3600" dirty="0" smtClean="0"/>
              <a:t>• Operations: </a:t>
            </a:r>
            <a:r>
              <a:rPr lang="en-US" sz="3600" dirty="0" smtClean="0">
                <a:solidFill>
                  <a:srgbClr val="33CC33"/>
                </a:solidFill>
              </a:rPr>
              <a:t>push</a:t>
            </a:r>
            <a:r>
              <a:rPr lang="en-US" sz="3600" dirty="0" smtClean="0"/>
              <a:t> / </a:t>
            </a:r>
            <a:r>
              <a:rPr lang="en-US" sz="3600" dirty="0" smtClean="0">
                <a:solidFill>
                  <a:srgbClr val="FF0000"/>
                </a:solidFill>
              </a:rPr>
              <a:t>pop</a:t>
            </a:r>
            <a:r>
              <a:rPr lang="en-US" sz="3600" dirty="0" smtClean="0"/>
              <a:t> O(1) each</a:t>
            </a:r>
          </a:p>
          <a:p>
            <a:r>
              <a:rPr lang="en-US" sz="3600" dirty="0" smtClean="0"/>
              <a:t>• Can not access “middle”</a:t>
            </a:r>
          </a:p>
          <a:p>
            <a:r>
              <a:rPr lang="en-US" sz="3600" dirty="0" smtClean="0"/>
              <a:t>• Analogy: line at the store</a:t>
            </a:r>
          </a:p>
          <a:p>
            <a:r>
              <a:rPr lang="en-US" sz="3600" dirty="0" smtClean="0"/>
              <a:t>• Applications:</a:t>
            </a:r>
          </a:p>
          <a:p>
            <a:pPr lvl="1"/>
            <a:r>
              <a:rPr lang="en-US" sz="3600" dirty="0" smtClean="0"/>
              <a:t>• Simulations</a:t>
            </a:r>
          </a:p>
          <a:p>
            <a:pPr lvl="1"/>
            <a:r>
              <a:rPr lang="en-US" sz="3600" dirty="0" smtClean="0"/>
              <a:t>• Scheduling</a:t>
            </a:r>
          </a:p>
          <a:p>
            <a:pPr lvl="1"/>
            <a:r>
              <a:rPr lang="en-US" sz="3600" dirty="0" smtClean="0"/>
              <a:t>• Networks</a:t>
            </a:r>
          </a:p>
          <a:p>
            <a:pPr lvl="1"/>
            <a:r>
              <a:rPr lang="en-US" sz="3600" dirty="0" smtClean="0"/>
              <a:t>• Operating systems</a:t>
            </a:r>
          </a:p>
          <a:p>
            <a:endParaRPr lang="en-US" sz="3600" dirty="0"/>
          </a:p>
        </p:txBody>
      </p:sp>
      <p:pic>
        <p:nvPicPr>
          <p:cNvPr id="2524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8" y="1427020"/>
            <a:ext cx="5891212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4164" name="Picture 4" descr="C:\Users\Gabriel Robins\Desktop\people-queu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6024" y="4495800"/>
            <a:ext cx="4371399" cy="2362200"/>
          </a:xfrm>
          <a:prstGeom prst="rect">
            <a:avLst/>
          </a:prstGeom>
          <a:noFill/>
        </p:spPr>
      </p:pic>
      <p:pic>
        <p:nvPicPr>
          <p:cNvPr id="2524165" name="Picture 5" descr="C:\Users\Gabriel Robins\Desktop\51cSJv1jcPL._SX312_BO1,204,203,200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4336" y="91440"/>
            <a:ext cx="2339935" cy="3718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524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2524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524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524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524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92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3399FF"/>
                </a:solidFill>
              </a:rPr>
              <a:t>Linked Lists</a:t>
            </a:r>
            <a:endParaRPr lang="en-US" sz="3600" dirty="0" smtClean="0">
              <a:solidFill>
                <a:srgbClr val="3399FF"/>
              </a:solidFill>
            </a:endParaRPr>
          </a:p>
          <a:p>
            <a:r>
              <a:rPr lang="en-US" sz="3600" dirty="0" smtClean="0"/>
              <a:t>• Successor / predecessor pointers</a:t>
            </a:r>
          </a:p>
          <a:p>
            <a:r>
              <a:rPr lang="en-US" sz="3600" dirty="0" smtClean="0"/>
              <a:t>• Types:</a:t>
            </a:r>
          </a:p>
          <a:p>
            <a:pPr lvl="1"/>
            <a:r>
              <a:rPr lang="en-US" sz="3600" dirty="0" smtClean="0"/>
              <a:t>• Single linked</a:t>
            </a:r>
          </a:p>
          <a:p>
            <a:endParaRPr lang="en-US" sz="4400" dirty="0" smtClean="0"/>
          </a:p>
          <a:p>
            <a:pPr lvl="1"/>
            <a:r>
              <a:rPr lang="en-US" sz="3600" dirty="0" smtClean="0"/>
              <a:t>• Double linked</a:t>
            </a:r>
          </a:p>
          <a:p>
            <a:pPr lvl="1"/>
            <a:r>
              <a:rPr lang="en-US" sz="3600" dirty="0" smtClean="0"/>
              <a:t> </a:t>
            </a:r>
          </a:p>
          <a:p>
            <a:pPr lvl="1"/>
            <a:r>
              <a:rPr lang="en-US" sz="3600" dirty="0" smtClean="0"/>
              <a:t>• Circular</a:t>
            </a:r>
          </a:p>
          <a:p>
            <a:r>
              <a:rPr lang="en-US" sz="3600" dirty="0" smtClean="0"/>
              <a:t>• Operations:</a:t>
            </a:r>
          </a:p>
          <a:p>
            <a:pPr lvl="1"/>
            <a:r>
              <a:rPr lang="en-US" sz="3600" dirty="0" smtClean="0"/>
              <a:t>• </a:t>
            </a:r>
            <a:r>
              <a:rPr lang="en-US" sz="3600" dirty="0" smtClean="0">
                <a:solidFill>
                  <a:srgbClr val="33CC33"/>
                </a:solidFill>
              </a:rPr>
              <a:t>Add</a:t>
            </a:r>
            <a:r>
              <a:rPr lang="en-US" sz="3600" dirty="0" smtClean="0"/>
              <a:t>: O(1) time</a:t>
            </a:r>
          </a:p>
          <a:p>
            <a:pPr lvl="1"/>
            <a:r>
              <a:rPr lang="en-US" sz="3600" dirty="0" smtClean="0"/>
              <a:t>• </a:t>
            </a:r>
            <a:r>
              <a:rPr lang="en-US" sz="3600" dirty="0" smtClean="0">
                <a:solidFill>
                  <a:srgbClr val="FF00FF"/>
                </a:solidFill>
              </a:rPr>
              <a:t>Search</a:t>
            </a:r>
            <a:r>
              <a:rPr lang="en-US" sz="3600" dirty="0" smtClean="0"/>
              <a:t>: O(n) time</a:t>
            </a:r>
          </a:p>
          <a:p>
            <a:pPr lvl="1"/>
            <a:r>
              <a:rPr lang="en-US" sz="3600" dirty="0" smtClean="0"/>
              <a:t>• </a:t>
            </a:r>
            <a:r>
              <a:rPr lang="en-US" sz="3600" dirty="0" smtClean="0">
                <a:solidFill>
                  <a:srgbClr val="FF0000"/>
                </a:solidFill>
              </a:rPr>
              <a:t>Delete</a:t>
            </a:r>
            <a:r>
              <a:rPr lang="en-US" sz="3600" dirty="0" smtClean="0"/>
              <a:t>: O(1) time (given pointer)</a:t>
            </a:r>
          </a:p>
        </p:txBody>
      </p:sp>
      <p:grpSp>
        <p:nvGrpSpPr>
          <p:cNvPr id="2525190" name="Group 6"/>
          <p:cNvGrpSpPr>
            <a:grpSpLocks noChangeAspect="1"/>
          </p:cNvGrpSpPr>
          <p:nvPr/>
        </p:nvGrpSpPr>
        <p:grpSpPr bwMode="auto">
          <a:xfrm>
            <a:off x="685800" y="2174875"/>
            <a:ext cx="5064125" cy="720725"/>
            <a:chOff x="288" y="794"/>
            <a:chExt cx="3190" cy="454"/>
          </a:xfrm>
        </p:grpSpPr>
        <p:sp>
          <p:nvSpPr>
            <p:cNvPr id="2525189" name="AutoShape 5"/>
            <p:cNvSpPr>
              <a:spLocks noChangeAspect="1" noChangeArrowheads="1" noTextEdit="1"/>
            </p:cNvSpPr>
            <p:nvPr/>
          </p:nvSpPr>
          <p:spPr bwMode="auto">
            <a:xfrm>
              <a:off x="288" y="794"/>
              <a:ext cx="3190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5191" name="Rectangle 7"/>
            <p:cNvSpPr>
              <a:spLocks noChangeArrowheads="1"/>
            </p:cNvSpPr>
            <p:nvPr/>
          </p:nvSpPr>
          <p:spPr bwMode="auto">
            <a:xfrm>
              <a:off x="596" y="957"/>
              <a:ext cx="503" cy="28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5192" name="Line 8"/>
            <p:cNvSpPr>
              <a:spLocks noChangeShapeType="1"/>
            </p:cNvSpPr>
            <p:nvPr/>
          </p:nvSpPr>
          <p:spPr bwMode="auto">
            <a:xfrm>
              <a:off x="952" y="953"/>
              <a:ext cx="1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525195" name="Group 11"/>
            <p:cNvGrpSpPr>
              <a:grpSpLocks/>
            </p:cNvGrpSpPr>
            <p:nvPr/>
          </p:nvGrpSpPr>
          <p:grpSpPr bwMode="auto">
            <a:xfrm>
              <a:off x="1024" y="1065"/>
              <a:ext cx="359" cy="56"/>
              <a:chOff x="1024" y="1065"/>
              <a:chExt cx="359" cy="56"/>
            </a:xfrm>
          </p:grpSpPr>
          <p:sp>
            <p:nvSpPr>
              <p:cNvPr id="2525193" name="Freeform 9"/>
              <p:cNvSpPr>
                <a:spLocks/>
              </p:cNvSpPr>
              <p:nvPr/>
            </p:nvSpPr>
            <p:spPr bwMode="auto">
              <a:xfrm>
                <a:off x="1263" y="1065"/>
                <a:ext cx="120" cy="56"/>
              </a:xfrm>
              <a:custGeom>
                <a:avLst/>
                <a:gdLst/>
                <a:ahLst/>
                <a:cxnLst>
                  <a:cxn ang="0">
                    <a:pos x="120" y="32"/>
                  </a:cxn>
                  <a:cxn ang="0">
                    <a:pos x="0" y="56"/>
                  </a:cxn>
                  <a:cxn ang="0">
                    <a:pos x="0" y="32"/>
                  </a:cxn>
                  <a:cxn ang="0">
                    <a:pos x="0" y="0"/>
                  </a:cxn>
                  <a:cxn ang="0">
                    <a:pos x="120" y="32"/>
                  </a:cxn>
                </a:cxnLst>
                <a:rect l="0" t="0" r="r" b="b"/>
                <a:pathLst>
                  <a:path w="120" h="56">
                    <a:moveTo>
                      <a:pt x="120" y="32"/>
                    </a:moveTo>
                    <a:lnTo>
                      <a:pt x="0" y="56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12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5194" name="Line 10"/>
              <p:cNvSpPr>
                <a:spLocks noChangeShapeType="1"/>
              </p:cNvSpPr>
              <p:nvPr/>
            </p:nvSpPr>
            <p:spPr bwMode="auto">
              <a:xfrm>
                <a:off x="1024" y="1097"/>
                <a:ext cx="23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25196" name="Rectangle 12"/>
            <p:cNvSpPr>
              <a:spLocks noChangeArrowheads="1"/>
            </p:cNvSpPr>
            <p:nvPr/>
          </p:nvSpPr>
          <p:spPr bwMode="auto">
            <a:xfrm>
              <a:off x="1387" y="957"/>
              <a:ext cx="504" cy="28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5197" name="Line 13"/>
            <p:cNvSpPr>
              <a:spLocks noChangeShapeType="1"/>
            </p:cNvSpPr>
            <p:nvPr/>
          </p:nvSpPr>
          <p:spPr bwMode="auto">
            <a:xfrm>
              <a:off x="1743" y="953"/>
              <a:ext cx="1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525200" name="Group 16"/>
            <p:cNvGrpSpPr>
              <a:grpSpLocks/>
            </p:cNvGrpSpPr>
            <p:nvPr/>
          </p:nvGrpSpPr>
          <p:grpSpPr bwMode="auto">
            <a:xfrm>
              <a:off x="1815" y="1065"/>
              <a:ext cx="360" cy="56"/>
              <a:chOff x="1815" y="1065"/>
              <a:chExt cx="360" cy="56"/>
            </a:xfrm>
          </p:grpSpPr>
          <p:sp>
            <p:nvSpPr>
              <p:cNvPr id="2525198" name="Freeform 14"/>
              <p:cNvSpPr>
                <a:spLocks/>
              </p:cNvSpPr>
              <p:nvPr/>
            </p:nvSpPr>
            <p:spPr bwMode="auto">
              <a:xfrm>
                <a:off x="2055" y="1065"/>
                <a:ext cx="120" cy="56"/>
              </a:xfrm>
              <a:custGeom>
                <a:avLst/>
                <a:gdLst/>
                <a:ahLst/>
                <a:cxnLst>
                  <a:cxn ang="0">
                    <a:pos x="120" y="32"/>
                  </a:cxn>
                  <a:cxn ang="0">
                    <a:pos x="0" y="56"/>
                  </a:cxn>
                  <a:cxn ang="0">
                    <a:pos x="0" y="32"/>
                  </a:cxn>
                  <a:cxn ang="0">
                    <a:pos x="0" y="0"/>
                  </a:cxn>
                  <a:cxn ang="0">
                    <a:pos x="120" y="32"/>
                  </a:cxn>
                </a:cxnLst>
                <a:rect l="0" t="0" r="r" b="b"/>
                <a:pathLst>
                  <a:path w="120" h="56">
                    <a:moveTo>
                      <a:pt x="120" y="32"/>
                    </a:moveTo>
                    <a:lnTo>
                      <a:pt x="0" y="56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12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5199" name="Line 15"/>
              <p:cNvSpPr>
                <a:spLocks noChangeShapeType="1"/>
              </p:cNvSpPr>
              <p:nvPr/>
            </p:nvSpPr>
            <p:spPr bwMode="auto">
              <a:xfrm>
                <a:off x="1815" y="1097"/>
                <a:ext cx="24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25201" name="Rectangle 17"/>
            <p:cNvSpPr>
              <a:spLocks noChangeArrowheads="1"/>
            </p:cNvSpPr>
            <p:nvPr/>
          </p:nvSpPr>
          <p:spPr bwMode="auto">
            <a:xfrm>
              <a:off x="2179" y="957"/>
              <a:ext cx="503" cy="28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5202" name="Line 18"/>
            <p:cNvSpPr>
              <a:spLocks noChangeShapeType="1"/>
            </p:cNvSpPr>
            <p:nvPr/>
          </p:nvSpPr>
          <p:spPr bwMode="auto">
            <a:xfrm>
              <a:off x="2535" y="953"/>
              <a:ext cx="1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525205" name="Group 21"/>
            <p:cNvGrpSpPr>
              <a:grpSpLocks/>
            </p:cNvGrpSpPr>
            <p:nvPr/>
          </p:nvGrpSpPr>
          <p:grpSpPr bwMode="auto">
            <a:xfrm>
              <a:off x="2607" y="1065"/>
              <a:ext cx="359" cy="56"/>
              <a:chOff x="2607" y="1065"/>
              <a:chExt cx="359" cy="56"/>
            </a:xfrm>
          </p:grpSpPr>
          <p:sp>
            <p:nvSpPr>
              <p:cNvPr id="2525203" name="Freeform 19"/>
              <p:cNvSpPr>
                <a:spLocks/>
              </p:cNvSpPr>
              <p:nvPr/>
            </p:nvSpPr>
            <p:spPr bwMode="auto">
              <a:xfrm>
                <a:off x="2846" y="1065"/>
                <a:ext cx="120" cy="56"/>
              </a:xfrm>
              <a:custGeom>
                <a:avLst/>
                <a:gdLst/>
                <a:ahLst/>
                <a:cxnLst>
                  <a:cxn ang="0">
                    <a:pos x="120" y="32"/>
                  </a:cxn>
                  <a:cxn ang="0">
                    <a:pos x="0" y="56"/>
                  </a:cxn>
                  <a:cxn ang="0">
                    <a:pos x="0" y="32"/>
                  </a:cxn>
                  <a:cxn ang="0">
                    <a:pos x="0" y="0"/>
                  </a:cxn>
                  <a:cxn ang="0">
                    <a:pos x="120" y="32"/>
                  </a:cxn>
                </a:cxnLst>
                <a:rect l="0" t="0" r="r" b="b"/>
                <a:pathLst>
                  <a:path w="120" h="56">
                    <a:moveTo>
                      <a:pt x="120" y="32"/>
                    </a:moveTo>
                    <a:lnTo>
                      <a:pt x="0" y="56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12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5204" name="Line 20"/>
              <p:cNvSpPr>
                <a:spLocks noChangeShapeType="1"/>
              </p:cNvSpPr>
              <p:nvPr/>
            </p:nvSpPr>
            <p:spPr bwMode="auto">
              <a:xfrm>
                <a:off x="2607" y="1097"/>
                <a:ext cx="23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25206" name="Rectangle 22"/>
            <p:cNvSpPr>
              <a:spLocks noChangeArrowheads="1"/>
            </p:cNvSpPr>
            <p:nvPr/>
          </p:nvSpPr>
          <p:spPr bwMode="auto">
            <a:xfrm>
              <a:off x="2970" y="957"/>
              <a:ext cx="504" cy="28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5207" name="Line 23"/>
            <p:cNvSpPr>
              <a:spLocks noChangeShapeType="1"/>
            </p:cNvSpPr>
            <p:nvPr/>
          </p:nvSpPr>
          <p:spPr bwMode="auto">
            <a:xfrm>
              <a:off x="3326" y="953"/>
              <a:ext cx="1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525210" name="Group 26"/>
            <p:cNvGrpSpPr>
              <a:grpSpLocks/>
            </p:cNvGrpSpPr>
            <p:nvPr/>
          </p:nvGrpSpPr>
          <p:grpSpPr bwMode="auto">
            <a:xfrm>
              <a:off x="406" y="912"/>
              <a:ext cx="186" cy="185"/>
              <a:chOff x="406" y="912"/>
              <a:chExt cx="186" cy="185"/>
            </a:xfrm>
          </p:grpSpPr>
          <p:sp>
            <p:nvSpPr>
              <p:cNvPr id="2525208" name="Freeform 24"/>
              <p:cNvSpPr>
                <a:spLocks/>
              </p:cNvSpPr>
              <p:nvPr/>
            </p:nvSpPr>
            <p:spPr bwMode="auto">
              <a:xfrm>
                <a:off x="488" y="993"/>
                <a:ext cx="104" cy="104"/>
              </a:xfrm>
              <a:custGeom>
                <a:avLst/>
                <a:gdLst/>
                <a:ahLst/>
                <a:cxnLst>
                  <a:cxn ang="0">
                    <a:pos x="104" y="104"/>
                  </a:cxn>
                  <a:cxn ang="0">
                    <a:pos x="0" y="40"/>
                  </a:cxn>
                  <a:cxn ang="0">
                    <a:pos x="24" y="24"/>
                  </a:cxn>
                  <a:cxn ang="0">
                    <a:pos x="40" y="0"/>
                  </a:cxn>
                  <a:cxn ang="0">
                    <a:pos x="104" y="104"/>
                  </a:cxn>
                </a:cxnLst>
                <a:rect l="0" t="0" r="r" b="b"/>
                <a:pathLst>
                  <a:path w="104" h="104">
                    <a:moveTo>
                      <a:pt x="104" y="104"/>
                    </a:moveTo>
                    <a:lnTo>
                      <a:pt x="0" y="40"/>
                    </a:lnTo>
                    <a:lnTo>
                      <a:pt x="24" y="24"/>
                    </a:lnTo>
                    <a:lnTo>
                      <a:pt x="40" y="0"/>
                    </a:lnTo>
                    <a:lnTo>
                      <a:pt x="104" y="10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5209" name="Line 25"/>
              <p:cNvSpPr>
                <a:spLocks noChangeShapeType="1"/>
              </p:cNvSpPr>
              <p:nvPr/>
            </p:nvSpPr>
            <p:spPr bwMode="auto">
              <a:xfrm>
                <a:off x="406" y="912"/>
                <a:ext cx="106" cy="10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25211" name="Rectangle 27"/>
            <p:cNvSpPr>
              <a:spLocks noChangeArrowheads="1"/>
            </p:cNvSpPr>
            <p:nvPr/>
          </p:nvSpPr>
          <p:spPr bwMode="auto">
            <a:xfrm>
              <a:off x="3330" y="957"/>
              <a:ext cx="144" cy="287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25214" name="Group 30"/>
          <p:cNvGrpSpPr>
            <a:grpSpLocks noChangeAspect="1"/>
          </p:cNvGrpSpPr>
          <p:nvPr/>
        </p:nvGrpSpPr>
        <p:grpSpPr bwMode="auto">
          <a:xfrm>
            <a:off x="685800" y="3352800"/>
            <a:ext cx="5064125" cy="720725"/>
            <a:chOff x="288" y="2592"/>
            <a:chExt cx="3190" cy="454"/>
          </a:xfrm>
        </p:grpSpPr>
        <p:sp>
          <p:nvSpPr>
            <p:cNvPr id="2525213" name="AutoShape 29"/>
            <p:cNvSpPr>
              <a:spLocks noChangeAspect="1" noChangeArrowheads="1" noTextEdit="1"/>
            </p:cNvSpPr>
            <p:nvPr/>
          </p:nvSpPr>
          <p:spPr bwMode="auto">
            <a:xfrm>
              <a:off x="288" y="2592"/>
              <a:ext cx="3190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5215" name="Rectangle 31"/>
            <p:cNvSpPr>
              <a:spLocks noChangeArrowheads="1"/>
            </p:cNvSpPr>
            <p:nvPr/>
          </p:nvSpPr>
          <p:spPr bwMode="auto">
            <a:xfrm>
              <a:off x="596" y="2755"/>
              <a:ext cx="503" cy="28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5216" name="Line 32"/>
            <p:cNvSpPr>
              <a:spLocks noChangeShapeType="1"/>
            </p:cNvSpPr>
            <p:nvPr/>
          </p:nvSpPr>
          <p:spPr bwMode="auto">
            <a:xfrm>
              <a:off x="952" y="2751"/>
              <a:ext cx="1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525219" name="Group 35"/>
            <p:cNvGrpSpPr>
              <a:grpSpLocks/>
            </p:cNvGrpSpPr>
            <p:nvPr/>
          </p:nvGrpSpPr>
          <p:grpSpPr bwMode="auto">
            <a:xfrm>
              <a:off x="1024" y="2791"/>
              <a:ext cx="359" cy="56"/>
              <a:chOff x="1024" y="2791"/>
              <a:chExt cx="359" cy="56"/>
            </a:xfrm>
          </p:grpSpPr>
          <p:sp>
            <p:nvSpPr>
              <p:cNvPr id="2525217" name="Freeform 33"/>
              <p:cNvSpPr>
                <a:spLocks/>
              </p:cNvSpPr>
              <p:nvPr/>
            </p:nvSpPr>
            <p:spPr bwMode="auto">
              <a:xfrm>
                <a:off x="1263" y="2791"/>
                <a:ext cx="120" cy="56"/>
              </a:xfrm>
              <a:custGeom>
                <a:avLst/>
                <a:gdLst/>
                <a:ahLst/>
                <a:cxnLst>
                  <a:cxn ang="0">
                    <a:pos x="120" y="32"/>
                  </a:cxn>
                  <a:cxn ang="0">
                    <a:pos x="0" y="56"/>
                  </a:cxn>
                  <a:cxn ang="0">
                    <a:pos x="0" y="32"/>
                  </a:cxn>
                  <a:cxn ang="0">
                    <a:pos x="0" y="0"/>
                  </a:cxn>
                  <a:cxn ang="0">
                    <a:pos x="120" y="32"/>
                  </a:cxn>
                </a:cxnLst>
                <a:rect l="0" t="0" r="r" b="b"/>
                <a:pathLst>
                  <a:path w="120" h="56">
                    <a:moveTo>
                      <a:pt x="120" y="32"/>
                    </a:moveTo>
                    <a:lnTo>
                      <a:pt x="0" y="56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12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5218" name="Line 34"/>
              <p:cNvSpPr>
                <a:spLocks noChangeShapeType="1"/>
              </p:cNvSpPr>
              <p:nvPr/>
            </p:nvSpPr>
            <p:spPr bwMode="auto">
              <a:xfrm>
                <a:off x="1024" y="2823"/>
                <a:ext cx="23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25220" name="Rectangle 36"/>
            <p:cNvSpPr>
              <a:spLocks noChangeArrowheads="1"/>
            </p:cNvSpPr>
            <p:nvPr/>
          </p:nvSpPr>
          <p:spPr bwMode="auto">
            <a:xfrm>
              <a:off x="1387" y="2755"/>
              <a:ext cx="504" cy="28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5221" name="Line 37"/>
            <p:cNvSpPr>
              <a:spLocks noChangeShapeType="1"/>
            </p:cNvSpPr>
            <p:nvPr/>
          </p:nvSpPr>
          <p:spPr bwMode="auto">
            <a:xfrm>
              <a:off x="1743" y="2751"/>
              <a:ext cx="1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525224" name="Group 40"/>
            <p:cNvGrpSpPr>
              <a:grpSpLocks/>
            </p:cNvGrpSpPr>
            <p:nvPr/>
          </p:nvGrpSpPr>
          <p:grpSpPr bwMode="auto">
            <a:xfrm>
              <a:off x="1815" y="2791"/>
              <a:ext cx="360" cy="56"/>
              <a:chOff x="1815" y="2791"/>
              <a:chExt cx="360" cy="56"/>
            </a:xfrm>
          </p:grpSpPr>
          <p:sp>
            <p:nvSpPr>
              <p:cNvPr id="2525222" name="Freeform 38"/>
              <p:cNvSpPr>
                <a:spLocks/>
              </p:cNvSpPr>
              <p:nvPr/>
            </p:nvSpPr>
            <p:spPr bwMode="auto">
              <a:xfrm>
                <a:off x="2055" y="2791"/>
                <a:ext cx="120" cy="56"/>
              </a:xfrm>
              <a:custGeom>
                <a:avLst/>
                <a:gdLst/>
                <a:ahLst/>
                <a:cxnLst>
                  <a:cxn ang="0">
                    <a:pos x="120" y="32"/>
                  </a:cxn>
                  <a:cxn ang="0">
                    <a:pos x="0" y="56"/>
                  </a:cxn>
                  <a:cxn ang="0">
                    <a:pos x="0" y="32"/>
                  </a:cxn>
                  <a:cxn ang="0">
                    <a:pos x="0" y="0"/>
                  </a:cxn>
                  <a:cxn ang="0">
                    <a:pos x="120" y="32"/>
                  </a:cxn>
                </a:cxnLst>
                <a:rect l="0" t="0" r="r" b="b"/>
                <a:pathLst>
                  <a:path w="120" h="56">
                    <a:moveTo>
                      <a:pt x="120" y="32"/>
                    </a:moveTo>
                    <a:lnTo>
                      <a:pt x="0" y="56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12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5223" name="Line 39"/>
              <p:cNvSpPr>
                <a:spLocks noChangeShapeType="1"/>
              </p:cNvSpPr>
              <p:nvPr/>
            </p:nvSpPr>
            <p:spPr bwMode="auto">
              <a:xfrm>
                <a:off x="1815" y="2823"/>
                <a:ext cx="24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25225" name="Rectangle 41"/>
            <p:cNvSpPr>
              <a:spLocks noChangeArrowheads="1"/>
            </p:cNvSpPr>
            <p:nvPr/>
          </p:nvSpPr>
          <p:spPr bwMode="auto">
            <a:xfrm>
              <a:off x="2179" y="2755"/>
              <a:ext cx="503" cy="28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5226" name="Line 42"/>
            <p:cNvSpPr>
              <a:spLocks noChangeShapeType="1"/>
            </p:cNvSpPr>
            <p:nvPr/>
          </p:nvSpPr>
          <p:spPr bwMode="auto">
            <a:xfrm>
              <a:off x="2535" y="2751"/>
              <a:ext cx="1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525229" name="Group 45"/>
            <p:cNvGrpSpPr>
              <a:grpSpLocks/>
            </p:cNvGrpSpPr>
            <p:nvPr/>
          </p:nvGrpSpPr>
          <p:grpSpPr bwMode="auto">
            <a:xfrm>
              <a:off x="2607" y="2791"/>
              <a:ext cx="359" cy="56"/>
              <a:chOff x="2607" y="2791"/>
              <a:chExt cx="359" cy="56"/>
            </a:xfrm>
          </p:grpSpPr>
          <p:sp>
            <p:nvSpPr>
              <p:cNvPr id="2525227" name="Freeform 43"/>
              <p:cNvSpPr>
                <a:spLocks/>
              </p:cNvSpPr>
              <p:nvPr/>
            </p:nvSpPr>
            <p:spPr bwMode="auto">
              <a:xfrm>
                <a:off x="2846" y="2791"/>
                <a:ext cx="120" cy="56"/>
              </a:xfrm>
              <a:custGeom>
                <a:avLst/>
                <a:gdLst/>
                <a:ahLst/>
                <a:cxnLst>
                  <a:cxn ang="0">
                    <a:pos x="120" y="32"/>
                  </a:cxn>
                  <a:cxn ang="0">
                    <a:pos x="0" y="56"/>
                  </a:cxn>
                  <a:cxn ang="0">
                    <a:pos x="0" y="32"/>
                  </a:cxn>
                  <a:cxn ang="0">
                    <a:pos x="0" y="0"/>
                  </a:cxn>
                  <a:cxn ang="0">
                    <a:pos x="120" y="32"/>
                  </a:cxn>
                </a:cxnLst>
                <a:rect l="0" t="0" r="r" b="b"/>
                <a:pathLst>
                  <a:path w="120" h="56">
                    <a:moveTo>
                      <a:pt x="120" y="32"/>
                    </a:moveTo>
                    <a:lnTo>
                      <a:pt x="0" y="56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12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5228" name="Line 44"/>
              <p:cNvSpPr>
                <a:spLocks noChangeShapeType="1"/>
              </p:cNvSpPr>
              <p:nvPr/>
            </p:nvSpPr>
            <p:spPr bwMode="auto">
              <a:xfrm>
                <a:off x="2607" y="2823"/>
                <a:ext cx="23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25230" name="Rectangle 46"/>
            <p:cNvSpPr>
              <a:spLocks noChangeArrowheads="1"/>
            </p:cNvSpPr>
            <p:nvPr/>
          </p:nvSpPr>
          <p:spPr bwMode="auto">
            <a:xfrm>
              <a:off x="2970" y="2755"/>
              <a:ext cx="504" cy="28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5231" name="Line 47"/>
            <p:cNvSpPr>
              <a:spLocks noChangeShapeType="1"/>
            </p:cNvSpPr>
            <p:nvPr/>
          </p:nvSpPr>
          <p:spPr bwMode="auto">
            <a:xfrm>
              <a:off x="3326" y="2751"/>
              <a:ext cx="1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525234" name="Group 50"/>
            <p:cNvGrpSpPr>
              <a:grpSpLocks/>
            </p:cNvGrpSpPr>
            <p:nvPr/>
          </p:nvGrpSpPr>
          <p:grpSpPr bwMode="auto">
            <a:xfrm>
              <a:off x="384" y="2688"/>
              <a:ext cx="208" cy="207"/>
              <a:chOff x="384" y="2688"/>
              <a:chExt cx="208" cy="207"/>
            </a:xfrm>
          </p:grpSpPr>
          <p:sp>
            <p:nvSpPr>
              <p:cNvPr id="2525232" name="Freeform 48"/>
              <p:cNvSpPr>
                <a:spLocks/>
              </p:cNvSpPr>
              <p:nvPr/>
            </p:nvSpPr>
            <p:spPr bwMode="auto">
              <a:xfrm>
                <a:off x="488" y="2791"/>
                <a:ext cx="104" cy="104"/>
              </a:xfrm>
              <a:custGeom>
                <a:avLst/>
                <a:gdLst/>
                <a:ahLst/>
                <a:cxnLst>
                  <a:cxn ang="0">
                    <a:pos x="104" y="104"/>
                  </a:cxn>
                  <a:cxn ang="0">
                    <a:pos x="0" y="40"/>
                  </a:cxn>
                  <a:cxn ang="0">
                    <a:pos x="24" y="24"/>
                  </a:cxn>
                  <a:cxn ang="0">
                    <a:pos x="40" y="0"/>
                  </a:cxn>
                  <a:cxn ang="0">
                    <a:pos x="104" y="104"/>
                  </a:cxn>
                </a:cxnLst>
                <a:rect l="0" t="0" r="r" b="b"/>
                <a:pathLst>
                  <a:path w="104" h="104">
                    <a:moveTo>
                      <a:pt x="104" y="104"/>
                    </a:moveTo>
                    <a:lnTo>
                      <a:pt x="0" y="40"/>
                    </a:lnTo>
                    <a:lnTo>
                      <a:pt x="24" y="24"/>
                    </a:lnTo>
                    <a:lnTo>
                      <a:pt x="40" y="0"/>
                    </a:lnTo>
                    <a:lnTo>
                      <a:pt x="104" y="10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5233" name="Line 49"/>
              <p:cNvSpPr>
                <a:spLocks noChangeShapeType="1"/>
              </p:cNvSpPr>
              <p:nvPr/>
            </p:nvSpPr>
            <p:spPr bwMode="auto">
              <a:xfrm>
                <a:off x="384" y="2688"/>
                <a:ext cx="128" cy="1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25235" name="Line 51"/>
            <p:cNvSpPr>
              <a:spLocks noChangeShapeType="1"/>
            </p:cNvSpPr>
            <p:nvPr/>
          </p:nvSpPr>
          <p:spPr bwMode="auto">
            <a:xfrm>
              <a:off x="1527" y="2751"/>
              <a:ext cx="1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5236" name="Line 52"/>
            <p:cNvSpPr>
              <a:spLocks noChangeShapeType="1"/>
            </p:cNvSpPr>
            <p:nvPr/>
          </p:nvSpPr>
          <p:spPr bwMode="auto">
            <a:xfrm>
              <a:off x="2319" y="2751"/>
              <a:ext cx="1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5237" name="Line 53"/>
            <p:cNvSpPr>
              <a:spLocks noChangeShapeType="1"/>
            </p:cNvSpPr>
            <p:nvPr/>
          </p:nvSpPr>
          <p:spPr bwMode="auto">
            <a:xfrm>
              <a:off x="3110" y="2751"/>
              <a:ext cx="1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525240" name="Group 56"/>
            <p:cNvGrpSpPr>
              <a:grpSpLocks/>
            </p:cNvGrpSpPr>
            <p:nvPr/>
          </p:nvGrpSpPr>
          <p:grpSpPr bwMode="auto">
            <a:xfrm>
              <a:off x="1095" y="2934"/>
              <a:ext cx="360" cy="56"/>
              <a:chOff x="1095" y="2934"/>
              <a:chExt cx="360" cy="56"/>
            </a:xfrm>
          </p:grpSpPr>
          <p:sp>
            <p:nvSpPr>
              <p:cNvPr id="2525238" name="Freeform 54"/>
              <p:cNvSpPr>
                <a:spLocks/>
              </p:cNvSpPr>
              <p:nvPr/>
            </p:nvSpPr>
            <p:spPr bwMode="auto">
              <a:xfrm>
                <a:off x="1095" y="2934"/>
                <a:ext cx="112" cy="5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112" y="0"/>
                  </a:cxn>
                  <a:cxn ang="0">
                    <a:pos x="112" y="32"/>
                  </a:cxn>
                  <a:cxn ang="0">
                    <a:pos x="112" y="56"/>
                  </a:cxn>
                  <a:cxn ang="0">
                    <a:pos x="0" y="32"/>
                  </a:cxn>
                </a:cxnLst>
                <a:rect l="0" t="0" r="r" b="b"/>
                <a:pathLst>
                  <a:path w="112" h="56">
                    <a:moveTo>
                      <a:pt x="0" y="32"/>
                    </a:moveTo>
                    <a:lnTo>
                      <a:pt x="112" y="0"/>
                    </a:lnTo>
                    <a:lnTo>
                      <a:pt x="112" y="32"/>
                    </a:lnTo>
                    <a:lnTo>
                      <a:pt x="112" y="56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5239" name="Line 55"/>
              <p:cNvSpPr>
                <a:spLocks noChangeShapeType="1"/>
              </p:cNvSpPr>
              <p:nvPr/>
            </p:nvSpPr>
            <p:spPr bwMode="auto">
              <a:xfrm flipH="1">
                <a:off x="1207" y="2966"/>
                <a:ext cx="24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25243" name="Group 59"/>
            <p:cNvGrpSpPr>
              <a:grpSpLocks/>
            </p:cNvGrpSpPr>
            <p:nvPr/>
          </p:nvGrpSpPr>
          <p:grpSpPr bwMode="auto">
            <a:xfrm>
              <a:off x="1887" y="2934"/>
              <a:ext cx="360" cy="56"/>
              <a:chOff x="1887" y="2934"/>
              <a:chExt cx="360" cy="56"/>
            </a:xfrm>
          </p:grpSpPr>
          <p:sp>
            <p:nvSpPr>
              <p:cNvPr id="2525241" name="Freeform 57"/>
              <p:cNvSpPr>
                <a:spLocks/>
              </p:cNvSpPr>
              <p:nvPr/>
            </p:nvSpPr>
            <p:spPr bwMode="auto">
              <a:xfrm>
                <a:off x="1887" y="2934"/>
                <a:ext cx="112" cy="5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112" y="0"/>
                  </a:cxn>
                  <a:cxn ang="0">
                    <a:pos x="112" y="32"/>
                  </a:cxn>
                  <a:cxn ang="0">
                    <a:pos x="112" y="56"/>
                  </a:cxn>
                  <a:cxn ang="0">
                    <a:pos x="0" y="32"/>
                  </a:cxn>
                </a:cxnLst>
                <a:rect l="0" t="0" r="r" b="b"/>
                <a:pathLst>
                  <a:path w="112" h="56">
                    <a:moveTo>
                      <a:pt x="0" y="32"/>
                    </a:moveTo>
                    <a:lnTo>
                      <a:pt x="112" y="0"/>
                    </a:lnTo>
                    <a:lnTo>
                      <a:pt x="112" y="32"/>
                    </a:lnTo>
                    <a:lnTo>
                      <a:pt x="112" y="56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5242" name="Line 58"/>
              <p:cNvSpPr>
                <a:spLocks noChangeShapeType="1"/>
              </p:cNvSpPr>
              <p:nvPr/>
            </p:nvSpPr>
            <p:spPr bwMode="auto">
              <a:xfrm flipH="1">
                <a:off x="1999" y="2966"/>
                <a:ext cx="24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25246" name="Group 62"/>
            <p:cNvGrpSpPr>
              <a:grpSpLocks/>
            </p:cNvGrpSpPr>
            <p:nvPr/>
          </p:nvGrpSpPr>
          <p:grpSpPr bwMode="auto">
            <a:xfrm>
              <a:off x="2679" y="2934"/>
              <a:ext cx="359" cy="56"/>
              <a:chOff x="2679" y="2934"/>
              <a:chExt cx="359" cy="56"/>
            </a:xfrm>
          </p:grpSpPr>
          <p:sp>
            <p:nvSpPr>
              <p:cNvPr id="2525244" name="Freeform 60"/>
              <p:cNvSpPr>
                <a:spLocks/>
              </p:cNvSpPr>
              <p:nvPr/>
            </p:nvSpPr>
            <p:spPr bwMode="auto">
              <a:xfrm>
                <a:off x="2679" y="2934"/>
                <a:ext cx="111" cy="5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111" y="0"/>
                  </a:cxn>
                  <a:cxn ang="0">
                    <a:pos x="111" y="32"/>
                  </a:cxn>
                  <a:cxn ang="0">
                    <a:pos x="111" y="56"/>
                  </a:cxn>
                  <a:cxn ang="0">
                    <a:pos x="0" y="32"/>
                  </a:cxn>
                </a:cxnLst>
                <a:rect l="0" t="0" r="r" b="b"/>
                <a:pathLst>
                  <a:path w="111" h="56">
                    <a:moveTo>
                      <a:pt x="0" y="32"/>
                    </a:moveTo>
                    <a:lnTo>
                      <a:pt x="111" y="0"/>
                    </a:lnTo>
                    <a:lnTo>
                      <a:pt x="111" y="32"/>
                    </a:lnTo>
                    <a:lnTo>
                      <a:pt x="111" y="56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5245" name="Line 61"/>
              <p:cNvSpPr>
                <a:spLocks noChangeShapeType="1"/>
              </p:cNvSpPr>
              <p:nvPr/>
            </p:nvSpPr>
            <p:spPr bwMode="auto">
              <a:xfrm flipH="1">
                <a:off x="2790" y="2966"/>
                <a:ext cx="24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25247" name="Rectangle 63"/>
            <p:cNvSpPr>
              <a:spLocks noChangeArrowheads="1"/>
            </p:cNvSpPr>
            <p:nvPr/>
          </p:nvSpPr>
          <p:spPr bwMode="auto">
            <a:xfrm>
              <a:off x="3330" y="2755"/>
              <a:ext cx="144" cy="287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525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5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525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7236" name="Picture 4" descr="C:\Users\Gabriel Robins\Desktop\cir-q-caseiii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" y="3276600"/>
            <a:ext cx="5619750" cy="3429000"/>
          </a:xfrm>
          <a:prstGeom prst="rect">
            <a:avLst/>
          </a:prstGeom>
          <a:noFill/>
        </p:spPr>
      </p:pic>
      <p:pic>
        <p:nvPicPr>
          <p:cNvPr id="2527235" name="Picture 3" descr="C:\Users\Gabriel Robins\Desktop\building-linked-list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0"/>
            <a:ext cx="4476750" cy="3286125"/>
          </a:xfrm>
          <a:prstGeom prst="rect">
            <a:avLst/>
          </a:prstGeom>
          <a:noFill/>
        </p:spPr>
      </p:pic>
      <p:pic>
        <p:nvPicPr>
          <p:cNvPr id="2527238" name="Picture 6" descr="C:\Users\Gabriel Robins\Desktop\q1-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8340" y="3962400"/>
            <a:ext cx="3238500" cy="2381250"/>
          </a:xfrm>
          <a:prstGeom prst="rect">
            <a:avLst/>
          </a:prstGeom>
          <a:noFill/>
        </p:spPr>
      </p:pic>
      <p:pic>
        <p:nvPicPr>
          <p:cNvPr id="2527239" name="Picture 7" descr="C:\Users\Gabriel Robins\Desktop\circular-queu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1679" y="381000"/>
            <a:ext cx="4422321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28931" name="Text Box 3"/>
          <p:cNvSpPr txBox="1">
            <a:spLocks noChangeArrowheads="1"/>
          </p:cNvSpPr>
          <p:nvPr/>
        </p:nvSpPr>
        <p:spPr bwMode="auto">
          <a:xfrm>
            <a:off x="381000" y="5180013"/>
            <a:ext cx="8305800" cy="13731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 dirty="0"/>
              <a:t> What approaches fail?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 dirty="0"/>
              <a:t> What techniques work and why?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 dirty="0"/>
              <a:t> Lessons and generalizations</a:t>
            </a:r>
          </a:p>
        </p:txBody>
      </p:sp>
      <p:sp>
        <p:nvSpPr>
          <p:cNvPr id="2428933" name="Rectangle 5"/>
          <p:cNvSpPr>
            <a:spLocks noChangeArrowheads="1"/>
          </p:cNvSpPr>
          <p:nvPr/>
        </p:nvSpPr>
        <p:spPr bwMode="auto">
          <a:xfrm>
            <a:off x="152400" y="152400"/>
            <a:ext cx="8839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dirty="0" smtClean="0">
                <a:solidFill>
                  <a:srgbClr val="FF0000"/>
                </a:solidFill>
              </a:rPr>
              <a:t>Extra Credit Problem</a:t>
            </a:r>
            <a:r>
              <a:rPr lang="en-US" sz="3200" b="0" dirty="0"/>
              <a:t>: </a:t>
            </a:r>
            <a:r>
              <a:rPr lang="en-US" sz="3200" b="0" dirty="0" smtClean="0"/>
              <a:t>Given a pointer to a </a:t>
            </a:r>
            <a:r>
              <a:rPr lang="en-US" sz="3200" b="0" dirty="0" smtClean="0">
                <a:solidFill>
                  <a:srgbClr val="3399FF"/>
                </a:solidFill>
              </a:rPr>
              <a:t>read-only </a:t>
            </a:r>
            <a:r>
              <a:rPr lang="en-US" sz="3200" b="0" dirty="0" smtClean="0"/>
              <a:t>(</a:t>
            </a:r>
            <a:r>
              <a:rPr lang="en-US" sz="3200" b="0" dirty="0" err="1" smtClean="0"/>
              <a:t>unmodefiable</a:t>
            </a:r>
            <a:r>
              <a:rPr lang="en-US" sz="3200" b="0" dirty="0" smtClean="0"/>
              <a:t>) linked list containing an </a:t>
            </a:r>
            <a:r>
              <a:rPr lang="en-US" sz="3200" b="0" dirty="0" smtClean="0">
                <a:solidFill>
                  <a:srgbClr val="3399FF"/>
                </a:solidFill>
              </a:rPr>
              <a:t>unknown</a:t>
            </a:r>
            <a:r>
              <a:rPr lang="en-US" sz="3200" b="0" dirty="0" smtClean="0"/>
              <a:t> </a:t>
            </a:r>
            <a:r>
              <a:rPr lang="en-US" sz="3200" dirty="0" smtClean="0">
                <a:solidFill>
                  <a:srgbClr val="3399FF"/>
                </a:solidFill>
              </a:rPr>
              <a:t>number</a:t>
            </a:r>
            <a:r>
              <a:rPr lang="en-US" sz="3200" dirty="0" smtClean="0"/>
              <a:t> of nodes n, </a:t>
            </a:r>
            <a:r>
              <a:rPr lang="en-US" sz="3200" b="0" dirty="0" smtClean="0"/>
              <a:t>devise an </a:t>
            </a:r>
            <a:r>
              <a:rPr lang="en-US" sz="3200" b="0" dirty="0" smtClean="0">
                <a:solidFill>
                  <a:srgbClr val="3399FF"/>
                </a:solidFill>
              </a:rPr>
              <a:t>O(n)</a:t>
            </a:r>
            <a:r>
              <a:rPr lang="en-US" sz="3200" b="0" dirty="0" smtClean="0"/>
              <a:t>-time and </a:t>
            </a:r>
            <a:r>
              <a:rPr lang="en-US" sz="3200" b="0" dirty="0" smtClean="0">
                <a:solidFill>
                  <a:srgbClr val="3399FF"/>
                </a:solidFill>
              </a:rPr>
              <a:t>O(1) </a:t>
            </a:r>
            <a:r>
              <a:rPr lang="en-US" sz="3200" b="0" dirty="0" smtClean="0"/>
              <a:t>space algorithm that determines whether that list contains a cycle.</a:t>
            </a:r>
            <a:endParaRPr lang="en-US" sz="3200" b="0" dirty="0" smtClean="0">
              <a:solidFill>
                <a:srgbClr val="FF0000"/>
              </a:solidFill>
            </a:endParaRPr>
          </a:p>
        </p:txBody>
      </p:sp>
      <p:pic>
        <p:nvPicPr>
          <p:cNvPr id="2428935" name="Picture 7" descr="labyrinth_puzz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449638"/>
            <a:ext cx="3657600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7" name="Group 156"/>
          <p:cNvGrpSpPr/>
          <p:nvPr/>
        </p:nvGrpSpPr>
        <p:grpSpPr>
          <a:xfrm>
            <a:off x="685800" y="2743200"/>
            <a:ext cx="5974080" cy="381000"/>
            <a:chOff x="685800" y="2743200"/>
            <a:chExt cx="5974080" cy="381000"/>
          </a:xfrm>
        </p:grpSpPr>
        <p:cxnSp>
          <p:nvCxnSpPr>
            <p:cNvPr id="50" name="AutoShape 21"/>
            <p:cNvCxnSpPr>
              <a:cxnSpLocks noChangeShapeType="1"/>
              <a:stCxn id="60" idx="6"/>
            </p:cNvCxnSpPr>
            <p:nvPr/>
          </p:nvCxnSpPr>
          <p:spPr bwMode="auto">
            <a:xfrm>
              <a:off x="1300480" y="2971800"/>
              <a:ext cx="22352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60" name="Oval 20"/>
            <p:cNvSpPr>
              <a:spLocks noChangeArrowheads="1"/>
            </p:cNvSpPr>
            <p:nvPr/>
          </p:nvSpPr>
          <p:spPr bwMode="auto">
            <a:xfrm>
              <a:off x="995680" y="28194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20"/>
            <p:cNvSpPr>
              <a:spLocks noChangeArrowheads="1"/>
            </p:cNvSpPr>
            <p:nvPr/>
          </p:nvSpPr>
          <p:spPr bwMode="auto">
            <a:xfrm>
              <a:off x="1524000" y="28194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0" name="AutoShape 21"/>
            <p:cNvCxnSpPr>
              <a:cxnSpLocks noChangeShapeType="1"/>
              <a:stCxn id="56" idx="6"/>
              <a:endCxn id="81" idx="2"/>
            </p:cNvCxnSpPr>
            <p:nvPr/>
          </p:nvCxnSpPr>
          <p:spPr bwMode="auto">
            <a:xfrm>
              <a:off x="1828800" y="2971800"/>
              <a:ext cx="2286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1" name="Oval 20"/>
            <p:cNvSpPr>
              <a:spLocks noChangeArrowheads="1"/>
            </p:cNvSpPr>
            <p:nvPr/>
          </p:nvSpPr>
          <p:spPr bwMode="auto">
            <a:xfrm>
              <a:off x="2057400" y="28194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2" name="AutoShape 21"/>
            <p:cNvCxnSpPr>
              <a:cxnSpLocks noChangeShapeType="1"/>
              <a:stCxn id="81" idx="6"/>
              <a:endCxn id="83" idx="2"/>
            </p:cNvCxnSpPr>
            <p:nvPr/>
          </p:nvCxnSpPr>
          <p:spPr bwMode="auto">
            <a:xfrm>
              <a:off x="2362200" y="2971800"/>
              <a:ext cx="2286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3" name="Oval 20"/>
            <p:cNvSpPr>
              <a:spLocks noChangeArrowheads="1"/>
            </p:cNvSpPr>
            <p:nvPr/>
          </p:nvSpPr>
          <p:spPr bwMode="auto">
            <a:xfrm>
              <a:off x="2590800" y="28194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90" name="AutoShape 21"/>
            <p:cNvCxnSpPr>
              <a:cxnSpLocks noChangeShapeType="1"/>
            </p:cNvCxnSpPr>
            <p:nvPr/>
          </p:nvCxnSpPr>
          <p:spPr bwMode="auto">
            <a:xfrm>
              <a:off x="2900680" y="2971800"/>
              <a:ext cx="22352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1" name="Oval 20"/>
            <p:cNvSpPr>
              <a:spLocks noChangeArrowheads="1"/>
            </p:cNvSpPr>
            <p:nvPr/>
          </p:nvSpPr>
          <p:spPr bwMode="auto">
            <a:xfrm>
              <a:off x="3124200" y="28194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92" name="AutoShape 21"/>
            <p:cNvCxnSpPr>
              <a:cxnSpLocks noChangeShapeType="1"/>
              <a:stCxn id="91" idx="6"/>
              <a:endCxn id="93" idx="2"/>
            </p:cNvCxnSpPr>
            <p:nvPr/>
          </p:nvCxnSpPr>
          <p:spPr bwMode="auto">
            <a:xfrm>
              <a:off x="3429000" y="2971800"/>
              <a:ext cx="2286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3" name="Oval 20"/>
            <p:cNvSpPr>
              <a:spLocks noChangeArrowheads="1"/>
            </p:cNvSpPr>
            <p:nvPr/>
          </p:nvSpPr>
          <p:spPr bwMode="auto">
            <a:xfrm>
              <a:off x="3657600" y="28194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94" name="AutoShape 21"/>
            <p:cNvCxnSpPr>
              <a:cxnSpLocks noChangeShapeType="1"/>
              <a:stCxn id="93" idx="6"/>
              <a:endCxn id="95" idx="2"/>
            </p:cNvCxnSpPr>
            <p:nvPr/>
          </p:nvCxnSpPr>
          <p:spPr bwMode="auto">
            <a:xfrm>
              <a:off x="3962400" y="2971800"/>
              <a:ext cx="2286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5" name="Oval 20"/>
            <p:cNvSpPr>
              <a:spLocks noChangeArrowheads="1"/>
            </p:cNvSpPr>
            <p:nvPr/>
          </p:nvSpPr>
          <p:spPr bwMode="auto">
            <a:xfrm>
              <a:off x="4191000" y="28194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05" name="AutoShape 21"/>
            <p:cNvCxnSpPr>
              <a:cxnSpLocks noChangeShapeType="1"/>
              <a:endCxn id="60" idx="2"/>
            </p:cNvCxnSpPr>
            <p:nvPr/>
          </p:nvCxnSpPr>
          <p:spPr bwMode="auto">
            <a:xfrm>
              <a:off x="685800" y="2743200"/>
              <a:ext cx="309880" cy="22860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sp>
          <p:nvSpPr>
            <p:cNvPr id="122" name="Oval 20"/>
            <p:cNvSpPr>
              <a:spLocks noChangeArrowheads="1"/>
            </p:cNvSpPr>
            <p:nvPr/>
          </p:nvSpPr>
          <p:spPr bwMode="auto">
            <a:xfrm>
              <a:off x="4754880" y="28194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23" name="AutoShape 21"/>
            <p:cNvCxnSpPr>
              <a:cxnSpLocks noChangeShapeType="1"/>
            </p:cNvCxnSpPr>
            <p:nvPr/>
          </p:nvCxnSpPr>
          <p:spPr bwMode="auto">
            <a:xfrm>
              <a:off x="5064760" y="2971800"/>
              <a:ext cx="22352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24" name="Oval 20"/>
            <p:cNvSpPr>
              <a:spLocks noChangeArrowheads="1"/>
            </p:cNvSpPr>
            <p:nvPr/>
          </p:nvSpPr>
          <p:spPr bwMode="auto">
            <a:xfrm>
              <a:off x="5288280" y="28194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25" name="AutoShape 21"/>
            <p:cNvCxnSpPr>
              <a:cxnSpLocks noChangeShapeType="1"/>
              <a:stCxn id="124" idx="6"/>
              <a:endCxn id="126" idx="2"/>
            </p:cNvCxnSpPr>
            <p:nvPr/>
          </p:nvCxnSpPr>
          <p:spPr bwMode="auto">
            <a:xfrm>
              <a:off x="5593080" y="2971800"/>
              <a:ext cx="2286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26" name="Oval 20"/>
            <p:cNvSpPr>
              <a:spLocks noChangeArrowheads="1"/>
            </p:cNvSpPr>
            <p:nvPr/>
          </p:nvSpPr>
          <p:spPr bwMode="auto">
            <a:xfrm>
              <a:off x="5821680" y="28194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27" name="AutoShape 21"/>
            <p:cNvCxnSpPr>
              <a:cxnSpLocks noChangeShapeType="1"/>
              <a:stCxn id="126" idx="6"/>
              <a:endCxn id="128" idx="2"/>
            </p:cNvCxnSpPr>
            <p:nvPr/>
          </p:nvCxnSpPr>
          <p:spPr bwMode="auto">
            <a:xfrm>
              <a:off x="6126480" y="2971800"/>
              <a:ext cx="2286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28" name="Oval 20"/>
            <p:cNvSpPr>
              <a:spLocks noChangeArrowheads="1"/>
            </p:cNvSpPr>
            <p:nvPr/>
          </p:nvSpPr>
          <p:spPr bwMode="auto">
            <a:xfrm>
              <a:off x="6355080" y="28194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29" name="AutoShape 21"/>
            <p:cNvCxnSpPr>
              <a:cxnSpLocks noChangeShapeType="1"/>
              <a:stCxn id="95" idx="6"/>
              <a:endCxn id="122" idx="2"/>
            </p:cNvCxnSpPr>
            <p:nvPr/>
          </p:nvCxnSpPr>
          <p:spPr bwMode="auto">
            <a:xfrm>
              <a:off x="4495800" y="2971800"/>
              <a:ext cx="25908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60" name="Group 159"/>
          <p:cNvGrpSpPr/>
          <p:nvPr/>
        </p:nvGrpSpPr>
        <p:grpSpPr>
          <a:xfrm>
            <a:off x="685800" y="3657600"/>
            <a:ext cx="3810000" cy="1219200"/>
            <a:chOff x="685800" y="3657600"/>
            <a:chExt cx="3810000" cy="1219200"/>
          </a:xfrm>
        </p:grpSpPr>
        <p:cxnSp>
          <p:nvCxnSpPr>
            <p:cNvPr id="108" name="AutoShape 21"/>
            <p:cNvCxnSpPr>
              <a:cxnSpLocks noChangeShapeType="1"/>
              <a:stCxn id="109" idx="6"/>
            </p:cNvCxnSpPr>
            <p:nvPr/>
          </p:nvCxnSpPr>
          <p:spPr bwMode="auto">
            <a:xfrm>
              <a:off x="1300480" y="3886200"/>
              <a:ext cx="22352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09" name="Oval 20"/>
            <p:cNvSpPr>
              <a:spLocks noChangeArrowheads="1"/>
            </p:cNvSpPr>
            <p:nvPr/>
          </p:nvSpPr>
          <p:spPr bwMode="auto">
            <a:xfrm>
              <a:off x="995680" y="37338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Oval 20"/>
            <p:cNvSpPr>
              <a:spLocks noChangeArrowheads="1"/>
            </p:cNvSpPr>
            <p:nvPr/>
          </p:nvSpPr>
          <p:spPr bwMode="auto">
            <a:xfrm>
              <a:off x="1524000" y="37338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1" name="AutoShape 21"/>
            <p:cNvCxnSpPr>
              <a:cxnSpLocks noChangeShapeType="1"/>
              <a:stCxn id="110" idx="6"/>
              <a:endCxn id="112" idx="2"/>
            </p:cNvCxnSpPr>
            <p:nvPr/>
          </p:nvCxnSpPr>
          <p:spPr bwMode="auto">
            <a:xfrm>
              <a:off x="1828800" y="3886200"/>
              <a:ext cx="2286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" name="Oval 20"/>
            <p:cNvSpPr>
              <a:spLocks noChangeArrowheads="1"/>
            </p:cNvSpPr>
            <p:nvPr/>
          </p:nvSpPr>
          <p:spPr bwMode="auto">
            <a:xfrm>
              <a:off x="2057400" y="37338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3" name="AutoShape 21"/>
            <p:cNvCxnSpPr>
              <a:cxnSpLocks noChangeShapeType="1"/>
              <a:stCxn id="112" idx="6"/>
              <a:endCxn id="114" idx="2"/>
            </p:cNvCxnSpPr>
            <p:nvPr/>
          </p:nvCxnSpPr>
          <p:spPr bwMode="auto">
            <a:xfrm>
              <a:off x="2362200" y="3886200"/>
              <a:ext cx="2286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4" name="Oval 20"/>
            <p:cNvSpPr>
              <a:spLocks noChangeArrowheads="1"/>
            </p:cNvSpPr>
            <p:nvPr/>
          </p:nvSpPr>
          <p:spPr bwMode="auto">
            <a:xfrm>
              <a:off x="2590800" y="37338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5" name="AutoShape 21"/>
            <p:cNvCxnSpPr>
              <a:cxnSpLocks noChangeShapeType="1"/>
            </p:cNvCxnSpPr>
            <p:nvPr/>
          </p:nvCxnSpPr>
          <p:spPr bwMode="auto">
            <a:xfrm>
              <a:off x="2900680" y="3886200"/>
              <a:ext cx="22352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6" name="Oval 20"/>
            <p:cNvSpPr>
              <a:spLocks noChangeArrowheads="1"/>
            </p:cNvSpPr>
            <p:nvPr/>
          </p:nvSpPr>
          <p:spPr bwMode="auto">
            <a:xfrm>
              <a:off x="3124200" y="37338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7" name="AutoShape 21"/>
            <p:cNvCxnSpPr>
              <a:cxnSpLocks noChangeShapeType="1"/>
              <a:stCxn id="116" idx="6"/>
              <a:endCxn id="118" idx="2"/>
            </p:cNvCxnSpPr>
            <p:nvPr/>
          </p:nvCxnSpPr>
          <p:spPr bwMode="auto">
            <a:xfrm>
              <a:off x="3429000" y="3886200"/>
              <a:ext cx="2286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8" name="Oval 20"/>
            <p:cNvSpPr>
              <a:spLocks noChangeArrowheads="1"/>
            </p:cNvSpPr>
            <p:nvPr/>
          </p:nvSpPr>
          <p:spPr bwMode="auto">
            <a:xfrm>
              <a:off x="3657600" y="37338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9" name="AutoShape 21"/>
            <p:cNvCxnSpPr>
              <a:cxnSpLocks noChangeShapeType="1"/>
              <a:stCxn id="118" idx="6"/>
              <a:endCxn id="120" idx="2"/>
            </p:cNvCxnSpPr>
            <p:nvPr/>
          </p:nvCxnSpPr>
          <p:spPr bwMode="auto">
            <a:xfrm>
              <a:off x="3962400" y="3886200"/>
              <a:ext cx="2286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20" name="Oval 20"/>
            <p:cNvSpPr>
              <a:spLocks noChangeArrowheads="1"/>
            </p:cNvSpPr>
            <p:nvPr/>
          </p:nvSpPr>
          <p:spPr bwMode="auto">
            <a:xfrm>
              <a:off x="4191000" y="37338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21" name="AutoShape 21"/>
            <p:cNvCxnSpPr>
              <a:cxnSpLocks noChangeShapeType="1"/>
              <a:endCxn id="109" idx="2"/>
            </p:cNvCxnSpPr>
            <p:nvPr/>
          </p:nvCxnSpPr>
          <p:spPr bwMode="auto">
            <a:xfrm>
              <a:off x="685800" y="3657600"/>
              <a:ext cx="309880" cy="22860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sp>
          <p:nvSpPr>
            <p:cNvPr id="132" name="Oval 20"/>
            <p:cNvSpPr>
              <a:spLocks noChangeArrowheads="1"/>
            </p:cNvSpPr>
            <p:nvPr/>
          </p:nvSpPr>
          <p:spPr bwMode="auto">
            <a:xfrm>
              <a:off x="4191000" y="42672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Oval 20"/>
            <p:cNvSpPr>
              <a:spLocks noChangeArrowheads="1"/>
            </p:cNvSpPr>
            <p:nvPr/>
          </p:nvSpPr>
          <p:spPr bwMode="auto">
            <a:xfrm>
              <a:off x="3657600" y="45720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Oval 20"/>
            <p:cNvSpPr>
              <a:spLocks noChangeArrowheads="1"/>
            </p:cNvSpPr>
            <p:nvPr/>
          </p:nvSpPr>
          <p:spPr bwMode="auto">
            <a:xfrm>
              <a:off x="3124200" y="45720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Oval 20"/>
            <p:cNvSpPr>
              <a:spLocks noChangeArrowheads="1"/>
            </p:cNvSpPr>
            <p:nvPr/>
          </p:nvSpPr>
          <p:spPr bwMode="auto">
            <a:xfrm>
              <a:off x="2590800" y="42672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36" name="AutoShape 21"/>
            <p:cNvCxnSpPr>
              <a:cxnSpLocks noChangeShapeType="1"/>
              <a:stCxn id="132" idx="3"/>
              <a:endCxn id="133" idx="6"/>
            </p:cNvCxnSpPr>
            <p:nvPr/>
          </p:nvCxnSpPr>
          <p:spPr bwMode="auto">
            <a:xfrm flipH="1">
              <a:off x="3962400" y="4527363"/>
              <a:ext cx="273237" cy="1970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39" name="AutoShape 21"/>
            <p:cNvCxnSpPr>
              <a:cxnSpLocks noChangeShapeType="1"/>
              <a:stCxn id="133" idx="2"/>
              <a:endCxn id="134" idx="6"/>
            </p:cNvCxnSpPr>
            <p:nvPr/>
          </p:nvCxnSpPr>
          <p:spPr bwMode="auto">
            <a:xfrm flipH="1">
              <a:off x="3429000" y="4724400"/>
              <a:ext cx="2286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40" name="AutoShape 21"/>
            <p:cNvCxnSpPr>
              <a:cxnSpLocks noChangeShapeType="1"/>
              <a:stCxn id="134" idx="2"/>
              <a:endCxn id="135" idx="5"/>
            </p:cNvCxnSpPr>
            <p:nvPr/>
          </p:nvCxnSpPr>
          <p:spPr bwMode="auto">
            <a:xfrm flipH="1" flipV="1">
              <a:off x="2850963" y="4527363"/>
              <a:ext cx="273237" cy="1970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41" name="AutoShape 21"/>
            <p:cNvCxnSpPr>
              <a:cxnSpLocks noChangeShapeType="1"/>
              <a:stCxn id="135" idx="0"/>
              <a:endCxn id="114" idx="4"/>
            </p:cNvCxnSpPr>
            <p:nvPr/>
          </p:nvCxnSpPr>
          <p:spPr bwMode="auto">
            <a:xfrm flipV="1">
              <a:off x="2743200" y="4038600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44" name="AutoShape 21"/>
            <p:cNvCxnSpPr>
              <a:cxnSpLocks noChangeShapeType="1"/>
              <a:stCxn id="120" idx="4"/>
              <a:endCxn id="132" idx="0"/>
            </p:cNvCxnSpPr>
            <p:nvPr/>
          </p:nvCxnSpPr>
          <p:spPr bwMode="auto">
            <a:xfrm>
              <a:off x="4343400" y="4038600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155" name="Rectangle 154"/>
          <p:cNvSpPr/>
          <p:nvPr/>
        </p:nvSpPr>
        <p:spPr>
          <a:xfrm>
            <a:off x="2743200" y="3064319"/>
            <a:ext cx="5693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or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42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428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28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3000"/>
                                        <p:tgtEl>
                                          <p:spTgt spid="242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8931" grpId="0"/>
      <p:bldP spid="15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35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3399FF"/>
                </a:solidFill>
              </a:rPr>
              <a:t>Trees</a:t>
            </a:r>
            <a:endParaRPr lang="en-US" sz="3600" dirty="0" smtClean="0">
              <a:solidFill>
                <a:srgbClr val="3399FF"/>
              </a:solidFill>
            </a:endParaRPr>
          </a:p>
          <a:p>
            <a:r>
              <a:rPr lang="en-US" sz="3600" dirty="0" smtClean="0"/>
              <a:t>• Parent/children pointers</a:t>
            </a:r>
          </a:p>
          <a:p>
            <a:r>
              <a:rPr lang="en-US" sz="2400" dirty="0" smtClean="0"/>
              <a:t> </a:t>
            </a:r>
          </a:p>
          <a:p>
            <a:r>
              <a:rPr lang="en-US" sz="3600" dirty="0" smtClean="0"/>
              <a:t>• Binary / N-</a:t>
            </a:r>
            <a:r>
              <a:rPr lang="en-US" sz="3600" dirty="0" err="1" smtClean="0"/>
              <a:t>ary</a:t>
            </a:r>
            <a:r>
              <a:rPr lang="en-US" sz="3600" dirty="0" smtClean="0"/>
              <a:t> </a:t>
            </a:r>
          </a:p>
          <a:p>
            <a:endParaRPr lang="en-US" sz="2400" dirty="0" smtClean="0"/>
          </a:p>
          <a:p>
            <a:r>
              <a:rPr lang="en-US" sz="3600" dirty="0" smtClean="0"/>
              <a:t>• Ordered / unordered</a:t>
            </a:r>
          </a:p>
          <a:p>
            <a:r>
              <a:rPr lang="en-US" sz="2400" dirty="0" smtClean="0"/>
              <a:t> </a:t>
            </a:r>
          </a:p>
          <a:p>
            <a:r>
              <a:rPr lang="en-US" sz="3600" dirty="0" smtClean="0"/>
              <a:t>• Height-balanced:</a:t>
            </a:r>
          </a:p>
          <a:p>
            <a:pPr lvl="1"/>
            <a:r>
              <a:rPr lang="en-US" sz="3600" dirty="0"/>
              <a:t>• B-trees</a:t>
            </a:r>
          </a:p>
          <a:p>
            <a:pPr lvl="1"/>
            <a:r>
              <a:rPr lang="en-US" sz="3600" dirty="0" smtClean="0"/>
              <a:t>• AVL trees</a:t>
            </a:r>
          </a:p>
          <a:p>
            <a:pPr lvl="1"/>
            <a:r>
              <a:rPr lang="en-US" sz="3600" dirty="0" smtClean="0"/>
              <a:t>• Red-black trees</a:t>
            </a:r>
          </a:p>
          <a:p>
            <a:pPr lvl="1"/>
            <a:r>
              <a:rPr lang="en-US" sz="3600" dirty="0" smtClean="0"/>
              <a:t>• 2-3 trees</a:t>
            </a:r>
          </a:p>
          <a:p>
            <a:pPr lvl="1"/>
            <a:r>
              <a:rPr lang="en-US" sz="3600" dirty="0" smtClean="0"/>
              <a:t>• </a:t>
            </a:r>
            <a:r>
              <a:rPr lang="en-US" sz="3600" dirty="0" smtClean="0">
                <a:solidFill>
                  <a:srgbClr val="33CC33"/>
                </a:solidFill>
              </a:rPr>
              <a:t>add</a:t>
            </a:r>
            <a:r>
              <a:rPr lang="en-US" sz="3600" dirty="0" smtClean="0"/>
              <a:t> / </a:t>
            </a:r>
            <a:r>
              <a:rPr lang="en-US" sz="3600" dirty="0" smtClean="0">
                <a:solidFill>
                  <a:srgbClr val="FF0000"/>
                </a:solidFill>
              </a:rPr>
              <a:t>delete</a:t>
            </a:r>
            <a:r>
              <a:rPr lang="en-US" sz="3600" dirty="0" smtClean="0"/>
              <a:t> / </a:t>
            </a:r>
            <a:r>
              <a:rPr lang="en-US" sz="3600" dirty="0" smtClean="0">
                <a:solidFill>
                  <a:srgbClr val="FF00FF"/>
                </a:solidFill>
              </a:rPr>
              <a:t>search</a:t>
            </a:r>
            <a:r>
              <a:rPr lang="en-US" sz="3600" dirty="0" smtClean="0"/>
              <a:t> in O(log n) time</a:t>
            </a:r>
          </a:p>
          <a:p>
            <a:pPr lvl="1"/>
            <a:endParaRPr lang="en-US" sz="3600" dirty="0" smtClean="0"/>
          </a:p>
        </p:txBody>
      </p:sp>
      <p:pic>
        <p:nvPicPr>
          <p:cNvPr id="2528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838200"/>
            <a:ext cx="2320925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8259" name="Picture 3" descr="C:\Users\Gabriel Robins\Desktop\Tree_rotation_animation_250x25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2950" y="3657600"/>
            <a:ext cx="2381250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528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528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528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3399FF"/>
                </a:solidFill>
              </a:rPr>
              <a:t>B-Trees</a:t>
            </a:r>
            <a:endParaRPr lang="en-US" sz="3600" dirty="0" smtClean="0">
              <a:solidFill>
                <a:srgbClr val="3399FF"/>
              </a:solidFill>
            </a:endParaRPr>
          </a:p>
          <a:p>
            <a:pPr lvl="1"/>
            <a:endParaRPr lang="en-US" sz="3600" dirty="0" smtClean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3352800"/>
            <a:ext cx="91440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200" dirty="0" smtClean="0"/>
              <a:t>• </a:t>
            </a:r>
            <a:r>
              <a:rPr lang="en-US" sz="3200" dirty="0"/>
              <a:t>Multi-rotations </a:t>
            </a:r>
            <a:r>
              <a:rPr lang="en-US" sz="3200" dirty="0" smtClean="0"/>
              <a:t>occur infrequently</a:t>
            </a:r>
          </a:p>
          <a:p>
            <a:pPr>
              <a:spcBef>
                <a:spcPts val="1200"/>
              </a:spcBef>
            </a:pPr>
            <a:r>
              <a:rPr lang="en-US" sz="3200" dirty="0"/>
              <a:t>• Rotations don’t propagate far</a:t>
            </a:r>
          </a:p>
          <a:p>
            <a:pPr>
              <a:spcBef>
                <a:spcPts val="1200"/>
              </a:spcBef>
            </a:pPr>
            <a:r>
              <a:rPr lang="en-US" sz="3200" dirty="0" smtClean="0"/>
              <a:t>• Larger tree </a:t>
            </a:r>
            <a:r>
              <a:rPr lang="en-US" sz="3200" dirty="0" smtClean="0">
                <a:latin typeface="Symbol" pitchFamily="18" charset="2"/>
              </a:rPr>
              <a:t>Þ </a:t>
            </a:r>
            <a:r>
              <a:rPr lang="en-US" sz="3200" dirty="0" smtClean="0"/>
              <a:t>fewer rotations</a:t>
            </a:r>
          </a:p>
          <a:p>
            <a:pPr>
              <a:spcBef>
                <a:spcPts val="1200"/>
              </a:spcBef>
            </a:pPr>
            <a:r>
              <a:rPr lang="en-US" sz="3200" dirty="0" smtClean="0"/>
              <a:t>• Same for other height-balanced trees</a:t>
            </a:r>
          </a:p>
          <a:p>
            <a:pPr>
              <a:spcBef>
                <a:spcPts val="1200"/>
              </a:spcBef>
            </a:pPr>
            <a:r>
              <a:rPr lang="en-US" sz="3200" dirty="0" smtClean="0"/>
              <a:t>• Non-balanced search trees </a:t>
            </a:r>
            <a:r>
              <a:rPr lang="en-US" sz="3200" dirty="0" smtClean="0">
                <a:solidFill>
                  <a:srgbClr val="FF0000"/>
                </a:solidFill>
              </a:rPr>
              <a:t>average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3399FF"/>
                </a:solidFill>
              </a:rPr>
              <a:t>O(log n)</a:t>
            </a:r>
            <a:r>
              <a:rPr lang="en-US" sz="3200" dirty="0" smtClean="0"/>
              <a:t> height</a:t>
            </a:r>
          </a:p>
        </p:txBody>
      </p:sp>
      <p:pic>
        <p:nvPicPr>
          <p:cNvPr id="3" name="B-trees (72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87387"/>
            <a:ext cx="9144000" cy="2741613"/>
          </a:xfrm>
          <a:prstGeom prst="rect">
            <a:avLst/>
          </a:prstGeom>
        </p:spPr>
      </p:pic>
      <p:pic>
        <p:nvPicPr>
          <p:cNvPr id="8" name="Picture 3" descr="C:\Users\Gabriel Robins\Desktop\Tree_rotation_animation_250x25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8960" y="3592830"/>
            <a:ext cx="2122170" cy="212217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953000" y="3317085"/>
            <a:ext cx="685800" cy="147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282" name="Picture 2" descr="C:\Users\Gabriel Robins\Desktop\Tree_Rebalancin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2394"/>
            <a:ext cx="9144000" cy="6468006"/>
          </a:xfrm>
          <a:prstGeom prst="rect">
            <a:avLst/>
          </a:prstGeom>
          <a:noFill/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3399FF"/>
                </a:solidFill>
              </a:rPr>
              <a:t>Height-Balanced AVL Trees</a:t>
            </a:r>
            <a:endParaRPr lang="en-US" sz="3600" dirty="0" smtClean="0">
              <a:solidFill>
                <a:srgbClr val="3399FF"/>
              </a:solidFill>
            </a:endParaRPr>
          </a:p>
          <a:p>
            <a:pPr lvl="1"/>
            <a:endParaRPr lang="en-US" sz="3600" dirty="0" smtClean="0"/>
          </a:p>
        </p:txBody>
      </p:sp>
      <p:pic>
        <p:nvPicPr>
          <p:cNvPr id="7" name="Picture 3" descr="C:\Users\Gabriel Robins\Desktop\Tree_rotation_animation_250x25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711958"/>
            <a:ext cx="1841754" cy="18417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529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29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3399FF"/>
                </a:solidFill>
              </a:rPr>
              <a:t>AVL Trees</a:t>
            </a:r>
            <a:endParaRPr lang="en-US" sz="3600" dirty="0" smtClean="0">
              <a:solidFill>
                <a:srgbClr val="3399FF"/>
              </a:solidFill>
            </a:endParaRPr>
          </a:p>
        </p:txBody>
      </p:sp>
      <p:pic>
        <p:nvPicPr>
          <p:cNvPr id="6" name="AVL (72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700" y="762000"/>
            <a:ext cx="9144000" cy="3775075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4343400"/>
            <a:ext cx="9144000" cy="25545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smtClean="0"/>
              <a:t>• </a:t>
            </a:r>
            <a:r>
              <a:rPr lang="en-US" sz="3200" dirty="0"/>
              <a:t>Multi-rotations </a:t>
            </a:r>
            <a:r>
              <a:rPr lang="en-US" sz="3200" dirty="0" smtClean="0"/>
              <a:t>occur infrequently</a:t>
            </a:r>
          </a:p>
          <a:p>
            <a:r>
              <a:rPr lang="en-US" sz="3200" dirty="0"/>
              <a:t>• Rotations don’t propagate far</a:t>
            </a:r>
          </a:p>
          <a:p>
            <a:r>
              <a:rPr lang="en-US" sz="3200" dirty="0" smtClean="0"/>
              <a:t>• Larger tree </a:t>
            </a:r>
            <a:r>
              <a:rPr lang="en-US" sz="3200" dirty="0" smtClean="0">
                <a:latin typeface="Symbol" pitchFamily="18" charset="2"/>
              </a:rPr>
              <a:t>Þ </a:t>
            </a:r>
            <a:r>
              <a:rPr lang="en-US" sz="3200" dirty="0" smtClean="0"/>
              <a:t>fewer rotations</a:t>
            </a:r>
          </a:p>
          <a:p>
            <a:r>
              <a:rPr lang="en-US" sz="3200" dirty="0" smtClean="0"/>
              <a:t>• Same for other height-balanced trees</a:t>
            </a:r>
          </a:p>
          <a:p>
            <a:r>
              <a:rPr lang="en-US" sz="3200" dirty="0" smtClean="0"/>
              <a:t>• Non-balanced trees </a:t>
            </a:r>
            <a:r>
              <a:rPr lang="en-US" sz="3200" dirty="0" smtClean="0">
                <a:solidFill>
                  <a:srgbClr val="FF0000"/>
                </a:solidFill>
              </a:rPr>
              <a:t>average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3399FF"/>
                </a:solidFill>
              </a:rPr>
              <a:t>O(log n)</a:t>
            </a:r>
            <a:r>
              <a:rPr lang="en-US" sz="3200" dirty="0" smtClean="0"/>
              <a:t> height</a:t>
            </a:r>
          </a:p>
        </p:txBody>
      </p:sp>
      <p:pic>
        <p:nvPicPr>
          <p:cNvPr id="7" name="Picture 3" descr="C:\Users\Gabriel Robins\Desktop\Tree_rotation_animation_250x25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8960" y="4339590"/>
            <a:ext cx="2122170" cy="21221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304800" y="381000"/>
            <a:ext cx="8382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>
                <a:solidFill>
                  <a:schemeClr val="tx2"/>
                </a:solidFill>
              </a:rPr>
              <a:t>: Given any five points in/on the unit equilateral triangle, is there always a pair with distance ≤ ½ ? </a:t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endParaRPr lang="en-US" sz="3200" b="0">
              <a:solidFill>
                <a:schemeClr val="tx2"/>
              </a:solidFill>
            </a:endParaRPr>
          </a:p>
        </p:txBody>
      </p:sp>
      <p:sp>
        <p:nvSpPr>
          <p:cNvPr id="2453507" name="AutoShape 3"/>
          <p:cNvSpPr>
            <a:spLocks noChangeArrowheads="1"/>
          </p:cNvSpPr>
          <p:nvPr/>
        </p:nvSpPr>
        <p:spPr bwMode="auto">
          <a:xfrm>
            <a:off x="1752600" y="1524000"/>
            <a:ext cx="3962400" cy="3427413"/>
          </a:xfrm>
          <a:prstGeom prst="triangle">
            <a:avLst>
              <a:gd name="adj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03450" y="2895600"/>
            <a:ext cx="2978150" cy="2027238"/>
            <a:chOff x="1916" y="1824"/>
            <a:chExt cx="1876" cy="1277"/>
          </a:xfrm>
        </p:grpSpPr>
        <p:sp>
          <p:nvSpPr>
            <p:cNvPr id="123917" name="Text Box 5"/>
            <p:cNvSpPr txBox="1">
              <a:spLocks noChangeArrowheads="1"/>
            </p:cNvSpPr>
            <p:nvPr/>
          </p:nvSpPr>
          <p:spPr bwMode="auto">
            <a:xfrm>
              <a:off x="1916" y="1824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1</a:t>
              </a:r>
            </a:p>
          </p:txBody>
        </p:sp>
        <p:sp>
          <p:nvSpPr>
            <p:cNvPr id="123918" name="Text Box 6"/>
            <p:cNvSpPr txBox="1">
              <a:spLocks noChangeArrowheads="1"/>
            </p:cNvSpPr>
            <p:nvPr/>
          </p:nvSpPr>
          <p:spPr bwMode="auto">
            <a:xfrm>
              <a:off x="3548" y="1843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1</a:t>
              </a:r>
            </a:p>
          </p:txBody>
        </p:sp>
        <p:sp>
          <p:nvSpPr>
            <p:cNvPr id="123919" name="Text Box 7"/>
            <p:cNvSpPr txBox="1">
              <a:spLocks noChangeArrowheads="1"/>
            </p:cNvSpPr>
            <p:nvPr/>
          </p:nvSpPr>
          <p:spPr bwMode="auto">
            <a:xfrm>
              <a:off x="2736" y="2736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1</a:t>
              </a:r>
            </a:p>
          </p:txBody>
        </p:sp>
      </p:grpSp>
      <p:sp>
        <p:nvSpPr>
          <p:cNvPr id="2453512" name="Text Box 8"/>
          <p:cNvSpPr txBox="1">
            <a:spLocks noChangeArrowheads="1"/>
          </p:cNvSpPr>
          <p:nvPr/>
        </p:nvSpPr>
        <p:spPr bwMode="auto">
          <a:xfrm>
            <a:off x="381000" y="5180013"/>
            <a:ext cx="8305800" cy="13731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approaches fail?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techniques work and why?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Lessons and generalizations</a:t>
            </a:r>
          </a:p>
        </p:txBody>
      </p:sp>
      <p:sp>
        <p:nvSpPr>
          <p:cNvPr id="2453513" name="Oval 9"/>
          <p:cNvSpPr>
            <a:spLocks noChangeArrowheads="1"/>
          </p:cNvSpPr>
          <p:nvPr/>
        </p:nvSpPr>
        <p:spPr bwMode="auto">
          <a:xfrm>
            <a:off x="3276600" y="2895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3514" name="Oval 10"/>
          <p:cNvSpPr>
            <a:spLocks noChangeArrowheads="1"/>
          </p:cNvSpPr>
          <p:nvPr/>
        </p:nvSpPr>
        <p:spPr bwMode="auto">
          <a:xfrm>
            <a:off x="3886200" y="2895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3515" name="Oval 11"/>
          <p:cNvSpPr>
            <a:spLocks noChangeArrowheads="1"/>
          </p:cNvSpPr>
          <p:nvPr/>
        </p:nvSpPr>
        <p:spPr bwMode="auto">
          <a:xfrm>
            <a:off x="3124200" y="41910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3516" name="Oval 12"/>
          <p:cNvSpPr>
            <a:spLocks noChangeArrowheads="1"/>
          </p:cNvSpPr>
          <p:nvPr/>
        </p:nvSpPr>
        <p:spPr bwMode="auto">
          <a:xfrm>
            <a:off x="3657600" y="3505200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3517" name="Oval 13"/>
          <p:cNvSpPr>
            <a:spLocks noChangeArrowheads="1"/>
          </p:cNvSpPr>
          <p:nvPr/>
        </p:nvSpPr>
        <p:spPr bwMode="auto">
          <a:xfrm>
            <a:off x="4191000" y="3886200"/>
            <a:ext cx="76200" cy="76200"/>
          </a:xfrm>
          <a:prstGeom prst="ellipse">
            <a:avLst/>
          </a:prstGeom>
          <a:solidFill>
            <a:srgbClr val="3399FF"/>
          </a:solidFill>
          <a:ln w="9525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453518" name="Picture 14" descr="0520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2975" y="2819400"/>
            <a:ext cx="31210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3519" name="Line 15"/>
          <p:cNvSpPr>
            <a:spLocks noChangeShapeType="1"/>
          </p:cNvSpPr>
          <p:nvPr/>
        </p:nvSpPr>
        <p:spPr bwMode="auto">
          <a:xfrm flipH="1">
            <a:off x="3787775" y="3432175"/>
            <a:ext cx="811213" cy="1127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3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453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453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453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453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453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453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453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453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453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453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2453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453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2453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453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23 C 0.00451 -0.03841 0.00937 -0.07659 0.02777 -0.07288 C 0.04618 -0.06918 0.13038 -0.02684 0.11041 0.02152 C 0.09045 0.06987 -0.06389 0.17561 -0.09219 0.21703 C -0.12049 0.25844 -0.08993 0.26446 -0.05938 0.27048 " pathEditMode="relative" ptsTypes="aaaaA">
                                      <p:cBhvr>
                                        <p:cTn id="39" dur="5000" fill="hold"/>
                                        <p:tgtEl>
                                          <p:spTgt spid="2453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23 C -0.05243 0.02869 -0.10468 0.05784 -0.10816 0.03494 C -0.11163 0.01203 -0.05312 -0.14368 -0.02135 -0.13767 C 0.01042 -0.13165 0.04636 -0.03031 0.0823 0.07103 " pathEditMode="relative" ptsTypes="aaaA">
                                      <p:cBhvr>
                                        <p:cTn id="41" dur="5000" fill="hold"/>
                                        <p:tgtEl>
                                          <p:spTgt spid="2453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46 C -0.02187 0.02314 -0.04375 0.04581 -0.0302 0.06964 C -0.01666 0.09347 0.05486 0.14229 0.08143 0.14299 C 0.10799 0.14368 0.13143 0.08584 0.12952 0.07381 C 0.12761 0.06177 0.0816 0.05622 0.07032 0.07103 C 0.05903 0.08584 0.0474 0.14669 0.06181 0.16265 C 0.07622 0.17862 0.1408 0.16659 0.1566 0.16751 " pathEditMode="relative" ptsTypes="aaaaaaA">
                                      <p:cBhvr>
                                        <p:cTn id="43" dur="5000" fill="hold"/>
                                        <p:tgtEl>
                                          <p:spTgt spid="2453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2.57288E-6 C -0.00018 2.57288E-6 -0.02726 -0.14716 -0.05417 -0.29431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453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-147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1898 C -0.00156 0.01898 0.0283 -0.04026 0.05834 -0.09949 " pathEditMode="relative" ptsTypes="aA">
                                      <p:cBhvr>
                                        <p:cTn id="47" dur="5000" fill="hold"/>
                                        <p:tgtEl>
                                          <p:spTgt spid="24535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53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53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600" fill="hold"/>
                                        <p:tgtEl>
                                          <p:spTgt spid="245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3000"/>
                                        <p:tgtEl>
                                          <p:spTgt spid="2453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453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453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3507" grpId="0" animBg="1"/>
      <p:bldP spid="2453512" grpId="0"/>
      <p:bldP spid="2453513" grpId="0" animBg="1"/>
      <p:bldP spid="2453513" grpId="1" animBg="1"/>
      <p:bldP spid="2453514" grpId="0" animBg="1"/>
      <p:bldP spid="2453514" grpId="1" animBg="1"/>
      <p:bldP spid="2453515" grpId="0" animBg="1"/>
      <p:bldP spid="2453515" grpId="1" animBg="1"/>
      <p:bldP spid="2453516" grpId="0" animBg="1"/>
      <p:bldP spid="2453516" grpId="1" animBg="1"/>
      <p:bldP spid="2453517" grpId="0" animBg="1"/>
      <p:bldP spid="2453517" grpId="1" animBg="1"/>
      <p:bldP spid="2453519" grpId="0" animBg="1"/>
      <p:bldP spid="2453519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3399FF"/>
                </a:solidFill>
              </a:rPr>
              <a:t>Self-Adjusting Trees</a:t>
            </a:r>
            <a:endParaRPr lang="en-US" sz="3600" dirty="0" smtClean="0">
              <a:solidFill>
                <a:srgbClr val="3399FF"/>
              </a:solidFill>
            </a:endParaRPr>
          </a:p>
        </p:txBody>
      </p:sp>
      <p:pic>
        <p:nvPicPr>
          <p:cNvPr id="2531330" name="Picture 2" descr="C:\Users\Gabriel Robins\Desktop\tre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7700" y="755650"/>
            <a:ext cx="4965700" cy="6102350"/>
          </a:xfrm>
          <a:prstGeom prst="rect">
            <a:avLst/>
          </a:prstGeom>
          <a:noFill/>
        </p:spPr>
      </p:pic>
      <p:pic>
        <p:nvPicPr>
          <p:cNvPr id="8" name="Picture 3" descr="C:\Users\Gabriel Robins\Desktop\Tree_rotation_animation_250x25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846" y="2819400"/>
            <a:ext cx="1841754" cy="18417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3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53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70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3399FF"/>
                </a:solidFill>
              </a:rPr>
              <a:t>Tree Traversal</a:t>
            </a:r>
            <a:endParaRPr lang="en-US" sz="3600" dirty="0" smtClean="0">
              <a:solidFill>
                <a:srgbClr val="3399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000" dirty="0" smtClean="0"/>
              <a:t> </a:t>
            </a:r>
            <a:r>
              <a:rPr lang="en-US" sz="3000" dirty="0" smtClean="0">
                <a:solidFill>
                  <a:srgbClr val="33CC33"/>
                </a:solidFill>
              </a:rPr>
              <a:t>Pre-order</a:t>
            </a:r>
            <a:r>
              <a:rPr lang="en-US" sz="3000" dirty="0" smtClean="0"/>
              <a:t>:	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000" dirty="0" smtClean="0"/>
              <a:t>process node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000" dirty="0" smtClean="0"/>
              <a:t>visit children</a:t>
            </a:r>
          </a:p>
          <a:p>
            <a:r>
              <a:rPr lang="en-US" sz="3000" dirty="0" smtClean="0"/>
              <a:t>	</a:t>
            </a:r>
            <a:r>
              <a:rPr lang="en-US" sz="3000" dirty="0" smtClean="0">
                <a:solidFill>
                  <a:srgbClr val="FF0000"/>
                </a:solidFill>
                <a:latin typeface="Symbol" pitchFamily="18" charset="2"/>
              </a:rPr>
              <a:t>Þ</a:t>
            </a:r>
            <a:r>
              <a:rPr lang="en-US" sz="3000" dirty="0" smtClean="0"/>
              <a:t> c  b  a  e  d  f</a:t>
            </a:r>
          </a:p>
          <a:p>
            <a:pPr>
              <a:buFont typeface="Arial" pitchFamily="34" charset="0"/>
              <a:buChar char="•"/>
            </a:pPr>
            <a:r>
              <a:rPr lang="en-US" sz="3000" dirty="0" smtClean="0"/>
              <a:t> </a:t>
            </a:r>
            <a:r>
              <a:rPr lang="en-US" sz="3000" dirty="0" smtClean="0">
                <a:solidFill>
                  <a:srgbClr val="33CC33"/>
                </a:solidFill>
              </a:rPr>
              <a:t>Post-order</a:t>
            </a:r>
            <a:r>
              <a:rPr lang="en-US" sz="3000" dirty="0" smtClean="0"/>
              <a:t>:	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000" dirty="0" smtClean="0"/>
              <a:t>visit children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000" dirty="0" smtClean="0"/>
              <a:t>process node</a:t>
            </a:r>
          </a:p>
          <a:p>
            <a:r>
              <a:rPr lang="en-US" sz="3000" dirty="0" smtClean="0"/>
              <a:t>	</a:t>
            </a:r>
            <a:r>
              <a:rPr lang="en-US" sz="3000" dirty="0" smtClean="0">
                <a:latin typeface="Symbol" pitchFamily="18" charset="2"/>
              </a:rPr>
              <a:t> </a:t>
            </a:r>
            <a:r>
              <a:rPr lang="en-US" sz="3000" dirty="0" smtClean="0">
                <a:solidFill>
                  <a:srgbClr val="FF0000"/>
                </a:solidFill>
                <a:latin typeface="Symbol" pitchFamily="18" charset="2"/>
              </a:rPr>
              <a:t>Þ</a:t>
            </a:r>
            <a:r>
              <a:rPr lang="en-US" sz="3000" dirty="0" smtClean="0">
                <a:latin typeface="Symbol" pitchFamily="18" charset="2"/>
              </a:rPr>
              <a:t>  </a:t>
            </a:r>
            <a:r>
              <a:rPr lang="en-US" sz="3000" dirty="0" smtClean="0"/>
              <a:t>a  b  d  f  e  c</a:t>
            </a:r>
          </a:p>
          <a:p>
            <a:pPr>
              <a:buFont typeface="Arial" pitchFamily="34" charset="0"/>
              <a:buChar char="•"/>
            </a:pPr>
            <a:r>
              <a:rPr lang="en-US" sz="3000" dirty="0" smtClean="0"/>
              <a:t> </a:t>
            </a:r>
            <a:r>
              <a:rPr lang="en-US" sz="3000" dirty="0" smtClean="0">
                <a:solidFill>
                  <a:srgbClr val="33CC33"/>
                </a:solidFill>
              </a:rPr>
              <a:t>In-order</a:t>
            </a:r>
            <a:r>
              <a:rPr lang="en-US" sz="3000" dirty="0" smtClean="0"/>
              <a:t>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 smtClean="0"/>
              <a:t>visit left-child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 smtClean="0"/>
              <a:t>process node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 smtClean="0"/>
              <a:t>visit right-child</a:t>
            </a:r>
          </a:p>
          <a:p>
            <a:r>
              <a:rPr lang="en-US" sz="3000" dirty="0" smtClean="0"/>
              <a:t>	</a:t>
            </a:r>
            <a:r>
              <a:rPr lang="en-US" sz="3000" dirty="0" smtClean="0">
                <a:solidFill>
                  <a:srgbClr val="33CC33"/>
                </a:solidFill>
                <a:latin typeface="Symbol" pitchFamily="18" charset="2"/>
              </a:rPr>
              <a:t> </a:t>
            </a:r>
            <a:r>
              <a:rPr lang="en-US" sz="3000" dirty="0" smtClean="0">
                <a:solidFill>
                  <a:srgbClr val="FF0000"/>
                </a:solidFill>
                <a:latin typeface="Symbol" pitchFamily="18" charset="2"/>
              </a:rPr>
              <a:t>Þ</a:t>
            </a:r>
            <a:r>
              <a:rPr lang="en-US" sz="3000" dirty="0" smtClean="0"/>
              <a:t> a  b  c  d  e  f</a:t>
            </a:r>
          </a:p>
        </p:txBody>
      </p:sp>
      <p:pic>
        <p:nvPicPr>
          <p:cNvPr id="2528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838200"/>
            <a:ext cx="2320925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0306" name="Picture 2" descr="C:\Users\Gabriel Robins\Desktop\PreOrderTrav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066800"/>
            <a:ext cx="2381250" cy="1323975"/>
          </a:xfrm>
          <a:prstGeom prst="rect">
            <a:avLst/>
          </a:prstGeom>
          <a:noFill/>
        </p:spPr>
      </p:pic>
      <p:pic>
        <p:nvPicPr>
          <p:cNvPr id="2530307" name="Picture 3" descr="C:\Users\Gabriel Robins\Desktop\InorderTrav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7950" y="4838700"/>
            <a:ext cx="2533650" cy="1409700"/>
          </a:xfrm>
          <a:prstGeom prst="rect">
            <a:avLst/>
          </a:prstGeom>
          <a:noFill/>
        </p:spPr>
      </p:pic>
      <p:pic>
        <p:nvPicPr>
          <p:cNvPr id="2530308" name="Picture 4" descr="C:\Users\Gabriel Robins\Desktop\PostorderTrav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2857500"/>
            <a:ext cx="2362200" cy="1323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528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530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530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530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3399FF"/>
                </a:solidFill>
              </a:rPr>
              <a:t>Heaps</a:t>
            </a:r>
            <a:endParaRPr lang="en-US" sz="3600" dirty="0" smtClean="0">
              <a:solidFill>
                <a:srgbClr val="3399FF"/>
              </a:solidFill>
            </a:endParaRPr>
          </a:p>
          <a:p>
            <a:r>
              <a:rPr lang="en-US" sz="3600" dirty="0" smtClean="0"/>
              <a:t>• A tree where all of each node’s children </a:t>
            </a:r>
          </a:p>
          <a:p>
            <a:r>
              <a:rPr lang="en-US" sz="3600" dirty="0" smtClean="0"/>
              <a:t>	have larger / smaller “keys”</a:t>
            </a:r>
          </a:p>
          <a:p>
            <a:r>
              <a:rPr lang="en-US" sz="3600" dirty="0" smtClean="0"/>
              <a:t>• Can be implemented </a:t>
            </a:r>
          </a:p>
          <a:p>
            <a:r>
              <a:rPr lang="en-US" sz="3600" dirty="0" smtClean="0"/>
              <a:t>	using binary tree or array</a:t>
            </a:r>
          </a:p>
          <a:p>
            <a:r>
              <a:rPr lang="en-US" sz="3600" dirty="0" smtClean="0"/>
              <a:t>• Operations:</a:t>
            </a:r>
          </a:p>
          <a:p>
            <a:pPr lvl="1"/>
            <a:r>
              <a:rPr lang="en-US" sz="3600" dirty="0" smtClean="0"/>
              <a:t>• Find min/max: O(1) time</a:t>
            </a:r>
          </a:p>
          <a:p>
            <a:pPr lvl="1"/>
            <a:r>
              <a:rPr lang="en-US" sz="3600" dirty="0" smtClean="0"/>
              <a:t>• </a:t>
            </a:r>
            <a:r>
              <a:rPr lang="en-US" sz="3600" dirty="0" smtClean="0">
                <a:solidFill>
                  <a:srgbClr val="33CC33"/>
                </a:solidFill>
              </a:rPr>
              <a:t>Add</a:t>
            </a:r>
            <a:r>
              <a:rPr lang="en-US" sz="3600" dirty="0" smtClean="0"/>
              <a:t>: O(log n) time</a:t>
            </a:r>
          </a:p>
          <a:p>
            <a:pPr lvl="1"/>
            <a:r>
              <a:rPr lang="en-US" sz="3600" dirty="0" smtClean="0"/>
              <a:t>• </a:t>
            </a:r>
            <a:r>
              <a:rPr lang="en-US" sz="3600" dirty="0" smtClean="0">
                <a:solidFill>
                  <a:srgbClr val="FF0000"/>
                </a:solidFill>
              </a:rPr>
              <a:t>Delete</a:t>
            </a:r>
            <a:r>
              <a:rPr lang="en-US" sz="3600" dirty="0" smtClean="0"/>
              <a:t>: O(log n) time</a:t>
            </a:r>
          </a:p>
          <a:p>
            <a:pPr lvl="1"/>
            <a:r>
              <a:rPr lang="en-US" sz="3600" dirty="0" smtClean="0"/>
              <a:t>• </a:t>
            </a:r>
            <a:r>
              <a:rPr lang="en-US" sz="3600" dirty="0" smtClean="0">
                <a:solidFill>
                  <a:srgbClr val="FF00FF"/>
                </a:solidFill>
              </a:rPr>
              <a:t>Search</a:t>
            </a:r>
            <a:r>
              <a:rPr lang="en-US" sz="3600" dirty="0" smtClean="0"/>
              <a:t>: O(n) time</a:t>
            </a:r>
          </a:p>
          <a:p>
            <a:r>
              <a:rPr lang="en-US" sz="3600" dirty="0" smtClean="0"/>
              <a:t> </a:t>
            </a:r>
          </a:p>
        </p:txBody>
      </p:sp>
      <p:pic>
        <p:nvPicPr>
          <p:cNvPr id="2532354" name="Picture 2" descr="C:\Users\Gabriel Robins\Desktop\Heapsort-example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752600"/>
            <a:ext cx="3333750" cy="2667000"/>
          </a:xfrm>
          <a:prstGeom prst="rect">
            <a:avLst/>
          </a:prstGeom>
          <a:noFill/>
        </p:spPr>
      </p:pic>
      <p:pic>
        <p:nvPicPr>
          <p:cNvPr id="2" name="Heap (72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9192" y="5090900"/>
            <a:ext cx="4772509" cy="1739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532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532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35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3399FF"/>
                </a:solidFill>
              </a:rPr>
              <a:t>Hash Tables</a:t>
            </a:r>
            <a:endParaRPr lang="en-US" sz="3600" dirty="0" smtClean="0">
              <a:solidFill>
                <a:srgbClr val="3399FF"/>
              </a:solidFill>
            </a:endParaRPr>
          </a:p>
          <a:p>
            <a:r>
              <a:rPr lang="en-US" sz="3600" dirty="0" smtClean="0"/>
              <a:t>• Direct access</a:t>
            </a:r>
          </a:p>
          <a:p>
            <a:r>
              <a:rPr lang="en-US" sz="3600" dirty="0" smtClean="0"/>
              <a:t>• Hash function</a:t>
            </a:r>
          </a:p>
          <a:p>
            <a:r>
              <a:rPr lang="en-US" sz="3600" dirty="0" smtClean="0"/>
              <a:t>• </a:t>
            </a:r>
            <a:r>
              <a:rPr lang="en-US" sz="3600" dirty="0" smtClean="0">
                <a:solidFill>
                  <a:srgbClr val="FF0000"/>
                </a:solidFill>
              </a:rPr>
              <a:t>Collision</a:t>
            </a:r>
            <a:r>
              <a:rPr lang="en-US" sz="3600" dirty="0" smtClean="0"/>
              <a:t> resolution:</a:t>
            </a:r>
          </a:p>
          <a:p>
            <a:pPr lvl="1"/>
            <a:r>
              <a:rPr lang="en-US" sz="3600" dirty="0" smtClean="0"/>
              <a:t>• Chaining</a:t>
            </a:r>
          </a:p>
          <a:p>
            <a:pPr lvl="1"/>
            <a:r>
              <a:rPr lang="en-US" sz="3600" dirty="0" smtClean="0"/>
              <a:t>• Linear probing</a:t>
            </a:r>
          </a:p>
          <a:p>
            <a:pPr lvl="1"/>
            <a:r>
              <a:rPr lang="en-US" sz="3600" dirty="0" smtClean="0"/>
              <a:t>• Double hashing</a:t>
            </a:r>
          </a:p>
          <a:p>
            <a:r>
              <a:rPr lang="en-US" sz="3600" dirty="0" smtClean="0"/>
              <a:t>• Universal hashing</a:t>
            </a:r>
          </a:p>
          <a:p>
            <a:r>
              <a:rPr lang="en-US" sz="3600" dirty="0" smtClean="0"/>
              <a:t>• O(1) </a:t>
            </a:r>
            <a:r>
              <a:rPr lang="en-US" sz="3600" dirty="0" smtClean="0">
                <a:solidFill>
                  <a:srgbClr val="3399FF"/>
                </a:solidFill>
              </a:rPr>
              <a:t>average</a:t>
            </a:r>
            <a:r>
              <a:rPr lang="en-US" sz="3600" dirty="0" smtClean="0"/>
              <a:t> access</a:t>
            </a:r>
          </a:p>
          <a:p>
            <a:r>
              <a:rPr lang="en-US" sz="3600" dirty="0" smtClean="0"/>
              <a:t>• O(n) worst-case access</a:t>
            </a:r>
          </a:p>
          <a:p>
            <a:endParaRPr lang="en-US" dirty="0" smtClean="0"/>
          </a:p>
          <a:p>
            <a:r>
              <a:rPr lang="en-US" sz="3600" dirty="0" smtClean="0"/>
              <a:t>Q: Improve </a:t>
            </a:r>
            <a:r>
              <a:rPr lang="en-US" sz="3600" dirty="0" smtClean="0">
                <a:solidFill>
                  <a:srgbClr val="FF0000"/>
                </a:solidFill>
              </a:rPr>
              <a:t>worst-case</a:t>
            </a:r>
            <a:r>
              <a:rPr lang="en-US" sz="3600" dirty="0" smtClean="0"/>
              <a:t> access to O(log n)?</a:t>
            </a:r>
          </a:p>
          <a:p>
            <a:r>
              <a:rPr lang="en-US" sz="3600" dirty="0" smtClean="0"/>
              <a:t> </a:t>
            </a:r>
          </a:p>
        </p:txBody>
      </p:sp>
      <p:pic>
        <p:nvPicPr>
          <p:cNvPr id="2533378" name="Picture 2" descr="C:\Users\Gabriel Robins\Desktop\2000px-Hash_table_5_0_1_1_1_1_0_LL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981200"/>
            <a:ext cx="502920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33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33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near Probing Hash Table - Data Structures and Algorithms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530" name="Rectangle 2"/>
          <p:cNvSpPr>
            <a:spLocks noChangeArrowheads="1"/>
          </p:cNvSpPr>
          <p:nvPr/>
        </p:nvSpPr>
        <p:spPr bwMode="auto">
          <a:xfrm>
            <a:off x="1828800" y="1524000"/>
            <a:ext cx="3422650" cy="342265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304800" y="381000"/>
            <a:ext cx="8382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3200" b="0" dirty="0">
                <a:solidFill>
                  <a:srgbClr val="FF0000"/>
                </a:solidFill>
              </a:rPr>
              <a:t>Problem</a:t>
            </a:r>
            <a:r>
              <a:rPr lang="en-US" sz="3200" b="0" dirty="0">
                <a:solidFill>
                  <a:schemeClr val="tx2"/>
                </a:solidFill>
              </a:rPr>
              <a:t>: Given any </a:t>
            </a:r>
            <a:r>
              <a:rPr lang="en-US" sz="3200" b="0" dirty="0" smtClean="0">
                <a:solidFill>
                  <a:schemeClr val="tx2"/>
                </a:solidFill>
              </a:rPr>
              <a:t>ten points </a:t>
            </a:r>
            <a:r>
              <a:rPr lang="en-US" sz="3200" b="0" dirty="0">
                <a:solidFill>
                  <a:schemeClr val="tx2"/>
                </a:solidFill>
              </a:rPr>
              <a:t>in/on the unit</a:t>
            </a:r>
            <a:br>
              <a:rPr lang="en-US" sz="3200" b="0" dirty="0">
                <a:solidFill>
                  <a:schemeClr val="tx2"/>
                </a:solidFill>
              </a:rPr>
            </a:br>
            <a:r>
              <a:rPr lang="en-US" sz="3200" b="0" dirty="0">
                <a:solidFill>
                  <a:schemeClr val="tx2"/>
                </a:solidFill>
              </a:rPr>
              <a:t>square, </a:t>
            </a:r>
            <a:r>
              <a:rPr lang="en-US" sz="3200" b="0" dirty="0" smtClean="0">
                <a:solidFill>
                  <a:schemeClr val="tx2"/>
                </a:solidFill>
              </a:rPr>
              <a:t>what is the maximum </a:t>
            </a:r>
            <a:r>
              <a:rPr lang="en-US" sz="3200" b="0" dirty="0" err="1" smtClean="0">
                <a:solidFill>
                  <a:schemeClr val="tx2"/>
                </a:solidFill>
              </a:rPr>
              <a:t>pairwise</a:t>
            </a:r>
            <a:r>
              <a:rPr lang="en-US" sz="3200" b="0" dirty="0" smtClean="0">
                <a:solidFill>
                  <a:schemeClr val="tx2"/>
                </a:solidFill>
              </a:rPr>
              <a:t> distance? </a:t>
            </a:r>
            <a:r>
              <a:rPr lang="en-US" sz="3200" b="0" dirty="0">
                <a:solidFill>
                  <a:schemeClr val="tx2"/>
                </a:solidFill>
              </a:rPr>
              <a:t/>
            </a:r>
            <a:br>
              <a:rPr lang="en-US" sz="3200" b="0" dirty="0">
                <a:solidFill>
                  <a:schemeClr val="tx2"/>
                </a:solidFill>
              </a:rPr>
            </a:br>
            <a:r>
              <a:rPr lang="en-US" sz="3200" b="0" dirty="0">
                <a:solidFill>
                  <a:schemeClr val="tx2"/>
                </a:solidFill>
              </a:rPr>
              <a:t/>
            </a:r>
            <a:br>
              <a:rPr lang="en-US" sz="3200" b="0" dirty="0">
                <a:solidFill>
                  <a:schemeClr val="tx2"/>
                </a:solidFill>
              </a:rPr>
            </a:br>
            <a:r>
              <a:rPr lang="en-US" sz="3200" b="0" dirty="0">
                <a:solidFill>
                  <a:schemeClr val="tx2"/>
                </a:solidFill>
              </a:rPr>
              <a:t/>
            </a:r>
            <a:br>
              <a:rPr lang="en-US" sz="3200" b="0" dirty="0">
                <a:solidFill>
                  <a:schemeClr val="tx2"/>
                </a:solidFill>
              </a:rPr>
            </a:br>
            <a:endParaRPr lang="en-US" sz="3200" b="0" dirty="0">
              <a:solidFill>
                <a:schemeClr val="tx2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71600" y="2743200"/>
            <a:ext cx="2368550" cy="2179638"/>
            <a:chOff x="1488" y="1728"/>
            <a:chExt cx="1492" cy="1373"/>
          </a:xfrm>
        </p:grpSpPr>
        <p:sp>
          <p:nvSpPr>
            <p:cNvPr id="9231" name="Text Box 5"/>
            <p:cNvSpPr txBox="1">
              <a:spLocks noChangeArrowheads="1"/>
            </p:cNvSpPr>
            <p:nvPr/>
          </p:nvSpPr>
          <p:spPr bwMode="auto">
            <a:xfrm>
              <a:off x="1488" y="1728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1</a:t>
              </a:r>
            </a:p>
          </p:txBody>
        </p:sp>
        <p:sp>
          <p:nvSpPr>
            <p:cNvPr id="9232" name="Text Box 6"/>
            <p:cNvSpPr txBox="1">
              <a:spLocks noChangeArrowheads="1"/>
            </p:cNvSpPr>
            <p:nvPr/>
          </p:nvSpPr>
          <p:spPr bwMode="auto">
            <a:xfrm>
              <a:off x="2736" y="2736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1</a:t>
              </a:r>
            </a:p>
          </p:txBody>
        </p:sp>
      </p:grpSp>
      <p:sp>
        <p:nvSpPr>
          <p:cNvPr id="922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54537" name="Text Box 9"/>
          <p:cNvSpPr txBox="1">
            <a:spLocks noChangeArrowheads="1"/>
          </p:cNvSpPr>
          <p:nvPr/>
        </p:nvSpPr>
        <p:spPr bwMode="auto">
          <a:xfrm>
            <a:off x="381000" y="5180013"/>
            <a:ext cx="8305800" cy="13731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approaches fail?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techniques work and why?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Lessons and generalizations</a:t>
            </a:r>
          </a:p>
        </p:txBody>
      </p:sp>
      <p:pic>
        <p:nvPicPr>
          <p:cNvPr id="2454543" name="Picture 15" descr="0916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4063" y="2819400"/>
            <a:ext cx="3309937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 21"/>
          <p:cNvGrpSpPr/>
          <p:nvPr/>
        </p:nvGrpSpPr>
        <p:grpSpPr>
          <a:xfrm>
            <a:off x="2209800" y="1752600"/>
            <a:ext cx="2819400" cy="3048000"/>
            <a:chOff x="2209800" y="1752600"/>
            <a:chExt cx="2819400" cy="3048000"/>
          </a:xfrm>
        </p:grpSpPr>
        <p:sp>
          <p:nvSpPr>
            <p:cNvPr id="2454538" name="Oval 10"/>
            <p:cNvSpPr>
              <a:spLocks noChangeArrowheads="1"/>
            </p:cNvSpPr>
            <p:nvPr/>
          </p:nvSpPr>
          <p:spPr bwMode="auto">
            <a:xfrm>
              <a:off x="2971800" y="28956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4539" name="Oval 11"/>
            <p:cNvSpPr>
              <a:spLocks noChangeArrowheads="1"/>
            </p:cNvSpPr>
            <p:nvPr/>
          </p:nvSpPr>
          <p:spPr bwMode="auto">
            <a:xfrm>
              <a:off x="2895600" y="2514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4540" name="Oval 12"/>
            <p:cNvSpPr>
              <a:spLocks noChangeArrowheads="1"/>
            </p:cNvSpPr>
            <p:nvPr/>
          </p:nvSpPr>
          <p:spPr bwMode="auto">
            <a:xfrm>
              <a:off x="4343400" y="1752600"/>
              <a:ext cx="76200" cy="7620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4541" name="Oval 13"/>
            <p:cNvSpPr>
              <a:spLocks noChangeArrowheads="1"/>
            </p:cNvSpPr>
            <p:nvPr/>
          </p:nvSpPr>
          <p:spPr bwMode="auto">
            <a:xfrm>
              <a:off x="2667000" y="3505200"/>
              <a:ext cx="76200" cy="76200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4542" name="Oval 14"/>
            <p:cNvSpPr>
              <a:spLocks noChangeArrowheads="1"/>
            </p:cNvSpPr>
            <p:nvPr/>
          </p:nvSpPr>
          <p:spPr bwMode="auto">
            <a:xfrm>
              <a:off x="2209800" y="2209800"/>
              <a:ext cx="76200" cy="76200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4419600" y="3810000"/>
              <a:ext cx="76200" cy="76200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12"/>
            <p:cNvSpPr>
              <a:spLocks noChangeArrowheads="1"/>
            </p:cNvSpPr>
            <p:nvPr/>
          </p:nvSpPr>
          <p:spPr bwMode="auto">
            <a:xfrm>
              <a:off x="2667000" y="4191000"/>
              <a:ext cx="76200" cy="7620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0"/>
            <p:cNvSpPr>
              <a:spLocks noChangeArrowheads="1"/>
            </p:cNvSpPr>
            <p:nvPr/>
          </p:nvSpPr>
          <p:spPr bwMode="auto">
            <a:xfrm>
              <a:off x="4724400" y="28956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3657600" y="37338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3"/>
            <p:cNvSpPr>
              <a:spLocks noChangeArrowheads="1"/>
            </p:cNvSpPr>
            <p:nvPr/>
          </p:nvSpPr>
          <p:spPr bwMode="auto">
            <a:xfrm>
              <a:off x="4953000" y="4724400"/>
              <a:ext cx="76200" cy="76200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495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4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4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4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0"/>
                                        <p:tgtEl>
                                          <p:spTgt spid="2454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454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454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4530" grpId="0" animBg="1"/>
      <p:bldP spid="24545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0307" name="Picture 3" descr="TetrationConvergence3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7300" y="3438525"/>
            <a:ext cx="4038600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30318" name="Rectangle 14"/>
          <p:cNvSpPr>
            <a:spLocks noChangeArrowheads="1"/>
          </p:cNvSpPr>
          <p:nvPr/>
        </p:nvSpPr>
        <p:spPr bwMode="auto">
          <a:xfrm>
            <a:off x="0" y="127000"/>
            <a:ext cx="9144000" cy="25288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3200" b="0" dirty="0">
                <a:solidFill>
                  <a:srgbClr val="FF0000"/>
                </a:solidFill>
              </a:rPr>
              <a:t>Problem</a:t>
            </a:r>
            <a:r>
              <a:rPr lang="en-US" sz="3200" b="0" dirty="0">
                <a:solidFill>
                  <a:schemeClr val="tx2"/>
                </a:solidFill>
              </a:rPr>
              <a:t>: Solve the following equation for X:</a:t>
            </a:r>
          </a:p>
          <a:p>
            <a:pPr eaLnBrk="1" hangingPunct="1">
              <a:lnSpc>
                <a:spcPct val="100000"/>
              </a:lnSpc>
            </a:pPr>
            <a:endParaRPr lang="en-US" sz="3200" b="0" dirty="0">
              <a:solidFill>
                <a:schemeClr val="tx2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n-US" sz="3200" b="0" dirty="0">
              <a:solidFill>
                <a:schemeClr val="tx2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n-US" sz="3200" b="0" dirty="0">
              <a:solidFill>
                <a:schemeClr val="tx2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US" sz="3200" b="0" dirty="0">
                <a:solidFill>
                  <a:schemeClr val="tx2"/>
                </a:solidFill>
              </a:rPr>
              <a:t>where the stack of </a:t>
            </a:r>
            <a:r>
              <a:rPr lang="en-US" sz="3200" b="0" dirty="0" err="1">
                <a:solidFill>
                  <a:schemeClr val="tx2"/>
                </a:solidFill>
              </a:rPr>
              <a:t>exponentiated</a:t>
            </a:r>
            <a:r>
              <a:rPr lang="en-US" sz="3200" b="0" dirty="0">
                <a:solidFill>
                  <a:schemeClr val="tx2"/>
                </a:solidFill>
              </a:rPr>
              <a:t> x’s extends forever.</a:t>
            </a:r>
          </a:p>
        </p:txBody>
      </p:sp>
      <p:pic>
        <p:nvPicPr>
          <p:cNvPr id="2530306" name="Picture 2" descr="InfinitePowerTow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" y="3810000"/>
            <a:ext cx="24161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116" name="Rectangle 4"/>
          <p:cNvSpPr>
            <a:spLocks noChangeArrowheads="1"/>
          </p:cNvSpPr>
          <p:nvPr/>
        </p:nvSpPr>
        <p:spPr bwMode="auto">
          <a:xfrm>
            <a:off x="2696081" y="842915"/>
            <a:ext cx="8579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rgbClr val="FF0000"/>
                </a:solidFill>
              </a:rPr>
              <a:t>= 2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066800" y="368300"/>
            <a:ext cx="3352800" cy="1890713"/>
            <a:chOff x="2016" y="1104"/>
            <a:chExt cx="2112" cy="1191"/>
          </a:xfrm>
        </p:grpSpPr>
        <p:sp>
          <p:nvSpPr>
            <p:cNvPr id="218121" name="Rectangle 6"/>
            <p:cNvSpPr>
              <a:spLocks noChangeArrowheads="1"/>
            </p:cNvSpPr>
            <p:nvPr/>
          </p:nvSpPr>
          <p:spPr bwMode="auto">
            <a:xfrm>
              <a:off x="2016" y="1776"/>
              <a:ext cx="2112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4800" b="0" dirty="0">
                  <a:solidFill>
                    <a:schemeClr val="tx2"/>
                  </a:solidFill>
                </a:rPr>
                <a:t>X	   </a:t>
              </a:r>
              <a:r>
                <a:rPr lang="en-US" sz="4800" dirty="0">
                  <a:solidFill>
                    <a:schemeClr val="tx2"/>
                  </a:solidFill>
                </a:rPr>
                <a:t>= 2</a:t>
              </a:r>
            </a:p>
          </p:txBody>
        </p:sp>
        <p:sp>
          <p:nvSpPr>
            <p:cNvPr id="218122" name="Rectangle 7"/>
            <p:cNvSpPr>
              <a:spLocks noChangeArrowheads="1"/>
            </p:cNvSpPr>
            <p:nvPr/>
          </p:nvSpPr>
          <p:spPr bwMode="auto">
            <a:xfrm>
              <a:off x="2304" y="1680"/>
              <a:ext cx="48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chemeClr val="tx2"/>
                  </a:solidFill>
                </a:rPr>
                <a:t>X</a:t>
              </a:r>
            </a:p>
          </p:txBody>
        </p:sp>
        <p:sp>
          <p:nvSpPr>
            <p:cNvPr id="218123" name="Rectangle 8"/>
            <p:cNvSpPr>
              <a:spLocks noChangeArrowheads="1"/>
            </p:cNvSpPr>
            <p:nvPr/>
          </p:nvSpPr>
          <p:spPr bwMode="auto">
            <a:xfrm>
              <a:off x="2496" y="1591"/>
              <a:ext cx="4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 b="0" dirty="0">
                  <a:solidFill>
                    <a:schemeClr val="tx2"/>
                  </a:solidFill>
                </a:rPr>
                <a:t>X</a:t>
              </a:r>
            </a:p>
          </p:txBody>
        </p:sp>
        <p:sp>
          <p:nvSpPr>
            <p:cNvPr id="218124" name="Rectangle 9"/>
            <p:cNvSpPr>
              <a:spLocks noChangeArrowheads="1"/>
            </p:cNvSpPr>
            <p:nvPr/>
          </p:nvSpPr>
          <p:spPr bwMode="auto">
            <a:xfrm>
              <a:off x="2647" y="1543"/>
              <a:ext cx="4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b="0">
                  <a:solidFill>
                    <a:schemeClr val="tx2"/>
                  </a:solidFill>
                </a:rPr>
                <a:t>X</a:t>
              </a:r>
            </a:p>
          </p:txBody>
        </p:sp>
        <p:sp>
          <p:nvSpPr>
            <p:cNvPr id="218125" name="Rectangle 10"/>
            <p:cNvSpPr>
              <a:spLocks noChangeArrowheads="1"/>
            </p:cNvSpPr>
            <p:nvPr/>
          </p:nvSpPr>
          <p:spPr bwMode="auto">
            <a:xfrm>
              <a:off x="2743" y="1524"/>
              <a:ext cx="48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000" b="0" dirty="0">
                  <a:solidFill>
                    <a:schemeClr val="tx2"/>
                  </a:solidFill>
                </a:rPr>
                <a:t>X</a:t>
              </a:r>
            </a:p>
          </p:txBody>
        </p:sp>
        <p:sp>
          <p:nvSpPr>
            <p:cNvPr id="218126" name="Rectangle 11"/>
            <p:cNvSpPr>
              <a:spLocks noChangeArrowheads="1"/>
            </p:cNvSpPr>
            <p:nvPr/>
          </p:nvSpPr>
          <p:spPr bwMode="auto">
            <a:xfrm rot="-2758805">
              <a:off x="2710" y="1178"/>
              <a:ext cx="51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 dirty="0"/>
                <a:t>…</a:t>
              </a:r>
            </a:p>
          </p:txBody>
        </p:sp>
      </p:grpSp>
      <p:sp>
        <p:nvSpPr>
          <p:cNvPr id="2530316" name="Rectangle 12"/>
          <p:cNvSpPr>
            <a:spLocks noChangeArrowheads="1"/>
          </p:cNvSpPr>
          <p:nvPr/>
        </p:nvSpPr>
        <p:spPr bwMode="auto">
          <a:xfrm>
            <a:off x="76200" y="2743200"/>
            <a:ext cx="9004300" cy="10668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3200" b="0" dirty="0"/>
              <a:t>This “power tower” </a:t>
            </a:r>
            <a:r>
              <a:rPr lang="en-US" sz="3200" b="0" dirty="0">
                <a:solidFill>
                  <a:srgbClr val="FF0000"/>
                </a:solidFill>
              </a:rPr>
              <a:t>converges</a:t>
            </a:r>
            <a:r>
              <a:rPr lang="en-US" sz="3200" b="0" dirty="0"/>
              <a:t> for:</a:t>
            </a:r>
          </a:p>
          <a:p>
            <a:pPr eaLnBrk="1" hangingPunct="1">
              <a:lnSpc>
                <a:spcPct val="100000"/>
              </a:lnSpc>
            </a:pPr>
            <a:r>
              <a:rPr lang="en-US" sz="3200" b="0" dirty="0"/>
              <a:t>	0.065988 ≈ </a:t>
            </a:r>
            <a:r>
              <a:rPr lang="en-US" sz="3200" b="0" dirty="0">
                <a:solidFill>
                  <a:srgbClr val="FF0000"/>
                </a:solidFill>
              </a:rPr>
              <a:t>e</a:t>
            </a:r>
            <a:r>
              <a:rPr lang="en-US" sz="3200" b="0" baseline="30000" dirty="0">
                <a:solidFill>
                  <a:srgbClr val="FF0000"/>
                </a:solidFill>
              </a:rPr>
              <a:t>−e</a:t>
            </a:r>
            <a:r>
              <a:rPr lang="en-US" sz="3200" b="0" dirty="0"/>
              <a:t> &lt; X &lt; </a:t>
            </a:r>
            <a:r>
              <a:rPr lang="en-US" sz="3200" b="0" dirty="0">
                <a:solidFill>
                  <a:srgbClr val="FF0000"/>
                </a:solidFill>
              </a:rPr>
              <a:t>e</a:t>
            </a:r>
            <a:r>
              <a:rPr lang="en-US" sz="3200" b="0" baseline="30000" dirty="0">
                <a:solidFill>
                  <a:srgbClr val="FF0000"/>
                </a:solidFill>
              </a:rPr>
              <a:t>1/e</a:t>
            </a:r>
            <a:r>
              <a:rPr lang="en-US" sz="3200" b="0" baseline="30000" dirty="0"/>
              <a:t> </a:t>
            </a:r>
            <a:r>
              <a:rPr lang="en-US" sz="3200" b="0" dirty="0"/>
              <a:t>≈</a:t>
            </a:r>
            <a:r>
              <a:rPr lang="en-US" sz="3200" b="0" baseline="30000" dirty="0"/>
              <a:t> </a:t>
            </a:r>
            <a:r>
              <a:rPr lang="en-US" sz="3200" b="0" dirty="0"/>
              <a:t>1.444668</a:t>
            </a:r>
            <a:r>
              <a:rPr lang="en-US" sz="3200" b="0" baseline="30000" dirty="0"/>
              <a:t> </a:t>
            </a:r>
          </a:p>
        </p:txBody>
      </p:sp>
      <p:sp>
        <p:nvSpPr>
          <p:cNvPr id="2530317" name="Rectangle 13"/>
          <p:cNvSpPr>
            <a:spLocks noChangeArrowheads="1"/>
          </p:cNvSpPr>
          <p:nvPr/>
        </p:nvSpPr>
        <p:spPr bwMode="auto">
          <a:xfrm>
            <a:off x="2209800" y="4648200"/>
            <a:ext cx="3124200" cy="946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2800" b="0">
                <a:solidFill>
                  <a:srgbClr val="3399FF"/>
                </a:solidFill>
              </a:rPr>
              <a:t>Generalization</a:t>
            </a:r>
            <a:r>
              <a:rPr lang="en-US" sz="2800" b="0"/>
              <a:t> to </a:t>
            </a:r>
          </a:p>
          <a:p>
            <a:pPr eaLnBrk="1" hangingPunct="1">
              <a:lnSpc>
                <a:spcPct val="100000"/>
              </a:lnSpc>
            </a:pPr>
            <a:r>
              <a:rPr lang="en-US" sz="2800" b="0"/>
              <a:t>complex numbers:</a:t>
            </a:r>
            <a:endParaRPr lang="en-US" sz="2800" b="0" baseline="30000"/>
          </a:p>
        </p:txBody>
      </p:sp>
      <p:sp>
        <p:nvSpPr>
          <p:cNvPr id="16" name="Oval 130"/>
          <p:cNvSpPr>
            <a:spLocks noChangeArrowheads="1"/>
          </p:cNvSpPr>
          <p:nvPr/>
        </p:nvSpPr>
        <p:spPr bwMode="auto">
          <a:xfrm rot="19322401">
            <a:off x="1422801" y="988099"/>
            <a:ext cx="1530519" cy="5334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tIns="0" bIns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4253504" y="1450181"/>
            <a:ext cx="3352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dirty="0" smtClean="0">
                <a:latin typeface="Symbol" panose="05050102010706020507" pitchFamily="18" charset="2"/>
              </a:rPr>
              <a:t>Þ</a:t>
            </a:r>
            <a:r>
              <a:rPr lang="en-US" sz="4800" dirty="0" smtClean="0">
                <a:latin typeface="Symbol" panose="05050102010706020507" pitchFamily="18" charset="2"/>
              </a:rPr>
              <a:t> </a:t>
            </a:r>
            <a:r>
              <a:rPr lang="en-US" sz="4800" b="0" dirty="0" smtClean="0">
                <a:solidFill>
                  <a:schemeClr val="tx2"/>
                </a:solidFill>
              </a:rPr>
              <a:t>X</a:t>
            </a:r>
            <a:r>
              <a:rPr lang="en-US" sz="5400" baseline="30000" dirty="0" smtClean="0">
                <a:solidFill>
                  <a:srgbClr val="FF0000"/>
                </a:solidFill>
              </a:rPr>
              <a:t>2</a:t>
            </a:r>
            <a:r>
              <a:rPr lang="en-US" sz="4000" dirty="0" smtClean="0">
                <a:solidFill>
                  <a:schemeClr val="tx2"/>
                </a:solidFill>
              </a:rPr>
              <a:t>=</a:t>
            </a:r>
            <a:r>
              <a:rPr lang="en-US" sz="4800" dirty="0" smtClean="0">
                <a:solidFill>
                  <a:schemeClr val="tx2"/>
                </a:solidFill>
              </a:rPr>
              <a:t>2</a:t>
            </a:r>
            <a:endParaRPr lang="en-US" sz="4800" dirty="0">
              <a:solidFill>
                <a:schemeClr val="tx2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502571" y="1184959"/>
            <a:ext cx="1919508" cy="40175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6792865" y="1447800"/>
            <a:ext cx="2503535" cy="823913"/>
            <a:chOff x="6400800" y="1447800"/>
            <a:chExt cx="2503535" cy="823913"/>
          </a:xfrm>
        </p:grpSpPr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6400800" y="1447800"/>
              <a:ext cx="2503535" cy="823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4000" dirty="0" smtClean="0">
                  <a:latin typeface="Symbol" panose="05050102010706020507" pitchFamily="18" charset="2"/>
                </a:rPr>
                <a:t>Þ</a:t>
              </a:r>
              <a:r>
                <a:rPr lang="en-US" sz="4800" b="0" dirty="0" smtClean="0">
                  <a:solidFill>
                    <a:schemeClr val="tx2"/>
                  </a:solidFill>
                </a:rPr>
                <a:t>X</a:t>
              </a:r>
              <a:r>
                <a:rPr lang="en-US" sz="4000" dirty="0" smtClean="0">
                  <a:solidFill>
                    <a:schemeClr val="tx2"/>
                  </a:solidFill>
                </a:rPr>
                <a:t>=</a:t>
              </a:r>
              <a:r>
                <a:rPr lang="en-US" sz="48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Ö</a:t>
              </a:r>
              <a:r>
                <a:rPr lang="en-US" sz="4400" dirty="0" smtClean="0">
                  <a:solidFill>
                    <a:srgbClr val="FF0000"/>
                  </a:solidFill>
                </a:rPr>
                <a:t>2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8035290" y="1531751"/>
              <a:ext cx="3048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933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530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530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18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2530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2530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2530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2530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530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530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2530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2530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6" grpId="0"/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538"/>
            <a:ext cx="9144000" cy="6338923"/>
          </a:xfrm>
          <a:prstGeom prst="rect">
            <a:avLst/>
          </a:prstGeom>
        </p:spPr>
      </p:pic>
      <p:sp>
        <p:nvSpPr>
          <p:cNvPr id="6" name="Oval 130"/>
          <p:cNvSpPr>
            <a:spLocks noChangeArrowheads="1"/>
          </p:cNvSpPr>
          <p:nvPr/>
        </p:nvSpPr>
        <p:spPr bwMode="auto">
          <a:xfrm>
            <a:off x="5011948" y="2751826"/>
            <a:ext cx="2895600" cy="685799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tIns="0" bIns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5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7575" name="Picture 7" descr="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1090930"/>
            <a:ext cx="3657600" cy="149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152400" y="25400"/>
            <a:ext cx="8991600" cy="667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Algorithms</a:t>
            </a:r>
          </a:p>
          <a:p>
            <a:pPr algn="ctr"/>
            <a:endParaRPr lang="en-US" sz="4000" dirty="0" smtClean="0"/>
          </a:p>
          <a:p>
            <a:endParaRPr lang="en-US" sz="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3399FF"/>
                </a:solidFill>
              </a:rPr>
              <a:t>Existence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endParaRPr lang="en-US" sz="1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3399FF"/>
                </a:solidFill>
              </a:rPr>
              <a:t>Efficiency</a:t>
            </a:r>
          </a:p>
          <a:p>
            <a:endParaRPr lang="en-US" sz="800" dirty="0" smtClean="0"/>
          </a:p>
          <a:p>
            <a:pPr lvl="1">
              <a:buFont typeface="Arial" pitchFamily="34" charset="0"/>
              <a:buChar char="•"/>
            </a:pPr>
            <a:endParaRPr lang="en-US" sz="800" dirty="0" smtClean="0"/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Time</a:t>
            </a:r>
          </a:p>
          <a:p>
            <a:endParaRPr lang="en-US" sz="1600" dirty="0" smtClean="0"/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Space</a:t>
            </a:r>
          </a:p>
          <a:p>
            <a:endParaRPr lang="en-US" sz="3200" dirty="0" smtClean="0"/>
          </a:p>
          <a:p>
            <a:r>
              <a:rPr lang="en-US" sz="3200" dirty="0" smtClean="0">
                <a:solidFill>
                  <a:srgbClr val="FF0000"/>
                </a:solidFill>
              </a:rPr>
              <a:t>Worst case </a:t>
            </a:r>
            <a:r>
              <a:rPr lang="en-US" sz="3200" dirty="0" smtClean="0"/>
              <a:t>behavior analysis </a:t>
            </a:r>
          </a:p>
          <a:p>
            <a:r>
              <a:rPr lang="en-US" sz="3200" dirty="0" smtClean="0"/>
              <a:t>	as a function of input size</a:t>
            </a:r>
          </a:p>
          <a:p>
            <a:r>
              <a:rPr lang="en-US" sz="1200" dirty="0" smtClean="0"/>
              <a:t> </a:t>
            </a:r>
          </a:p>
          <a:p>
            <a:r>
              <a:rPr lang="en-US" sz="3200" dirty="0" smtClean="0">
                <a:solidFill>
                  <a:srgbClr val="33CC33"/>
                </a:solidFill>
              </a:rPr>
              <a:t>Asymptotic growth</a:t>
            </a:r>
            <a:r>
              <a:rPr lang="en-US" sz="3200" dirty="0" smtClean="0"/>
              <a:t>: 	</a:t>
            </a:r>
            <a:r>
              <a:rPr lang="en-US" sz="4000" dirty="0" smtClean="0"/>
              <a:t>O   </a:t>
            </a:r>
            <a:r>
              <a:rPr lang="en-US" sz="4000" dirty="0" smtClean="0">
                <a:latin typeface="Symbol" pitchFamily="18" charset="2"/>
              </a:rPr>
              <a:t>W</a:t>
            </a:r>
            <a:r>
              <a:rPr lang="en-US" sz="4000" dirty="0" smtClean="0"/>
              <a:t>   </a:t>
            </a:r>
            <a:r>
              <a:rPr lang="en-US" sz="4000" dirty="0" smtClean="0">
                <a:latin typeface="Symbol" pitchFamily="18" charset="2"/>
              </a:rPr>
              <a:t>Q   o  w</a:t>
            </a:r>
          </a:p>
        </p:txBody>
      </p:sp>
      <p:pic>
        <p:nvPicPr>
          <p:cNvPr id="5" name="Picture 2" descr="C:\Users\Gabriel Robins\Desktop\Tape measure\vectorstock-64774-tape-measure-vector_cropp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352800"/>
            <a:ext cx="1371600" cy="892198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7233138" y="4495800"/>
            <a:ext cx="2057400" cy="2401834"/>
            <a:chOff x="7233138" y="4495800"/>
            <a:chExt cx="2057400" cy="2401834"/>
          </a:xfrm>
        </p:grpSpPr>
        <p:pic>
          <p:nvPicPr>
            <p:cNvPr id="2506753" name="Picture 1" descr="D:\= Gabi Desktop III Feb 2014\= Master new courses\CS4102\new images (Fall 2015)\Knuth_b_cropped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51663" y="4495800"/>
              <a:ext cx="1833722" cy="2326176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7233138" y="6435969"/>
              <a:ext cx="20574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Donald Knuth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930" y="2971800"/>
            <a:ext cx="985686" cy="1458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797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797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279757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8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Upper Bounds</a:t>
            </a:r>
            <a:endParaRPr lang="en-US" sz="900" dirty="0" smtClean="0"/>
          </a:p>
          <a:p>
            <a:r>
              <a:rPr lang="en-US" sz="3600" dirty="0" smtClean="0">
                <a:solidFill>
                  <a:srgbClr val="FF00FF"/>
                </a:solidFill>
              </a:rPr>
              <a:t>Definition</a:t>
            </a:r>
            <a:r>
              <a:rPr lang="en-US" sz="3600" dirty="0" smtClean="0"/>
              <a:t>: </a:t>
            </a:r>
            <a:r>
              <a:rPr lang="en-US" sz="3600" dirty="0" smtClean="0">
                <a:solidFill>
                  <a:srgbClr val="FF0000"/>
                </a:solidFill>
              </a:rPr>
              <a:t>f(n) </a:t>
            </a:r>
            <a:r>
              <a:rPr lang="en-US" sz="3600" dirty="0" smtClean="0"/>
              <a:t>= O(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) </a:t>
            </a:r>
          </a:p>
          <a:p>
            <a:r>
              <a:rPr lang="en-US" sz="3600" dirty="0" smtClean="0">
                <a:latin typeface="Symbol" pitchFamily="18" charset="2"/>
              </a:rPr>
              <a:t>	Û  </a:t>
            </a:r>
            <a:r>
              <a:rPr lang="en-US" sz="3600" b="1" dirty="0" smtClean="0">
                <a:solidFill>
                  <a:srgbClr val="33CC33"/>
                </a:solidFill>
                <a:latin typeface="Symbol" pitchFamily="18" charset="2"/>
              </a:rPr>
              <a:t>$</a:t>
            </a:r>
            <a:r>
              <a:rPr lang="en-US" sz="3600" dirty="0" smtClean="0"/>
              <a:t>  </a:t>
            </a:r>
            <a:r>
              <a:rPr lang="en-US" sz="3600" dirty="0" err="1" smtClean="0"/>
              <a:t>c,k</a:t>
            </a:r>
            <a:r>
              <a:rPr lang="en-US" sz="3600" dirty="0" smtClean="0"/>
              <a:t> &gt; 0  </a:t>
            </a:r>
            <a:r>
              <a:rPr lang="en-US" sz="3600" dirty="0" smtClean="0">
                <a:solidFill>
                  <a:srgbClr val="33CC33"/>
                </a:solidFill>
                <a:latin typeface="Symbol" pitchFamily="18" charset="2"/>
              </a:rPr>
              <a:t>'</a:t>
            </a:r>
            <a:r>
              <a:rPr lang="en-US" sz="3600" dirty="0" smtClean="0">
                <a:latin typeface="Symbol" pitchFamily="18" charset="2"/>
              </a:rPr>
              <a:t>  </a:t>
            </a:r>
            <a:r>
              <a:rPr lang="en-US" sz="3600" dirty="0" smtClean="0"/>
              <a:t>0</a:t>
            </a:r>
            <a:r>
              <a:rPr lang="en-US" sz="3600" dirty="0" smtClean="0">
                <a:latin typeface="Symbol" pitchFamily="18" charset="2"/>
              </a:rPr>
              <a:t> £ </a:t>
            </a:r>
            <a:r>
              <a:rPr lang="en-US" sz="3600" dirty="0" smtClean="0">
                <a:solidFill>
                  <a:srgbClr val="FF0000"/>
                </a:solidFill>
              </a:rPr>
              <a:t>f(n) </a:t>
            </a:r>
            <a:r>
              <a:rPr lang="en-US" sz="3600" dirty="0" smtClean="0">
                <a:latin typeface="Symbol" pitchFamily="18" charset="2"/>
              </a:rPr>
              <a:t>£</a:t>
            </a:r>
            <a:r>
              <a:rPr lang="en-US" sz="3600" dirty="0" smtClean="0"/>
              <a:t> </a:t>
            </a:r>
            <a:r>
              <a:rPr lang="en-US" sz="3600" dirty="0" err="1" smtClean="0"/>
              <a:t>c</a:t>
            </a:r>
            <a:r>
              <a:rPr lang="en-US" sz="3600" dirty="0" err="1" smtClean="0">
                <a:latin typeface="Symbol" pitchFamily="18" charset="2"/>
              </a:rPr>
              <a:t>×</a:t>
            </a:r>
            <a:r>
              <a:rPr lang="en-US" sz="3600" dirty="0" err="1" smtClean="0">
                <a:solidFill>
                  <a:srgbClr val="3399FF"/>
                </a:solidFill>
              </a:rPr>
              <a:t>g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  </a:t>
            </a:r>
            <a:r>
              <a:rPr lang="en-US" sz="3600" b="1" dirty="0" smtClean="0">
                <a:solidFill>
                  <a:srgbClr val="33CC33"/>
                </a:solidFill>
                <a:latin typeface="Symbol" pitchFamily="18" charset="2"/>
              </a:rPr>
              <a:t>"</a:t>
            </a:r>
            <a:r>
              <a:rPr lang="en-US" sz="3600" dirty="0" smtClean="0">
                <a:latin typeface="Symbol" pitchFamily="18" charset="2"/>
              </a:rPr>
              <a:t> </a:t>
            </a:r>
            <a:r>
              <a:rPr lang="en-US" sz="3600" dirty="0" smtClean="0"/>
              <a:t> n&gt;</a:t>
            </a:r>
            <a:r>
              <a:rPr lang="en-US" sz="3600" dirty="0" smtClean="0">
                <a:solidFill>
                  <a:srgbClr val="FF00FF"/>
                </a:solidFill>
              </a:rPr>
              <a:t>k</a:t>
            </a:r>
          </a:p>
          <a:p>
            <a:endParaRPr lang="en-US" sz="800" dirty="0" smtClean="0"/>
          </a:p>
          <a:p>
            <a:r>
              <a:rPr lang="en-US" sz="3200" dirty="0" smtClean="0"/>
              <a:t> 	</a:t>
            </a:r>
            <a:r>
              <a:rPr lang="en-US" sz="3600" dirty="0" smtClean="0">
                <a:latin typeface="Symbol" pitchFamily="18" charset="2"/>
              </a:rPr>
              <a:t>Û  	</a:t>
            </a:r>
            <a:r>
              <a:rPr lang="en-US" sz="3600" dirty="0" smtClean="0"/>
              <a:t>Lim </a:t>
            </a:r>
            <a:r>
              <a:rPr lang="en-US" sz="3600" dirty="0" smtClean="0">
                <a:solidFill>
                  <a:srgbClr val="FF0000"/>
                </a:solidFill>
              </a:rPr>
              <a:t>f(n) </a:t>
            </a:r>
            <a:r>
              <a:rPr lang="en-US" sz="3600" dirty="0" smtClean="0"/>
              <a:t>/ 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 exists</a:t>
            </a:r>
          </a:p>
          <a:p>
            <a:r>
              <a:rPr lang="en-US" sz="2000" dirty="0" smtClean="0"/>
              <a:t>  		  n</a:t>
            </a:r>
            <a:r>
              <a:rPr lang="en-US" sz="2000" dirty="0" smtClean="0">
                <a:latin typeface="Symbol" pitchFamily="18" charset="2"/>
              </a:rPr>
              <a:t>®¥</a:t>
            </a:r>
          </a:p>
          <a:p>
            <a:endParaRPr lang="en-US" sz="1000" dirty="0" smtClean="0"/>
          </a:p>
          <a:p>
            <a:r>
              <a:rPr lang="en-US" sz="3600" dirty="0" smtClean="0"/>
              <a:t>O(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)={f |</a:t>
            </a:r>
            <a:r>
              <a:rPr lang="en-US" sz="3600" dirty="0" smtClean="0">
                <a:latin typeface="Symbol" pitchFamily="18" charset="2"/>
              </a:rPr>
              <a:t> </a:t>
            </a:r>
            <a:r>
              <a:rPr lang="en-US" sz="3600" b="1" dirty="0" smtClean="0">
                <a:solidFill>
                  <a:srgbClr val="33CC33"/>
                </a:solidFill>
                <a:latin typeface="Symbol" pitchFamily="18" charset="2"/>
              </a:rPr>
              <a:t>$</a:t>
            </a:r>
            <a:r>
              <a:rPr lang="en-US" sz="3600" b="1" dirty="0" smtClean="0">
                <a:solidFill>
                  <a:srgbClr val="FF0000"/>
                </a:solidFill>
                <a:latin typeface="Symbol" pitchFamily="18" charset="2"/>
              </a:rPr>
              <a:t> </a:t>
            </a:r>
            <a:r>
              <a:rPr lang="en-US" sz="3600" dirty="0" err="1" smtClean="0"/>
              <a:t>c,k</a:t>
            </a:r>
            <a:r>
              <a:rPr lang="en-US" sz="3600" dirty="0" smtClean="0"/>
              <a:t>&gt;0 </a:t>
            </a:r>
            <a:r>
              <a:rPr lang="en-US" sz="3600" dirty="0" smtClean="0">
                <a:solidFill>
                  <a:srgbClr val="33CC33"/>
                </a:solidFill>
                <a:latin typeface="Symbol" pitchFamily="18" charset="2"/>
              </a:rPr>
              <a:t>'</a:t>
            </a:r>
            <a:r>
              <a:rPr lang="en-US" sz="3600" dirty="0" smtClean="0">
                <a:latin typeface="Symbol" pitchFamily="18" charset="2"/>
              </a:rPr>
              <a:t> </a:t>
            </a:r>
            <a:r>
              <a:rPr lang="en-US" sz="3600" dirty="0" smtClean="0"/>
              <a:t>0 </a:t>
            </a:r>
            <a:r>
              <a:rPr lang="en-US" sz="3600" dirty="0" smtClean="0">
                <a:latin typeface="Symbol" pitchFamily="18" charset="2"/>
              </a:rPr>
              <a:t>£ </a:t>
            </a:r>
            <a:r>
              <a:rPr lang="en-US" sz="3600" dirty="0" smtClean="0">
                <a:solidFill>
                  <a:srgbClr val="FF0000"/>
                </a:solidFill>
              </a:rPr>
              <a:t>f(n) </a:t>
            </a:r>
            <a:r>
              <a:rPr lang="en-US" sz="3600" dirty="0" smtClean="0">
                <a:latin typeface="Symbol" pitchFamily="18" charset="2"/>
              </a:rPr>
              <a:t>£</a:t>
            </a:r>
            <a:r>
              <a:rPr lang="en-US" sz="3600" dirty="0" smtClean="0"/>
              <a:t> </a:t>
            </a:r>
            <a:r>
              <a:rPr lang="en-US" sz="3600" dirty="0" err="1" smtClean="0"/>
              <a:t>c</a:t>
            </a:r>
            <a:r>
              <a:rPr lang="en-US" sz="3600" dirty="0" err="1" smtClean="0">
                <a:latin typeface="Symbol" pitchFamily="18" charset="2"/>
              </a:rPr>
              <a:t>×</a:t>
            </a:r>
            <a:r>
              <a:rPr lang="en-US" sz="3600" dirty="0" err="1" smtClean="0">
                <a:solidFill>
                  <a:srgbClr val="3399FF"/>
                </a:solidFill>
              </a:rPr>
              <a:t>g</a:t>
            </a:r>
            <a:r>
              <a:rPr lang="en-US" sz="3600" dirty="0" smtClean="0">
                <a:solidFill>
                  <a:srgbClr val="3399FF"/>
                </a:solidFill>
              </a:rPr>
              <a:t>(n) </a:t>
            </a:r>
            <a:r>
              <a:rPr lang="en-US" sz="3600" b="1" dirty="0" smtClean="0">
                <a:solidFill>
                  <a:srgbClr val="33CC33"/>
                </a:solidFill>
                <a:latin typeface="Symbol" pitchFamily="18" charset="2"/>
              </a:rPr>
              <a:t>"</a:t>
            </a:r>
            <a:r>
              <a:rPr lang="en-US" sz="3600" dirty="0" smtClean="0">
                <a:latin typeface="Symbol" pitchFamily="18" charset="2"/>
              </a:rPr>
              <a:t> </a:t>
            </a:r>
            <a:r>
              <a:rPr lang="en-US" sz="3600" dirty="0" smtClean="0"/>
              <a:t>n&gt;</a:t>
            </a:r>
            <a:r>
              <a:rPr lang="en-US" sz="3600" dirty="0" smtClean="0">
                <a:solidFill>
                  <a:srgbClr val="FF00FF"/>
                </a:solidFill>
              </a:rPr>
              <a:t>k</a:t>
            </a:r>
            <a:r>
              <a:rPr lang="en-US" sz="3600" dirty="0" smtClean="0"/>
              <a:t>}</a:t>
            </a:r>
          </a:p>
          <a:p>
            <a:pPr algn="ctr"/>
            <a:endParaRPr lang="en-US" sz="1000" dirty="0" smtClean="0"/>
          </a:p>
          <a:p>
            <a:r>
              <a:rPr lang="en-US" sz="3600" dirty="0" smtClean="0"/>
              <a:t>“</a:t>
            </a:r>
            <a:r>
              <a:rPr lang="en-US" sz="3600" dirty="0" smtClean="0">
                <a:solidFill>
                  <a:srgbClr val="FF0000"/>
                </a:solidFill>
              </a:rPr>
              <a:t>f(n) </a:t>
            </a:r>
            <a:r>
              <a:rPr lang="en-US" sz="3600" dirty="0" smtClean="0"/>
              <a:t>is big-O of 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”</a:t>
            </a:r>
          </a:p>
          <a:p>
            <a:pPr algn="ctr"/>
            <a:endParaRPr lang="en-US" sz="1000" dirty="0" smtClean="0"/>
          </a:p>
          <a:p>
            <a:r>
              <a:rPr lang="en-US" sz="3200" dirty="0" smtClean="0"/>
              <a:t>Ex:	n = O(n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	33n+17 = O(n)</a:t>
            </a:r>
          </a:p>
          <a:p>
            <a:r>
              <a:rPr lang="en-US" sz="3200" dirty="0" smtClean="0"/>
              <a:t>	n</a:t>
            </a:r>
            <a:r>
              <a:rPr lang="en-US" sz="3200" baseline="30000" dirty="0" smtClean="0"/>
              <a:t>8</a:t>
            </a:r>
            <a:r>
              <a:rPr lang="en-US" sz="3200" dirty="0" smtClean="0"/>
              <a:t>+n</a:t>
            </a:r>
            <a:r>
              <a:rPr lang="en-US" sz="3200" baseline="30000" dirty="0" smtClean="0"/>
              <a:t>7</a:t>
            </a:r>
            <a:r>
              <a:rPr lang="en-US" sz="3200" dirty="0" smtClean="0"/>
              <a:t> = O(n</a:t>
            </a:r>
            <a:r>
              <a:rPr lang="en-US" sz="3200" baseline="30000" dirty="0" smtClean="0"/>
              <a:t>12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	n</a:t>
            </a:r>
            <a:r>
              <a:rPr lang="en-US" sz="3200" baseline="30000" dirty="0" smtClean="0"/>
              <a:t>100</a:t>
            </a:r>
            <a:r>
              <a:rPr lang="en-US" sz="3200" dirty="0" smtClean="0"/>
              <a:t> = O(2</a:t>
            </a:r>
            <a:r>
              <a:rPr lang="en-US" sz="3200" baseline="30000" dirty="0" smtClean="0"/>
              <a:t>n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	213 = O(1)</a:t>
            </a:r>
            <a:endParaRPr lang="en-US" sz="4000" dirty="0" smtClean="0"/>
          </a:p>
        </p:txBody>
      </p:sp>
      <p:pic>
        <p:nvPicPr>
          <p:cNvPr id="5" name="Picture 2" descr="C:\Users\Gabriel Robins\Desktop\Tape measure\vectorstock-64774-tape-measure-vector_crop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203548"/>
            <a:ext cx="1371600" cy="892198"/>
          </a:xfrm>
          <a:prstGeom prst="rect">
            <a:avLst/>
          </a:prstGeom>
          <a:noFill/>
        </p:spPr>
      </p:pic>
      <p:grpSp>
        <p:nvGrpSpPr>
          <p:cNvPr id="30" name="Group 29"/>
          <p:cNvGrpSpPr/>
          <p:nvPr/>
        </p:nvGrpSpPr>
        <p:grpSpPr>
          <a:xfrm>
            <a:off x="4419600" y="4027990"/>
            <a:ext cx="4254009" cy="2576585"/>
            <a:chOff x="4419600" y="4027990"/>
            <a:chExt cx="4254009" cy="2576585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4419600" y="4267200"/>
              <a:ext cx="0" cy="1828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419600" y="6096000"/>
              <a:ext cx="3886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 21"/>
            <p:cNvSpPr/>
            <p:nvPr/>
          </p:nvSpPr>
          <p:spPr>
            <a:xfrm>
              <a:off x="4421529" y="4027990"/>
              <a:ext cx="4085863" cy="1643605"/>
            </a:xfrm>
            <a:custGeom>
              <a:avLst/>
              <a:gdLst>
                <a:gd name="connsiteX0" fmla="*/ 0 w 4085863"/>
                <a:gd name="connsiteY0" fmla="*/ 1643605 h 1643605"/>
                <a:gd name="connsiteX1" fmla="*/ 3183038 w 4085863"/>
                <a:gd name="connsiteY1" fmla="*/ 694481 h 1643605"/>
                <a:gd name="connsiteX2" fmla="*/ 4085863 w 4085863"/>
                <a:gd name="connsiteY2" fmla="*/ 0 h 16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85863" h="1643605">
                  <a:moveTo>
                    <a:pt x="0" y="1643605"/>
                  </a:moveTo>
                  <a:cubicBezTo>
                    <a:pt x="1251030" y="1306010"/>
                    <a:pt x="2502061" y="968415"/>
                    <a:pt x="3183038" y="694481"/>
                  </a:cubicBezTo>
                  <a:cubicBezTo>
                    <a:pt x="3864015" y="420547"/>
                    <a:pt x="3974939" y="210273"/>
                    <a:pt x="4085863" y="0"/>
                  </a:cubicBezTo>
                </a:path>
              </a:pathLst>
            </a:custGeom>
            <a:ln w="19050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4433104" y="4618299"/>
              <a:ext cx="4177496" cy="1331088"/>
            </a:xfrm>
            <a:custGeom>
              <a:avLst/>
              <a:gdLst>
                <a:gd name="connsiteX0" fmla="*/ 0 w 4309640"/>
                <a:gd name="connsiteY0" fmla="*/ 1331088 h 1331088"/>
                <a:gd name="connsiteX1" fmla="*/ 486137 w 4309640"/>
                <a:gd name="connsiteY1" fmla="*/ 763929 h 1331088"/>
                <a:gd name="connsiteX2" fmla="*/ 937549 w 4309640"/>
                <a:gd name="connsiteY2" fmla="*/ 1018572 h 1331088"/>
                <a:gd name="connsiteX3" fmla="*/ 1365812 w 4309640"/>
                <a:gd name="connsiteY3" fmla="*/ 486136 h 1331088"/>
                <a:gd name="connsiteX4" fmla="*/ 1527858 w 4309640"/>
                <a:gd name="connsiteY4" fmla="*/ 833377 h 1331088"/>
                <a:gd name="connsiteX5" fmla="*/ 1886673 w 4309640"/>
                <a:gd name="connsiteY5" fmla="*/ 787078 h 1331088"/>
                <a:gd name="connsiteX6" fmla="*/ 2662177 w 4309640"/>
                <a:gd name="connsiteY6" fmla="*/ 601883 h 1331088"/>
                <a:gd name="connsiteX7" fmla="*/ 4051139 w 4309640"/>
                <a:gd name="connsiteY7" fmla="*/ 92597 h 1331088"/>
                <a:gd name="connsiteX8" fmla="*/ 4213185 w 4309640"/>
                <a:gd name="connsiteY8" fmla="*/ 46298 h 133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9640" h="1331088">
                  <a:moveTo>
                    <a:pt x="0" y="1331088"/>
                  </a:moveTo>
                  <a:cubicBezTo>
                    <a:pt x="164939" y="1073551"/>
                    <a:pt x="329879" y="816015"/>
                    <a:pt x="486137" y="763929"/>
                  </a:cubicBezTo>
                  <a:cubicBezTo>
                    <a:pt x="642395" y="711843"/>
                    <a:pt x="790937" y="1064871"/>
                    <a:pt x="937549" y="1018572"/>
                  </a:cubicBezTo>
                  <a:cubicBezTo>
                    <a:pt x="1084161" y="972273"/>
                    <a:pt x="1267427" y="517002"/>
                    <a:pt x="1365812" y="486136"/>
                  </a:cubicBezTo>
                  <a:cubicBezTo>
                    <a:pt x="1464197" y="455270"/>
                    <a:pt x="1441048" y="783220"/>
                    <a:pt x="1527858" y="833377"/>
                  </a:cubicBezTo>
                  <a:cubicBezTo>
                    <a:pt x="1614668" y="883534"/>
                    <a:pt x="1697620" y="825660"/>
                    <a:pt x="1886673" y="787078"/>
                  </a:cubicBezTo>
                  <a:cubicBezTo>
                    <a:pt x="2075726" y="748496"/>
                    <a:pt x="2301433" y="717630"/>
                    <a:pt x="2662177" y="601883"/>
                  </a:cubicBezTo>
                  <a:cubicBezTo>
                    <a:pt x="3022921" y="486136"/>
                    <a:pt x="3792638" y="185194"/>
                    <a:pt x="4051139" y="92597"/>
                  </a:cubicBezTo>
                  <a:cubicBezTo>
                    <a:pt x="4309640" y="0"/>
                    <a:pt x="4261412" y="23149"/>
                    <a:pt x="4213185" y="46298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6096000" y="4648200"/>
              <a:ext cx="0" cy="1447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7772400" y="4876800"/>
              <a:ext cx="9012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f(n) 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162800" y="4038600"/>
              <a:ext cx="97013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3399FF"/>
                  </a:solidFill>
                </a:rPr>
                <a:t>g(n) </a:t>
              </a:r>
              <a:endParaRPr lang="en-US" sz="3200" dirty="0">
                <a:solidFill>
                  <a:srgbClr val="3399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934750" y="6019800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FF00FF"/>
                  </a:solidFill>
                </a:rPr>
                <a:t>k</a:t>
              </a:r>
              <a:endParaRPr lang="en-US" sz="3200" dirty="0">
                <a:solidFill>
                  <a:srgbClr val="FF00FF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229600" y="5791200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/>
                <a:t>n</a:t>
              </a:r>
              <a:endParaRPr lang="en-US" sz="3200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993" y="13293"/>
            <a:ext cx="814802" cy="1205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279757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0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Lower Bounds</a:t>
            </a:r>
            <a:endParaRPr lang="en-US" sz="900" dirty="0" smtClean="0"/>
          </a:p>
          <a:p>
            <a:r>
              <a:rPr lang="en-US" sz="3600" dirty="0" smtClean="0">
                <a:solidFill>
                  <a:srgbClr val="FF00FF"/>
                </a:solidFill>
              </a:rPr>
              <a:t>Definition</a:t>
            </a:r>
            <a:r>
              <a:rPr lang="en-US" sz="3600" dirty="0" smtClean="0"/>
              <a:t>: </a:t>
            </a:r>
            <a:r>
              <a:rPr lang="en-US" sz="3600" dirty="0" smtClean="0">
                <a:solidFill>
                  <a:srgbClr val="FF0000"/>
                </a:solidFill>
              </a:rPr>
              <a:t>f(n) </a:t>
            </a:r>
            <a:r>
              <a:rPr lang="en-US" sz="3600" dirty="0" smtClean="0"/>
              <a:t>= </a:t>
            </a:r>
            <a:r>
              <a:rPr lang="en-US" sz="3600" dirty="0" smtClean="0">
                <a:latin typeface="Symbol" pitchFamily="18" charset="2"/>
              </a:rPr>
              <a:t>W</a:t>
            </a:r>
            <a:r>
              <a:rPr lang="en-US" sz="3600" dirty="0" smtClean="0"/>
              <a:t>(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) </a:t>
            </a:r>
          </a:p>
          <a:p>
            <a:r>
              <a:rPr lang="en-US" sz="3600" dirty="0" smtClean="0">
                <a:latin typeface="Symbol" pitchFamily="18" charset="2"/>
              </a:rPr>
              <a:t>	Û  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=O(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)</a:t>
            </a:r>
          </a:p>
          <a:p>
            <a:endParaRPr lang="en-US" sz="800" dirty="0" smtClean="0"/>
          </a:p>
          <a:p>
            <a:r>
              <a:rPr lang="en-US" sz="3200" dirty="0" smtClean="0"/>
              <a:t> 	</a:t>
            </a:r>
            <a:r>
              <a:rPr lang="en-US" sz="3600" dirty="0" smtClean="0">
                <a:latin typeface="Symbol" pitchFamily="18" charset="2"/>
              </a:rPr>
              <a:t>Û  	</a:t>
            </a:r>
            <a:r>
              <a:rPr lang="en-US" sz="3600" dirty="0" smtClean="0"/>
              <a:t>Lim  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 / </a:t>
            </a:r>
            <a:r>
              <a:rPr lang="en-US" sz="3600" dirty="0" smtClean="0">
                <a:solidFill>
                  <a:srgbClr val="FF0000"/>
                </a:solidFill>
              </a:rPr>
              <a:t>f(n) </a:t>
            </a:r>
            <a:r>
              <a:rPr lang="en-US" sz="3600" dirty="0" smtClean="0"/>
              <a:t>exists</a:t>
            </a:r>
          </a:p>
          <a:p>
            <a:r>
              <a:rPr lang="en-US" sz="2000" dirty="0" smtClean="0"/>
              <a:t>  		  n</a:t>
            </a:r>
            <a:r>
              <a:rPr lang="en-US" sz="2000" dirty="0" smtClean="0">
                <a:latin typeface="Symbol" pitchFamily="18" charset="2"/>
              </a:rPr>
              <a:t>®¥</a:t>
            </a:r>
          </a:p>
          <a:p>
            <a:endParaRPr lang="en-US" sz="1000" dirty="0" smtClean="0"/>
          </a:p>
          <a:p>
            <a:r>
              <a:rPr lang="en-US" sz="3600" dirty="0" smtClean="0">
                <a:latin typeface="Symbol" pitchFamily="18" charset="2"/>
              </a:rPr>
              <a:t>W</a:t>
            </a:r>
            <a:r>
              <a:rPr lang="en-US" sz="3600" dirty="0" smtClean="0"/>
              <a:t>(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)={f |</a:t>
            </a:r>
            <a:r>
              <a:rPr lang="en-US" sz="3600" dirty="0" smtClean="0">
                <a:latin typeface="Symbol" pitchFamily="18" charset="2"/>
              </a:rPr>
              <a:t> </a:t>
            </a:r>
            <a:r>
              <a:rPr lang="en-US" sz="3600" b="1" dirty="0" smtClean="0">
                <a:solidFill>
                  <a:srgbClr val="33CC33"/>
                </a:solidFill>
                <a:latin typeface="Symbol" pitchFamily="18" charset="2"/>
              </a:rPr>
              <a:t>$</a:t>
            </a:r>
            <a:r>
              <a:rPr lang="en-US" sz="3600" b="1" dirty="0" smtClean="0">
                <a:solidFill>
                  <a:srgbClr val="FF0000"/>
                </a:solidFill>
                <a:latin typeface="Symbol" pitchFamily="18" charset="2"/>
              </a:rPr>
              <a:t> </a:t>
            </a:r>
            <a:r>
              <a:rPr lang="en-US" sz="3600" dirty="0" err="1" smtClean="0"/>
              <a:t>c,k</a:t>
            </a:r>
            <a:r>
              <a:rPr lang="en-US" sz="3600" dirty="0" smtClean="0"/>
              <a:t>&gt;0 </a:t>
            </a:r>
            <a:r>
              <a:rPr lang="en-US" sz="3600" dirty="0" smtClean="0">
                <a:solidFill>
                  <a:srgbClr val="33CC33"/>
                </a:solidFill>
                <a:latin typeface="Symbol" pitchFamily="18" charset="2"/>
              </a:rPr>
              <a:t>'</a:t>
            </a:r>
            <a:r>
              <a:rPr lang="en-US" sz="3600" dirty="0" smtClean="0">
                <a:latin typeface="Symbol" pitchFamily="18" charset="2"/>
              </a:rPr>
              <a:t> </a:t>
            </a:r>
            <a:r>
              <a:rPr lang="en-US" sz="3600" dirty="0" smtClean="0"/>
              <a:t>0 </a:t>
            </a:r>
            <a:r>
              <a:rPr lang="en-US" sz="3600" dirty="0" smtClean="0">
                <a:latin typeface="Symbol" pitchFamily="18" charset="2"/>
              </a:rPr>
              <a:t>£ </a:t>
            </a:r>
            <a:r>
              <a:rPr lang="en-US" sz="3600" dirty="0" smtClean="0">
                <a:solidFill>
                  <a:srgbClr val="3399FF"/>
                </a:solidFill>
              </a:rPr>
              <a:t>g(n) </a:t>
            </a:r>
            <a:r>
              <a:rPr lang="en-US" sz="3600" dirty="0" smtClean="0">
                <a:latin typeface="Symbol" pitchFamily="18" charset="2"/>
              </a:rPr>
              <a:t>£</a:t>
            </a:r>
            <a:r>
              <a:rPr lang="en-US" sz="3600" dirty="0" smtClean="0"/>
              <a:t> </a:t>
            </a:r>
            <a:r>
              <a:rPr lang="en-US" sz="3600" dirty="0" err="1" smtClean="0"/>
              <a:t>c</a:t>
            </a:r>
            <a:r>
              <a:rPr lang="en-US" sz="3600" dirty="0" err="1" smtClean="0">
                <a:latin typeface="Symbol" pitchFamily="18" charset="2"/>
              </a:rPr>
              <a:t>×</a:t>
            </a:r>
            <a:r>
              <a:rPr lang="en-US" sz="3600" dirty="0" err="1" smtClean="0">
                <a:solidFill>
                  <a:srgbClr val="FF0000"/>
                </a:solidFill>
              </a:rPr>
              <a:t>f</a:t>
            </a:r>
            <a:r>
              <a:rPr lang="en-US" sz="3600" dirty="0" smtClean="0">
                <a:solidFill>
                  <a:srgbClr val="FF0000"/>
                </a:solidFill>
              </a:rPr>
              <a:t>(n)</a:t>
            </a:r>
            <a:r>
              <a:rPr lang="en-US" sz="3600" dirty="0" smtClean="0"/>
              <a:t> </a:t>
            </a:r>
            <a:r>
              <a:rPr lang="en-US" sz="3600" b="1" dirty="0" smtClean="0">
                <a:solidFill>
                  <a:srgbClr val="33CC33"/>
                </a:solidFill>
                <a:latin typeface="Symbol" pitchFamily="18" charset="2"/>
              </a:rPr>
              <a:t>"</a:t>
            </a:r>
            <a:r>
              <a:rPr lang="en-US" sz="3600" dirty="0" smtClean="0">
                <a:latin typeface="Symbol" pitchFamily="18" charset="2"/>
              </a:rPr>
              <a:t> </a:t>
            </a:r>
            <a:r>
              <a:rPr lang="en-US" sz="3600" dirty="0" smtClean="0"/>
              <a:t>n&gt;</a:t>
            </a:r>
            <a:r>
              <a:rPr lang="en-US" sz="3600" dirty="0" smtClean="0">
                <a:solidFill>
                  <a:srgbClr val="FF00FF"/>
                </a:solidFill>
              </a:rPr>
              <a:t>k</a:t>
            </a:r>
            <a:r>
              <a:rPr lang="en-US" sz="3600" dirty="0" smtClean="0"/>
              <a:t>}</a:t>
            </a:r>
          </a:p>
          <a:p>
            <a:pPr algn="ctr"/>
            <a:endParaRPr lang="en-US" sz="1000" dirty="0" smtClean="0"/>
          </a:p>
          <a:p>
            <a:r>
              <a:rPr lang="en-US" sz="3600" dirty="0" smtClean="0"/>
              <a:t>“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 is Omega of 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”</a:t>
            </a:r>
          </a:p>
          <a:p>
            <a:pPr algn="ctr"/>
            <a:endParaRPr lang="en-US" sz="1000" dirty="0" smtClean="0"/>
          </a:p>
          <a:p>
            <a:r>
              <a:rPr lang="en-US" sz="3200" dirty="0" smtClean="0"/>
              <a:t>Ex:	100n = </a:t>
            </a:r>
            <a:r>
              <a:rPr lang="en-US" sz="3200" dirty="0" smtClean="0">
                <a:latin typeface="Symbol" pitchFamily="18" charset="2"/>
              </a:rPr>
              <a:t>W</a:t>
            </a:r>
            <a:r>
              <a:rPr lang="en-US" sz="3200" dirty="0" smtClean="0"/>
              <a:t>(n)</a:t>
            </a:r>
          </a:p>
          <a:p>
            <a:r>
              <a:rPr lang="en-US" sz="3200" dirty="0" smtClean="0"/>
              <a:t>	33n+17 = </a:t>
            </a:r>
            <a:r>
              <a:rPr lang="en-US" sz="3200" dirty="0" smtClean="0">
                <a:latin typeface="Symbol" pitchFamily="18" charset="2"/>
              </a:rPr>
              <a:t>W</a:t>
            </a:r>
            <a:r>
              <a:rPr lang="en-US" sz="3200" dirty="0" smtClean="0"/>
              <a:t>(log n)</a:t>
            </a:r>
          </a:p>
          <a:p>
            <a:r>
              <a:rPr lang="en-US" sz="3200" dirty="0" smtClean="0"/>
              <a:t>	n</a:t>
            </a:r>
            <a:r>
              <a:rPr lang="en-US" sz="3200" baseline="30000" dirty="0" smtClean="0"/>
              <a:t>8</a:t>
            </a:r>
            <a:r>
              <a:rPr lang="en-US" sz="3200" dirty="0" smtClean="0"/>
              <a:t>-n</a:t>
            </a:r>
            <a:r>
              <a:rPr lang="en-US" sz="3200" baseline="30000" dirty="0" smtClean="0"/>
              <a:t>7</a:t>
            </a:r>
            <a:r>
              <a:rPr lang="en-US" sz="3200" dirty="0" smtClean="0"/>
              <a:t> = </a:t>
            </a:r>
            <a:r>
              <a:rPr lang="en-US" sz="3200" dirty="0" smtClean="0">
                <a:latin typeface="Symbol" pitchFamily="18" charset="2"/>
              </a:rPr>
              <a:t>W</a:t>
            </a:r>
            <a:r>
              <a:rPr lang="en-US" sz="3200" dirty="0" smtClean="0"/>
              <a:t>(n</a:t>
            </a:r>
            <a:r>
              <a:rPr lang="en-US" sz="3200" baseline="30000" dirty="0" smtClean="0"/>
              <a:t>8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	213 = </a:t>
            </a:r>
            <a:r>
              <a:rPr lang="en-US" sz="3200" dirty="0" smtClean="0">
                <a:latin typeface="Symbol" pitchFamily="18" charset="2"/>
              </a:rPr>
              <a:t>W</a:t>
            </a:r>
            <a:r>
              <a:rPr lang="en-US" sz="3200" dirty="0" smtClean="0"/>
              <a:t>(1/n)</a:t>
            </a:r>
          </a:p>
          <a:p>
            <a:r>
              <a:rPr lang="en-US" sz="3200" dirty="0" smtClean="0"/>
              <a:t>	10</a:t>
            </a:r>
            <a:r>
              <a:rPr lang="en-US" sz="3200" baseline="30000" dirty="0" smtClean="0"/>
              <a:t>100</a:t>
            </a:r>
            <a:r>
              <a:rPr lang="en-US" sz="3200" dirty="0" smtClean="0"/>
              <a:t> = </a:t>
            </a:r>
            <a:r>
              <a:rPr lang="en-US" sz="3200" dirty="0" smtClean="0">
                <a:latin typeface="Symbol" pitchFamily="18" charset="2"/>
              </a:rPr>
              <a:t>W</a:t>
            </a:r>
            <a:r>
              <a:rPr lang="en-US" sz="3200" dirty="0" smtClean="0"/>
              <a:t>(1)</a:t>
            </a:r>
            <a:endParaRPr lang="en-US" sz="4000" dirty="0" smtClean="0"/>
          </a:p>
          <a:p>
            <a:endParaRPr lang="en-US" sz="3200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4419600" y="4027990"/>
            <a:ext cx="4322937" cy="2576585"/>
            <a:chOff x="4419600" y="4027990"/>
            <a:chExt cx="4322937" cy="2576585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4419600" y="4267200"/>
              <a:ext cx="0" cy="1828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4419600" y="6096000"/>
              <a:ext cx="3886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4421529" y="4027990"/>
              <a:ext cx="4085863" cy="1643605"/>
            </a:xfrm>
            <a:custGeom>
              <a:avLst/>
              <a:gdLst>
                <a:gd name="connsiteX0" fmla="*/ 0 w 4085863"/>
                <a:gd name="connsiteY0" fmla="*/ 1643605 h 1643605"/>
                <a:gd name="connsiteX1" fmla="*/ 3183038 w 4085863"/>
                <a:gd name="connsiteY1" fmla="*/ 694481 h 1643605"/>
                <a:gd name="connsiteX2" fmla="*/ 4085863 w 4085863"/>
                <a:gd name="connsiteY2" fmla="*/ 0 h 16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85863" h="1643605">
                  <a:moveTo>
                    <a:pt x="0" y="1643605"/>
                  </a:moveTo>
                  <a:cubicBezTo>
                    <a:pt x="1251030" y="1306010"/>
                    <a:pt x="2502061" y="968415"/>
                    <a:pt x="3183038" y="694481"/>
                  </a:cubicBezTo>
                  <a:cubicBezTo>
                    <a:pt x="3864015" y="420547"/>
                    <a:pt x="3974939" y="210273"/>
                    <a:pt x="4085863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433104" y="4618299"/>
              <a:ext cx="4177496" cy="1331088"/>
            </a:xfrm>
            <a:custGeom>
              <a:avLst/>
              <a:gdLst>
                <a:gd name="connsiteX0" fmla="*/ 0 w 4309640"/>
                <a:gd name="connsiteY0" fmla="*/ 1331088 h 1331088"/>
                <a:gd name="connsiteX1" fmla="*/ 486137 w 4309640"/>
                <a:gd name="connsiteY1" fmla="*/ 763929 h 1331088"/>
                <a:gd name="connsiteX2" fmla="*/ 937549 w 4309640"/>
                <a:gd name="connsiteY2" fmla="*/ 1018572 h 1331088"/>
                <a:gd name="connsiteX3" fmla="*/ 1365812 w 4309640"/>
                <a:gd name="connsiteY3" fmla="*/ 486136 h 1331088"/>
                <a:gd name="connsiteX4" fmla="*/ 1527858 w 4309640"/>
                <a:gd name="connsiteY4" fmla="*/ 833377 h 1331088"/>
                <a:gd name="connsiteX5" fmla="*/ 1886673 w 4309640"/>
                <a:gd name="connsiteY5" fmla="*/ 787078 h 1331088"/>
                <a:gd name="connsiteX6" fmla="*/ 2662177 w 4309640"/>
                <a:gd name="connsiteY6" fmla="*/ 601883 h 1331088"/>
                <a:gd name="connsiteX7" fmla="*/ 4051139 w 4309640"/>
                <a:gd name="connsiteY7" fmla="*/ 92597 h 1331088"/>
                <a:gd name="connsiteX8" fmla="*/ 4213185 w 4309640"/>
                <a:gd name="connsiteY8" fmla="*/ 46298 h 133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9640" h="1331088">
                  <a:moveTo>
                    <a:pt x="0" y="1331088"/>
                  </a:moveTo>
                  <a:cubicBezTo>
                    <a:pt x="164939" y="1073551"/>
                    <a:pt x="329879" y="816015"/>
                    <a:pt x="486137" y="763929"/>
                  </a:cubicBezTo>
                  <a:cubicBezTo>
                    <a:pt x="642395" y="711843"/>
                    <a:pt x="790937" y="1064871"/>
                    <a:pt x="937549" y="1018572"/>
                  </a:cubicBezTo>
                  <a:cubicBezTo>
                    <a:pt x="1084161" y="972273"/>
                    <a:pt x="1267427" y="517002"/>
                    <a:pt x="1365812" y="486136"/>
                  </a:cubicBezTo>
                  <a:cubicBezTo>
                    <a:pt x="1464197" y="455270"/>
                    <a:pt x="1441048" y="783220"/>
                    <a:pt x="1527858" y="833377"/>
                  </a:cubicBezTo>
                  <a:cubicBezTo>
                    <a:pt x="1614668" y="883534"/>
                    <a:pt x="1697620" y="825660"/>
                    <a:pt x="1886673" y="787078"/>
                  </a:cubicBezTo>
                  <a:cubicBezTo>
                    <a:pt x="2075726" y="748496"/>
                    <a:pt x="2301433" y="717630"/>
                    <a:pt x="2662177" y="601883"/>
                  </a:cubicBezTo>
                  <a:cubicBezTo>
                    <a:pt x="3022921" y="486136"/>
                    <a:pt x="3792638" y="185194"/>
                    <a:pt x="4051139" y="92597"/>
                  </a:cubicBezTo>
                  <a:cubicBezTo>
                    <a:pt x="4309640" y="0"/>
                    <a:pt x="4261412" y="23149"/>
                    <a:pt x="4213185" y="46298"/>
                  </a:cubicBezTo>
                </a:path>
              </a:pathLst>
            </a:custGeom>
            <a:ln w="12700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6096000" y="4648200"/>
              <a:ext cx="0" cy="1447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7772400" y="4876800"/>
              <a:ext cx="97013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3399FF"/>
                  </a:solidFill>
                </a:rPr>
                <a:t>g(n) </a:t>
              </a:r>
              <a:endParaRPr lang="en-US" sz="3200" dirty="0">
                <a:solidFill>
                  <a:srgbClr val="3399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62800" y="4038600"/>
              <a:ext cx="9012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f(n) 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934750" y="6019800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FF00FF"/>
                  </a:solidFill>
                </a:rPr>
                <a:t>k</a:t>
              </a:r>
              <a:endParaRPr lang="en-US" sz="3200" dirty="0">
                <a:solidFill>
                  <a:srgbClr val="FF00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229600" y="5791200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/>
                <a:t>n</a:t>
              </a:r>
              <a:endParaRPr lang="en-US" sz="3200" dirty="0"/>
            </a:p>
          </p:txBody>
        </p:sp>
      </p:grpSp>
      <p:pic>
        <p:nvPicPr>
          <p:cNvPr id="22" name="Picture 2" descr="C:\Users\Gabriel Robins\Desktop\Tape measure\vectorstock-64774-tape-measure-vector_crop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203548"/>
            <a:ext cx="1371600" cy="892198"/>
          </a:xfrm>
          <a:prstGeom prst="rect">
            <a:avLst/>
          </a:prstGeom>
          <a:noFill/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993" y="13293"/>
            <a:ext cx="814802" cy="1205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279757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abriel_Slid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53742</TotalTime>
  <Words>763</Words>
  <Application>Microsoft Office PowerPoint</Application>
  <PresentationFormat>On-screen Show (4:3)</PresentationFormat>
  <Paragraphs>570</Paragraphs>
  <Slides>34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Symbol</vt:lpstr>
      <vt:lpstr>Times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Gabriel Robins</dc:creator>
  <cp:lastModifiedBy>Gabriel Robins</cp:lastModifiedBy>
  <cp:revision>2532</cp:revision>
  <dcterms:created xsi:type="dcterms:W3CDTF">2010-10-07T16:23:04Z</dcterms:created>
  <dcterms:modified xsi:type="dcterms:W3CDTF">2016-08-30T17:15:55Z</dcterms:modified>
</cp:coreProperties>
</file>