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435" r:id="rId2"/>
    <p:sldId id="436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8" r:id="rId14"/>
    <p:sldId id="447" r:id="rId15"/>
    <p:sldId id="449" r:id="rId16"/>
    <p:sldId id="450" r:id="rId17"/>
    <p:sldId id="451" r:id="rId18"/>
    <p:sldId id="452" r:id="rId19"/>
    <p:sldId id="453" r:id="rId20"/>
    <p:sldId id="728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483" r:id="rId50"/>
    <p:sldId id="484" r:id="rId51"/>
    <p:sldId id="485" r:id="rId52"/>
    <p:sldId id="486" r:id="rId53"/>
    <p:sldId id="487" r:id="rId54"/>
    <p:sldId id="488" r:id="rId55"/>
    <p:sldId id="489" r:id="rId56"/>
    <p:sldId id="490" r:id="rId57"/>
    <p:sldId id="491" r:id="rId58"/>
    <p:sldId id="492" r:id="rId59"/>
    <p:sldId id="493" r:id="rId60"/>
    <p:sldId id="494" r:id="rId61"/>
    <p:sldId id="495" r:id="rId62"/>
    <p:sldId id="496" r:id="rId63"/>
    <p:sldId id="497" r:id="rId64"/>
    <p:sldId id="498" r:id="rId65"/>
    <p:sldId id="499" r:id="rId66"/>
    <p:sldId id="500" r:id="rId67"/>
    <p:sldId id="501" r:id="rId68"/>
    <p:sldId id="502" r:id="rId69"/>
    <p:sldId id="503" r:id="rId70"/>
    <p:sldId id="729" r:id="rId71"/>
    <p:sldId id="505" r:id="rId72"/>
    <p:sldId id="506" r:id="rId73"/>
    <p:sldId id="507" r:id="rId74"/>
    <p:sldId id="508" r:id="rId75"/>
    <p:sldId id="509" r:id="rId76"/>
    <p:sldId id="510" r:id="rId77"/>
    <p:sldId id="511" r:id="rId78"/>
    <p:sldId id="512" r:id="rId79"/>
    <p:sldId id="513" r:id="rId80"/>
    <p:sldId id="514" r:id="rId81"/>
    <p:sldId id="515" r:id="rId82"/>
    <p:sldId id="516" r:id="rId83"/>
    <p:sldId id="517" r:id="rId84"/>
    <p:sldId id="518" r:id="rId85"/>
    <p:sldId id="519" r:id="rId86"/>
    <p:sldId id="520" r:id="rId87"/>
    <p:sldId id="521" r:id="rId88"/>
    <p:sldId id="522" r:id="rId89"/>
    <p:sldId id="523" r:id="rId90"/>
    <p:sldId id="524" r:id="rId91"/>
    <p:sldId id="52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00FF"/>
    <a:srgbClr val="33CC33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1" autoAdjust="0"/>
    <p:restoredTop sz="94661" autoAdjust="0"/>
  </p:normalViewPr>
  <p:slideViewPr>
    <p:cSldViewPr>
      <p:cViewPr>
        <p:scale>
          <a:sx n="66" d="100"/>
          <a:sy n="66" d="100"/>
        </p:scale>
        <p:origin x="-144" y="-3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itchFamily="18" charset="0"/>
              </a:defRPr>
            </a:lvl1pPr>
            <a:lvl2pPr>
              <a:defRPr baseline="0">
                <a:latin typeface="Times New Roman" pitchFamily="18" charset="0"/>
              </a:defRPr>
            </a:lvl2pPr>
            <a:lvl3pPr>
              <a:defRPr baseline="0">
                <a:latin typeface="Times New Roman" pitchFamily="18" charset="0"/>
              </a:defRPr>
            </a:lvl3pPr>
            <a:lvl4pPr>
              <a:defRPr baseline="0">
                <a:latin typeface="Times New Roman" pitchFamily="18" charset="0"/>
              </a:defRPr>
            </a:lvl4pPr>
            <a:lvl5pPr>
              <a:defRPr baseline="0">
                <a:latin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11/13/2010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8.png"/><Relationship Id="rId4" Type="http://schemas.openxmlformats.org/officeDocument/2006/relationships/image" Target="../media/image147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7" name="Picture 9" descr="np_complete_travelling_salesman_problem_tshirt-p2350982664859629254v2b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5020" y="4419600"/>
            <a:ext cx="190258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6" name="Rectangle 2"/>
          <p:cNvSpPr>
            <a:spLocks noChangeArrowheads="1"/>
          </p:cNvSpPr>
          <p:nvPr/>
        </p:nvSpPr>
        <p:spPr bwMode="auto">
          <a:xfrm>
            <a:off x="152400" y="762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chemeClr val="tx2"/>
                </a:solidFill>
              </a:rPr>
              <a:t>	NP </a:t>
            </a:r>
            <a:r>
              <a:rPr lang="en-US" sz="4000" b="0" dirty="0">
                <a:solidFill>
                  <a:schemeClr val="tx2"/>
                </a:solidFill>
              </a:rPr>
              <a:t>Completeness</a:t>
            </a:r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3492" name="Rectangle 4"/>
          <p:cNvSpPr>
            <a:spLocks noChangeArrowheads="1"/>
          </p:cNvSpPr>
          <p:nvPr/>
        </p:nvSpPr>
        <p:spPr bwMode="auto">
          <a:xfrm>
            <a:off x="0" y="838200"/>
            <a:ext cx="8915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Tractability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Polynomial time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Computation vs. verification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Power of non-determinism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Encodings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</a:t>
            </a:r>
            <a:r>
              <a:rPr lang="en-US" sz="3200" b="0" dirty="0" smtClean="0"/>
              <a:t>Transformations </a:t>
            </a:r>
            <a:r>
              <a:rPr lang="en-US" sz="3200" b="0" dirty="0"/>
              <a:t>&amp; </a:t>
            </a:r>
            <a:r>
              <a:rPr lang="en-US" sz="3200" b="0" dirty="0" err="1"/>
              <a:t>reducibilities</a:t>
            </a:r>
            <a:endParaRPr lang="en-US" sz="3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P vs. NP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•	“Completeness”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029200" y="33528"/>
            <a:ext cx="1411224" cy="1965960"/>
            <a:chOff x="5029200" y="33528"/>
            <a:chExt cx="1411224" cy="1965960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5029200" y="1770888"/>
              <a:ext cx="14112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Stephen Cook</a:t>
              </a:r>
              <a:endParaRPr lang="en-US" sz="1600" dirty="0"/>
            </a:p>
          </p:txBody>
        </p:sp>
        <p:pic>
          <p:nvPicPr>
            <p:cNvPr id="90113" name="Picture 1" descr="D:\= Master new courses\Master Images\Cook_croppe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4128" y="33528"/>
              <a:ext cx="1284000" cy="1783080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6397720" y="33528"/>
            <a:ext cx="1325912" cy="1965960"/>
            <a:chOff x="6397720" y="33528"/>
            <a:chExt cx="1325912" cy="1965960"/>
          </a:xfrm>
        </p:grpSpPr>
        <p:pic>
          <p:nvPicPr>
            <p:cNvPr id="90114" name="Picture 2" descr="D:\= Master new courses\Master Images\Levin_cropp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97720" y="33528"/>
              <a:ext cx="1316037" cy="1779588"/>
            </a:xfrm>
            <a:prstGeom prst="rect">
              <a:avLst/>
            </a:prstGeom>
            <a:noFill/>
          </p:spPr>
        </p:pic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42823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Leonid Levin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53350" y="33528"/>
            <a:ext cx="1372362" cy="1965960"/>
            <a:chOff x="7753350" y="33528"/>
            <a:chExt cx="1372362" cy="1965960"/>
          </a:xfrm>
        </p:grpSpPr>
        <p:pic>
          <p:nvPicPr>
            <p:cNvPr id="90115" name="Picture 3" descr="D:\= Master new courses\Master Images\Karp_Croppe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53350" y="33528"/>
              <a:ext cx="1351192" cy="1783080"/>
            </a:xfrm>
            <a:prstGeom prst="rect">
              <a:avLst/>
            </a:prstGeom>
            <a:noFill/>
          </p:spPr>
        </p:pic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783031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Richard Karp</a:t>
              </a:r>
            </a:p>
            <a:p>
              <a:pPr marL="342900" indent="-342900" algn="ctr"/>
              <a:endParaRPr lang="en-US" sz="1600" dirty="0"/>
            </a:p>
          </p:txBody>
        </p:sp>
      </p:grpSp>
      <p:grpSp>
        <p:nvGrpSpPr>
          <p:cNvPr id="24" name="Group 46"/>
          <p:cNvGrpSpPr>
            <a:grpSpLocks/>
          </p:cNvGrpSpPr>
          <p:nvPr/>
        </p:nvGrpSpPr>
        <p:grpSpPr bwMode="auto">
          <a:xfrm>
            <a:off x="7303978" y="2240593"/>
            <a:ext cx="1706671" cy="4465008"/>
            <a:chOff x="4356" y="610"/>
            <a:chExt cx="1308" cy="3422"/>
          </a:xfrm>
        </p:grpSpPr>
        <p:sp>
          <p:nvSpPr>
            <p:cNvPr id="25" name="Oval 47"/>
            <p:cNvSpPr>
              <a:spLocks noChangeArrowheads="1"/>
            </p:cNvSpPr>
            <p:nvPr/>
          </p:nvSpPr>
          <p:spPr bwMode="auto">
            <a:xfrm>
              <a:off x="4930" y="846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26" name="Oval 48"/>
            <p:cNvSpPr>
              <a:spLocks noChangeArrowheads="1"/>
            </p:cNvSpPr>
            <p:nvPr/>
          </p:nvSpPr>
          <p:spPr bwMode="auto">
            <a:xfrm>
              <a:off x="5362" y="846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27" name="Oval 49"/>
            <p:cNvSpPr>
              <a:spLocks noChangeArrowheads="1"/>
            </p:cNvSpPr>
            <p:nvPr/>
          </p:nvSpPr>
          <p:spPr bwMode="auto">
            <a:xfrm>
              <a:off x="4726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28" name="Oval 50"/>
            <p:cNvSpPr>
              <a:spLocks noChangeArrowheads="1"/>
            </p:cNvSpPr>
            <p:nvPr/>
          </p:nvSpPr>
          <p:spPr bwMode="auto">
            <a:xfrm>
              <a:off x="4930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29" name="AutoShape 51"/>
            <p:cNvCxnSpPr>
              <a:cxnSpLocks noChangeShapeType="1"/>
              <a:stCxn id="26" idx="4"/>
              <a:endCxn id="33" idx="0"/>
            </p:cNvCxnSpPr>
            <p:nvPr/>
          </p:nvCxnSpPr>
          <p:spPr bwMode="auto">
            <a:xfrm>
              <a:off x="5410" y="940"/>
              <a:ext cx="0" cy="2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AutoShape 52"/>
            <p:cNvCxnSpPr>
              <a:cxnSpLocks noChangeShapeType="1"/>
              <a:stCxn id="102" idx="3"/>
              <a:endCxn id="25" idx="7"/>
            </p:cNvCxnSpPr>
            <p:nvPr/>
          </p:nvCxnSpPr>
          <p:spPr bwMode="auto">
            <a:xfrm flipH="1">
              <a:off x="5012" y="610"/>
              <a:ext cx="148" cy="2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1" name="AutoShape 53"/>
            <p:cNvCxnSpPr>
              <a:cxnSpLocks noChangeShapeType="1"/>
              <a:stCxn id="25" idx="3"/>
              <a:endCxn id="27" idx="0"/>
            </p:cNvCxnSpPr>
            <p:nvPr/>
          </p:nvCxnSpPr>
          <p:spPr bwMode="auto">
            <a:xfrm flipH="1">
              <a:off x="4774" y="926"/>
              <a:ext cx="170" cy="2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2" name="AutoShape 54"/>
            <p:cNvCxnSpPr>
              <a:cxnSpLocks noChangeShapeType="1"/>
              <a:stCxn id="102" idx="5"/>
              <a:endCxn id="26" idx="1"/>
            </p:cNvCxnSpPr>
            <p:nvPr/>
          </p:nvCxnSpPr>
          <p:spPr bwMode="auto">
            <a:xfrm>
              <a:off x="5228" y="610"/>
              <a:ext cx="148" cy="2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3" name="Oval 55"/>
            <p:cNvSpPr>
              <a:spLocks noChangeArrowheads="1"/>
            </p:cNvSpPr>
            <p:nvPr/>
          </p:nvSpPr>
          <p:spPr bwMode="auto">
            <a:xfrm>
              <a:off x="5362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34" name="AutoShape 56"/>
            <p:cNvCxnSpPr>
              <a:cxnSpLocks noChangeShapeType="1"/>
              <a:stCxn id="25" idx="4"/>
              <a:endCxn id="28" idx="0"/>
            </p:cNvCxnSpPr>
            <p:nvPr/>
          </p:nvCxnSpPr>
          <p:spPr bwMode="auto">
            <a:xfrm>
              <a:off x="4978" y="940"/>
              <a:ext cx="0" cy="2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AutoShape 57"/>
            <p:cNvCxnSpPr>
              <a:cxnSpLocks noChangeShapeType="1"/>
              <a:stCxn id="27" idx="4"/>
              <a:endCxn id="36" idx="0"/>
            </p:cNvCxnSpPr>
            <p:nvPr/>
          </p:nvCxnSpPr>
          <p:spPr bwMode="auto">
            <a:xfrm>
              <a:off x="4774" y="1258"/>
              <a:ext cx="0" cy="2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6" name="Oval 58"/>
            <p:cNvSpPr>
              <a:spLocks noChangeArrowheads="1"/>
            </p:cNvSpPr>
            <p:nvPr/>
          </p:nvSpPr>
          <p:spPr bwMode="auto">
            <a:xfrm>
              <a:off x="4726" y="148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7" name="Oval 59"/>
            <p:cNvSpPr>
              <a:spLocks noChangeArrowheads="1"/>
            </p:cNvSpPr>
            <p:nvPr/>
          </p:nvSpPr>
          <p:spPr bwMode="auto">
            <a:xfrm>
              <a:off x="4536" y="180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38" name="AutoShape 60"/>
            <p:cNvCxnSpPr>
              <a:cxnSpLocks noChangeShapeType="1"/>
              <a:stCxn id="36" idx="3"/>
              <a:endCxn id="37" idx="0"/>
            </p:cNvCxnSpPr>
            <p:nvPr/>
          </p:nvCxnSpPr>
          <p:spPr bwMode="auto">
            <a:xfrm flipH="1">
              <a:off x="4584" y="1565"/>
              <a:ext cx="156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9" name="AutoShape 61"/>
            <p:cNvCxnSpPr>
              <a:cxnSpLocks noChangeShapeType="1"/>
              <a:stCxn id="36" idx="4"/>
              <a:endCxn id="100" idx="0"/>
            </p:cNvCxnSpPr>
            <p:nvPr/>
          </p:nvCxnSpPr>
          <p:spPr bwMode="auto">
            <a:xfrm>
              <a:off x="4774" y="1579"/>
              <a:ext cx="0" cy="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0" name="Oval 62"/>
            <p:cNvSpPr>
              <a:spLocks noChangeArrowheads="1"/>
            </p:cNvSpPr>
            <p:nvPr/>
          </p:nvSpPr>
          <p:spPr bwMode="auto">
            <a:xfrm>
              <a:off x="4930" y="148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1" name="Oval 63"/>
            <p:cNvSpPr>
              <a:spLocks noChangeArrowheads="1"/>
            </p:cNvSpPr>
            <p:nvPr/>
          </p:nvSpPr>
          <p:spPr bwMode="auto">
            <a:xfrm>
              <a:off x="4930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2" name="Oval 64"/>
            <p:cNvSpPr>
              <a:spLocks noChangeArrowheads="1"/>
            </p:cNvSpPr>
            <p:nvPr/>
          </p:nvSpPr>
          <p:spPr bwMode="auto">
            <a:xfrm>
              <a:off x="4930" y="212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43" name="AutoShape 65"/>
            <p:cNvCxnSpPr>
              <a:cxnSpLocks noChangeShapeType="1"/>
              <a:stCxn id="40" idx="4"/>
              <a:endCxn id="41" idx="0"/>
            </p:cNvCxnSpPr>
            <p:nvPr/>
          </p:nvCxnSpPr>
          <p:spPr bwMode="auto">
            <a:xfrm rot="5400000">
              <a:off x="4866" y="1692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66"/>
            <p:cNvCxnSpPr>
              <a:cxnSpLocks noChangeShapeType="1"/>
              <a:stCxn id="41" idx="4"/>
              <a:endCxn id="42" idx="0"/>
            </p:cNvCxnSpPr>
            <p:nvPr/>
          </p:nvCxnSpPr>
          <p:spPr bwMode="auto">
            <a:xfrm rot="5400000">
              <a:off x="4865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5" name="Oval 67"/>
            <p:cNvSpPr>
              <a:spLocks noChangeArrowheads="1"/>
            </p:cNvSpPr>
            <p:nvPr/>
          </p:nvSpPr>
          <p:spPr bwMode="auto">
            <a:xfrm>
              <a:off x="5362" y="148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6" name="Oval 68"/>
            <p:cNvSpPr>
              <a:spLocks noChangeArrowheads="1"/>
            </p:cNvSpPr>
            <p:nvPr/>
          </p:nvSpPr>
          <p:spPr bwMode="auto">
            <a:xfrm>
              <a:off x="5362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7" name="Oval 69"/>
            <p:cNvSpPr>
              <a:spLocks noChangeArrowheads="1"/>
            </p:cNvSpPr>
            <p:nvPr/>
          </p:nvSpPr>
          <p:spPr bwMode="auto">
            <a:xfrm>
              <a:off x="5362" y="212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8" name="Oval 70"/>
            <p:cNvSpPr>
              <a:spLocks noChangeArrowheads="1"/>
            </p:cNvSpPr>
            <p:nvPr/>
          </p:nvSpPr>
          <p:spPr bwMode="auto">
            <a:xfrm>
              <a:off x="5362" y="244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49" name="AutoShape 71"/>
            <p:cNvCxnSpPr>
              <a:cxnSpLocks noChangeShapeType="1"/>
              <a:stCxn id="45" idx="4"/>
              <a:endCxn id="46" idx="0"/>
            </p:cNvCxnSpPr>
            <p:nvPr/>
          </p:nvCxnSpPr>
          <p:spPr bwMode="auto">
            <a:xfrm rot="5400000">
              <a:off x="5298" y="1692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0" name="AutoShape 72"/>
            <p:cNvCxnSpPr>
              <a:cxnSpLocks noChangeShapeType="1"/>
              <a:stCxn id="46" idx="4"/>
              <a:endCxn id="47" idx="0"/>
            </p:cNvCxnSpPr>
            <p:nvPr/>
          </p:nvCxnSpPr>
          <p:spPr bwMode="auto">
            <a:xfrm rot="5400000">
              <a:off x="5297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1" name="AutoShape 73"/>
            <p:cNvCxnSpPr>
              <a:cxnSpLocks noChangeShapeType="1"/>
              <a:stCxn id="47" idx="4"/>
              <a:endCxn id="48" idx="0"/>
            </p:cNvCxnSpPr>
            <p:nvPr/>
          </p:nvCxnSpPr>
          <p:spPr bwMode="auto">
            <a:xfrm rot="5400000">
              <a:off x="5299" y="2333"/>
              <a:ext cx="22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74"/>
            <p:cNvCxnSpPr>
              <a:cxnSpLocks noChangeShapeType="1"/>
              <a:stCxn id="28" idx="4"/>
              <a:endCxn id="40" idx="0"/>
            </p:cNvCxnSpPr>
            <p:nvPr/>
          </p:nvCxnSpPr>
          <p:spPr bwMode="auto">
            <a:xfrm>
              <a:off x="4978" y="12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75"/>
            <p:cNvCxnSpPr>
              <a:cxnSpLocks noChangeShapeType="1"/>
              <a:stCxn id="33" idx="4"/>
              <a:endCxn id="45" idx="0"/>
            </p:cNvCxnSpPr>
            <p:nvPr/>
          </p:nvCxnSpPr>
          <p:spPr bwMode="auto">
            <a:xfrm>
              <a:off x="5410" y="12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4" name="Oval 76"/>
            <p:cNvSpPr>
              <a:spLocks noChangeArrowheads="1"/>
            </p:cNvSpPr>
            <p:nvPr/>
          </p:nvSpPr>
          <p:spPr bwMode="auto">
            <a:xfrm>
              <a:off x="5568" y="116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55" name="AutoShape 77"/>
            <p:cNvCxnSpPr>
              <a:cxnSpLocks noChangeShapeType="1"/>
              <a:stCxn id="54" idx="4"/>
              <a:endCxn id="56" idx="0"/>
            </p:cNvCxnSpPr>
            <p:nvPr/>
          </p:nvCxnSpPr>
          <p:spPr bwMode="auto">
            <a:xfrm>
              <a:off x="5616" y="1259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6" name="Oval 78"/>
            <p:cNvSpPr>
              <a:spLocks noChangeArrowheads="1"/>
            </p:cNvSpPr>
            <p:nvPr/>
          </p:nvSpPr>
          <p:spPr bwMode="auto">
            <a:xfrm>
              <a:off x="5568" y="148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7" name="Oval 79"/>
            <p:cNvSpPr>
              <a:spLocks noChangeArrowheads="1"/>
            </p:cNvSpPr>
            <p:nvPr/>
          </p:nvSpPr>
          <p:spPr bwMode="auto">
            <a:xfrm>
              <a:off x="5568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8" name="Oval 80"/>
            <p:cNvSpPr>
              <a:spLocks noChangeArrowheads="1"/>
            </p:cNvSpPr>
            <p:nvPr/>
          </p:nvSpPr>
          <p:spPr bwMode="auto">
            <a:xfrm>
              <a:off x="5568" y="244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9" name="Oval 81"/>
            <p:cNvSpPr>
              <a:spLocks noChangeArrowheads="1"/>
            </p:cNvSpPr>
            <p:nvPr/>
          </p:nvSpPr>
          <p:spPr bwMode="auto">
            <a:xfrm>
              <a:off x="5568" y="275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60" name="AutoShape 82"/>
            <p:cNvCxnSpPr>
              <a:cxnSpLocks noChangeShapeType="1"/>
              <a:stCxn id="57" idx="4"/>
              <a:endCxn id="96" idx="0"/>
            </p:cNvCxnSpPr>
            <p:nvPr/>
          </p:nvCxnSpPr>
          <p:spPr bwMode="auto">
            <a:xfrm rot="5400000">
              <a:off x="5503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1" name="AutoShape 83"/>
            <p:cNvCxnSpPr>
              <a:cxnSpLocks noChangeShapeType="1"/>
              <a:stCxn id="96" idx="4"/>
              <a:endCxn id="58" idx="0"/>
            </p:cNvCxnSpPr>
            <p:nvPr/>
          </p:nvCxnSpPr>
          <p:spPr bwMode="auto">
            <a:xfrm rot="5400000">
              <a:off x="5505" y="2333"/>
              <a:ext cx="22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2" name="AutoShape 84"/>
            <p:cNvCxnSpPr>
              <a:cxnSpLocks noChangeShapeType="1"/>
              <a:stCxn id="58" idx="4"/>
              <a:endCxn id="59" idx="0"/>
            </p:cNvCxnSpPr>
            <p:nvPr/>
          </p:nvCxnSpPr>
          <p:spPr bwMode="auto">
            <a:xfrm rot="5400000">
              <a:off x="5506" y="2650"/>
              <a:ext cx="21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3" name="AutoShape 85"/>
            <p:cNvCxnSpPr>
              <a:cxnSpLocks noChangeShapeType="1"/>
              <a:stCxn id="56" idx="4"/>
              <a:endCxn id="57" idx="0"/>
            </p:cNvCxnSpPr>
            <p:nvPr/>
          </p:nvCxnSpPr>
          <p:spPr bwMode="auto">
            <a:xfrm>
              <a:off x="5616" y="1579"/>
              <a:ext cx="0" cy="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86"/>
            <p:cNvCxnSpPr>
              <a:cxnSpLocks noChangeShapeType="1"/>
              <a:stCxn id="26" idx="5"/>
              <a:endCxn id="54" idx="0"/>
            </p:cNvCxnSpPr>
            <p:nvPr/>
          </p:nvCxnSpPr>
          <p:spPr bwMode="auto">
            <a:xfrm>
              <a:off x="5444" y="926"/>
              <a:ext cx="172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5" name="Oval 87"/>
            <p:cNvSpPr>
              <a:spLocks noChangeArrowheads="1"/>
            </p:cNvSpPr>
            <p:nvPr/>
          </p:nvSpPr>
          <p:spPr bwMode="auto">
            <a:xfrm>
              <a:off x="5568" y="307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6" name="Oval 88"/>
            <p:cNvSpPr>
              <a:spLocks noChangeArrowheads="1"/>
            </p:cNvSpPr>
            <p:nvPr/>
          </p:nvSpPr>
          <p:spPr bwMode="auto">
            <a:xfrm>
              <a:off x="5568" y="340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7" name="Oval 89"/>
            <p:cNvSpPr>
              <a:spLocks noChangeArrowheads="1"/>
            </p:cNvSpPr>
            <p:nvPr/>
          </p:nvSpPr>
          <p:spPr bwMode="auto">
            <a:xfrm>
              <a:off x="5568" y="373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68" name="AutoShape 90"/>
            <p:cNvCxnSpPr>
              <a:cxnSpLocks noChangeShapeType="1"/>
              <a:stCxn id="59" idx="4"/>
              <a:endCxn id="65" idx="0"/>
            </p:cNvCxnSpPr>
            <p:nvPr/>
          </p:nvCxnSpPr>
          <p:spPr bwMode="auto">
            <a:xfrm rot="5400000">
              <a:off x="5504" y="2967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9" name="AutoShape 91"/>
            <p:cNvCxnSpPr>
              <a:cxnSpLocks noChangeShapeType="1"/>
              <a:stCxn id="65" idx="4"/>
              <a:endCxn id="66" idx="0"/>
            </p:cNvCxnSpPr>
            <p:nvPr/>
          </p:nvCxnSpPr>
          <p:spPr bwMode="auto">
            <a:xfrm rot="5400000">
              <a:off x="5499" y="3292"/>
              <a:ext cx="23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" name="AutoShape 92"/>
            <p:cNvCxnSpPr>
              <a:cxnSpLocks noChangeShapeType="1"/>
              <a:stCxn id="66" idx="4"/>
              <a:endCxn id="67" idx="0"/>
            </p:cNvCxnSpPr>
            <p:nvPr/>
          </p:nvCxnSpPr>
          <p:spPr bwMode="auto">
            <a:xfrm rot="5400000">
              <a:off x="5500" y="3621"/>
              <a:ext cx="23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71" name="Group 93"/>
            <p:cNvGrpSpPr>
              <a:grpSpLocks/>
            </p:cNvGrpSpPr>
            <p:nvPr/>
          </p:nvGrpSpPr>
          <p:grpSpPr bwMode="auto">
            <a:xfrm>
              <a:off x="4726" y="1804"/>
              <a:ext cx="96" cy="96"/>
              <a:chOff x="4680" y="2240"/>
              <a:chExt cx="96" cy="96"/>
            </a:xfrm>
          </p:grpSpPr>
          <p:sp>
            <p:nvSpPr>
              <p:cNvPr id="100" name="Oval 94"/>
              <p:cNvSpPr>
                <a:spLocks noChangeArrowheads="1"/>
              </p:cNvSpPr>
              <p:nvPr/>
            </p:nvSpPr>
            <p:spPr bwMode="auto">
              <a:xfrm>
                <a:off x="4680" y="2240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01" name="Oval 95"/>
              <p:cNvSpPr>
                <a:spLocks noChangeArrowheads="1"/>
              </p:cNvSpPr>
              <p:nvPr/>
            </p:nvSpPr>
            <p:spPr bwMode="auto">
              <a:xfrm>
                <a:off x="4692" y="2251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  <p:sp>
          <p:nvSpPr>
            <p:cNvPr id="72" name="Oval 96"/>
            <p:cNvSpPr>
              <a:spLocks noChangeArrowheads="1"/>
            </p:cNvSpPr>
            <p:nvPr/>
          </p:nvSpPr>
          <p:spPr bwMode="auto">
            <a:xfrm>
              <a:off x="4930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73" name="Oval 97"/>
            <p:cNvSpPr>
              <a:spLocks noChangeArrowheads="1"/>
            </p:cNvSpPr>
            <p:nvPr/>
          </p:nvSpPr>
          <p:spPr bwMode="auto">
            <a:xfrm>
              <a:off x="4726" y="2759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74" name="Oval 98"/>
            <p:cNvSpPr>
              <a:spLocks noChangeArrowheads="1"/>
            </p:cNvSpPr>
            <p:nvPr/>
          </p:nvSpPr>
          <p:spPr bwMode="auto">
            <a:xfrm>
              <a:off x="4930" y="2759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75" name="AutoShape 99"/>
            <p:cNvCxnSpPr>
              <a:cxnSpLocks noChangeShapeType="1"/>
              <a:stCxn id="72" idx="3"/>
              <a:endCxn id="73" idx="0"/>
            </p:cNvCxnSpPr>
            <p:nvPr/>
          </p:nvCxnSpPr>
          <p:spPr bwMode="auto">
            <a:xfrm flipH="1">
              <a:off x="4774" y="2525"/>
              <a:ext cx="170" cy="2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6" name="AutoShape 100"/>
            <p:cNvCxnSpPr>
              <a:cxnSpLocks noChangeShapeType="1"/>
              <a:stCxn id="72" idx="4"/>
              <a:endCxn id="74" idx="0"/>
            </p:cNvCxnSpPr>
            <p:nvPr/>
          </p:nvCxnSpPr>
          <p:spPr bwMode="auto">
            <a:xfrm>
              <a:off x="4978" y="2539"/>
              <a:ext cx="0" cy="2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" name="AutoShape 101"/>
            <p:cNvCxnSpPr>
              <a:cxnSpLocks noChangeShapeType="1"/>
              <a:stCxn id="73" idx="4"/>
              <a:endCxn id="78" idx="0"/>
            </p:cNvCxnSpPr>
            <p:nvPr/>
          </p:nvCxnSpPr>
          <p:spPr bwMode="auto">
            <a:xfrm>
              <a:off x="4774" y="2853"/>
              <a:ext cx="0" cy="2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8" name="Oval 102"/>
            <p:cNvSpPr>
              <a:spLocks noChangeArrowheads="1"/>
            </p:cNvSpPr>
            <p:nvPr/>
          </p:nvSpPr>
          <p:spPr bwMode="auto">
            <a:xfrm>
              <a:off x="4726" y="3080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79" name="AutoShape 103"/>
            <p:cNvCxnSpPr>
              <a:cxnSpLocks noChangeShapeType="1"/>
              <a:stCxn id="73" idx="3"/>
              <a:endCxn id="98" idx="0"/>
            </p:cNvCxnSpPr>
            <p:nvPr/>
          </p:nvCxnSpPr>
          <p:spPr bwMode="auto">
            <a:xfrm flipH="1">
              <a:off x="4584" y="2839"/>
              <a:ext cx="156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0" name="AutoShape 104"/>
            <p:cNvCxnSpPr>
              <a:cxnSpLocks noChangeShapeType="1"/>
              <a:stCxn id="78" idx="4"/>
              <a:endCxn id="87" idx="0"/>
            </p:cNvCxnSpPr>
            <p:nvPr/>
          </p:nvCxnSpPr>
          <p:spPr bwMode="auto">
            <a:xfrm>
              <a:off x="4774" y="3174"/>
              <a:ext cx="0" cy="2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1" name="Oval 105"/>
            <p:cNvSpPr>
              <a:spLocks noChangeArrowheads="1"/>
            </p:cNvSpPr>
            <p:nvPr/>
          </p:nvSpPr>
          <p:spPr bwMode="auto">
            <a:xfrm>
              <a:off x="4930" y="307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2" name="Oval 106"/>
            <p:cNvSpPr>
              <a:spLocks noChangeArrowheads="1"/>
            </p:cNvSpPr>
            <p:nvPr/>
          </p:nvSpPr>
          <p:spPr bwMode="auto">
            <a:xfrm>
              <a:off x="4930" y="3408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83" name="AutoShape 107"/>
            <p:cNvCxnSpPr>
              <a:cxnSpLocks noChangeShapeType="1"/>
              <a:stCxn id="81" idx="4"/>
              <a:endCxn id="82" idx="0"/>
            </p:cNvCxnSpPr>
            <p:nvPr/>
          </p:nvCxnSpPr>
          <p:spPr bwMode="auto">
            <a:xfrm rot="5400000">
              <a:off x="4861" y="3292"/>
              <a:ext cx="23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4" name="AutoShape 108"/>
            <p:cNvCxnSpPr>
              <a:cxnSpLocks noChangeShapeType="1"/>
              <a:stCxn id="74" idx="4"/>
              <a:endCxn id="81" idx="0"/>
            </p:cNvCxnSpPr>
            <p:nvPr/>
          </p:nvCxnSpPr>
          <p:spPr bwMode="auto">
            <a:xfrm>
              <a:off x="4978" y="2853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5" name="AutoShape 109"/>
            <p:cNvCxnSpPr>
              <a:cxnSpLocks noChangeShapeType="1"/>
              <a:stCxn id="42" idx="4"/>
              <a:endCxn id="72" idx="0"/>
            </p:cNvCxnSpPr>
            <p:nvPr/>
          </p:nvCxnSpPr>
          <p:spPr bwMode="auto">
            <a:xfrm>
              <a:off x="4978" y="2222"/>
              <a:ext cx="0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86" name="Group 110"/>
            <p:cNvGrpSpPr>
              <a:grpSpLocks/>
            </p:cNvGrpSpPr>
            <p:nvPr/>
          </p:nvGrpSpPr>
          <p:grpSpPr bwMode="auto">
            <a:xfrm>
              <a:off x="4536" y="3079"/>
              <a:ext cx="96" cy="96"/>
              <a:chOff x="4512" y="3840"/>
              <a:chExt cx="96" cy="96"/>
            </a:xfrm>
          </p:grpSpPr>
          <p:sp>
            <p:nvSpPr>
              <p:cNvPr id="98" name="Oval 111"/>
              <p:cNvSpPr>
                <a:spLocks noChangeArrowheads="1"/>
              </p:cNvSpPr>
              <p:nvPr/>
            </p:nvSpPr>
            <p:spPr bwMode="auto">
              <a:xfrm>
                <a:off x="4512" y="3840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99" name="Oval 112"/>
              <p:cNvSpPr>
                <a:spLocks noChangeArrowheads="1"/>
              </p:cNvSpPr>
              <p:nvPr/>
            </p:nvSpPr>
            <p:spPr bwMode="auto">
              <a:xfrm>
                <a:off x="4524" y="3851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  <p:sp>
          <p:nvSpPr>
            <p:cNvPr id="87" name="Oval 113"/>
            <p:cNvSpPr>
              <a:spLocks noChangeArrowheads="1"/>
            </p:cNvSpPr>
            <p:nvPr/>
          </p:nvSpPr>
          <p:spPr bwMode="auto">
            <a:xfrm>
              <a:off x="4726" y="3408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8" name="Oval 114"/>
            <p:cNvSpPr>
              <a:spLocks noChangeArrowheads="1"/>
            </p:cNvSpPr>
            <p:nvPr/>
          </p:nvSpPr>
          <p:spPr bwMode="auto">
            <a:xfrm>
              <a:off x="4536" y="2128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9" name="Oval 115"/>
            <p:cNvSpPr>
              <a:spLocks noChangeArrowheads="1"/>
            </p:cNvSpPr>
            <p:nvPr/>
          </p:nvSpPr>
          <p:spPr bwMode="auto">
            <a:xfrm>
              <a:off x="4356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90" name="Oval 116"/>
            <p:cNvSpPr>
              <a:spLocks noChangeArrowheads="1"/>
            </p:cNvSpPr>
            <p:nvPr/>
          </p:nvSpPr>
          <p:spPr bwMode="auto">
            <a:xfrm>
              <a:off x="4536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91" name="AutoShape 117"/>
            <p:cNvCxnSpPr>
              <a:cxnSpLocks noChangeShapeType="1"/>
              <a:stCxn id="88" idx="3"/>
              <a:endCxn id="89" idx="0"/>
            </p:cNvCxnSpPr>
            <p:nvPr/>
          </p:nvCxnSpPr>
          <p:spPr bwMode="auto">
            <a:xfrm flipH="1">
              <a:off x="4404" y="2208"/>
              <a:ext cx="146" cy="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2" name="AutoShape 118"/>
            <p:cNvCxnSpPr>
              <a:cxnSpLocks noChangeShapeType="1"/>
              <a:stCxn id="88" idx="4"/>
              <a:endCxn id="90" idx="0"/>
            </p:cNvCxnSpPr>
            <p:nvPr/>
          </p:nvCxnSpPr>
          <p:spPr bwMode="auto">
            <a:xfrm>
              <a:off x="4584" y="2222"/>
              <a:ext cx="0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3" name="AutoShape 119"/>
            <p:cNvCxnSpPr>
              <a:cxnSpLocks noChangeShapeType="1"/>
              <a:stCxn id="37" idx="4"/>
              <a:endCxn id="88" idx="0"/>
            </p:cNvCxnSpPr>
            <p:nvPr/>
          </p:nvCxnSpPr>
          <p:spPr bwMode="auto">
            <a:xfrm>
              <a:off x="4584" y="1899"/>
              <a:ext cx="0" cy="22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4" name="AutoShape 120"/>
            <p:cNvCxnSpPr>
              <a:cxnSpLocks noChangeShapeType="1"/>
              <a:stCxn id="67" idx="4"/>
            </p:cNvCxnSpPr>
            <p:nvPr/>
          </p:nvCxnSpPr>
          <p:spPr bwMode="auto">
            <a:xfrm rot="5400000">
              <a:off x="5516" y="3932"/>
              <a:ext cx="2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95" name="Group 121"/>
            <p:cNvGrpSpPr>
              <a:grpSpLocks/>
            </p:cNvGrpSpPr>
            <p:nvPr/>
          </p:nvGrpSpPr>
          <p:grpSpPr bwMode="auto">
            <a:xfrm>
              <a:off x="5568" y="2126"/>
              <a:ext cx="96" cy="96"/>
              <a:chOff x="5112" y="3504"/>
              <a:chExt cx="96" cy="96"/>
            </a:xfrm>
          </p:grpSpPr>
          <p:sp>
            <p:nvSpPr>
              <p:cNvPr id="96" name="Oval 122"/>
              <p:cNvSpPr>
                <a:spLocks noChangeArrowheads="1"/>
              </p:cNvSpPr>
              <p:nvPr/>
            </p:nvSpPr>
            <p:spPr bwMode="auto">
              <a:xfrm>
                <a:off x="5112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97" name="Oval 123"/>
              <p:cNvSpPr>
                <a:spLocks noChangeArrowheads="1"/>
              </p:cNvSpPr>
              <p:nvPr/>
            </p:nvSpPr>
            <p:spPr bwMode="auto">
              <a:xfrm>
                <a:off x="5124" y="3515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</p:grpSp>
      <p:pic>
        <p:nvPicPr>
          <p:cNvPr id="703496" name="Picture 8" descr="design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648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8334766" y="2133600"/>
            <a:ext cx="125260" cy="3453792"/>
            <a:chOff x="5146" y="528"/>
            <a:chExt cx="96" cy="2647"/>
          </a:xfrm>
        </p:grpSpPr>
        <p:sp>
          <p:nvSpPr>
            <p:cNvPr id="102" name="Oval 27"/>
            <p:cNvSpPr>
              <a:spLocks noChangeArrowheads="1"/>
            </p:cNvSpPr>
            <p:nvPr/>
          </p:nvSpPr>
          <p:spPr bwMode="auto">
            <a:xfrm>
              <a:off x="5146" y="528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3" name="Oval 28"/>
            <p:cNvSpPr>
              <a:spLocks noChangeArrowheads="1"/>
            </p:cNvSpPr>
            <p:nvPr/>
          </p:nvSpPr>
          <p:spPr bwMode="auto">
            <a:xfrm>
              <a:off x="5146" y="846"/>
              <a:ext cx="96" cy="94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" name="Oval 29"/>
            <p:cNvSpPr>
              <a:spLocks noChangeArrowheads="1"/>
            </p:cNvSpPr>
            <p:nvPr/>
          </p:nvSpPr>
          <p:spPr bwMode="auto">
            <a:xfrm>
              <a:off x="5146" y="1163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" name="Oval 30"/>
            <p:cNvSpPr>
              <a:spLocks noChangeArrowheads="1"/>
            </p:cNvSpPr>
            <p:nvPr/>
          </p:nvSpPr>
          <p:spPr bwMode="auto">
            <a:xfrm>
              <a:off x="5146" y="148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" name="Oval 31"/>
            <p:cNvSpPr>
              <a:spLocks noChangeArrowheads="1"/>
            </p:cNvSpPr>
            <p:nvPr/>
          </p:nvSpPr>
          <p:spPr bwMode="auto">
            <a:xfrm>
              <a:off x="5146" y="180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7" name="Oval 32"/>
            <p:cNvSpPr>
              <a:spLocks noChangeArrowheads="1"/>
            </p:cNvSpPr>
            <p:nvPr/>
          </p:nvSpPr>
          <p:spPr bwMode="auto">
            <a:xfrm>
              <a:off x="5146" y="2126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8" name="Oval 33"/>
            <p:cNvSpPr>
              <a:spLocks noChangeArrowheads="1"/>
            </p:cNvSpPr>
            <p:nvPr/>
          </p:nvSpPr>
          <p:spPr bwMode="auto">
            <a:xfrm>
              <a:off x="5146" y="244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9" name="Oval 34"/>
            <p:cNvSpPr>
              <a:spLocks noChangeArrowheads="1"/>
            </p:cNvSpPr>
            <p:nvPr/>
          </p:nvSpPr>
          <p:spPr bwMode="auto">
            <a:xfrm>
              <a:off x="5146" y="2758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110" name="AutoShape 35"/>
            <p:cNvCxnSpPr>
              <a:cxnSpLocks noChangeShapeType="1"/>
              <a:stCxn id="102" idx="4"/>
              <a:endCxn id="103" idx="0"/>
            </p:cNvCxnSpPr>
            <p:nvPr/>
          </p:nvCxnSpPr>
          <p:spPr bwMode="auto">
            <a:xfrm rot="5400000">
              <a:off x="5083" y="735"/>
              <a:ext cx="222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111" name="AutoShape 36"/>
            <p:cNvCxnSpPr>
              <a:cxnSpLocks noChangeShapeType="1"/>
              <a:stCxn id="103" idx="4"/>
              <a:endCxn id="104" idx="0"/>
            </p:cNvCxnSpPr>
            <p:nvPr/>
          </p:nvCxnSpPr>
          <p:spPr bwMode="auto">
            <a:xfrm rot="5400000">
              <a:off x="5082" y="1052"/>
              <a:ext cx="223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112" name="AutoShape 37"/>
            <p:cNvCxnSpPr>
              <a:cxnSpLocks noChangeShapeType="1"/>
              <a:stCxn id="104" idx="4"/>
              <a:endCxn id="105" idx="0"/>
            </p:cNvCxnSpPr>
            <p:nvPr/>
          </p:nvCxnSpPr>
          <p:spPr bwMode="auto">
            <a:xfrm rot="5400000">
              <a:off x="5081" y="1372"/>
              <a:ext cx="225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113" name="AutoShape 38"/>
            <p:cNvCxnSpPr>
              <a:cxnSpLocks noChangeShapeType="1"/>
              <a:stCxn id="105" idx="4"/>
              <a:endCxn id="106" idx="0"/>
            </p:cNvCxnSpPr>
            <p:nvPr/>
          </p:nvCxnSpPr>
          <p:spPr bwMode="auto">
            <a:xfrm rot="5400000">
              <a:off x="5082" y="1692"/>
              <a:ext cx="224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114" name="AutoShape 39"/>
            <p:cNvCxnSpPr>
              <a:cxnSpLocks noChangeShapeType="1"/>
              <a:stCxn id="106" idx="4"/>
              <a:endCxn id="107" idx="0"/>
            </p:cNvCxnSpPr>
            <p:nvPr/>
          </p:nvCxnSpPr>
          <p:spPr bwMode="auto">
            <a:xfrm rot="5400000">
              <a:off x="5081" y="2013"/>
              <a:ext cx="226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115" name="AutoShape 40"/>
            <p:cNvCxnSpPr>
              <a:cxnSpLocks noChangeShapeType="1"/>
              <a:stCxn id="107" idx="4"/>
              <a:endCxn id="108" idx="0"/>
            </p:cNvCxnSpPr>
            <p:nvPr/>
          </p:nvCxnSpPr>
          <p:spPr bwMode="auto">
            <a:xfrm rot="5400000">
              <a:off x="5083" y="2333"/>
              <a:ext cx="222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116" name="AutoShape 41"/>
            <p:cNvCxnSpPr>
              <a:cxnSpLocks noChangeShapeType="1"/>
              <a:stCxn id="108" idx="4"/>
              <a:endCxn id="109" idx="0"/>
            </p:cNvCxnSpPr>
            <p:nvPr/>
          </p:nvCxnSpPr>
          <p:spPr bwMode="auto">
            <a:xfrm rot="5400000">
              <a:off x="5085" y="2649"/>
              <a:ext cx="218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117" name="AutoShape 42"/>
            <p:cNvCxnSpPr>
              <a:cxnSpLocks noChangeShapeType="1"/>
              <a:stCxn id="109" idx="4"/>
              <a:endCxn id="119" idx="0"/>
            </p:cNvCxnSpPr>
            <p:nvPr/>
          </p:nvCxnSpPr>
          <p:spPr bwMode="auto">
            <a:xfrm rot="5400000">
              <a:off x="5081" y="2967"/>
              <a:ext cx="225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grpSp>
          <p:nvGrpSpPr>
            <p:cNvPr id="118" name="Group 43"/>
            <p:cNvGrpSpPr>
              <a:grpSpLocks/>
            </p:cNvGrpSpPr>
            <p:nvPr/>
          </p:nvGrpSpPr>
          <p:grpSpPr bwMode="auto">
            <a:xfrm>
              <a:off x="5146" y="3079"/>
              <a:ext cx="96" cy="96"/>
              <a:chOff x="5112" y="3504"/>
              <a:chExt cx="96" cy="96"/>
            </a:xfrm>
          </p:grpSpPr>
          <p:sp>
            <p:nvSpPr>
              <p:cNvPr id="119" name="Oval 44"/>
              <p:cNvSpPr>
                <a:spLocks noChangeArrowheads="1"/>
              </p:cNvSpPr>
              <p:nvPr/>
            </p:nvSpPr>
            <p:spPr bwMode="auto">
              <a:xfrm>
                <a:off x="5112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20" name="Oval 45"/>
              <p:cNvSpPr>
                <a:spLocks noChangeArrowheads="1"/>
              </p:cNvSpPr>
              <p:nvPr/>
            </p:nvSpPr>
            <p:spPr bwMode="auto">
              <a:xfrm>
                <a:off x="5124" y="3515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</p:grpSp>
      <p:pic>
        <p:nvPicPr>
          <p:cNvPr id="122" name="Picture 5" descr="animplugins-te1-00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762000"/>
            <a:ext cx="85248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0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0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0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0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0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70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703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703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70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0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70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70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Boolean Satisfiability Problem (SAT)</a:t>
            </a:r>
          </a:p>
        </p:txBody>
      </p:sp>
      <p:sp>
        <p:nvSpPr>
          <p:cNvPr id="2078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1685" name="Rectangle 5"/>
          <p:cNvSpPr>
            <a:spLocks noChangeArrowheads="1"/>
          </p:cNvSpPr>
          <p:nvPr/>
        </p:nvSpPr>
        <p:spPr bwMode="auto">
          <a:xfrm>
            <a:off x="76200" y="8382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Def</a:t>
            </a:r>
            <a:r>
              <a:rPr lang="en-US" sz="3200" b="0" dirty="0"/>
              <a:t>: CNF (Conjunctive Normal Form) </a:t>
            </a:r>
            <a:r>
              <a:rPr lang="en-US" sz="3200" b="0" dirty="0" smtClean="0"/>
              <a:t>formula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/>
              <a:t>		</a:t>
            </a:r>
            <a:r>
              <a:rPr lang="en-US" sz="3200" b="0" dirty="0" smtClean="0"/>
              <a:t>is </a:t>
            </a:r>
            <a:r>
              <a:rPr lang="en-US" sz="3200" b="0" dirty="0"/>
              <a:t>in a product-of-sums format.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Ex:	(x</a:t>
            </a:r>
            <a:r>
              <a:rPr lang="en-US" sz="3200" b="0" baseline="-25000" dirty="0"/>
              <a:t>1</a:t>
            </a:r>
            <a:r>
              <a:rPr lang="en-US" sz="3200" b="0" dirty="0"/>
              <a:t>+x</a:t>
            </a:r>
            <a:r>
              <a:rPr lang="en-US" sz="3200" b="0" baseline="-25000" dirty="0"/>
              <a:t>4</a:t>
            </a:r>
            <a:r>
              <a:rPr lang="en-US" sz="3200" b="0" dirty="0"/>
              <a:t>+x</a:t>
            </a:r>
            <a:r>
              <a:rPr lang="en-US" sz="3200" b="0" baseline="-25000" dirty="0"/>
              <a:t>5</a:t>
            </a:r>
            <a:r>
              <a:rPr lang="en-US" sz="3200" b="0" dirty="0"/>
              <a:t>+x</a:t>
            </a:r>
            <a:r>
              <a:rPr lang="en-US" sz="3200" b="0" baseline="-25000" dirty="0"/>
              <a:t>7</a:t>
            </a:r>
            <a:r>
              <a:rPr lang="en-US" sz="3200" b="0" dirty="0"/>
              <a:t>+x'</a:t>
            </a:r>
            <a:r>
              <a:rPr lang="en-US" sz="3200" b="0" baseline="-25000" dirty="0"/>
              <a:t>8</a:t>
            </a:r>
            <a:r>
              <a:rPr lang="en-US" sz="3200" b="0" dirty="0"/>
              <a:t>)(x'</a:t>
            </a:r>
            <a:r>
              <a:rPr lang="en-US" sz="3200" b="0" baseline="-25000" dirty="0"/>
              <a:t>1</a:t>
            </a:r>
            <a:r>
              <a:rPr lang="en-US" sz="3200" b="0" dirty="0"/>
              <a:t>+x</a:t>
            </a:r>
            <a:r>
              <a:rPr lang="en-US" sz="3200" b="0" baseline="-25000" dirty="0"/>
              <a:t>3</a:t>
            </a:r>
            <a:r>
              <a:rPr lang="en-US" sz="3200" b="0" dirty="0"/>
              <a:t>+x'</a:t>
            </a:r>
            <a:r>
              <a:rPr lang="en-US" sz="3200" b="0" baseline="-25000" dirty="0"/>
              <a:t>4</a:t>
            </a:r>
            <a:r>
              <a:rPr lang="en-US" sz="3200" b="0" dirty="0"/>
              <a:t>+x'</a:t>
            </a:r>
            <a:r>
              <a:rPr lang="en-US" sz="3200" b="0" baseline="-25000" dirty="0"/>
              <a:t>5</a:t>
            </a:r>
            <a:r>
              <a:rPr lang="en-US" sz="3200" b="0" dirty="0"/>
              <a:t>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rgbClr val="FF00FF"/>
                </a:solidFill>
              </a:rPr>
              <a:t>Def</a:t>
            </a:r>
            <a:r>
              <a:rPr lang="en-US" sz="3200" dirty="0" smtClean="0"/>
              <a:t>: A formula is </a:t>
            </a:r>
            <a:r>
              <a:rPr lang="en-US" sz="3200" dirty="0" err="1" smtClean="0">
                <a:solidFill>
                  <a:srgbClr val="3399FF"/>
                </a:solidFill>
              </a:rPr>
              <a:t>satisfiable</a:t>
            </a:r>
            <a:r>
              <a:rPr lang="en-US" sz="3200" dirty="0" smtClean="0"/>
              <a:t> if it can be made true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/>
              <a:t>		by some assignment of all of its variables.</a:t>
            </a:r>
          </a:p>
          <a:p>
            <a:pPr marL="342900" indent="-342900">
              <a:spcBef>
                <a:spcPct val="20000"/>
              </a:spcBef>
            </a:pPr>
            <a:endParaRPr lang="en-US" sz="12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 smtClean="0">
                <a:solidFill>
                  <a:srgbClr val="FF00FF"/>
                </a:solidFill>
              </a:rPr>
              <a:t>Problem</a:t>
            </a:r>
            <a:r>
              <a:rPr lang="en-US" sz="3200" b="0" dirty="0" smtClean="0"/>
              <a:t> </a:t>
            </a:r>
            <a:r>
              <a:rPr lang="en-US" sz="3200" b="0" dirty="0"/>
              <a:t>(SAT): given an n-variable </a:t>
            </a:r>
            <a:r>
              <a:rPr lang="en-US" sz="3200" b="0" dirty="0" smtClean="0"/>
              <a:t>Boolean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/>
              <a:t>		</a:t>
            </a:r>
            <a:r>
              <a:rPr lang="en-US" sz="3200" b="0" dirty="0" smtClean="0"/>
              <a:t>formula (in </a:t>
            </a:r>
            <a:r>
              <a:rPr lang="en-US" sz="3200" b="0" dirty="0"/>
              <a:t>CNF), is it </a:t>
            </a:r>
            <a:r>
              <a:rPr lang="en-US" sz="3200" b="0" dirty="0" err="1">
                <a:solidFill>
                  <a:srgbClr val="3399FF"/>
                </a:solidFill>
              </a:rPr>
              <a:t>satisfiable</a:t>
            </a:r>
            <a:r>
              <a:rPr lang="en-US" sz="3200" b="0" dirty="0"/>
              <a:t>?</a:t>
            </a:r>
          </a:p>
          <a:p>
            <a:pPr marL="342900" indent="-342900">
              <a:spcBef>
                <a:spcPct val="20000"/>
              </a:spcBef>
            </a:pPr>
            <a:endParaRPr lang="en-US" sz="12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 smtClean="0"/>
              <a:t>Ex</a:t>
            </a:r>
            <a:r>
              <a:rPr lang="en-US" sz="3200" b="0" dirty="0"/>
              <a:t>:	(</a:t>
            </a:r>
            <a:r>
              <a:rPr lang="en-US" sz="3200" b="0" dirty="0" err="1"/>
              <a:t>x+y</a:t>
            </a:r>
            <a:r>
              <a:rPr lang="en-US" sz="3200" b="0" dirty="0"/>
              <a:t>)(</a:t>
            </a:r>
            <a:r>
              <a:rPr lang="en-US" sz="3200" b="0" dirty="0" err="1"/>
              <a:t>x'+z</a:t>
            </a:r>
            <a:r>
              <a:rPr lang="en-US" sz="3200" b="0" dirty="0"/>
              <a:t>') is </a:t>
            </a:r>
            <a:r>
              <a:rPr lang="en-US" sz="3200" b="0" dirty="0" err="1">
                <a:solidFill>
                  <a:srgbClr val="3399FF"/>
                </a:solidFill>
              </a:rPr>
              <a:t>satisfiable</a:t>
            </a:r>
            <a:r>
              <a:rPr lang="en-US" sz="3200" b="0" dirty="0"/>
              <a:t> (e.g., let x=1 &amp; Z=0)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		(</a:t>
            </a:r>
            <a:r>
              <a:rPr lang="en-US" sz="3200" b="0" dirty="0" err="1"/>
              <a:t>x+z</a:t>
            </a:r>
            <a:r>
              <a:rPr lang="en-US" sz="3200" b="0" dirty="0"/>
              <a:t>)(x')(z') is </a:t>
            </a:r>
            <a:r>
              <a:rPr lang="en-US" sz="3200" b="0" dirty="0">
                <a:solidFill>
                  <a:srgbClr val="FF0000"/>
                </a:solidFill>
              </a:rPr>
              <a:t>not</a:t>
            </a:r>
            <a:r>
              <a:rPr lang="en-US" sz="3200" b="0" dirty="0">
                <a:solidFill>
                  <a:srgbClr val="3399FF"/>
                </a:solidFill>
              </a:rPr>
              <a:t> </a:t>
            </a:r>
            <a:r>
              <a:rPr lang="en-US" sz="3200" b="0" dirty="0" err="1">
                <a:solidFill>
                  <a:srgbClr val="3399FF"/>
                </a:solidFill>
              </a:rPr>
              <a:t>satisfiable</a:t>
            </a:r>
            <a:r>
              <a:rPr lang="en-US" sz="3200" b="0" dirty="0">
                <a:solidFill>
                  <a:srgbClr val="3399FF"/>
                </a:solidFill>
              </a:rPr>
              <a:t> </a:t>
            </a:r>
            <a:r>
              <a:rPr lang="en-US" sz="3200" b="0" dirty="0"/>
              <a:t>(why?)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1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1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11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11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11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11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116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116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801356" y="15240"/>
            <a:ext cx="1411224" cy="1965960"/>
            <a:chOff x="5029200" y="33528"/>
            <a:chExt cx="1411224" cy="1965960"/>
          </a:xfrm>
        </p:grpSpPr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5029200" y="1770888"/>
              <a:ext cx="14112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Stephen Cook</a:t>
              </a:r>
              <a:endParaRPr lang="en-US" sz="1600" dirty="0"/>
            </a:p>
          </p:txBody>
        </p:sp>
        <p:pic>
          <p:nvPicPr>
            <p:cNvPr id="11" name="Picture 1" descr="D:\= Master new courses\Master Images\Cook_cropp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4128" y="33528"/>
              <a:ext cx="1284000" cy="1783080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7810468" y="2057400"/>
            <a:ext cx="1325912" cy="1965960"/>
            <a:chOff x="6397720" y="33528"/>
            <a:chExt cx="1325912" cy="1965960"/>
          </a:xfrm>
        </p:grpSpPr>
        <p:pic>
          <p:nvPicPr>
            <p:cNvPr id="13" name="Picture 2" descr="D:\= Master new courses\Master Images\Levin_croppe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97720" y="33528"/>
              <a:ext cx="1316037" cy="1779588"/>
            </a:xfrm>
            <a:prstGeom prst="rect">
              <a:avLst/>
            </a:prstGeom>
            <a:noFill/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642823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Leonid Levin</a:t>
              </a:r>
              <a:endParaRPr lang="en-US" sz="1600" dirty="0"/>
            </a:p>
          </p:txBody>
        </p:sp>
      </p:grpSp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Cook/Levin Theorem</a:t>
            </a: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3732" name="Rectangle 4"/>
          <p:cNvSpPr>
            <a:spLocks noChangeArrowheads="1"/>
          </p:cNvSpPr>
          <p:nvPr/>
        </p:nvSpPr>
        <p:spPr bwMode="auto">
          <a:xfrm>
            <a:off x="0" y="8382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FF0000"/>
                </a:solidFill>
              </a:rPr>
              <a:t>Theorem </a:t>
            </a:r>
            <a:r>
              <a:rPr lang="en-US" sz="3000" b="0" dirty="0"/>
              <a:t>[</a:t>
            </a:r>
            <a:r>
              <a:rPr lang="en-US" sz="2800" b="0" dirty="0"/>
              <a:t>Cook/Levin, 1971</a:t>
            </a:r>
            <a:r>
              <a:rPr lang="en-US" sz="3000" b="0" dirty="0"/>
              <a:t>]: SAT is NP-complete.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000" b="0" dirty="0">
                <a:solidFill>
                  <a:srgbClr val="FF0000"/>
                </a:solidFill>
              </a:rPr>
              <a:t>Proof idea</a:t>
            </a:r>
            <a:r>
              <a:rPr lang="en-US" sz="3000" b="0" dirty="0"/>
              <a:t>: given </a:t>
            </a:r>
            <a:r>
              <a:rPr lang="en-US" sz="3000" b="0" dirty="0" smtClean="0"/>
              <a:t>a non-deterministic polynomial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000" dirty="0" smtClean="0"/>
              <a:t>	</a:t>
            </a:r>
            <a:r>
              <a:rPr lang="en-US" sz="3000" b="0" dirty="0" smtClean="0"/>
              <a:t>time </a:t>
            </a:r>
            <a:r>
              <a:rPr lang="en-US" sz="3000" b="0" dirty="0"/>
              <a:t>TM M and input w, construct a </a:t>
            </a:r>
            <a:r>
              <a:rPr lang="en-US" sz="3000" b="0" dirty="0" smtClean="0"/>
              <a:t>CNF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000" dirty="0" smtClean="0"/>
              <a:t>	</a:t>
            </a:r>
            <a:r>
              <a:rPr lang="en-US" sz="3000" b="0" dirty="0" smtClean="0"/>
              <a:t>formula </a:t>
            </a:r>
            <a:r>
              <a:rPr lang="en-US" sz="3000" b="0" dirty="0"/>
              <a:t>that is </a:t>
            </a:r>
            <a:r>
              <a:rPr lang="en-US" sz="3000" b="0" dirty="0" err="1"/>
              <a:t>satisfiable</a:t>
            </a:r>
            <a:r>
              <a:rPr lang="en-US" sz="3000" b="0" dirty="0"/>
              <a:t> </a:t>
            </a:r>
            <a:r>
              <a:rPr lang="en-US" sz="3000" b="0" dirty="0" err="1"/>
              <a:t>iff</a:t>
            </a:r>
            <a:r>
              <a:rPr lang="en-US" sz="3000" b="0" dirty="0"/>
              <a:t> M accepts w.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/>
              <a:t>Create </a:t>
            </a:r>
            <a:r>
              <a:rPr lang="en-US" sz="3000" b="0" dirty="0" err="1"/>
              <a:t>boolean</a:t>
            </a:r>
            <a:r>
              <a:rPr lang="en-US" sz="3000" b="0" dirty="0"/>
              <a:t> variables: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/>
              <a:t>q[</a:t>
            </a:r>
            <a:r>
              <a:rPr lang="en-US" sz="3000" b="0" dirty="0" err="1"/>
              <a:t>i,k</a:t>
            </a:r>
            <a:r>
              <a:rPr lang="en-US" sz="3000" b="0" dirty="0"/>
              <a:t>] </a:t>
            </a:r>
            <a:r>
              <a:rPr lang="en-US" sz="3000" b="0" dirty="0">
                <a:latin typeface="Symbol" pitchFamily="18" charset="2"/>
              </a:rPr>
              <a:t>Þ</a:t>
            </a:r>
            <a:r>
              <a:rPr lang="en-US" sz="3000" b="0" dirty="0"/>
              <a:t> at step </a:t>
            </a:r>
            <a:r>
              <a:rPr lang="en-US" sz="3000" b="0" dirty="0" err="1"/>
              <a:t>i</a:t>
            </a:r>
            <a:r>
              <a:rPr lang="en-US" sz="3000" b="0" dirty="0"/>
              <a:t>, M is in </a:t>
            </a:r>
            <a:r>
              <a:rPr lang="en-US" sz="3000" b="0" dirty="0">
                <a:solidFill>
                  <a:srgbClr val="33CC33"/>
                </a:solidFill>
              </a:rPr>
              <a:t>state</a:t>
            </a:r>
            <a:r>
              <a:rPr lang="en-US" sz="3000" b="0" dirty="0"/>
              <a:t> k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/>
              <a:t>h[</a:t>
            </a:r>
            <a:r>
              <a:rPr lang="en-US" sz="3000" b="0" dirty="0" err="1"/>
              <a:t>i,k</a:t>
            </a:r>
            <a:r>
              <a:rPr lang="en-US" sz="3000" b="0" dirty="0"/>
              <a:t>] </a:t>
            </a:r>
            <a:r>
              <a:rPr lang="en-US" sz="3000" b="0" dirty="0">
                <a:latin typeface="Symbol" pitchFamily="18" charset="2"/>
              </a:rPr>
              <a:t>Þ</a:t>
            </a:r>
            <a:r>
              <a:rPr lang="en-US" sz="3000" b="0" dirty="0"/>
              <a:t> at step </a:t>
            </a:r>
            <a:r>
              <a:rPr lang="en-US" sz="3000" b="0" dirty="0" err="1"/>
              <a:t>i</a:t>
            </a:r>
            <a:r>
              <a:rPr lang="en-US" sz="3000" b="0" dirty="0"/>
              <a:t>, M’s RW </a:t>
            </a:r>
            <a:r>
              <a:rPr lang="en-US" sz="3000" b="0" dirty="0">
                <a:solidFill>
                  <a:srgbClr val="3399FF"/>
                </a:solidFill>
              </a:rPr>
              <a:t>head</a:t>
            </a:r>
            <a:r>
              <a:rPr lang="en-US" sz="3000" b="0" dirty="0"/>
              <a:t> scans tape cell k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/>
              <a:t>s[</a:t>
            </a:r>
            <a:r>
              <a:rPr lang="en-US" sz="3000" b="0" dirty="0" err="1"/>
              <a:t>i,j,k</a:t>
            </a:r>
            <a:r>
              <a:rPr lang="en-US" sz="3000" b="0" dirty="0"/>
              <a:t>] </a:t>
            </a:r>
            <a:r>
              <a:rPr lang="en-US" sz="3000" b="0" dirty="0">
                <a:latin typeface="Symbol" pitchFamily="18" charset="2"/>
              </a:rPr>
              <a:t>Þ</a:t>
            </a:r>
            <a:r>
              <a:rPr lang="en-US" sz="3000" b="0" dirty="0"/>
              <a:t> at step </a:t>
            </a:r>
            <a:r>
              <a:rPr lang="en-US" sz="3000" b="0" dirty="0" err="1"/>
              <a:t>i</a:t>
            </a:r>
            <a:r>
              <a:rPr lang="en-US" sz="3000" b="0" dirty="0"/>
              <a:t>, M’s </a:t>
            </a:r>
            <a:r>
              <a:rPr lang="en-US" sz="3000" b="0" dirty="0">
                <a:solidFill>
                  <a:srgbClr val="FF00FF"/>
                </a:solidFill>
              </a:rPr>
              <a:t>tape cell</a:t>
            </a:r>
            <a:r>
              <a:rPr lang="en-US" sz="3000" b="0" dirty="0"/>
              <a:t> j contains symbol </a:t>
            </a:r>
            <a:r>
              <a:rPr lang="en-US" sz="3000" b="0" dirty="0" err="1"/>
              <a:t>S</a:t>
            </a:r>
            <a:r>
              <a:rPr lang="en-US" sz="3000" b="0" baseline="-25000" dirty="0" err="1"/>
              <a:t>k</a:t>
            </a:r>
            <a:endParaRPr lang="en-US" sz="3000" b="0" baseline="-2500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0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/>
              <a:t>M halts in polynomial time p(n)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/>
              <a:t>	</a:t>
            </a:r>
            <a:r>
              <a:rPr lang="en-US" sz="3000" b="0" dirty="0">
                <a:latin typeface="Symbol" pitchFamily="18" charset="2"/>
              </a:rPr>
              <a:t>Þ</a:t>
            </a:r>
            <a:r>
              <a:rPr lang="en-US" sz="3000" b="0" dirty="0"/>
              <a:t> total # of variables is polynomial in p(n)</a:t>
            </a:r>
          </a:p>
        </p:txBody>
      </p:sp>
      <p:pic>
        <p:nvPicPr>
          <p:cNvPr id="713733" name="Picture 5" descr="800px-Maqu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979987"/>
            <a:ext cx="2286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3734" name="Rectangle 6"/>
          <p:cNvSpPr>
            <a:spLocks noChangeArrowheads="1"/>
          </p:cNvSpPr>
          <p:nvPr/>
        </p:nvSpPr>
        <p:spPr bwMode="auto">
          <a:xfrm>
            <a:off x="8001000" y="5056187"/>
            <a:ext cx="561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33CC33"/>
                </a:solidFill>
              </a:rPr>
              <a:t>Q</a:t>
            </a:r>
            <a:r>
              <a:rPr lang="en-US" sz="2800" b="0" baseline="-25000">
                <a:solidFill>
                  <a:srgbClr val="33CC33"/>
                </a:solidFill>
              </a:rPr>
              <a:t>k</a:t>
            </a:r>
          </a:p>
        </p:txBody>
      </p:sp>
      <p:sp>
        <p:nvSpPr>
          <p:cNvPr id="713735" name="Line 7"/>
          <p:cNvSpPr>
            <a:spLocks noChangeShapeType="1"/>
          </p:cNvSpPr>
          <p:nvPr/>
        </p:nvSpPr>
        <p:spPr bwMode="auto">
          <a:xfrm>
            <a:off x="8001000" y="5894387"/>
            <a:ext cx="381000" cy="1524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3736" name="Oval 8"/>
          <p:cNvSpPr>
            <a:spLocks noChangeArrowheads="1"/>
          </p:cNvSpPr>
          <p:nvPr/>
        </p:nvSpPr>
        <p:spPr bwMode="auto">
          <a:xfrm>
            <a:off x="8382000" y="5818187"/>
            <a:ext cx="533400" cy="3810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1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1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1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1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1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13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1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1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71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1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713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1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1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7137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7137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4" grpId="0"/>
      <p:bldP spid="713735" grpId="0" animBg="1"/>
      <p:bldP spid="7137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01356" y="15240"/>
            <a:ext cx="1411224" cy="1965960"/>
            <a:chOff x="5029200" y="33528"/>
            <a:chExt cx="1411224" cy="1965960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5029200" y="1770888"/>
              <a:ext cx="14112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Stephen Cook</a:t>
              </a:r>
              <a:endParaRPr lang="en-US" sz="1600" dirty="0"/>
            </a:p>
          </p:txBody>
        </p:sp>
        <p:pic>
          <p:nvPicPr>
            <p:cNvPr id="16" name="Picture 1" descr="D:\= Master new courses\Master Images\Cook_cropp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4128" y="33528"/>
              <a:ext cx="1284000" cy="1783080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7810468" y="2057400"/>
            <a:ext cx="1325912" cy="1965960"/>
            <a:chOff x="6397720" y="33528"/>
            <a:chExt cx="1325912" cy="1965960"/>
          </a:xfrm>
        </p:grpSpPr>
        <p:pic>
          <p:nvPicPr>
            <p:cNvPr id="18" name="Picture 2" descr="D:\= Master new courses\Master Images\Levin_croppe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97720" y="33528"/>
              <a:ext cx="1316037" cy="1779588"/>
            </a:xfrm>
            <a:prstGeom prst="rect">
              <a:avLst/>
            </a:prstGeom>
            <a:noFill/>
          </p:spPr>
        </p:pic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642823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Leonid Levin</a:t>
              </a:r>
              <a:endParaRPr lang="en-US" sz="1600" dirty="0"/>
            </a:p>
          </p:txBody>
        </p:sp>
      </p:grp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4756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/>
              <a:t>Add clauses to the formula </a:t>
            </a:r>
            <a:r>
              <a:rPr lang="en-US" sz="3100" b="0" dirty="0" smtClean="0"/>
              <a:t>to enforce </a:t>
            </a:r>
            <a:r>
              <a:rPr lang="en-US" sz="3100" b="0" dirty="0"/>
              <a:t>necessary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restrictions </a:t>
            </a:r>
            <a:r>
              <a:rPr lang="en-US" sz="3100" b="0" dirty="0"/>
              <a:t>on how M operates / runs: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 dirty="0"/>
              <a:t>At each time </a:t>
            </a:r>
            <a:r>
              <a:rPr lang="en-US" sz="3100" b="0" dirty="0" err="1"/>
              <a:t>i</a:t>
            </a:r>
            <a:r>
              <a:rPr lang="en-US" sz="3100" b="0" dirty="0"/>
              <a:t>:	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/>
              <a:t>		M is in </a:t>
            </a:r>
            <a:r>
              <a:rPr lang="en-US" sz="3100" b="0" u="sng" dirty="0"/>
              <a:t>exactly</a:t>
            </a:r>
            <a:r>
              <a:rPr lang="en-US" sz="3100" b="0" dirty="0"/>
              <a:t> 1 </a:t>
            </a:r>
            <a:r>
              <a:rPr lang="en-US" sz="3100" b="0" dirty="0">
                <a:solidFill>
                  <a:srgbClr val="33CC33"/>
                </a:solidFill>
              </a:rPr>
              <a:t>state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/>
              <a:t>		r/w head </a:t>
            </a:r>
            <a:r>
              <a:rPr lang="en-US" sz="3100" b="0" dirty="0">
                <a:solidFill>
                  <a:srgbClr val="00B0F0"/>
                </a:solidFill>
              </a:rPr>
              <a:t>scans</a:t>
            </a:r>
            <a:r>
              <a:rPr lang="en-US" sz="3100" b="0" dirty="0"/>
              <a:t> </a:t>
            </a:r>
            <a:r>
              <a:rPr lang="en-US" sz="3100" b="0" u="sng" dirty="0"/>
              <a:t>exactly</a:t>
            </a:r>
            <a:r>
              <a:rPr lang="en-US" sz="3100" b="0" dirty="0"/>
              <a:t> 1 </a:t>
            </a:r>
            <a:r>
              <a:rPr lang="en-US" sz="3100" b="0" dirty="0">
                <a:solidFill>
                  <a:srgbClr val="FF00FF"/>
                </a:solidFill>
              </a:rPr>
              <a:t>cell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/>
              <a:t>		All </a:t>
            </a:r>
            <a:r>
              <a:rPr lang="en-US" sz="3100" b="0" dirty="0">
                <a:solidFill>
                  <a:srgbClr val="FF00FF"/>
                </a:solidFill>
              </a:rPr>
              <a:t>cells</a:t>
            </a:r>
            <a:r>
              <a:rPr lang="en-US" sz="3100" b="0" dirty="0"/>
              <a:t> contain </a:t>
            </a:r>
            <a:r>
              <a:rPr lang="en-US" sz="3100" b="0" u="sng" dirty="0"/>
              <a:t>exactly</a:t>
            </a:r>
            <a:r>
              <a:rPr lang="en-US" sz="3100" b="0" dirty="0"/>
              <a:t> 1 </a:t>
            </a:r>
            <a:r>
              <a:rPr lang="en-US" sz="3100" b="0" dirty="0">
                <a:solidFill>
                  <a:srgbClr val="FF00FF"/>
                </a:solidFill>
              </a:rPr>
              <a:t>symbol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 dirty="0"/>
              <a:t>At time 0 </a:t>
            </a:r>
            <a:r>
              <a:rPr lang="en-US" sz="3100" b="0" dirty="0">
                <a:latin typeface="Symbol" pitchFamily="18" charset="2"/>
              </a:rPr>
              <a:t>Þ</a:t>
            </a:r>
            <a:r>
              <a:rPr lang="en-US" sz="3100" b="0" dirty="0"/>
              <a:t> M is in its </a:t>
            </a:r>
            <a:r>
              <a:rPr lang="en-US" sz="3100" b="0" dirty="0">
                <a:solidFill>
                  <a:srgbClr val="FF0000"/>
                </a:solidFill>
              </a:rPr>
              <a:t>initial</a:t>
            </a:r>
            <a:r>
              <a:rPr lang="en-US" sz="3100" b="0" dirty="0"/>
              <a:t> </a:t>
            </a:r>
            <a:r>
              <a:rPr lang="en-US" sz="3100" b="0" dirty="0">
                <a:solidFill>
                  <a:srgbClr val="33CC33"/>
                </a:solidFill>
              </a:rPr>
              <a:t>state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 dirty="0"/>
              <a:t>At time P(n) </a:t>
            </a:r>
            <a:r>
              <a:rPr lang="en-US" sz="3100" b="0" dirty="0">
                <a:latin typeface="Symbol" pitchFamily="18" charset="2"/>
              </a:rPr>
              <a:t>Þ</a:t>
            </a:r>
            <a:r>
              <a:rPr lang="en-US" sz="3100" b="0" dirty="0"/>
              <a:t> M is in a </a:t>
            </a:r>
            <a:r>
              <a:rPr lang="en-US" sz="3100" b="0" dirty="0">
                <a:solidFill>
                  <a:srgbClr val="FF0000"/>
                </a:solidFill>
              </a:rPr>
              <a:t>final</a:t>
            </a:r>
            <a:r>
              <a:rPr lang="en-US" sz="3100" b="0" dirty="0"/>
              <a:t> </a:t>
            </a:r>
            <a:r>
              <a:rPr lang="en-US" sz="3100" b="0" dirty="0">
                <a:solidFill>
                  <a:srgbClr val="33CC33"/>
                </a:solidFill>
              </a:rPr>
              <a:t>state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 dirty="0"/>
              <a:t>Transitions from step </a:t>
            </a:r>
            <a:r>
              <a:rPr lang="en-US" sz="3100" b="0" dirty="0" err="1"/>
              <a:t>i</a:t>
            </a:r>
            <a:r>
              <a:rPr lang="en-US" sz="3100" b="0" dirty="0"/>
              <a:t> to </a:t>
            </a:r>
            <a:r>
              <a:rPr lang="en-US" sz="3100" b="0" dirty="0" smtClean="0"/>
              <a:t>i+1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/>
              <a:t>	</a:t>
            </a:r>
            <a:r>
              <a:rPr lang="en-US" sz="3100" dirty="0" smtClean="0"/>
              <a:t>all </a:t>
            </a:r>
            <a:r>
              <a:rPr lang="en-US" sz="3100" b="0" dirty="0" smtClean="0"/>
              <a:t>obey </a:t>
            </a:r>
            <a:r>
              <a:rPr lang="en-US" sz="3100" b="0" dirty="0"/>
              <a:t>M's </a:t>
            </a:r>
            <a:r>
              <a:rPr lang="en-US" sz="3100" b="0" dirty="0">
                <a:solidFill>
                  <a:srgbClr val="FF0000"/>
                </a:solidFill>
              </a:rPr>
              <a:t>transition</a:t>
            </a:r>
            <a:r>
              <a:rPr lang="en-US" sz="3100" b="0" dirty="0"/>
              <a:t> function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/>
              <a:t>Resulting formula is </a:t>
            </a:r>
            <a:r>
              <a:rPr lang="en-US" sz="3100" b="0" dirty="0" err="1"/>
              <a:t>satisfiable</a:t>
            </a:r>
            <a:r>
              <a:rPr lang="en-US" sz="3100" b="0" dirty="0"/>
              <a:t> </a:t>
            </a:r>
            <a:r>
              <a:rPr lang="en-US" sz="3100" b="0" dirty="0" err="1"/>
              <a:t>iff</a:t>
            </a:r>
            <a:r>
              <a:rPr lang="en-US" sz="3100" b="0" dirty="0"/>
              <a:t> M accepts w!</a:t>
            </a:r>
          </a:p>
        </p:txBody>
      </p:sp>
      <p:pic>
        <p:nvPicPr>
          <p:cNvPr id="714757" name="Picture 5" descr="800px-Maqu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522787"/>
            <a:ext cx="2286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4758" name="Rectangle 6"/>
          <p:cNvSpPr>
            <a:spLocks noChangeArrowheads="1"/>
          </p:cNvSpPr>
          <p:nvPr/>
        </p:nvSpPr>
        <p:spPr bwMode="auto">
          <a:xfrm>
            <a:off x="8001000" y="4598987"/>
            <a:ext cx="561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 err="1">
                <a:solidFill>
                  <a:srgbClr val="33CC33"/>
                </a:solidFill>
              </a:rPr>
              <a:t>Q</a:t>
            </a:r>
            <a:r>
              <a:rPr lang="en-US" sz="2800" b="0" baseline="-25000" dirty="0" err="1">
                <a:solidFill>
                  <a:srgbClr val="33CC33"/>
                </a:solidFill>
              </a:rPr>
              <a:t>k</a:t>
            </a:r>
            <a:endParaRPr lang="en-US" sz="2800" b="0" baseline="-25000" dirty="0">
              <a:solidFill>
                <a:srgbClr val="33CC33"/>
              </a:solidFill>
            </a:endParaRPr>
          </a:p>
        </p:txBody>
      </p:sp>
      <p:sp>
        <p:nvSpPr>
          <p:cNvPr id="714759" name="Line 7"/>
          <p:cNvSpPr>
            <a:spLocks noChangeShapeType="1"/>
          </p:cNvSpPr>
          <p:nvPr/>
        </p:nvSpPr>
        <p:spPr bwMode="auto">
          <a:xfrm>
            <a:off x="8001000" y="5437187"/>
            <a:ext cx="381000" cy="1524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4760" name="Oval 8"/>
          <p:cNvSpPr>
            <a:spLocks noChangeArrowheads="1"/>
          </p:cNvSpPr>
          <p:nvPr/>
        </p:nvSpPr>
        <p:spPr bwMode="auto">
          <a:xfrm>
            <a:off x="8382000" y="5360987"/>
            <a:ext cx="533400" cy="3810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 b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Cook/Levin Theorem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14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1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14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14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14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714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7147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714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7147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7147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8" grpId="0"/>
      <p:bldP spid="714759" grpId="0" animBg="1"/>
      <p:bldP spid="7147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Historical Note</a:t>
            </a: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4692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/>
              <a:t>The Cook/Levin theorem was independently proved 	by Stephen Cook    and    Leonid Levin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/>
          </a:p>
        </p:txBody>
      </p:sp>
      <p:pic>
        <p:nvPicPr>
          <p:cNvPr id="754700" name="Picture 12" descr="LL93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828800"/>
            <a:ext cx="254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4701" name="Picture 13" descr="Steve_t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400" y="1828800"/>
            <a:ext cx="25431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4702" name="Rectangle 14"/>
          <p:cNvSpPr>
            <a:spLocks noChangeArrowheads="1"/>
          </p:cNvSpPr>
          <p:nvPr/>
        </p:nvSpPr>
        <p:spPr bwMode="auto">
          <a:xfrm>
            <a:off x="76200" y="5715000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buFontTx/>
              <a:buChar char="•"/>
            </a:pPr>
            <a:r>
              <a:rPr lang="en-US" sz="2400" b="0"/>
              <a:t>Denied tenure at Berkeley (1970)</a:t>
            </a:r>
          </a:p>
          <a:p>
            <a:pPr marL="342900" indent="-342900" eaLnBrk="1" hangingPunct="1">
              <a:lnSpc>
                <a:spcPct val="100000"/>
              </a:lnSpc>
              <a:buFontTx/>
              <a:buChar char="•"/>
            </a:pPr>
            <a:r>
              <a:rPr lang="en-US" sz="2400" b="0"/>
              <a:t>Invented NP completeness (1971) </a:t>
            </a:r>
          </a:p>
          <a:p>
            <a:pPr marL="342900" indent="-342900" eaLnBrk="1" hangingPunct="1">
              <a:lnSpc>
                <a:spcPct val="100000"/>
              </a:lnSpc>
              <a:buFontTx/>
              <a:buChar char="•"/>
            </a:pPr>
            <a:r>
              <a:rPr lang="en-US" sz="2400" b="0"/>
              <a:t>Won Turing Award (1982)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4800600" y="5715000"/>
            <a:ext cx="43434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buFontTx/>
              <a:buChar char="•"/>
            </a:pPr>
            <a:r>
              <a:rPr lang="en-US" sz="2400" b="0"/>
              <a:t>Student of Andrei Kolmogorov</a:t>
            </a:r>
          </a:p>
          <a:p>
            <a:pPr marL="342900" indent="-342900" eaLnBrk="1" hangingPunct="1">
              <a:lnSpc>
                <a:spcPct val="100000"/>
              </a:lnSpc>
              <a:buFontTx/>
              <a:buChar char="•"/>
            </a:pPr>
            <a:r>
              <a:rPr lang="en-US" sz="2400" b="0"/>
              <a:t>Seminal paper obscured by 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2400" b="0"/>
              <a:t>	Russian, style, and Cold War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5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54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54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54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54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54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5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754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754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“Guess and Verify” Approach</a:t>
            </a: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8548" name="Rectangle 4"/>
          <p:cNvSpPr>
            <a:spLocks noChangeArrowheads="1"/>
          </p:cNvSpPr>
          <p:nvPr/>
        </p:nvSpPr>
        <p:spPr bwMode="auto">
          <a:xfrm>
            <a:off x="76200" y="6858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Note</a:t>
            </a:r>
            <a:r>
              <a:rPr lang="en-US" sz="3200" b="0" dirty="0"/>
              <a:t>: SAT </a:t>
            </a:r>
            <a:r>
              <a:rPr lang="en-US" sz="3200" b="0" dirty="0">
                <a:latin typeface="Symbol" pitchFamily="18" charset="2"/>
              </a:rPr>
              <a:t>Î</a:t>
            </a:r>
            <a:r>
              <a:rPr lang="en-US" sz="3200" b="0" dirty="0"/>
              <a:t> NP.</a:t>
            </a:r>
            <a:endParaRPr lang="en-US" sz="3200" b="0" u="sng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Idea</a:t>
            </a:r>
            <a:r>
              <a:rPr lang="en-US" sz="3200" b="0" dirty="0"/>
              <a:t>: </a:t>
            </a:r>
            <a:r>
              <a:rPr lang="en-US" sz="3200" b="0" dirty="0" err="1"/>
              <a:t>Nondeterministically</a:t>
            </a:r>
            <a:r>
              <a:rPr lang="en-US" sz="3200" b="0" dirty="0"/>
              <a:t> “</a:t>
            </a:r>
            <a:r>
              <a:rPr lang="en-US" sz="3200" b="0" dirty="0">
                <a:solidFill>
                  <a:srgbClr val="FF0000"/>
                </a:solidFill>
              </a:rPr>
              <a:t>guess</a:t>
            </a:r>
            <a:r>
              <a:rPr lang="en-US" sz="3200" b="0" dirty="0"/>
              <a:t>” each Boolean </a:t>
            </a:r>
            <a:endParaRPr lang="en-US" sz="32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/>
              <a:t>	</a:t>
            </a:r>
            <a:r>
              <a:rPr lang="en-US" sz="3200" b="0" dirty="0" smtClean="0"/>
              <a:t>variable </a:t>
            </a:r>
            <a:r>
              <a:rPr lang="en-US" sz="3200" b="0" dirty="0"/>
              <a:t>value, and then </a:t>
            </a:r>
            <a:r>
              <a:rPr lang="en-US" sz="3200" b="0" dirty="0">
                <a:solidFill>
                  <a:srgbClr val="FF0000"/>
                </a:solidFill>
              </a:rPr>
              <a:t>verify</a:t>
            </a:r>
            <a:r>
              <a:rPr lang="en-US" sz="3200" b="0" dirty="0"/>
              <a:t> the guessed solution.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en-US" sz="3200" b="0" dirty="0">
                <a:latin typeface="Symbol" pitchFamily="18" charset="2"/>
              </a:rPr>
              <a:t>Þ</a:t>
            </a:r>
            <a:r>
              <a:rPr lang="en-US" sz="3200" b="0" dirty="0"/>
              <a:t> polynomial-time nondeterministic algorithm </a:t>
            </a:r>
            <a:r>
              <a:rPr lang="en-US" sz="3200" b="0" dirty="0">
                <a:latin typeface="Symbol" pitchFamily="18" charset="2"/>
              </a:rPr>
              <a:t>Î</a:t>
            </a:r>
            <a:r>
              <a:rPr lang="en-US" sz="3200" b="0" dirty="0"/>
              <a:t> NP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en-US" sz="3200" b="0" dirty="0"/>
              <a:t>This “guess &amp; verify” approach is general.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Idea</a:t>
            </a:r>
            <a:r>
              <a:rPr lang="en-US" sz="3200" b="0" dirty="0"/>
              <a:t>: “Guessing” is usually trivially fast (</a:t>
            </a:r>
            <a:r>
              <a:rPr lang="en-US" sz="3200" b="0" dirty="0">
                <a:latin typeface="Symbol" pitchFamily="18" charset="2"/>
              </a:rPr>
              <a:t>Î</a:t>
            </a:r>
            <a:r>
              <a:rPr lang="en-US" sz="3200" b="0" dirty="0"/>
              <a:t> NP)	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latin typeface="Symbol" pitchFamily="18" charset="2"/>
              </a:rPr>
              <a:t>Þ</a:t>
            </a:r>
            <a:r>
              <a:rPr lang="en-US" sz="3200" b="0" dirty="0"/>
              <a:t> NP can be characterized by the “verify” property: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b="0" dirty="0"/>
              <a:t>NP	</a:t>
            </a:r>
            <a:r>
              <a:rPr lang="en-US" sz="3200" b="0" dirty="0">
                <a:solidFill>
                  <a:srgbClr val="FF0000"/>
                </a:solidFill>
                <a:latin typeface="Symbol" pitchFamily="18" charset="2"/>
              </a:rPr>
              <a:t>º</a:t>
            </a:r>
            <a:r>
              <a:rPr lang="en-US" sz="3200" b="0" dirty="0">
                <a:latin typeface="Symbol" pitchFamily="18" charset="2"/>
              </a:rPr>
              <a:t> </a:t>
            </a:r>
            <a:r>
              <a:rPr lang="en-US" sz="3200" b="0" dirty="0"/>
              <a:t> set of problems for which </a:t>
            </a:r>
            <a:r>
              <a:rPr lang="en-US" sz="3200" b="0" dirty="0" smtClean="0"/>
              <a:t>proposed</a:t>
            </a:r>
          </a:p>
          <a:p>
            <a:pPr marL="342900" indent="-342900"/>
            <a:r>
              <a:rPr lang="en-US" sz="3200" dirty="0" smtClean="0"/>
              <a:t>	</a:t>
            </a:r>
            <a:r>
              <a:rPr lang="en-US" sz="3200" b="0" dirty="0"/>
              <a:t>	</a:t>
            </a:r>
            <a:r>
              <a:rPr lang="en-US" sz="3200" dirty="0" smtClean="0"/>
              <a:t>	solutions can </a:t>
            </a:r>
            <a:r>
              <a:rPr lang="en-US" sz="3200" b="0" dirty="0"/>
              <a:t>be quickly verified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b="0" dirty="0"/>
              <a:t>	 	</a:t>
            </a:r>
            <a:r>
              <a:rPr lang="en-US" sz="3200" b="0" dirty="0">
                <a:solidFill>
                  <a:srgbClr val="FF0000"/>
                </a:solidFill>
                <a:latin typeface="Symbol" pitchFamily="18" charset="2"/>
              </a:rPr>
              <a:t>º</a:t>
            </a:r>
            <a:r>
              <a:rPr lang="en-US" sz="3200" b="0" dirty="0">
                <a:latin typeface="Symbol" pitchFamily="18" charset="2"/>
              </a:rPr>
              <a:t> </a:t>
            </a:r>
            <a:r>
              <a:rPr lang="en-US" sz="3200" b="0" dirty="0"/>
              <a:t>set of languages for which </a:t>
            </a:r>
            <a:r>
              <a:rPr lang="en-US" sz="3200" b="0" dirty="0" smtClean="0"/>
              <a:t>string</a:t>
            </a:r>
          </a:p>
          <a:p>
            <a:pPr marL="342900" indent="-342900"/>
            <a:r>
              <a:rPr lang="en-US" sz="3200" dirty="0"/>
              <a:t>	</a:t>
            </a:r>
            <a:r>
              <a:rPr lang="en-US" sz="3200" dirty="0" smtClean="0"/>
              <a:t>		membership can </a:t>
            </a:r>
            <a:r>
              <a:rPr lang="en-US" sz="3200" b="0" dirty="0"/>
              <a:t>be quickly tested.</a:t>
            </a:r>
          </a:p>
        </p:txBody>
      </p:sp>
      <p:pic>
        <p:nvPicPr>
          <p:cNvPr id="5" name="Picture 5" descr="animplugins-te1-00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5105400"/>
            <a:ext cx="85248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4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48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48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48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48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748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748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48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7485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7485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20" name="Picture 8" descr="Cook_p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538" y="0"/>
            <a:ext cx="7510462" cy="100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5722" name="Picture 10" descr="Steve_t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18319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5721" name="Rectangle 9"/>
          <p:cNvSpPr>
            <a:spLocks noChangeArrowheads="1"/>
          </p:cNvSpPr>
          <p:nvPr/>
        </p:nvSpPr>
        <p:spPr bwMode="auto">
          <a:xfrm>
            <a:off x="2187575" y="1835150"/>
            <a:ext cx="3209925" cy="8794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5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5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5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5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5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5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4825" y="0"/>
            <a:ext cx="8639175" cy="6858000"/>
            <a:chOff x="192" y="0"/>
            <a:chExt cx="5442" cy="4320"/>
          </a:xfrm>
        </p:grpSpPr>
        <p:pic>
          <p:nvPicPr>
            <p:cNvPr id="214024" name="Picture 5" descr="Levin_Page1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" y="0"/>
              <a:ext cx="270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25" name="Picture 6" descr="Levin_Page2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2" y="0"/>
              <a:ext cx="277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56744" name="Picture 8" descr="ho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25" y="4495800"/>
            <a:ext cx="3124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6746" name="Line 10"/>
          <p:cNvSpPr>
            <a:spLocks noChangeShapeType="1"/>
          </p:cNvSpPr>
          <p:nvPr/>
        </p:nvSpPr>
        <p:spPr bwMode="auto">
          <a:xfrm>
            <a:off x="5241925" y="5200650"/>
            <a:ext cx="812800" cy="666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6747" name="Line 11"/>
          <p:cNvSpPr>
            <a:spLocks noChangeShapeType="1"/>
          </p:cNvSpPr>
          <p:nvPr/>
        </p:nvSpPr>
        <p:spPr bwMode="auto">
          <a:xfrm>
            <a:off x="7972425" y="4419600"/>
            <a:ext cx="6350" cy="11239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56748" name="Picture 12" descr="LL93 resiz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1313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6749" name="Text Box 13"/>
          <p:cNvSpPr txBox="1">
            <a:spLocks noChangeArrowheads="1"/>
          </p:cNvSpPr>
          <p:nvPr/>
        </p:nvSpPr>
        <p:spPr bwMode="auto">
          <a:xfrm rot="-1652448">
            <a:off x="3302000" y="396875"/>
            <a:ext cx="22479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FF0000"/>
                </a:solidFill>
              </a:rPr>
              <a:t>Entire paper!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56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56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6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6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5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5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5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56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56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46" grpId="0" animBg="1"/>
      <p:bldP spid="756747" grpId="0" animBg="1"/>
      <p:bldP spid="7567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ChangeArrowheads="1"/>
          </p:cNvSpPr>
          <p:nvPr/>
        </p:nvSpPr>
        <p:spPr bwMode="auto">
          <a:xfrm>
            <a:off x="0" y="76200"/>
            <a:ext cx="678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An NP-Complete Encyclopedia</a:t>
            </a:r>
          </a:p>
        </p:txBody>
      </p:sp>
      <p:sp>
        <p:nvSpPr>
          <p:cNvPr id="766984" name="Rectangle 8"/>
          <p:cNvSpPr>
            <a:spLocks noChangeArrowheads="1"/>
          </p:cNvSpPr>
          <p:nvPr/>
        </p:nvSpPr>
        <p:spPr bwMode="auto">
          <a:xfrm>
            <a:off x="76200" y="838200"/>
            <a:ext cx="9067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>
                <a:solidFill>
                  <a:srgbClr val="FF00FF"/>
                </a:solidFill>
              </a:rPr>
              <a:t>Classic book</a:t>
            </a:r>
            <a:r>
              <a:rPr lang="en-US" sz="3100" b="0"/>
              <a:t>: Garey &amp; Johnson, 1979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Definitive guide to NP-completeness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Lists hundreds of NP-complete problems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Gives reduction types and refs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/>
          </a:p>
        </p:txBody>
      </p:sp>
      <p:pic>
        <p:nvPicPr>
          <p:cNvPr id="766987" name="Picture 11" descr="G and J cropped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667000"/>
            <a:ext cx="27336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69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00400"/>
            <a:ext cx="51054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6566647" y="35859"/>
            <a:ext cx="1411224" cy="1828800"/>
            <a:chOff x="6629400" y="0"/>
            <a:chExt cx="1411224" cy="1828800"/>
          </a:xfrm>
        </p:grpSpPr>
        <p:pic>
          <p:nvPicPr>
            <p:cNvPr id="343043" name="Picture 3" descr="D:\= Master new courses\Master Images\Garey_cropped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1848" y="0"/>
              <a:ext cx="1132952" cy="1676400"/>
            </a:xfrm>
            <a:prstGeom prst="rect">
              <a:avLst/>
            </a:prstGeom>
            <a:noFill/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629400" y="1600200"/>
              <a:ext cx="14112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400" dirty="0" smtClean="0"/>
                <a:t>Michael </a:t>
              </a:r>
              <a:r>
                <a:rPr lang="en-US" sz="1400" dirty="0" err="1" smtClean="0"/>
                <a:t>Garey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00549" y="35860"/>
            <a:ext cx="1411224" cy="1828799"/>
            <a:chOff x="7836408" y="1"/>
            <a:chExt cx="1411224" cy="1828799"/>
          </a:xfrm>
        </p:grpSpPr>
        <p:pic>
          <p:nvPicPr>
            <p:cNvPr id="343045" name="Picture 5" descr="D:\= Master new courses\Master Images\Johnson_DS@72dpi_croppe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40430" y="1"/>
              <a:ext cx="1203569" cy="1676400"/>
            </a:xfrm>
            <a:prstGeom prst="rect">
              <a:avLst/>
            </a:prstGeom>
            <a:noFill/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7836408" y="1600200"/>
              <a:ext cx="14112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400" dirty="0" smtClean="0"/>
                <a:t>David Johnson</a:t>
              </a:r>
            </a:p>
            <a:p>
              <a:pPr marL="342900" indent="-342900" algn="ctr"/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66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6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66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669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66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669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66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66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Robustness of P and NP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00"/>
                </a:solidFill>
              </a:rPr>
              <a:t>Compositions</a:t>
            </a:r>
            <a:r>
              <a:rPr lang="en-US" sz="3100" b="0" dirty="0"/>
              <a:t> of polynomials yields polynomials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/>
              <a:t>Computation models’ efficiencies are all </a:t>
            </a:r>
            <a:r>
              <a:rPr lang="en-US" sz="3100" b="0" dirty="0" err="1">
                <a:solidFill>
                  <a:srgbClr val="FF0000"/>
                </a:solidFill>
              </a:rPr>
              <a:t>polynomially</a:t>
            </a:r>
            <a:r>
              <a:rPr lang="en-US" sz="3100" b="0" dirty="0">
                <a:solidFill>
                  <a:srgbClr val="FF0000"/>
                </a:solidFill>
              </a:rPr>
              <a:t> </a:t>
            </a:r>
            <a:endParaRPr lang="en-US" sz="3100" b="0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>
                <a:solidFill>
                  <a:srgbClr val="FF0000"/>
                </a:solidFill>
              </a:rPr>
              <a:t>	</a:t>
            </a:r>
            <a:r>
              <a:rPr lang="en-US" sz="3100" b="0" dirty="0" smtClean="0">
                <a:solidFill>
                  <a:srgbClr val="FF0000"/>
                </a:solidFill>
              </a:rPr>
              <a:t>related</a:t>
            </a:r>
            <a:r>
              <a:rPr lang="en-US" sz="3100" b="0" dirty="0" smtClean="0"/>
              <a:t> </a:t>
            </a:r>
            <a:r>
              <a:rPr lang="en-US" sz="3100" b="0" dirty="0"/>
              <a:t>(i.e., can efficiently simulate one another).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 err="1"/>
              <a:t>Defs</a:t>
            </a:r>
            <a:r>
              <a:rPr lang="en-US" sz="3100" b="0" dirty="0"/>
              <a:t> of </a:t>
            </a:r>
            <a:r>
              <a:rPr lang="en-US" sz="3100" b="0" dirty="0">
                <a:solidFill>
                  <a:srgbClr val="FF0000"/>
                </a:solidFill>
              </a:rPr>
              <a:t>P</a:t>
            </a:r>
            <a:r>
              <a:rPr lang="en-US" sz="3100" b="0" dirty="0"/>
              <a:t> and </a:t>
            </a:r>
            <a:r>
              <a:rPr lang="en-US" sz="3100" b="0" dirty="0">
                <a:solidFill>
                  <a:srgbClr val="FF0000"/>
                </a:solidFill>
              </a:rPr>
              <a:t>NP</a:t>
            </a:r>
            <a:r>
              <a:rPr lang="en-US" sz="3100" b="0" dirty="0"/>
              <a:t> is computation</a:t>
            </a:r>
            <a:r>
              <a:rPr lang="en-US" sz="3100" b="0" dirty="0">
                <a:solidFill>
                  <a:srgbClr val="FF0000"/>
                </a:solidFill>
              </a:rPr>
              <a:t> model-independent</a:t>
            </a:r>
            <a:r>
              <a:rPr lang="en-US" sz="3100" b="0" dirty="0"/>
              <a:t>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 dirty="0"/>
          </a:p>
        </p:txBody>
      </p:sp>
      <p:pic>
        <p:nvPicPr>
          <p:cNvPr id="749573" name="Picture 5" descr="800px-Maqu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733800"/>
            <a:ext cx="2286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90" name="Picture 22" descr="aba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105400"/>
            <a:ext cx="18288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92" name="Picture 24" descr="Cray1Supercomputer19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105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84" name="Picture 16" descr="desig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886200"/>
            <a:ext cx="7826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9582" name="Rectangle 14"/>
          <p:cNvSpPr>
            <a:spLocks noChangeArrowheads="1"/>
          </p:cNvSpPr>
          <p:nvPr/>
        </p:nvSpPr>
        <p:spPr bwMode="auto">
          <a:xfrm>
            <a:off x="6858000" y="3962400"/>
            <a:ext cx="7286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0" b="0"/>
              <a:t>μ</a:t>
            </a:r>
          </a:p>
        </p:txBody>
      </p:sp>
      <p:sp>
        <p:nvSpPr>
          <p:cNvPr id="749581" name="Text Box 13"/>
          <p:cNvSpPr txBox="1">
            <a:spLocks noChangeArrowheads="1"/>
          </p:cNvSpPr>
          <p:nvPr/>
        </p:nvSpPr>
        <p:spPr bwMode="auto">
          <a:xfrm>
            <a:off x="4191000" y="5029200"/>
            <a:ext cx="990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0" b="0"/>
              <a:t>λ</a:t>
            </a:r>
          </a:p>
        </p:txBody>
      </p:sp>
      <p:pic>
        <p:nvPicPr>
          <p:cNvPr id="749586" name="Picture 18" descr="cubic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5334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95" name="Picture 27" descr="DNA_orbit_animated_sma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3352800"/>
            <a:ext cx="1295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96" name="Picture 28" descr="Poo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5524500"/>
            <a:ext cx="1905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9597" name="Rectangle 29"/>
          <p:cNvSpPr>
            <a:spLocks noChangeArrowheads="1"/>
          </p:cNvSpPr>
          <p:nvPr/>
        </p:nvSpPr>
        <p:spPr bwMode="auto">
          <a:xfrm>
            <a:off x="4724400" y="4876800"/>
            <a:ext cx="19812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endParaRPr lang="en-US" sz="900" b="0">
              <a:solidFill>
                <a:srgbClr val="FF9900"/>
              </a:solidFill>
            </a:endParaRPr>
          </a:p>
          <a:p>
            <a:pPr marL="342900" indent="-342900" eaLnBrk="1" hangingPunct="1"/>
            <a:r>
              <a:rPr lang="en-US" sz="2000" b="0">
                <a:solidFill>
                  <a:srgbClr val="CC6600"/>
                </a:solidFill>
              </a:rPr>
              <a:t>x</a:t>
            </a:r>
            <a:r>
              <a:rPr lang="en-US" sz="2000" b="0" baseline="30000">
                <a:solidFill>
                  <a:srgbClr val="CC6600"/>
                </a:solidFill>
              </a:rPr>
              <a:t>3</a:t>
            </a:r>
            <a:r>
              <a:rPr lang="en-US" sz="1400" b="0">
                <a:solidFill>
                  <a:srgbClr val="CC6600"/>
                </a:solidFill>
              </a:rPr>
              <a:t> </a:t>
            </a:r>
            <a:r>
              <a:rPr lang="en-US" sz="2000" b="0">
                <a:solidFill>
                  <a:srgbClr val="CC6600"/>
                </a:solidFill>
              </a:rPr>
              <a:t>+</a:t>
            </a:r>
            <a:r>
              <a:rPr lang="en-US" sz="1400" b="0">
                <a:solidFill>
                  <a:srgbClr val="CC6600"/>
                </a:solidFill>
              </a:rPr>
              <a:t> </a:t>
            </a:r>
            <a:r>
              <a:rPr lang="en-US" sz="2000" b="0">
                <a:solidFill>
                  <a:srgbClr val="CC6600"/>
                </a:solidFill>
              </a:rPr>
              <a:t>y</a:t>
            </a:r>
            <a:r>
              <a:rPr lang="en-US" sz="2000" b="0" baseline="30000">
                <a:solidFill>
                  <a:srgbClr val="CC6600"/>
                </a:solidFill>
              </a:rPr>
              <a:t>3</a:t>
            </a:r>
            <a:r>
              <a:rPr lang="en-US" sz="1400" b="0">
                <a:solidFill>
                  <a:srgbClr val="CC6600"/>
                </a:solidFill>
              </a:rPr>
              <a:t> </a:t>
            </a:r>
            <a:r>
              <a:rPr lang="en-US" sz="2000" b="0">
                <a:solidFill>
                  <a:srgbClr val="CC6600"/>
                </a:solidFill>
              </a:rPr>
              <a:t>+</a:t>
            </a:r>
            <a:r>
              <a:rPr lang="en-US" sz="1400" b="0">
                <a:solidFill>
                  <a:srgbClr val="CC6600"/>
                </a:solidFill>
              </a:rPr>
              <a:t> </a:t>
            </a:r>
            <a:r>
              <a:rPr lang="en-US" sz="2000" b="0">
                <a:solidFill>
                  <a:srgbClr val="CC6600"/>
                </a:solidFill>
              </a:rPr>
              <a:t>z</a:t>
            </a:r>
            <a:r>
              <a:rPr lang="en-US" sz="2000" b="0" baseline="30000">
                <a:solidFill>
                  <a:srgbClr val="CC6600"/>
                </a:solidFill>
              </a:rPr>
              <a:t>3</a:t>
            </a:r>
            <a:r>
              <a:rPr lang="en-US" sz="1400" b="0">
                <a:solidFill>
                  <a:srgbClr val="CC6600"/>
                </a:solidFill>
              </a:rPr>
              <a:t> </a:t>
            </a:r>
            <a:r>
              <a:rPr lang="en-US" sz="2000" b="0">
                <a:solidFill>
                  <a:srgbClr val="CC6600"/>
                </a:solidFill>
              </a:rPr>
              <a:t>=</a:t>
            </a:r>
            <a:r>
              <a:rPr lang="en-US" sz="1400" b="0">
                <a:solidFill>
                  <a:srgbClr val="CC6600"/>
                </a:solidFill>
              </a:rPr>
              <a:t> </a:t>
            </a:r>
            <a:r>
              <a:rPr lang="en-US" sz="2000" b="0">
                <a:solidFill>
                  <a:srgbClr val="CC6600"/>
                </a:solidFill>
              </a:rPr>
              <a:t>33</a:t>
            </a:r>
          </a:p>
        </p:txBody>
      </p:sp>
      <p:pic>
        <p:nvPicPr>
          <p:cNvPr id="16" name="Picture 11" descr="Gol-gun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3810000"/>
            <a:ext cx="1676400" cy="90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4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4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4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49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49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49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49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49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49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49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49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49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9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9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9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9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9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4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4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82" grpId="0"/>
      <p:bldP spid="7495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3153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NP Completeness Benefits</a:t>
            </a: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8612" name="Rectangle 4"/>
          <p:cNvSpPr>
            <a:spLocks noChangeArrowheads="1"/>
          </p:cNvSpPr>
          <p:nvPr/>
        </p:nvSpPr>
        <p:spPr bwMode="auto">
          <a:xfrm>
            <a:off x="228600" y="8382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0">
                <a:solidFill>
                  <a:srgbClr val="FF0000"/>
                </a:solidFill>
              </a:rPr>
              <a:t>Saves time &amp; effort</a:t>
            </a:r>
            <a:r>
              <a:rPr lang="en-US" sz="3200" b="0"/>
              <a:t> of trying to solve intractable problems efficiently;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0"/>
              <a:t>Saves </a:t>
            </a:r>
            <a:r>
              <a:rPr lang="en-US" sz="3200" b="0">
                <a:solidFill>
                  <a:srgbClr val="FF0000"/>
                </a:solidFill>
              </a:rPr>
              <a:t>money</a:t>
            </a:r>
            <a:r>
              <a:rPr lang="en-US" sz="3200" b="0"/>
              <a:t> by not separately working to efficiently solve different problems;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0"/>
              <a:t>Helps systematically build on &amp; </a:t>
            </a:r>
            <a:r>
              <a:rPr lang="en-US" sz="3200" b="0">
                <a:solidFill>
                  <a:srgbClr val="FF0000"/>
                </a:solidFill>
              </a:rPr>
              <a:t>leverage</a:t>
            </a:r>
            <a:r>
              <a:rPr lang="en-US" sz="3200" b="0"/>
              <a:t> the work (or lack of progress) of others;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0">
                <a:solidFill>
                  <a:srgbClr val="FF0000"/>
                </a:solidFill>
              </a:rPr>
              <a:t>Transformations</a:t>
            </a:r>
            <a:r>
              <a:rPr lang="en-US" sz="3200" b="0"/>
              <a:t> can be used to solve new problems by reducing them to known ones;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/>
            </a:pPr>
            <a:r>
              <a:rPr lang="en-US" sz="3200" b="0">
                <a:solidFill>
                  <a:srgbClr val="FF0000"/>
                </a:solidFill>
              </a:rPr>
              <a:t>Illuminates</a:t>
            </a:r>
            <a:r>
              <a:rPr lang="en-US" sz="3200" b="0"/>
              <a:t> the structure &amp; complexity of seemingly unrelated problems;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0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0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0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08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0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9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6431280" y="2804160"/>
            <a:ext cx="762000" cy="24384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/>
          <p:nvPr/>
        </p:nvGrpSpPr>
        <p:grpSpPr>
          <a:xfrm>
            <a:off x="6553200" y="3078480"/>
            <a:ext cx="1310640" cy="207264"/>
            <a:chOff x="6553200" y="3078480"/>
            <a:chExt cx="1310640" cy="207264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553200" y="3078480"/>
              <a:ext cx="1310640" cy="1981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559296" y="3084576"/>
              <a:ext cx="1292352" cy="2011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848600" y="2895600"/>
            <a:ext cx="106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600" b="0" dirty="0" smtClean="0">
                <a:solidFill>
                  <a:srgbClr val="FF0000"/>
                </a:solidFill>
              </a:rPr>
              <a:t>Perelman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600" b="0" dirty="0" smtClean="0">
                <a:solidFill>
                  <a:srgbClr val="FF0000"/>
                </a:solidFill>
              </a:rPr>
              <a:t>2006</a:t>
            </a:r>
            <a:endParaRPr lang="en-US" sz="1600" b="0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101840" y="2758440"/>
            <a:ext cx="533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600" b="0" dirty="0" smtClean="0">
                <a:solidFill>
                  <a:srgbClr val="FF0000"/>
                </a:solidFill>
              </a:rPr>
              <a:t>??</a:t>
            </a:r>
            <a:endParaRPr lang="en-US" sz="1600" b="0" dirty="0"/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3276600" y="4583654"/>
            <a:ext cx="1447800" cy="24384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15" descr="ho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4757738"/>
            <a:ext cx="2895600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6834188" y="5875338"/>
            <a:ext cx="533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1686560" y="3423920"/>
            <a:ext cx="680720" cy="24384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89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89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9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175125" y="5113338"/>
            <a:ext cx="1828800" cy="1058862"/>
            <a:chOff x="2630" y="3221"/>
            <a:chExt cx="1152" cy="667"/>
          </a:xfrm>
        </p:grpSpPr>
        <p:pic>
          <p:nvPicPr>
            <p:cNvPr id="3085" name="Picture 16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30" y="3221"/>
              <a:ext cx="1152" cy="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6" name="Rectangle 20"/>
            <p:cNvSpPr>
              <a:spLocks noChangeArrowheads="1"/>
            </p:cNvSpPr>
            <p:nvPr/>
          </p:nvSpPr>
          <p:spPr bwMode="auto">
            <a:xfrm>
              <a:off x="3201" y="3235"/>
              <a:ext cx="447" cy="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6000" b="0">
                  <a:solidFill>
                    <a:srgbClr val="3399FF"/>
                  </a:solidFill>
                </a:rPr>
                <a:t>B</a:t>
              </a:r>
              <a:r>
                <a:rPr lang="en-US" sz="6000" b="0"/>
                <a:t> </a:t>
              </a:r>
            </a:p>
          </p:txBody>
        </p:sp>
      </p:grp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Reduction Types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0596" name="Rectangle 4"/>
          <p:cNvSpPr>
            <a:spLocks noChangeArrowheads="1"/>
          </p:cNvSpPr>
          <p:nvPr/>
        </p:nvSpPr>
        <p:spPr bwMode="auto">
          <a:xfrm>
            <a:off x="76200" y="10287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Many-one reduction</a:t>
            </a:r>
            <a:r>
              <a:rPr lang="en-US" sz="3200" b="0"/>
              <a:t>: converts an instance of one problem to a single instance of another problem.</a:t>
            </a:r>
          </a:p>
        </p:txBody>
      </p:sp>
      <p:graphicFrame>
        <p:nvGraphicFramePr>
          <p:cNvPr id="750601" name="Object 9"/>
          <p:cNvGraphicFramePr>
            <a:graphicFrameLocks noChangeAspect="1"/>
          </p:cNvGraphicFramePr>
          <p:nvPr>
            <p:ph/>
          </p:nvPr>
        </p:nvGraphicFramePr>
        <p:xfrm>
          <a:off x="2867025" y="2171700"/>
          <a:ext cx="3305175" cy="1409700"/>
        </p:xfrm>
        <a:graphic>
          <a:graphicData uri="http://schemas.openxmlformats.org/presentationml/2006/ole">
            <p:oleObj spid="_x0000_s3074" name="Picture" r:id="rId4" imgW="5696640" imgH="2429640" progId="Word.Picture.8">
              <p:embed/>
            </p:oleObj>
          </a:graphicData>
        </a:graphic>
      </p:graphicFrame>
      <p:sp>
        <p:nvSpPr>
          <p:cNvPr id="750603" name="Rectangle 11"/>
          <p:cNvSpPr>
            <a:spLocks noChangeArrowheads="1"/>
          </p:cNvSpPr>
          <p:nvPr/>
        </p:nvSpPr>
        <p:spPr bwMode="auto">
          <a:xfrm>
            <a:off x="76200" y="3716338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Turing reduction</a:t>
            </a:r>
            <a:r>
              <a:rPr lang="en-US" sz="3200" b="0"/>
              <a:t>: solves a problem A by multiple calls to an “oracle” for problem B.</a:t>
            </a:r>
          </a:p>
        </p:txBody>
      </p:sp>
      <p:sp>
        <p:nvSpPr>
          <p:cNvPr id="750604" name="Rectangle 12"/>
          <p:cNvSpPr>
            <a:spLocks noChangeArrowheads="1"/>
          </p:cNvSpPr>
          <p:nvPr/>
        </p:nvSpPr>
        <p:spPr bwMode="auto">
          <a:xfrm>
            <a:off x="6705600" y="2476500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CC33"/>
                </a:solidFill>
              </a:rPr>
              <a:t>A</a:t>
            </a:r>
            <a:r>
              <a:rPr lang="en-US" sz="3200" b="0"/>
              <a:t> </a:t>
            </a:r>
            <a:r>
              <a:rPr lang="en-US" sz="3200" b="0">
                <a:latin typeface="Symbol" pitchFamily="18" charset="2"/>
              </a:rPr>
              <a:t>£</a:t>
            </a:r>
            <a:r>
              <a:rPr lang="en-US" sz="3200" b="0" baseline="-25000">
                <a:solidFill>
                  <a:srgbClr val="FF0000"/>
                </a:solidFill>
              </a:rPr>
              <a:t>M</a:t>
            </a:r>
            <a:r>
              <a:rPr lang="en-US" sz="3200" b="0"/>
              <a:t> </a:t>
            </a:r>
            <a:r>
              <a:rPr lang="en-US" sz="3200" b="0">
                <a:solidFill>
                  <a:srgbClr val="3399FF"/>
                </a:solidFill>
              </a:rPr>
              <a:t>B</a:t>
            </a:r>
            <a:r>
              <a:rPr lang="en-US" sz="3200" b="0"/>
              <a:t> </a:t>
            </a:r>
          </a:p>
        </p:txBody>
      </p:sp>
      <p:sp>
        <p:nvSpPr>
          <p:cNvPr id="750605" name="Rectangle 13"/>
          <p:cNvSpPr>
            <a:spLocks noChangeArrowheads="1"/>
          </p:cNvSpPr>
          <p:nvPr/>
        </p:nvSpPr>
        <p:spPr bwMode="auto">
          <a:xfrm>
            <a:off x="6705600" y="5149850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CC33"/>
                </a:solidFill>
              </a:rPr>
              <a:t>A</a:t>
            </a:r>
            <a:r>
              <a:rPr lang="en-US" sz="3200" b="0"/>
              <a:t> </a:t>
            </a:r>
            <a:r>
              <a:rPr lang="en-US" sz="3200" b="0">
                <a:latin typeface="Symbol" pitchFamily="18" charset="2"/>
              </a:rPr>
              <a:t>£</a:t>
            </a:r>
            <a:r>
              <a:rPr lang="en-US" sz="3200" b="0" baseline="-25000">
                <a:solidFill>
                  <a:srgbClr val="FF0000"/>
                </a:solidFill>
              </a:rPr>
              <a:t>T</a:t>
            </a:r>
            <a:r>
              <a:rPr lang="en-US" sz="3200" b="0"/>
              <a:t> </a:t>
            </a:r>
            <a:r>
              <a:rPr lang="en-US" sz="3200" b="0">
                <a:solidFill>
                  <a:srgbClr val="3399FF"/>
                </a:solidFill>
              </a:rPr>
              <a:t>B</a:t>
            </a:r>
            <a:r>
              <a:rPr lang="en-US" sz="3200" b="0"/>
              <a:t> </a:t>
            </a: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>
            <a:off x="3533775" y="5621338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50597" name="Picture 5" descr="800px-Maqu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5062538"/>
            <a:ext cx="17526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0613" name="Rectangle 21"/>
          <p:cNvSpPr>
            <a:spLocks noChangeArrowheads="1"/>
          </p:cNvSpPr>
          <p:nvPr/>
        </p:nvSpPr>
        <p:spPr bwMode="auto">
          <a:xfrm>
            <a:off x="1524000" y="5011738"/>
            <a:ext cx="709613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6000" b="0">
                <a:solidFill>
                  <a:srgbClr val="33CC33"/>
                </a:solidFill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5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50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50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5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75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5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5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5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03" grpId="0"/>
      <p:bldP spid="750604" grpId="0"/>
      <p:bldP spid="750605" grpId="0"/>
      <p:bldP spid="750606" grpId="0" animBg="1"/>
      <p:bldP spid="7506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036859" y="3665500"/>
            <a:ext cx="1143000" cy="1592300"/>
            <a:chOff x="5029200" y="33528"/>
            <a:chExt cx="1411224" cy="196596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5029200" y="1770888"/>
              <a:ext cx="14112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200" dirty="0" smtClean="0"/>
                <a:t>Stephen Cook</a:t>
              </a:r>
              <a:endParaRPr lang="en-US" sz="1200" dirty="0"/>
            </a:p>
          </p:txBody>
        </p:sp>
        <p:pic>
          <p:nvPicPr>
            <p:cNvPr id="23" name="Picture 1" descr="D:\= Master new courses\Master Images\Cook_croppe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4128" y="33528"/>
              <a:ext cx="1284000" cy="1783080"/>
            </a:xfrm>
            <a:prstGeom prst="rect">
              <a:avLst/>
            </a:prstGeom>
            <a:noFill/>
          </p:spPr>
        </p:pic>
      </p:grpSp>
      <p:grpSp>
        <p:nvGrpSpPr>
          <p:cNvPr id="24" name="Group 23"/>
          <p:cNvGrpSpPr/>
          <p:nvPr/>
        </p:nvGrpSpPr>
        <p:grpSpPr>
          <a:xfrm>
            <a:off x="8055147" y="1828800"/>
            <a:ext cx="1066800" cy="1528231"/>
            <a:chOff x="7753350" y="33528"/>
            <a:chExt cx="1372362" cy="1965960"/>
          </a:xfrm>
        </p:grpSpPr>
        <p:pic>
          <p:nvPicPr>
            <p:cNvPr id="25" name="Picture 3" descr="D:\= Master new courses\Master Images\Karp_Cropp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53350" y="33528"/>
              <a:ext cx="1351192" cy="1783080"/>
            </a:xfrm>
            <a:prstGeom prst="rect">
              <a:avLst/>
            </a:prstGeom>
            <a:noFill/>
          </p:spPr>
        </p:pic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783031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100" dirty="0" smtClean="0"/>
                <a:t>Richard Karp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14800" y="4114800"/>
            <a:ext cx="3886200" cy="1006666"/>
            <a:chOff x="1616075" y="6858000"/>
            <a:chExt cx="4479925" cy="1160462"/>
          </a:xfrm>
        </p:grpSpPr>
        <p:grpSp>
          <p:nvGrpSpPr>
            <p:cNvPr id="14" name="Group 24"/>
            <p:cNvGrpSpPr>
              <a:grpSpLocks/>
            </p:cNvGrpSpPr>
            <p:nvPr/>
          </p:nvGrpSpPr>
          <p:grpSpPr bwMode="auto">
            <a:xfrm>
              <a:off x="4267200" y="6959600"/>
              <a:ext cx="1828800" cy="1058862"/>
              <a:chOff x="2630" y="3221"/>
              <a:chExt cx="1152" cy="667"/>
            </a:xfrm>
          </p:grpSpPr>
          <p:pic>
            <p:nvPicPr>
              <p:cNvPr id="15" name="Picture 16" descr="274001281_edb8f86730_o croppe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30" y="3221"/>
                <a:ext cx="1152" cy="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20"/>
              <p:cNvSpPr>
                <a:spLocks noChangeArrowheads="1"/>
              </p:cNvSpPr>
              <p:nvPr/>
            </p:nvSpPr>
            <p:spPr bwMode="auto">
              <a:xfrm>
                <a:off x="3201" y="3235"/>
                <a:ext cx="447" cy="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1" hangingPunct="1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 sz="6000" b="0" dirty="0">
                    <a:solidFill>
                      <a:srgbClr val="3399FF"/>
                    </a:solidFill>
                  </a:rPr>
                  <a:t>B</a:t>
                </a:r>
                <a:r>
                  <a:rPr lang="en-US" sz="6000" b="0" dirty="0"/>
                  <a:t> </a:t>
                </a:r>
              </a:p>
            </p:txBody>
          </p:sp>
        </p:grp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3625850" y="7467600"/>
              <a:ext cx="914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Picture 5" descr="800px-Maquin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25675" y="6908800"/>
              <a:ext cx="1752600" cy="973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1616075" y="6858000"/>
              <a:ext cx="709613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6000" b="0">
                  <a:solidFill>
                    <a:srgbClr val="33CC33"/>
                  </a:solidFill>
                </a:rPr>
                <a:t>A</a:t>
              </a:r>
            </a:p>
          </p:txBody>
        </p:sp>
      </p:grp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Polynomial-Time Reduction Types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2341" name="Rectangle 5"/>
          <p:cNvSpPr>
            <a:spLocks noChangeArrowheads="1"/>
          </p:cNvSpPr>
          <p:nvPr/>
        </p:nvSpPr>
        <p:spPr bwMode="auto">
          <a:xfrm>
            <a:off x="76200" y="838200"/>
            <a:ext cx="906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Polynomial-time many-one reduction</a:t>
            </a:r>
            <a:r>
              <a:rPr lang="en-US" sz="3100" b="0" dirty="0"/>
              <a:t>: transforms in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polynomial </a:t>
            </a:r>
            <a:r>
              <a:rPr lang="en-US" sz="3100" b="0" dirty="0"/>
              <a:t>time an instance of problem A to an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instance </a:t>
            </a:r>
            <a:r>
              <a:rPr lang="en-US" sz="3100" b="0" dirty="0"/>
              <a:t>of problem B.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latin typeface="Symbol" pitchFamily="18" charset="2"/>
              </a:rPr>
              <a:t>Þ </a:t>
            </a:r>
            <a:r>
              <a:rPr lang="en-US" sz="3100" b="0" dirty="0"/>
              <a:t>“Karp” reduction (transformation)</a:t>
            </a:r>
          </a:p>
        </p:txBody>
      </p:sp>
      <p:graphicFrame>
        <p:nvGraphicFramePr>
          <p:cNvPr id="782342" name="Object 6"/>
          <p:cNvGraphicFramePr>
            <a:graphicFrameLocks noChangeAspect="1"/>
          </p:cNvGraphicFramePr>
          <p:nvPr>
            <p:ph/>
          </p:nvPr>
        </p:nvGraphicFramePr>
        <p:xfrm>
          <a:off x="6096000" y="1828800"/>
          <a:ext cx="2438400" cy="1039813"/>
        </p:xfrm>
        <a:graphic>
          <a:graphicData uri="http://schemas.openxmlformats.org/presentationml/2006/ole">
            <p:oleObj spid="_x0000_s4098" name="Picture" r:id="rId7" imgW="5696640" imgH="2429640" progId="Word.Picture.8">
              <p:embed/>
            </p:oleObj>
          </a:graphicData>
        </a:graphic>
      </p:graphicFrame>
      <p:sp>
        <p:nvSpPr>
          <p:cNvPr id="782343" name="Rectangle 7"/>
          <p:cNvSpPr>
            <a:spLocks noChangeArrowheads="1"/>
          </p:cNvSpPr>
          <p:nvPr/>
        </p:nvSpPr>
        <p:spPr bwMode="auto">
          <a:xfrm>
            <a:off x="76200" y="31242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Polynomial-time Turing reduction</a:t>
            </a:r>
            <a:r>
              <a:rPr lang="en-US" sz="3100" b="0" dirty="0"/>
              <a:t>: solves </a:t>
            </a:r>
            <a:r>
              <a:rPr lang="en-US" sz="3100" b="0" dirty="0" smtClean="0"/>
              <a:t>problem</a:t>
            </a:r>
          </a:p>
          <a:p>
            <a:pPr marL="342900" indent="-342900"/>
            <a:r>
              <a:rPr lang="en-US" sz="3100" dirty="0" smtClean="0"/>
              <a:t>	 A by </a:t>
            </a:r>
            <a:r>
              <a:rPr lang="en-US" sz="3100" dirty="0" err="1" smtClean="0"/>
              <a:t>polynomially</a:t>
            </a:r>
            <a:r>
              <a:rPr lang="en-US" sz="3100" dirty="0" smtClean="0"/>
              <a:t>-many </a:t>
            </a:r>
            <a:r>
              <a:rPr lang="en-US" sz="3100" b="0" dirty="0"/>
              <a:t>calls to “oracle” for B.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latin typeface="Symbol" pitchFamily="18" charset="2"/>
              </a:rPr>
              <a:t>Þ </a:t>
            </a:r>
            <a:r>
              <a:rPr lang="en-US" sz="3100" b="0" dirty="0"/>
              <a:t>“Cook” reduction</a:t>
            </a:r>
          </a:p>
        </p:txBody>
      </p:sp>
      <p:sp>
        <p:nvSpPr>
          <p:cNvPr id="782350" name="Rectangle 14"/>
          <p:cNvSpPr>
            <a:spLocks noChangeArrowheads="1"/>
          </p:cNvSpPr>
          <p:nvPr/>
        </p:nvSpPr>
        <p:spPr bwMode="auto">
          <a:xfrm>
            <a:off x="76200" y="5181600"/>
            <a:ext cx="906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Open</a:t>
            </a:r>
            <a:r>
              <a:rPr lang="en-US" sz="3100" b="0" dirty="0"/>
              <a:t>: do polynomial-time-bounded many-one and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Turing </a:t>
            </a:r>
            <a:r>
              <a:rPr lang="en-US" sz="3100" b="0" dirty="0"/>
              <a:t>reductions yield the same complexity classes?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dirty="0" smtClean="0"/>
              <a:t>	</a:t>
            </a:r>
            <a:r>
              <a:rPr lang="en-US" sz="3100" b="0" dirty="0" smtClean="0"/>
              <a:t>(</a:t>
            </a:r>
            <a:r>
              <a:rPr lang="en-US" sz="3100" b="0" dirty="0"/>
              <a:t>NP, co-NP, NP-complete, co-NP-complete,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8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8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8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8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82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82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8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782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782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782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782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Boolean 3-Satisfiability (3-SAT)</a:t>
            </a: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Def</a:t>
            </a:r>
            <a:r>
              <a:rPr lang="en-US" sz="3200" b="0" dirty="0"/>
              <a:t>: </a:t>
            </a:r>
            <a:r>
              <a:rPr lang="en-US" sz="3200" b="0" dirty="0">
                <a:solidFill>
                  <a:srgbClr val="FF0000"/>
                </a:solidFill>
              </a:rPr>
              <a:t>3-CNF</a:t>
            </a:r>
            <a:r>
              <a:rPr lang="en-US" sz="3200" b="0" dirty="0"/>
              <a:t>: each sum term has exactly 3 literals.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Ex:	(x</a:t>
            </a:r>
            <a:r>
              <a:rPr lang="en-US" sz="3200" b="0" baseline="-25000" dirty="0"/>
              <a:t>1</a:t>
            </a:r>
            <a:r>
              <a:rPr lang="en-US" sz="3200" b="0" dirty="0"/>
              <a:t>+x</a:t>
            </a:r>
            <a:r>
              <a:rPr lang="en-US" sz="3200" b="0" baseline="-25000" dirty="0"/>
              <a:t>5</a:t>
            </a:r>
            <a:r>
              <a:rPr lang="en-US" sz="3200" b="0" dirty="0"/>
              <a:t>+x</a:t>
            </a:r>
            <a:r>
              <a:rPr lang="en-US" sz="3200" b="0" baseline="-25000" dirty="0"/>
              <a:t>7</a:t>
            </a:r>
            <a:r>
              <a:rPr lang="en-US" sz="3200" b="0" dirty="0"/>
              <a:t>)(x</a:t>
            </a:r>
            <a:r>
              <a:rPr lang="en-US" sz="3200" b="0" baseline="-25000" dirty="0"/>
              <a:t>3</a:t>
            </a:r>
            <a:r>
              <a:rPr lang="en-US" sz="3200" b="0" dirty="0"/>
              <a:t>+x'</a:t>
            </a:r>
            <a:r>
              <a:rPr lang="en-US" sz="3200" b="0" baseline="-25000" dirty="0"/>
              <a:t>4</a:t>
            </a:r>
            <a:r>
              <a:rPr lang="en-US" sz="3200" b="0" dirty="0"/>
              <a:t>+x'</a:t>
            </a:r>
            <a:r>
              <a:rPr lang="en-US" sz="3200" b="0" baseline="-25000" dirty="0"/>
              <a:t>5</a:t>
            </a:r>
            <a:r>
              <a:rPr lang="en-US" sz="3200" b="0" dirty="0"/>
              <a:t>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Def</a:t>
            </a:r>
            <a:r>
              <a:rPr lang="en-US" sz="3200" b="0" dirty="0"/>
              <a:t>: </a:t>
            </a:r>
            <a:r>
              <a:rPr lang="en-US" sz="3200" b="0" dirty="0">
                <a:solidFill>
                  <a:srgbClr val="FF0000"/>
                </a:solidFill>
              </a:rPr>
              <a:t>3-SAT</a:t>
            </a:r>
            <a:r>
              <a:rPr lang="en-US" sz="3200" b="0" dirty="0"/>
              <a:t>: given an n-variable </a:t>
            </a:r>
            <a:r>
              <a:rPr lang="en-US" sz="3200" b="0" dirty="0" err="1"/>
              <a:t>boolean</a:t>
            </a:r>
            <a:r>
              <a:rPr lang="en-US" sz="3200" b="0" dirty="0"/>
              <a:t> </a:t>
            </a:r>
            <a:r>
              <a:rPr lang="en-US" sz="3200" b="0" dirty="0" smtClean="0"/>
              <a:t>formula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/>
              <a:t>		</a:t>
            </a:r>
            <a:r>
              <a:rPr lang="en-US" sz="3200" b="0" dirty="0" smtClean="0"/>
              <a:t>(in CNF), is it </a:t>
            </a:r>
            <a:r>
              <a:rPr lang="en-US" sz="3200" b="0" dirty="0" err="1" smtClean="0"/>
              <a:t>satisfiable</a:t>
            </a:r>
            <a:r>
              <a:rPr lang="en-US" sz="3200" b="0" dirty="0" smtClean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Theorem</a:t>
            </a:r>
            <a:r>
              <a:rPr lang="en-US" sz="3200" b="0" dirty="0"/>
              <a:t>: 3-SAT is NP-complete.</a:t>
            </a:r>
            <a:endParaRPr lang="en-US" sz="3200" b="0" u="sng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Proof</a:t>
            </a:r>
            <a:r>
              <a:rPr lang="en-US" sz="3200" b="0" dirty="0"/>
              <a:t>: convert each long clause of the given </a:t>
            </a:r>
            <a:r>
              <a:rPr lang="en-US" sz="3200" b="0" dirty="0" smtClean="0"/>
              <a:t>formula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/>
              <a:t>		</a:t>
            </a:r>
            <a:r>
              <a:rPr lang="en-US" sz="3200" b="0" dirty="0" smtClean="0"/>
              <a:t>into </a:t>
            </a:r>
            <a:r>
              <a:rPr lang="en-US" sz="3200" b="0" dirty="0"/>
              <a:t>an equivalent set of 3-CNF clauses: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Ex:	(</a:t>
            </a:r>
            <a:r>
              <a:rPr lang="en-US" sz="3200" b="0" dirty="0" err="1"/>
              <a:t>x+y+z+u+v+w</a:t>
            </a:r>
            <a:r>
              <a:rPr lang="en-US" sz="3200" b="0" dirty="0"/>
              <a:t>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		</a:t>
            </a:r>
            <a:r>
              <a:rPr lang="en-US" sz="3200" b="0" dirty="0">
                <a:latin typeface="Symbol" pitchFamily="18" charset="2"/>
              </a:rPr>
              <a:t>Þ </a:t>
            </a:r>
            <a:r>
              <a:rPr lang="en-US" sz="3200" b="0" dirty="0"/>
              <a:t>(</a:t>
            </a:r>
            <a:r>
              <a:rPr lang="en-US" sz="3200" b="0" dirty="0" err="1"/>
              <a:t>x+y+</a:t>
            </a:r>
            <a:r>
              <a:rPr lang="en-US" sz="3200" b="0" dirty="0" err="1">
                <a:solidFill>
                  <a:srgbClr val="FF0000"/>
                </a:solidFill>
              </a:rPr>
              <a:t>a</a:t>
            </a:r>
            <a:r>
              <a:rPr lang="en-US" sz="3200" b="0" dirty="0"/>
              <a:t>)(</a:t>
            </a:r>
            <a:r>
              <a:rPr lang="en-US" sz="3200" b="0" dirty="0" err="1">
                <a:solidFill>
                  <a:srgbClr val="FF0000"/>
                </a:solidFill>
              </a:rPr>
              <a:t>a'</a:t>
            </a:r>
            <a:r>
              <a:rPr lang="en-US" sz="3200" b="0" dirty="0" err="1"/>
              <a:t>+z+</a:t>
            </a:r>
            <a:r>
              <a:rPr lang="en-US" sz="3200" b="0" dirty="0" err="1">
                <a:solidFill>
                  <a:srgbClr val="33CC33"/>
                </a:solidFill>
              </a:rPr>
              <a:t>b</a:t>
            </a:r>
            <a:r>
              <a:rPr lang="en-US" sz="3200" b="0" dirty="0"/>
              <a:t>)(</a:t>
            </a:r>
            <a:r>
              <a:rPr lang="en-US" sz="3200" b="0" dirty="0" err="1">
                <a:solidFill>
                  <a:srgbClr val="33CC33"/>
                </a:solidFill>
              </a:rPr>
              <a:t>b'</a:t>
            </a:r>
            <a:r>
              <a:rPr lang="en-US" sz="3200" b="0" dirty="0" err="1"/>
              <a:t>+u+</a:t>
            </a:r>
            <a:r>
              <a:rPr lang="en-US" sz="3200" b="0" dirty="0" err="1">
                <a:solidFill>
                  <a:srgbClr val="3399FF"/>
                </a:solidFill>
              </a:rPr>
              <a:t>c</a:t>
            </a:r>
            <a:r>
              <a:rPr lang="en-US" sz="3200" b="0" dirty="0"/>
              <a:t>)(</a:t>
            </a:r>
            <a:r>
              <a:rPr lang="en-US" sz="3200" b="0" dirty="0" err="1">
                <a:solidFill>
                  <a:srgbClr val="3399FF"/>
                </a:solidFill>
              </a:rPr>
              <a:t>c'</a:t>
            </a:r>
            <a:r>
              <a:rPr lang="en-US" sz="3200" b="0" dirty="0" err="1"/>
              <a:t>+v+w</a:t>
            </a:r>
            <a:r>
              <a:rPr lang="en-US" sz="3200" b="0" dirty="0"/>
              <a:t>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/>
              <a:t>Resulting formula is </a:t>
            </a:r>
            <a:r>
              <a:rPr lang="en-US" sz="3100" b="0" dirty="0" err="1"/>
              <a:t>satisfiable</a:t>
            </a:r>
            <a:r>
              <a:rPr lang="en-US" sz="3100" b="0" dirty="0"/>
              <a:t> </a:t>
            </a:r>
            <a:r>
              <a:rPr lang="en-US" sz="3100" b="0" dirty="0" err="1"/>
              <a:t>iff</a:t>
            </a:r>
            <a:r>
              <a:rPr lang="en-US" sz="3100" b="0" dirty="0"/>
              <a:t> original formula is.</a:t>
            </a:r>
            <a:endParaRPr lang="en-US" sz="3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8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8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80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80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80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80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80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780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1-SAT and 2-SAT</a:t>
            </a:r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1316" name="Rectangle 4"/>
          <p:cNvSpPr>
            <a:spLocks noChangeArrowheads="1"/>
          </p:cNvSpPr>
          <p:nvPr/>
        </p:nvSpPr>
        <p:spPr bwMode="auto">
          <a:xfrm>
            <a:off x="152400" y="838200"/>
            <a:ext cx="8991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 smtClean="0"/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>
                <a:solidFill>
                  <a:srgbClr val="FF00FF"/>
                </a:solidFill>
              </a:rPr>
              <a:t>Idea</a:t>
            </a:r>
            <a:r>
              <a:rPr lang="en-US" sz="3200" dirty="0" smtClean="0"/>
              <a:t>: Determine the “</a:t>
            </a:r>
            <a:r>
              <a:rPr lang="en-US" sz="3200" dirty="0" smtClean="0">
                <a:solidFill>
                  <a:srgbClr val="3399FF"/>
                </a:solidFill>
              </a:rPr>
              <a:t>boundary of intractability</a:t>
            </a:r>
            <a:r>
              <a:rPr lang="en-US" sz="3200" dirty="0" smtClean="0"/>
              <a:t>” by</a:t>
            </a:r>
          </a:p>
          <a:p>
            <a:pPr marL="342900" indent="-342900"/>
            <a:r>
              <a:rPr lang="en-US" sz="3200" dirty="0" smtClean="0"/>
              <a:t>		varying / trivializing some of the parameters.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 smtClean="0"/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/>
              <a:t>Q: Is </a:t>
            </a:r>
            <a:r>
              <a:rPr lang="en-US" sz="3200" dirty="0" smtClean="0">
                <a:solidFill>
                  <a:srgbClr val="FF0000"/>
                </a:solidFill>
              </a:rPr>
              <a:t>1-SAT</a:t>
            </a:r>
            <a:r>
              <a:rPr lang="en-US" sz="3200" dirty="0" smtClean="0"/>
              <a:t> NP-complete?</a:t>
            </a:r>
            <a:endParaRPr lang="en-US" sz="3200" u="sng" dirty="0" smtClean="0"/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/>
              <a:t>A: No (look for a variable &amp; its negation)</a:t>
            </a:r>
          </a:p>
          <a:p>
            <a:pPr marL="342900" indent="-342900">
              <a:spcBef>
                <a:spcPct val="20000"/>
              </a:spcBef>
            </a:pPr>
            <a:endParaRPr lang="en-US" sz="3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Q: </a:t>
            </a:r>
            <a:r>
              <a:rPr lang="en-US" sz="3200" b="0" dirty="0" smtClean="0"/>
              <a:t>Is </a:t>
            </a:r>
            <a:r>
              <a:rPr lang="en-US" sz="3200" b="0" dirty="0">
                <a:solidFill>
                  <a:srgbClr val="FF0000"/>
                </a:solidFill>
              </a:rPr>
              <a:t>2-SAT</a:t>
            </a:r>
            <a:r>
              <a:rPr lang="en-US" sz="3200" b="0" dirty="0"/>
              <a:t> NP-complete</a:t>
            </a:r>
            <a:r>
              <a:rPr lang="en-US" sz="3200" b="0" dirty="0" smtClean="0"/>
              <a:t>?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dirty="0" smtClean="0"/>
              <a:t>A: No (cycles in the implication graph)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8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8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8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8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758953" y="40341"/>
            <a:ext cx="1372362" cy="1965960"/>
            <a:chOff x="7753350" y="33528"/>
            <a:chExt cx="1372362" cy="1965960"/>
          </a:xfrm>
        </p:grpSpPr>
        <p:pic>
          <p:nvPicPr>
            <p:cNvPr id="10" name="Picture 3" descr="D:\= Master new courses\Master Images\Karp_Cropp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53350" y="33528"/>
              <a:ext cx="1351192" cy="1783080"/>
            </a:xfrm>
            <a:prstGeom prst="rect">
              <a:avLst/>
            </a:prstGeom>
            <a:noFill/>
          </p:spPr>
        </p:pic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783031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600" dirty="0" smtClean="0"/>
                <a:t>Richard Karp</a:t>
              </a:r>
            </a:p>
            <a:p>
              <a:pPr marL="342900" indent="-342900" algn="ctr"/>
              <a:endParaRPr lang="en-US" sz="1600" dirty="0"/>
            </a:p>
          </p:txBody>
        </p:sp>
      </p:grp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52400" y="762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Classic NP Complete Problems</a:t>
            </a: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1620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Clique</a:t>
            </a:r>
            <a:r>
              <a:rPr lang="en-US" sz="3100" b="0" dirty="0"/>
              <a:t>: given a graph and </a:t>
            </a:r>
            <a:r>
              <a:rPr lang="en-US" sz="3100" b="0" dirty="0" smtClean="0"/>
              <a:t>integer </a:t>
            </a:r>
            <a:r>
              <a:rPr lang="en-US" sz="3100" b="0" dirty="0"/>
              <a:t>k, is there a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 smtClean="0"/>
              <a:t>	</a:t>
            </a:r>
            <a:r>
              <a:rPr lang="en-US" sz="3100" b="0" dirty="0" err="1" smtClean="0"/>
              <a:t>subgraph</a:t>
            </a:r>
            <a:r>
              <a:rPr lang="en-US" sz="3100" b="0" dirty="0" smtClean="0"/>
              <a:t> that </a:t>
            </a:r>
            <a:r>
              <a:rPr lang="en-US" sz="3100" b="0" dirty="0"/>
              <a:t>is a complete graph of size k?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 dirty="0"/>
          </a:p>
        </p:txBody>
      </p:sp>
      <p:pic>
        <p:nvPicPr>
          <p:cNvPr id="751626" name="Picture 10" descr="maximal-cliqu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32766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1627" name="Picture 11" descr="pcliq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33600"/>
            <a:ext cx="18415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1625" name="Picture 9" descr="CliqueGirlz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230563"/>
            <a:ext cx="3657600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1628" name="Picture 12" descr="dim34grap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4581525"/>
            <a:ext cx="24669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5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5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51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51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1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51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51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51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Classic NP Complete Problems</a:t>
            </a: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878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Set Cover</a:t>
            </a:r>
            <a:r>
              <a:rPr lang="en-US" sz="3100" b="0" dirty="0"/>
              <a:t>: given a universe </a:t>
            </a:r>
            <a:r>
              <a:rPr lang="en-US" sz="3100" b="0" dirty="0">
                <a:solidFill>
                  <a:srgbClr val="FF0000"/>
                </a:solidFill>
              </a:rPr>
              <a:t>U</a:t>
            </a:r>
            <a:r>
              <a:rPr lang="en-US" sz="3100" b="0" dirty="0"/>
              <a:t>, a collection of subsets </a:t>
            </a:r>
            <a:r>
              <a:rPr lang="en-US" sz="3100" b="0" dirty="0">
                <a:solidFill>
                  <a:srgbClr val="3399FF"/>
                </a:solidFill>
              </a:rPr>
              <a:t>S</a:t>
            </a:r>
            <a:r>
              <a:rPr lang="en-US" sz="3100" b="0" baseline="-25000" dirty="0">
                <a:solidFill>
                  <a:srgbClr val="3399FF"/>
                </a:solidFill>
              </a:rPr>
              <a:t>i</a:t>
            </a:r>
            <a:r>
              <a:rPr lang="en-US" sz="3100" b="0" dirty="0"/>
              <a:t>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and </a:t>
            </a:r>
            <a:r>
              <a:rPr lang="en-US" sz="3100" b="0" dirty="0"/>
              <a:t>an integer k, can k of these subsets cover U?</a:t>
            </a:r>
          </a:p>
        </p:txBody>
      </p:sp>
      <p:sp>
        <p:nvSpPr>
          <p:cNvPr id="758790" name="AutoShape 6"/>
          <p:cNvSpPr>
            <a:spLocks noChangeArrowheads="1"/>
          </p:cNvSpPr>
          <p:nvPr/>
        </p:nvSpPr>
        <p:spPr bwMode="auto">
          <a:xfrm>
            <a:off x="1676400" y="2514600"/>
            <a:ext cx="3962400" cy="2971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3" name="Oval 9"/>
          <p:cNvSpPr>
            <a:spLocks noChangeArrowheads="1"/>
          </p:cNvSpPr>
          <p:nvPr/>
        </p:nvSpPr>
        <p:spPr bwMode="auto">
          <a:xfrm>
            <a:off x="2895600" y="3657600"/>
            <a:ext cx="2133600" cy="114300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5" name="Oval 11"/>
          <p:cNvSpPr>
            <a:spLocks noChangeArrowheads="1"/>
          </p:cNvSpPr>
          <p:nvPr/>
        </p:nvSpPr>
        <p:spPr bwMode="auto">
          <a:xfrm rot="-2543157">
            <a:off x="1371600" y="2895600"/>
            <a:ext cx="3886200" cy="152400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7" name="Oval 13"/>
          <p:cNvSpPr>
            <a:spLocks noChangeArrowheads="1"/>
          </p:cNvSpPr>
          <p:nvPr/>
        </p:nvSpPr>
        <p:spPr bwMode="auto">
          <a:xfrm>
            <a:off x="1905000" y="2133600"/>
            <a:ext cx="2133600" cy="114300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8" name="Oval 14"/>
          <p:cNvSpPr>
            <a:spLocks noChangeArrowheads="1"/>
          </p:cNvSpPr>
          <p:nvPr/>
        </p:nvSpPr>
        <p:spPr bwMode="auto">
          <a:xfrm>
            <a:off x="1066800" y="3429000"/>
            <a:ext cx="5029200" cy="60960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799" name="Rectangle 15"/>
          <p:cNvSpPr>
            <a:spLocks noChangeArrowheads="1"/>
          </p:cNvSpPr>
          <p:nvPr/>
        </p:nvSpPr>
        <p:spPr bwMode="auto">
          <a:xfrm>
            <a:off x="4953000" y="2514600"/>
            <a:ext cx="58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758800" name="Oval 16"/>
          <p:cNvSpPr>
            <a:spLocks noChangeArrowheads="1"/>
          </p:cNvSpPr>
          <p:nvPr/>
        </p:nvSpPr>
        <p:spPr bwMode="auto">
          <a:xfrm>
            <a:off x="5105400" y="4191000"/>
            <a:ext cx="457200" cy="60960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801" name="Oval 17"/>
          <p:cNvSpPr>
            <a:spLocks noChangeArrowheads="1"/>
          </p:cNvSpPr>
          <p:nvPr/>
        </p:nvSpPr>
        <p:spPr bwMode="auto">
          <a:xfrm>
            <a:off x="838200" y="4267200"/>
            <a:ext cx="609600" cy="381000"/>
          </a:xfrm>
          <a:prstGeom prst="ellips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04800" y="2895600"/>
            <a:ext cx="2209800" cy="2133600"/>
            <a:chOff x="192" y="1824"/>
            <a:chExt cx="1392" cy="1344"/>
          </a:xfrm>
        </p:grpSpPr>
        <p:sp>
          <p:nvSpPr>
            <p:cNvPr id="222236" name="Oval 10"/>
            <p:cNvSpPr>
              <a:spLocks noChangeArrowheads="1"/>
            </p:cNvSpPr>
            <p:nvPr/>
          </p:nvSpPr>
          <p:spPr bwMode="auto">
            <a:xfrm>
              <a:off x="192" y="1824"/>
              <a:ext cx="1392" cy="134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7" name="Rectangle 18"/>
            <p:cNvSpPr>
              <a:spLocks noChangeArrowheads="1"/>
            </p:cNvSpPr>
            <p:nvPr/>
          </p:nvSpPr>
          <p:spPr bwMode="auto">
            <a:xfrm>
              <a:off x="240" y="2064"/>
              <a:ext cx="3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3399FF"/>
                  </a:solidFill>
                </a:rPr>
                <a:t>S</a:t>
              </a:r>
              <a:r>
                <a:rPr lang="en-US" sz="3200" b="0" baseline="-25000">
                  <a:solidFill>
                    <a:srgbClr val="3399FF"/>
                  </a:solidFill>
                </a:rPr>
                <a:t>2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57200" y="3733800"/>
            <a:ext cx="3886200" cy="2133600"/>
            <a:chOff x="288" y="2352"/>
            <a:chExt cx="2448" cy="1344"/>
          </a:xfrm>
        </p:grpSpPr>
        <p:sp>
          <p:nvSpPr>
            <p:cNvPr id="222234" name="Oval 5"/>
            <p:cNvSpPr>
              <a:spLocks noChangeArrowheads="1"/>
            </p:cNvSpPr>
            <p:nvPr/>
          </p:nvSpPr>
          <p:spPr bwMode="auto">
            <a:xfrm>
              <a:off x="288" y="2352"/>
              <a:ext cx="2448" cy="134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5" name="Rectangle 19"/>
            <p:cNvSpPr>
              <a:spLocks noChangeArrowheads="1"/>
            </p:cNvSpPr>
            <p:nvPr/>
          </p:nvSpPr>
          <p:spPr bwMode="auto">
            <a:xfrm>
              <a:off x="672" y="3216"/>
              <a:ext cx="3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3399FF"/>
                  </a:solidFill>
                </a:rPr>
                <a:t>S</a:t>
              </a:r>
              <a:r>
                <a:rPr lang="en-US" sz="3200" b="0" baseline="-25000">
                  <a:solidFill>
                    <a:srgbClr val="3399FF"/>
                  </a:solidFill>
                </a:rPr>
                <a:t>3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219200" y="1828800"/>
            <a:ext cx="1868488" cy="3505200"/>
            <a:chOff x="768" y="1152"/>
            <a:chExt cx="1177" cy="2208"/>
          </a:xfrm>
        </p:grpSpPr>
        <p:sp>
          <p:nvSpPr>
            <p:cNvPr id="222232" name="Oval 12"/>
            <p:cNvSpPr>
              <a:spLocks noChangeArrowheads="1"/>
            </p:cNvSpPr>
            <p:nvPr/>
          </p:nvSpPr>
          <p:spPr bwMode="auto">
            <a:xfrm rot="-2543157">
              <a:off x="1056" y="1152"/>
              <a:ext cx="889" cy="2208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3" name="Rectangle 20"/>
            <p:cNvSpPr>
              <a:spLocks noChangeArrowheads="1"/>
            </p:cNvSpPr>
            <p:nvPr/>
          </p:nvSpPr>
          <p:spPr bwMode="auto">
            <a:xfrm>
              <a:off x="768" y="1392"/>
              <a:ext cx="3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3399FF"/>
                  </a:solidFill>
                </a:rPr>
                <a:t>S</a:t>
              </a:r>
              <a:r>
                <a:rPr lang="en-US" sz="3200" b="0" baseline="-25000">
                  <a:solidFill>
                    <a:srgbClr val="3399FF"/>
                  </a:solidFill>
                </a:rPr>
                <a:t>1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667000" y="4876800"/>
            <a:ext cx="3886200" cy="1524000"/>
            <a:chOff x="1680" y="3072"/>
            <a:chExt cx="2448" cy="960"/>
          </a:xfrm>
        </p:grpSpPr>
        <p:sp>
          <p:nvSpPr>
            <p:cNvPr id="222230" name="Oval 8"/>
            <p:cNvSpPr>
              <a:spLocks noChangeArrowheads="1"/>
            </p:cNvSpPr>
            <p:nvPr/>
          </p:nvSpPr>
          <p:spPr bwMode="auto">
            <a:xfrm>
              <a:off x="1680" y="3072"/>
              <a:ext cx="2448" cy="960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1" name="Rectangle 21"/>
            <p:cNvSpPr>
              <a:spLocks noChangeArrowheads="1"/>
            </p:cNvSpPr>
            <p:nvPr/>
          </p:nvSpPr>
          <p:spPr bwMode="auto">
            <a:xfrm>
              <a:off x="2448" y="3600"/>
              <a:ext cx="3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3399FF"/>
                  </a:solidFill>
                </a:rPr>
                <a:t>S</a:t>
              </a:r>
              <a:r>
                <a:rPr lang="en-US" sz="3200" b="0" baseline="-25000">
                  <a:solidFill>
                    <a:srgbClr val="3399FF"/>
                  </a:solidFill>
                </a:rPr>
                <a:t>4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810000" y="2286000"/>
            <a:ext cx="2819400" cy="3581400"/>
            <a:chOff x="2400" y="1440"/>
            <a:chExt cx="1776" cy="2256"/>
          </a:xfrm>
        </p:grpSpPr>
        <p:sp>
          <p:nvSpPr>
            <p:cNvPr id="222228" name="Oval 7"/>
            <p:cNvSpPr>
              <a:spLocks noChangeArrowheads="1"/>
            </p:cNvSpPr>
            <p:nvPr/>
          </p:nvSpPr>
          <p:spPr bwMode="auto">
            <a:xfrm>
              <a:off x="2400" y="1440"/>
              <a:ext cx="1776" cy="2256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29" name="Rectangle 22"/>
            <p:cNvSpPr>
              <a:spLocks noChangeArrowheads="1"/>
            </p:cNvSpPr>
            <p:nvPr/>
          </p:nvSpPr>
          <p:spPr bwMode="auto">
            <a:xfrm>
              <a:off x="3696" y="2640"/>
              <a:ext cx="3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3399FF"/>
                  </a:solidFill>
                </a:rPr>
                <a:t>S</a:t>
              </a:r>
              <a:r>
                <a:rPr lang="en-US" sz="3200" b="0" baseline="-25000">
                  <a:solidFill>
                    <a:srgbClr val="3399FF"/>
                  </a:solidFill>
                </a:rPr>
                <a:t>5</a:t>
              </a:r>
            </a:p>
          </p:txBody>
        </p:sp>
      </p:grpSp>
      <p:pic>
        <p:nvPicPr>
          <p:cNvPr id="758807" name="Picture 23" descr="975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953000"/>
            <a:ext cx="23050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808" name="Picture 24" descr="Duvet_Cover_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2098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58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58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5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5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58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58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58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58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58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8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58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58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758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58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90" grpId="0" animBg="1"/>
      <p:bldP spid="758793" grpId="0" animBg="1"/>
      <p:bldP spid="758795" grpId="0" animBg="1"/>
      <p:bldP spid="758797" grpId="0" animBg="1"/>
      <p:bldP spid="758798" grpId="0" animBg="1"/>
      <p:bldP spid="758799" grpId="0"/>
      <p:bldP spid="758800" grpId="0" animBg="1"/>
      <p:bldP spid="7588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Classic NP Complete Problems</a:t>
            </a:r>
          </a:p>
        </p:txBody>
      </p:sp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7764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Hamiltonian cycle</a:t>
            </a:r>
            <a:r>
              <a:rPr lang="en-US" sz="3100" b="0" dirty="0"/>
              <a:t>: Given an undirected graph, is there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a </a:t>
            </a:r>
            <a:r>
              <a:rPr lang="en-US" sz="3100" b="0" dirty="0"/>
              <a:t>closed path that visits every vertex exactly once?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 dirty="0"/>
          </a:p>
        </p:txBody>
      </p:sp>
      <p:pic>
        <p:nvPicPr>
          <p:cNvPr id="757765" name="Picture 5" descr="470px-Hamiltonian_pa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41148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67" name="Picture 7" descr="Peterse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1275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5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57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57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57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5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5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838" name="Picture 6" descr="hamilton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"/>
            <a:ext cx="70485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60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60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Classic NP Complete Problems</a:t>
            </a:r>
          </a:p>
        </p:txBody>
      </p:sp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981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Graph coloring</a:t>
            </a:r>
            <a:r>
              <a:rPr lang="en-US" sz="3200" b="0"/>
              <a:t>: given an integer k and a graph, is it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k-colorable?  (adjacent nodes get different colors)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09600" y="2211388"/>
            <a:ext cx="2133600" cy="1293812"/>
            <a:chOff x="3120" y="1728"/>
            <a:chExt cx="1584" cy="960"/>
          </a:xfrm>
        </p:grpSpPr>
        <p:sp>
          <p:nvSpPr>
            <p:cNvPr id="225293" name="Oval 19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4" name="Oval 20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5" name="Oval 21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6" name="Oval 22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297" name="Oval 23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25298" name="AutoShape 24"/>
            <p:cNvCxnSpPr>
              <a:cxnSpLocks noChangeShapeType="1"/>
              <a:stCxn id="225293" idx="6"/>
              <a:endCxn id="225294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299" name="AutoShape 25"/>
            <p:cNvCxnSpPr>
              <a:cxnSpLocks noChangeShapeType="1"/>
              <a:stCxn id="225293" idx="3"/>
              <a:endCxn id="225295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300" name="AutoShape 26"/>
            <p:cNvCxnSpPr>
              <a:cxnSpLocks noChangeShapeType="1"/>
              <a:stCxn id="225296" idx="2"/>
              <a:endCxn id="225295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301" name="AutoShape 27"/>
            <p:cNvCxnSpPr>
              <a:cxnSpLocks noChangeShapeType="1"/>
              <a:stCxn id="225296" idx="0"/>
              <a:endCxn id="225294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302" name="AutoShape 28"/>
            <p:cNvCxnSpPr>
              <a:cxnSpLocks noChangeShapeType="1"/>
              <a:stCxn id="225296" idx="6"/>
              <a:endCxn id="225297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303" name="AutoShape 29"/>
            <p:cNvCxnSpPr>
              <a:cxnSpLocks noChangeShapeType="1"/>
              <a:stCxn id="225297" idx="1"/>
              <a:endCxn id="225294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pic>
        <p:nvPicPr>
          <p:cNvPr id="759838" name="Picture 30" descr="480px-Petersen_graph_3-colo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981200"/>
            <a:ext cx="19050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9839" name="Picture 31" descr="160px-3-coloring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286000"/>
            <a:ext cx="15240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9853" name="Picture 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2400"/>
            <a:ext cx="1714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9855" name="Picture 47" descr="CG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7238" y="4267200"/>
            <a:ext cx="175736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9846" name="Picture 38" descr="175202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4267200"/>
            <a:ext cx="15843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9854" name="Picture 46" descr="240006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2450" y="4267200"/>
            <a:ext cx="1601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9851" name="Picture 43" descr="41V4D82GN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1713" y="4267200"/>
            <a:ext cx="16668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59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59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59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59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9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59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59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59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59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59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59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59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59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59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59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NP Completeness Benefits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9636" name="Rectangle 4"/>
          <p:cNvSpPr>
            <a:spLocks noChangeArrowheads="1"/>
          </p:cNvSpPr>
          <p:nvPr/>
        </p:nvSpPr>
        <p:spPr bwMode="auto">
          <a:xfrm>
            <a:off x="228600" y="8382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6"/>
            </a:pPr>
            <a:r>
              <a:rPr lang="en-US" sz="3200" b="0"/>
              <a:t>Informs as to when we should use </a:t>
            </a:r>
            <a:r>
              <a:rPr lang="en-US" sz="3200" b="0">
                <a:solidFill>
                  <a:srgbClr val="FF0000"/>
                </a:solidFill>
              </a:rPr>
              <a:t>approximate</a:t>
            </a:r>
            <a:r>
              <a:rPr lang="en-US" sz="3200" b="0"/>
              <a:t> solutions vs. exact ones;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6"/>
            </a:pPr>
            <a:r>
              <a:rPr lang="en-US" sz="3200" b="0"/>
              <a:t>Helps understand the ubiquitous concept of </a:t>
            </a:r>
            <a:r>
              <a:rPr lang="en-US" sz="3200" b="0" i="1">
                <a:solidFill>
                  <a:srgbClr val="FF0000"/>
                </a:solidFill>
              </a:rPr>
              <a:t>parallelism</a:t>
            </a:r>
            <a:r>
              <a:rPr lang="en-US" sz="3200" b="0"/>
              <a:t> (via non-determinism);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6"/>
            </a:pPr>
            <a:r>
              <a:rPr lang="en-US" sz="3200" b="0"/>
              <a:t>Enabled vast, deep, and general studies of other “</a:t>
            </a:r>
            <a:r>
              <a:rPr lang="en-US" sz="3200" b="0">
                <a:solidFill>
                  <a:srgbClr val="FF0000"/>
                </a:solidFill>
              </a:rPr>
              <a:t>completeness</a:t>
            </a:r>
            <a:r>
              <a:rPr lang="en-US" sz="3200" b="0"/>
              <a:t>” theories;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6"/>
            </a:pPr>
            <a:r>
              <a:rPr lang="en-US" sz="3200" b="0"/>
              <a:t>Helps explain why </a:t>
            </a:r>
            <a:r>
              <a:rPr lang="en-US" sz="3200" b="0">
                <a:solidFill>
                  <a:srgbClr val="FF0000"/>
                </a:solidFill>
              </a:rPr>
              <a:t>verifying</a:t>
            </a:r>
            <a:r>
              <a:rPr lang="en-US" sz="3200" b="0"/>
              <a:t> proofs seems to be easier than </a:t>
            </a:r>
            <a:r>
              <a:rPr lang="en-US" sz="3200" b="0">
                <a:solidFill>
                  <a:srgbClr val="FF0000"/>
                </a:solidFill>
              </a:rPr>
              <a:t>constructing</a:t>
            </a:r>
            <a:r>
              <a:rPr lang="en-US" sz="3200" b="0"/>
              <a:t> them;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6"/>
            </a:pPr>
            <a:r>
              <a:rPr lang="en-US" sz="3200" b="0">
                <a:solidFill>
                  <a:srgbClr val="FF0000"/>
                </a:solidFill>
              </a:rPr>
              <a:t>Illuminates</a:t>
            </a:r>
            <a:r>
              <a:rPr lang="en-US" sz="3200" b="0"/>
              <a:t> the fundamental nature of algorithms and computation;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0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0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0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0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0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Classic NP Complete Problems</a:t>
            </a:r>
          </a:p>
        </p:txBody>
      </p:sp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390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Partition</a:t>
            </a:r>
            <a:r>
              <a:rPr lang="en-US" sz="3100" b="0" dirty="0"/>
              <a:t>: Given a set of integers, is there a way to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dirty="0" smtClean="0"/>
              <a:t>	</a:t>
            </a:r>
            <a:r>
              <a:rPr lang="en-US" sz="3100" b="0" dirty="0" smtClean="0"/>
              <a:t>partition </a:t>
            </a:r>
            <a:r>
              <a:rPr lang="en-US" sz="3100" b="0" dirty="0"/>
              <a:t>is into two subsets each with the same sum?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 dirty="0"/>
          </a:p>
        </p:txBody>
      </p:sp>
      <p:pic>
        <p:nvPicPr>
          <p:cNvPr id="763909" name="Picture 5" descr="n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438400"/>
            <a:ext cx="3668713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63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6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6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Classic NP Complete Problems</a:t>
            </a:r>
          </a:p>
        </p:txBody>
      </p:sp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Knapsack</a:t>
            </a:r>
            <a:r>
              <a:rPr lang="en-US" sz="3100" b="0" dirty="0"/>
              <a:t>: maximize the total value of a set of items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without </a:t>
            </a:r>
            <a:r>
              <a:rPr lang="en-US" sz="3100" b="0" dirty="0"/>
              <a:t>exceeding an overall weight constraint.</a:t>
            </a:r>
          </a:p>
        </p:txBody>
      </p:sp>
      <p:pic>
        <p:nvPicPr>
          <p:cNvPr id="764934" name="Picture 6" descr="486px-Knaps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46291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4936" name="Picture 8" descr="Knaps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4725" y="2209800"/>
            <a:ext cx="2865438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6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64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64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23" name="Picture 7" descr="np_comple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458200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NP Complete Problems</a:t>
            </a:r>
          </a:p>
        </p:txBody>
      </p:sp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5956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Bin packing</a:t>
            </a:r>
            <a:r>
              <a:rPr lang="en-US" sz="3100" b="0" dirty="0"/>
              <a:t>: minimize the number of same-size bins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necessary </a:t>
            </a:r>
            <a:r>
              <a:rPr lang="en-US" sz="3100" b="0" dirty="0"/>
              <a:t>to hold a set of items of various sizes.</a:t>
            </a:r>
          </a:p>
        </p:txBody>
      </p:sp>
      <p:pic>
        <p:nvPicPr>
          <p:cNvPr id="765966" name="Picture 14" descr="prod2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981200"/>
            <a:ext cx="24669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5964" name="Picture 12" descr="f1handling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013" y="3810000"/>
            <a:ext cx="2189162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5960" name="Picture 8" descr="tetris-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505200"/>
            <a:ext cx="2547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5963" name="Picture 11" descr="TetrisShelvesNE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678238"/>
            <a:ext cx="3200400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596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1905000"/>
            <a:ext cx="30575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5961" name="Picture 9" descr="imag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4114800"/>
            <a:ext cx="11239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5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65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9"/>
          <p:cNvGrpSpPr>
            <a:grpSpLocks/>
          </p:cNvGrpSpPr>
          <p:nvPr/>
        </p:nvGrpSpPr>
        <p:grpSpPr bwMode="auto">
          <a:xfrm>
            <a:off x="228600" y="2159000"/>
            <a:ext cx="2438400" cy="1778000"/>
            <a:chOff x="1632" y="1680"/>
            <a:chExt cx="2304" cy="1680"/>
          </a:xfrm>
        </p:grpSpPr>
        <p:grpSp>
          <p:nvGrpSpPr>
            <p:cNvPr id="3" name="Group 150"/>
            <p:cNvGrpSpPr>
              <a:grpSpLocks/>
            </p:cNvGrpSpPr>
            <p:nvPr/>
          </p:nvGrpSpPr>
          <p:grpSpPr bwMode="auto">
            <a:xfrm>
              <a:off x="1632" y="1680"/>
              <a:ext cx="2304" cy="1680"/>
              <a:chOff x="1632" y="1680"/>
              <a:chExt cx="2304" cy="1680"/>
            </a:xfrm>
          </p:grpSpPr>
          <p:sp>
            <p:nvSpPr>
              <p:cNvPr id="230650" name="Line 151"/>
              <p:cNvSpPr>
                <a:spLocks noChangeShapeType="1"/>
              </p:cNvSpPr>
              <p:nvPr/>
            </p:nvSpPr>
            <p:spPr bwMode="auto">
              <a:xfrm flipV="1">
                <a:off x="1632" y="1680"/>
                <a:ext cx="1152" cy="1680"/>
              </a:xfrm>
              <a:prstGeom prst="line">
                <a:avLst/>
              </a:prstGeom>
              <a:noFill/>
              <a:ln w="38100">
                <a:solidFill>
                  <a:srgbClr val="99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0651" name="Line 152"/>
              <p:cNvSpPr>
                <a:spLocks noChangeShapeType="1"/>
              </p:cNvSpPr>
              <p:nvPr/>
            </p:nvSpPr>
            <p:spPr bwMode="auto">
              <a:xfrm>
                <a:off x="1632" y="3360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99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0649" name="Text Box 153"/>
            <p:cNvSpPr txBox="1">
              <a:spLocks noChangeArrowheads="1"/>
            </p:cNvSpPr>
            <p:nvPr/>
          </p:nvSpPr>
          <p:spPr bwMode="auto">
            <a:xfrm>
              <a:off x="1778" y="1919"/>
              <a:ext cx="249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600">
                  <a:solidFill>
                    <a:schemeClr val="bg1"/>
                  </a:solidFill>
                </a:rPr>
                <a:t>2</a:t>
              </a:r>
              <a:endParaRPr lang="en-US" sz="2400" b="0">
                <a:solidFill>
                  <a:schemeClr val="bg1"/>
                </a:solidFill>
              </a:endParaRPr>
            </a:p>
          </p:txBody>
        </p:sp>
      </p:grpSp>
      <p:sp>
        <p:nvSpPr>
          <p:cNvPr id="768154" name="Rectangle 154"/>
          <p:cNvSpPr>
            <a:spLocks noChangeArrowheads="1"/>
          </p:cNvSpPr>
          <p:nvPr/>
        </p:nvSpPr>
        <p:spPr bwMode="auto">
          <a:xfrm>
            <a:off x="76200" y="1905000"/>
            <a:ext cx="2743200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4" name="Group 155"/>
          <p:cNvGrpSpPr>
            <a:grpSpLocks/>
          </p:cNvGrpSpPr>
          <p:nvPr/>
        </p:nvGrpSpPr>
        <p:grpSpPr bwMode="auto">
          <a:xfrm>
            <a:off x="228600" y="2209800"/>
            <a:ext cx="2438400" cy="1727200"/>
            <a:chOff x="1632" y="1728"/>
            <a:chExt cx="2304" cy="1632"/>
          </a:xfrm>
        </p:grpSpPr>
        <p:sp>
          <p:nvSpPr>
            <p:cNvPr id="230645" name="Line 156"/>
            <p:cNvSpPr>
              <a:spLocks noChangeShapeType="1"/>
            </p:cNvSpPr>
            <p:nvPr/>
          </p:nvSpPr>
          <p:spPr bwMode="auto">
            <a:xfrm flipV="1">
              <a:off x="2784" y="1728"/>
              <a:ext cx="0" cy="10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646" name="Line 157"/>
            <p:cNvSpPr>
              <a:spLocks noChangeShapeType="1"/>
            </p:cNvSpPr>
            <p:nvPr/>
          </p:nvSpPr>
          <p:spPr bwMode="auto">
            <a:xfrm>
              <a:off x="2784" y="2784"/>
              <a:ext cx="1152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647" name="Line 158"/>
            <p:cNvSpPr>
              <a:spLocks noChangeShapeType="1"/>
            </p:cNvSpPr>
            <p:nvPr/>
          </p:nvSpPr>
          <p:spPr bwMode="auto">
            <a:xfrm flipV="1">
              <a:off x="1632" y="2784"/>
              <a:ext cx="1152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62"/>
          <p:cNvGrpSpPr>
            <a:grpSpLocks/>
          </p:cNvGrpSpPr>
          <p:nvPr/>
        </p:nvGrpSpPr>
        <p:grpSpPr bwMode="auto">
          <a:xfrm>
            <a:off x="177800" y="2108200"/>
            <a:ext cx="2540000" cy="1879600"/>
            <a:chOff x="1584" y="1632"/>
            <a:chExt cx="2400" cy="1776"/>
          </a:xfrm>
        </p:grpSpPr>
        <p:sp>
          <p:nvSpPr>
            <p:cNvPr id="230642" name="Oval 163"/>
            <p:cNvSpPr>
              <a:spLocks noChangeArrowheads="1"/>
            </p:cNvSpPr>
            <p:nvPr/>
          </p:nvSpPr>
          <p:spPr bwMode="auto">
            <a:xfrm>
              <a:off x="3888" y="3312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643" name="Oval 164"/>
            <p:cNvSpPr>
              <a:spLocks noChangeArrowheads="1"/>
            </p:cNvSpPr>
            <p:nvPr/>
          </p:nvSpPr>
          <p:spPr bwMode="auto">
            <a:xfrm>
              <a:off x="1584" y="3312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644" name="Oval 165"/>
            <p:cNvSpPr>
              <a:spLocks noChangeArrowheads="1"/>
            </p:cNvSpPr>
            <p:nvPr/>
          </p:nvSpPr>
          <p:spPr bwMode="auto">
            <a:xfrm>
              <a:off x="2736" y="1632"/>
              <a:ext cx="96" cy="96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166" name="Oval 166"/>
          <p:cNvSpPr>
            <a:spLocks noChangeArrowheads="1"/>
          </p:cNvSpPr>
          <p:nvPr/>
        </p:nvSpPr>
        <p:spPr bwMode="auto">
          <a:xfrm>
            <a:off x="1397000" y="3276600"/>
            <a:ext cx="101600" cy="10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0407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Other Classic NP Complete Problems</a:t>
            </a:r>
          </a:p>
        </p:txBody>
      </p:sp>
      <p:sp>
        <p:nvSpPr>
          <p:cNvPr id="768004" name="Rectangle 4"/>
          <p:cNvSpPr>
            <a:spLocks noChangeArrowheads="1"/>
          </p:cNvSpPr>
          <p:nvPr/>
        </p:nvSpPr>
        <p:spPr bwMode="auto">
          <a:xfrm>
            <a:off x="76200" y="685800"/>
            <a:ext cx="906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Steiner Tree</a:t>
            </a:r>
            <a:r>
              <a:rPr lang="en-US" sz="3100" b="0" dirty="0"/>
              <a:t>: span a given node subset in a weighted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graph </a:t>
            </a:r>
            <a:r>
              <a:rPr lang="en-US" sz="3100" b="0" dirty="0"/>
              <a:t>using a minimum-cost tree.</a:t>
            </a:r>
          </a:p>
        </p:txBody>
      </p:sp>
      <p:grpSp>
        <p:nvGrpSpPr>
          <p:cNvPr id="6" name="Group 168"/>
          <p:cNvGrpSpPr>
            <a:grpSpLocks/>
          </p:cNvGrpSpPr>
          <p:nvPr/>
        </p:nvGrpSpPr>
        <p:grpSpPr bwMode="auto">
          <a:xfrm>
            <a:off x="2713038" y="1784350"/>
            <a:ext cx="2651125" cy="2366963"/>
            <a:chOff x="1303" y="1182"/>
            <a:chExt cx="3141" cy="2805"/>
          </a:xfrm>
        </p:grpSpPr>
        <p:sp>
          <p:nvSpPr>
            <p:cNvPr id="230566" name="Line 169"/>
            <p:cNvSpPr>
              <a:spLocks noChangeShapeType="1"/>
            </p:cNvSpPr>
            <p:nvPr/>
          </p:nvSpPr>
          <p:spPr bwMode="auto">
            <a:xfrm>
              <a:off x="1829" y="1261"/>
              <a:ext cx="35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7" name="Line 170"/>
            <p:cNvSpPr>
              <a:spLocks noChangeShapeType="1"/>
            </p:cNvSpPr>
            <p:nvPr/>
          </p:nvSpPr>
          <p:spPr bwMode="auto">
            <a:xfrm>
              <a:off x="1797" y="1268"/>
              <a:ext cx="1" cy="3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8" name="Line 171"/>
            <p:cNvSpPr>
              <a:spLocks noChangeShapeType="1"/>
            </p:cNvSpPr>
            <p:nvPr/>
          </p:nvSpPr>
          <p:spPr bwMode="auto">
            <a:xfrm>
              <a:off x="1783" y="1649"/>
              <a:ext cx="1" cy="14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9" name="Line 172"/>
            <p:cNvSpPr>
              <a:spLocks noChangeShapeType="1"/>
            </p:cNvSpPr>
            <p:nvPr/>
          </p:nvSpPr>
          <p:spPr bwMode="auto">
            <a:xfrm>
              <a:off x="1516" y="1791"/>
              <a:ext cx="1" cy="1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0" name="Line 173"/>
            <p:cNvSpPr>
              <a:spLocks noChangeShapeType="1"/>
            </p:cNvSpPr>
            <p:nvPr/>
          </p:nvSpPr>
          <p:spPr bwMode="auto">
            <a:xfrm>
              <a:off x="1516" y="1918"/>
              <a:ext cx="1" cy="3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1" name="Line 174"/>
            <p:cNvSpPr>
              <a:spLocks noChangeShapeType="1"/>
            </p:cNvSpPr>
            <p:nvPr/>
          </p:nvSpPr>
          <p:spPr bwMode="auto">
            <a:xfrm>
              <a:off x="1457" y="2271"/>
              <a:ext cx="1" cy="4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2" name="Line 175"/>
            <p:cNvSpPr>
              <a:spLocks noChangeShapeType="1"/>
            </p:cNvSpPr>
            <p:nvPr/>
          </p:nvSpPr>
          <p:spPr bwMode="auto">
            <a:xfrm>
              <a:off x="1457" y="2763"/>
              <a:ext cx="20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3" name="Line 176"/>
            <p:cNvSpPr>
              <a:spLocks noChangeShapeType="1"/>
            </p:cNvSpPr>
            <p:nvPr/>
          </p:nvSpPr>
          <p:spPr bwMode="auto">
            <a:xfrm>
              <a:off x="1660" y="2766"/>
              <a:ext cx="1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4" name="Line 177"/>
            <p:cNvSpPr>
              <a:spLocks noChangeShapeType="1"/>
            </p:cNvSpPr>
            <p:nvPr/>
          </p:nvSpPr>
          <p:spPr bwMode="auto">
            <a:xfrm flipH="1">
              <a:off x="1303" y="2763"/>
              <a:ext cx="154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5" name="Line 178"/>
            <p:cNvSpPr>
              <a:spLocks noChangeShapeType="1"/>
            </p:cNvSpPr>
            <p:nvPr/>
          </p:nvSpPr>
          <p:spPr bwMode="auto">
            <a:xfrm>
              <a:off x="1316" y="1907"/>
              <a:ext cx="20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6" name="Line 179"/>
            <p:cNvSpPr>
              <a:spLocks noChangeShapeType="1"/>
            </p:cNvSpPr>
            <p:nvPr/>
          </p:nvSpPr>
          <p:spPr bwMode="auto">
            <a:xfrm flipH="1">
              <a:off x="1783" y="1791"/>
              <a:ext cx="39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7" name="Line 180"/>
            <p:cNvSpPr>
              <a:spLocks noChangeShapeType="1"/>
            </p:cNvSpPr>
            <p:nvPr/>
          </p:nvSpPr>
          <p:spPr bwMode="auto">
            <a:xfrm flipH="1">
              <a:off x="2179" y="1791"/>
              <a:ext cx="29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8" name="Line 181"/>
            <p:cNvSpPr>
              <a:spLocks noChangeShapeType="1"/>
            </p:cNvSpPr>
            <p:nvPr/>
          </p:nvSpPr>
          <p:spPr bwMode="auto">
            <a:xfrm>
              <a:off x="2476" y="1458"/>
              <a:ext cx="1" cy="3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79" name="Line 182"/>
            <p:cNvSpPr>
              <a:spLocks noChangeShapeType="1"/>
            </p:cNvSpPr>
            <p:nvPr/>
          </p:nvSpPr>
          <p:spPr bwMode="auto">
            <a:xfrm>
              <a:off x="2476" y="1791"/>
              <a:ext cx="1" cy="2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0" name="Line 183"/>
            <p:cNvSpPr>
              <a:spLocks noChangeShapeType="1"/>
            </p:cNvSpPr>
            <p:nvPr/>
          </p:nvSpPr>
          <p:spPr bwMode="auto">
            <a:xfrm>
              <a:off x="2476" y="2072"/>
              <a:ext cx="1" cy="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1" name="Line 184"/>
            <p:cNvSpPr>
              <a:spLocks noChangeShapeType="1"/>
            </p:cNvSpPr>
            <p:nvPr/>
          </p:nvSpPr>
          <p:spPr bwMode="auto">
            <a:xfrm>
              <a:off x="2492" y="2328"/>
              <a:ext cx="1" cy="3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2" name="Line 185"/>
            <p:cNvSpPr>
              <a:spLocks noChangeShapeType="1"/>
            </p:cNvSpPr>
            <p:nvPr/>
          </p:nvSpPr>
          <p:spPr bwMode="auto">
            <a:xfrm flipV="1">
              <a:off x="2265" y="2621"/>
              <a:ext cx="256" cy="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3" name="Line 186"/>
            <p:cNvSpPr>
              <a:spLocks noChangeShapeType="1"/>
            </p:cNvSpPr>
            <p:nvPr/>
          </p:nvSpPr>
          <p:spPr bwMode="auto">
            <a:xfrm flipH="1">
              <a:off x="2492" y="2638"/>
              <a:ext cx="14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4" name="Line 187"/>
            <p:cNvSpPr>
              <a:spLocks noChangeShapeType="1"/>
            </p:cNvSpPr>
            <p:nvPr/>
          </p:nvSpPr>
          <p:spPr bwMode="auto">
            <a:xfrm>
              <a:off x="2632" y="2638"/>
              <a:ext cx="2" cy="18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5" name="Line 188"/>
            <p:cNvSpPr>
              <a:spLocks noChangeShapeType="1"/>
            </p:cNvSpPr>
            <p:nvPr/>
          </p:nvSpPr>
          <p:spPr bwMode="auto">
            <a:xfrm flipH="1">
              <a:off x="2527" y="2821"/>
              <a:ext cx="9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6" name="Line 189"/>
            <p:cNvSpPr>
              <a:spLocks noChangeShapeType="1"/>
            </p:cNvSpPr>
            <p:nvPr/>
          </p:nvSpPr>
          <p:spPr bwMode="auto">
            <a:xfrm flipH="1">
              <a:off x="2636" y="2821"/>
              <a:ext cx="14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7" name="Line 190"/>
            <p:cNvSpPr>
              <a:spLocks noChangeShapeType="1"/>
            </p:cNvSpPr>
            <p:nvPr/>
          </p:nvSpPr>
          <p:spPr bwMode="auto">
            <a:xfrm flipH="1">
              <a:off x="2756" y="2791"/>
              <a:ext cx="99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8" name="Line 191"/>
            <p:cNvSpPr>
              <a:spLocks noChangeShapeType="1"/>
            </p:cNvSpPr>
            <p:nvPr/>
          </p:nvSpPr>
          <p:spPr bwMode="auto">
            <a:xfrm>
              <a:off x="2834" y="3119"/>
              <a:ext cx="1" cy="2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89" name="Line 192"/>
            <p:cNvSpPr>
              <a:spLocks noChangeShapeType="1"/>
            </p:cNvSpPr>
            <p:nvPr/>
          </p:nvSpPr>
          <p:spPr bwMode="auto">
            <a:xfrm>
              <a:off x="2675" y="3342"/>
              <a:ext cx="1" cy="1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0" name="Line 193"/>
            <p:cNvSpPr>
              <a:spLocks noChangeShapeType="1"/>
            </p:cNvSpPr>
            <p:nvPr/>
          </p:nvSpPr>
          <p:spPr bwMode="auto">
            <a:xfrm>
              <a:off x="2675" y="3543"/>
              <a:ext cx="1" cy="1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1" name="Line 194"/>
            <p:cNvSpPr>
              <a:spLocks noChangeShapeType="1"/>
            </p:cNvSpPr>
            <p:nvPr/>
          </p:nvSpPr>
          <p:spPr bwMode="auto">
            <a:xfrm>
              <a:off x="2519" y="3557"/>
              <a:ext cx="15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2" name="Line 195"/>
            <p:cNvSpPr>
              <a:spLocks noChangeShapeType="1"/>
            </p:cNvSpPr>
            <p:nvPr/>
          </p:nvSpPr>
          <p:spPr bwMode="auto">
            <a:xfrm>
              <a:off x="2179" y="3557"/>
              <a:ext cx="34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3" name="Line 196"/>
            <p:cNvSpPr>
              <a:spLocks noChangeShapeType="1"/>
            </p:cNvSpPr>
            <p:nvPr/>
          </p:nvSpPr>
          <p:spPr bwMode="auto">
            <a:xfrm>
              <a:off x="2179" y="3433"/>
              <a:ext cx="1" cy="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4" name="Line 197"/>
            <p:cNvSpPr>
              <a:spLocks noChangeShapeType="1"/>
            </p:cNvSpPr>
            <p:nvPr/>
          </p:nvSpPr>
          <p:spPr bwMode="auto">
            <a:xfrm>
              <a:off x="1852" y="3733"/>
              <a:ext cx="33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5" name="Line 198"/>
            <p:cNvSpPr>
              <a:spLocks noChangeShapeType="1"/>
            </p:cNvSpPr>
            <p:nvPr/>
          </p:nvSpPr>
          <p:spPr bwMode="auto">
            <a:xfrm flipH="1">
              <a:off x="2845" y="3119"/>
              <a:ext cx="284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6" name="Line 199"/>
            <p:cNvSpPr>
              <a:spLocks noChangeShapeType="1"/>
            </p:cNvSpPr>
            <p:nvPr/>
          </p:nvSpPr>
          <p:spPr bwMode="auto">
            <a:xfrm flipH="1">
              <a:off x="3129" y="3119"/>
              <a:ext cx="112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7" name="Line 200"/>
            <p:cNvSpPr>
              <a:spLocks noChangeShapeType="1"/>
            </p:cNvSpPr>
            <p:nvPr/>
          </p:nvSpPr>
          <p:spPr bwMode="auto">
            <a:xfrm>
              <a:off x="3241" y="2800"/>
              <a:ext cx="1" cy="3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8" name="Line 201"/>
            <p:cNvSpPr>
              <a:spLocks noChangeShapeType="1"/>
            </p:cNvSpPr>
            <p:nvPr/>
          </p:nvSpPr>
          <p:spPr bwMode="auto">
            <a:xfrm>
              <a:off x="3241" y="3119"/>
              <a:ext cx="1" cy="2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9" name="Line 202"/>
            <p:cNvSpPr>
              <a:spLocks noChangeShapeType="1"/>
            </p:cNvSpPr>
            <p:nvPr/>
          </p:nvSpPr>
          <p:spPr bwMode="auto">
            <a:xfrm>
              <a:off x="3349" y="3414"/>
              <a:ext cx="1" cy="1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0" name="Line 203"/>
            <p:cNvSpPr>
              <a:spLocks noChangeShapeType="1"/>
            </p:cNvSpPr>
            <p:nvPr/>
          </p:nvSpPr>
          <p:spPr bwMode="auto">
            <a:xfrm>
              <a:off x="3341" y="3586"/>
              <a:ext cx="1" cy="1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1" name="Line 204"/>
            <p:cNvSpPr>
              <a:spLocks noChangeShapeType="1"/>
            </p:cNvSpPr>
            <p:nvPr/>
          </p:nvSpPr>
          <p:spPr bwMode="auto">
            <a:xfrm>
              <a:off x="3101" y="3710"/>
              <a:ext cx="1" cy="2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2" name="Line 205"/>
            <p:cNvSpPr>
              <a:spLocks noChangeShapeType="1"/>
            </p:cNvSpPr>
            <p:nvPr/>
          </p:nvSpPr>
          <p:spPr bwMode="auto">
            <a:xfrm flipH="1">
              <a:off x="3341" y="3586"/>
              <a:ext cx="325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3" name="Line 206"/>
            <p:cNvSpPr>
              <a:spLocks noChangeShapeType="1"/>
            </p:cNvSpPr>
            <p:nvPr/>
          </p:nvSpPr>
          <p:spPr bwMode="auto">
            <a:xfrm>
              <a:off x="3666" y="3561"/>
              <a:ext cx="1" cy="1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4" name="Line 207"/>
            <p:cNvSpPr>
              <a:spLocks noChangeShapeType="1"/>
            </p:cNvSpPr>
            <p:nvPr/>
          </p:nvSpPr>
          <p:spPr bwMode="auto">
            <a:xfrm>
              <a:off x="3666" y="3233"/>
              <a:ext cx="1" cy="3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5" name="Line 208"/>
            <p:cNvSpPr>
              <a:spLocks noChangeShapeType="1"/>
            </p:cNvSpPr>
            <p:nvPr/>
          </p:nvSpPr>
          <p:spPr bwMode="auto">
            <a:xfrm flipH="1">
              <a:off x="3666" y="3233"/>
              <a:ext cx="495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6" name="Line 209"/>
            <p:cNvSpPr>
              <a:spLocks noChangeShapeType="1"/>
            </p:cNvSpPr>
            <p:nvPr/>
          </p:nvSpPr>
          <p:spPr bwMode="auto">
            <a:xfrm>
              <a:off x="4161" y="3105"/>
              <a:ext cx="3" cy="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7" name="Line 210"/>
            <p:cNvSpPr>
              <a:spLocks noChangeShapeType="1"/>
            </p:cNvSpPr>
            <p:nvPr/>
          </p:nvSpPr>
          <p:spPr bwMode="auto">
            <a:xfrm>
              <a:off x="4161" y="2880"/>
              <a:ext cx="1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8" name="Line 211"/>
            <p:cNvSpPr>
              <a:spLocks noChangeShapeType="1"/>
            </p:cNvSpPr>
            <p:nvPr/>
          </p:nvSpPr>
          <p:spPr bwMode="auto">
            <a:xfrm flipH="1">
              <a:off x="4162" y="3247"/>
              <a:ext cx="2" cy="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09" name="Line 212"/>
            <p:cNvSpPr>
              <a:spLocks noChangeShapeType="1"/>
            </p:cNvSpPr>
            <p:nvPr/>
          </p:nvSpPr>
          <p:spPr bwMode="auto">
            <a:xfrm>
              <a:off x="4352" y="3310"/>
              <a:ext cx="1" cy="10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0" name="Line 213"/>
            <p:cNvSpPr>
              <a:spLocks noChangeShapeType="1"/>
            </p:cNvSpPr>
            <p:nvPr/>
          </p:nvSpPr>
          <p:spPr bwMode="auto">
            <a:xfrm flipH="1">
              <a:off x="4180" y="2865"/>
              <a:ext cx="5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1" name="Line 214"/>
            <p:cNvSpPr>
              <a:spLocks noChangeShapeType="1"/>
            </p:cNvSpPr>
            <p:nvPr/>
          </p:nvSpPr>
          <p:spPr bwMode="auto">
            <a:xfrm>
              <a:off x="4114" y="2468"/>
              <a:ext cx="1" cy="40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2" name="Line 215"/>
            <p:cNvSpPr>
              <a:spLocks noChangeShapeType="1"/>
            </p:cNvSpPr>
            <p:nvPr/>
          </p:nvSpPr>
          <p:spPr bwMode="auto">
            <a:xfrm>
              <a:off x="4112" y="2115"/>
              <a:ext cx="2" cy="3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3" name="Line 216"/>
            <p:cNvSpPr>
              <a:spLocks noChangeShapeType="1"/>
            </p:cNvSpPr>
            <p:nvPr/>
          </p:nvSpPr>
          <p:spPr bwMode="auto">
            <a:xfrm>
              <a:off x="3991" y="1862"/>
              <a:ext cx="2" cy="2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4" name="Line 217"/>
            <p:cNvSpPr>
              <a:spLocks noChangeShapeType="1"/>
            </p:cNvSpPr>
            <p:nvPr/>
          </p:nvSpPr>
          <p:spPr bwMode="auto">
            <a:xfrm>
              <a:off x="3495" y="1862"/>
              <a:ext cx="49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5" name="Line 218"/>
            <p:cNvSpPr>
              <a:spLocks noChangeShapeType="1"/>
            </p:cNvSpPr>
            <p:nvPr/>
          </p:nvSpPr>
          <p:spPr bwMode="auto">
            <a:xfrm>
              <a:off x="3495" y="1466"/>
              <a:ext cx="1" cy="3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6" name="Line 219"/>
            <p:cNvSpPr>
              <a:spLocks noChangeShapeType="1"/>
            </p:cNvSpPr>
            <p:nvPr/>
          </p:nvSpPr>
          <p:spPr bwMode="auto">
            <a:xfrm flipH="1">
              <a:off x="3198" y="1466"/>
              <a:ext cx="29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7" name="Line 220"/>
            <p:cNvSpPr>
              <a:spLocks noChangeShapeType="1"/>
            </p:cNvSpPr>
            <p:nvPr/>
          </p:nvSpPr>
          <p:spPr bwMode="auto">
            <a:xfrm>
              <a:off x="3495" y="1182"/>
              <a:ext cx="1" cy="2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8" name="Line 221"/>
            <p:cNvSpPr>
              <a:spLocks noChangeShapeType="1"/>
            </p:cNvSpPr>
            <p:nvPr/>
          </p:nvSpPr>
          <p:spPr bwMode="auto">
            <a:xfrm>
              <a:off x="3999" y="1778"/>
              <a:ext cx="1" cy="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19" name="Line 222"/>
            <p:cNvSpPr>
              <a:spLocks noChangeShapeType="1"/>
            </p:cNvSpPr>
            <p:nvPr/>
          </p:nvSpPr>
          <p:spPr bwMode="auto">
            <a:xfrm>
              <a:off x="4198" y="1627"/>
              <a:ext cx="1" cy="1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0" name="Line 223"/>
            <p:cNvSpPr>
              <a:spLocks noChangeShapeType="1"/>
            </p:cNvSpPr>
            <p:nvPr/>
          </p:nvSpPr>
          <p:spPr bwMode="auto">
            <a:xfrm>
              <a:off x="4198" y="1499"/>
              <a:ext cx="1" cy="1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1" name="Line 224"/>
            <p:cNvSpPr>
              <a:spLocks noChangeShapeType="1"/>
            </p:cNvSpPr>
            <p:nvPr/>
          </p:nvSpPr>
          <p:spPr bwMode="auto">
            <a:xfrm flipH="1">
              <a:off x="4204" y="1778"/>
              <a:ext cx="183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2" name="Line 225"/>
            <p:cNvSpPr>
              <a:spLocks noChangeShapeType="1"/>
            </p:cNvSpPr>
            <p:nvPr/>
          </p:nvSpPr>
          <p:spPr bwMode="auto">
            <a:xfrm>
              <a:off x="3495" y="1190"/>
              <a:ext cx="5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3" name="Line 226"/>
            <p:cNvSpPr>
              <a:spLocks noChangeShapeType="1"/>
            </p:cNvSpPr>
            <p:nvPr/>
          </p:nvSpPr>
          <p:spPr bwMode="auto">
            <a:xfrm flipH="1">
              <a:off x="3263" y="3422"/>
              <a:ext cx="78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4" name="Line 227"/>
            <p:cNvSpPr>
              <a:spLocks noChangeShapeType="1"/>
            </p:cNvSpPr>
            <p:nvPr/>
          </p:nvSpPr>
          <p:spPr bwMode="auto">
            <a:xfrm flipH="1">
              <a:off x="3101" y="3718"/>
              <a:ext cx="24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5" name="Line 228"/>
            <p:cNvSpPr>
              <a:spLocks noChangeShapeType="1"/>
            </p:cNvSpPr>
            <p:nvPr/>
          </p:nvSpPr>
          <p:spPr bwMode="auto">
            <a:xfrm flipH="1">
              <a:off x="2675" y="3350"/>
              <a:ext cx="141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6" name="Line 229"/>
            <p:cNvSpPr>
              <a:spLocks noChangeShapeType="1"/>
            </p:cNvSpPr>
            <p:nvPr/>
          </p:nvSpPr>
          <p:spPr bwMode="auto">
            <a:xfrm flipH="1">
              <a:off x="3666" y="3666"/>
              <a:ext cx="17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7" name="Line 230"/>
            <p:cNvSpPr>
              <a:spLocks noChangeShapeType="1"/>
            </p:cNvSpPr>
            <p:nvPr/>
          </p:nvSpPr>
          <p:spPr bwMode="auto">
            <a:xfrm>
              <a:off x="4002" y="2109"/>
              <a:ext cx="121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8" name="Line 231"/>
            <p:cNvSpPr>
              <a:spLocks noChangeShapeType="1"/>
            </p:cNvSpPr>
            <p:nvPr/>
          </p:nvSpPr>
          <p:spPr bwMode="auto">
            <a:xfrm flipH="1">
              <a:off x="1508" y="1791"/>
              <a:ext cx="26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29" name="Line 232"/>
            <p:cNvSpPr>
              <a:spLocks noChangeShapeType="1"/>
            </p:cNvSpPr>
            <p:nvPr/>
          </p:nvSpPr>
          <p:spPr bwMode="auto">
            <a:xfrm>
              <a:off x="1468" y="2260"/>
              <a:ext cx="59" cy="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0" name="Line 233"/>
            <p:cNvSpPr>
              <a:spLocks noChangeShapeType="1"/>
            </p:cNvSpPr>
            <p:nvPr/>
          </p:nvSpPr>
          <p:spPr bwMode="auto">
            <a:xfrm>
              <a:off x="2179" y="3539"/>
              <a:ext cx="1" cy="2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1" name="Line 234"/>
            <p:cNvSpPr>
              <a:spLocks noChangeShapeType="1"/>
            </p:cNvSpPr>
            <p:nvPr/>
          </p:nvSpPr>
          <p:spPr bwMode="auto">
            <a:xfrm flipH="1">
              <a:off x="2473" y="1466"/>
              <a:ext cx="8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2" name="Line 235"/>
            <p:cNvSpPr>
              <a:spLocks noChangeShapeType="1"/>
            </p:cNvSpPr>
            <p:nvPr/>
          </p:nvSpPr>
          <p:spPr bwMode="auto">
            <a:xfrm flipH="1">
              <a:off x="3245" y="2808"/>
              <a:ext cx="7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3" name="Line 236"/>
            <p:cNvSpPr>
              <a:spLocks noChangeShapeType="1"/>
            </p:cNvSpPr>
            <p:nvPr/>
          </p:nvSpPr>
          <p:spPr bwMode="auto">
            <a:xfrm flipH="1">
              <a:off x="3991" y="1778"/>
              <a:ext cx="192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4" name="Line 237"/>
            <p:cNvSpPr>
              <a:spLocks noChangeShapeType="1"/>
            </p:cNvSpPr>
            <p:nvPr/>
          </p:nvSpPr>
          <p:spPr bwMode="auto">
            <a:xfrm flipH="1">
              <a:off x="4154" y="3305"/>
              <a:ext cx="184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5" name="Line 238"/>
            <p:cNvSpPr>
              <a:spLocks noChangeShapeType="1"/>
            </p:cNvSpPr>
            <p:nvPr/>
          </p:nvSpPr>
          <p:spPr bwMode="auto">
            <a:xfrm flipH="1">
              <a:off x="4106" y="2880"/>
              <a:ext cx="55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6" name="Line 239"/>
            <p:cNvSpPr>
              <a:spLocks noChangeShapeType="1"/>
            </p:cNvSpPr>
            <p:nvPr/>
          </p:nvSpPr>
          <p:spPr bwMode="auto">
            <a:xfrm>
              <a:off x="2852" y="2785"/>
              <a:ext cx="2" cy="3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7" name="Line 240"/>
            <p:cNvSpPr>
              <a:spLocks noChangeShapeType="1"/>
            </p:cNvSpPr>
            <p:nvPr/>
          </p:nvSpPr>
          <p:spPr bwMode="auto">
            <a:xfrm>
              <a:off x="2535" y="2821"/>
              <a:ext cx="1" cy="1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8" name="Line 241"/>
            <p:cNvSpPr>
              <a:spLocks noChangeShapeType="1"/>
            </p:cNvSpPr>
            <p:nvPr/>
          </p:nvSpPr>
          <p:spPr bwMode="auto">
            <a:xfrm flipH="1">
              <a:off x="1652" y="2846"/>
              <a:ext cx="17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39" name="Line 242"/>
            <p:cNvSpPr>
              <a:spLocks noChangeShapeType="1"/>
            </p:cNvSpPr>
            <p:nvPr/>
          </p:nvSpPr>
          <p:spPr bwMode="auto">
            <a:xfrm>
              <a:off x="4070" y="1509"/>
              <a:ext cx="12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40" name="Line 243"/>
            <p:cNvSpPr>
              <a:spLocks noChangeShapeType="1"/>
            </p:cNvSpPr>
            <p:nvPr/>
          </p:nvSpPr>
          <p:spPr bwMode="auto">
            <a:xfrm flipH="1">
              <a:off x="4345" y="3409"/>
              <a:ext cx="9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41" name="Line 244"/>
            <p:cNvSpPr>
              <a:spLocks noChangeShapeType="1"/>
            </p:cNvSpPr>
            <p:nvPr/>
          </p:nvSpPr>
          <p:spPr bwMode="auto">
            <a:xfrm>
              <a:off x="2174" y="1196"/>
              <a:ext cx="1" cy="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45"/>
          <p:cNvGrpSpPr>
            <a:grpSpLocks/>
          </p:cNvGrpSpPr>
          <p:nvPr/>
        </p:nvGrpSpPr>
        <p:grpSpPr bwMode="auto">
          <a:xfrm>
            <a:off x="2667000" y="1752600"/>
            <a:ext cx="2743200" cy="2436813"/>
            <a:chOff x="1550" y="1434"/>
            <a:chExt cx="2660" cy="2364"/>
          </a:xfrm>
        </p:grpSpPr>
        <p:sp>
          <p:nvSpPr>
            <p:cNvPr id="230525" name="Freeform 246"/>
            <p:cNvSpPr>
              <a:spLocks/>
            </p:cNvSpPr>
            <p:nvPr/>
          </p:nvSpPr>
          <p:spPr bwMode="auto">
            <a:xfrm>
              <a:off x="3833" y="1691"/>
              <a:ext cx="69" cy="68"/>
            </a:xfrm>
            <a:custGeom>
              <a:avLst/>
              <a:gdLst>
                <a:gd name="T0" fmla="*/ 35 w 69"/>
                <a:gd name="T1" fmla="*/ 68 h 68"/>
                <a:gd name="T2" fmla="*/ 49 w 69"/>
                <a:gd name="T3" fmla="*/ 66 h 68"/>
                <a:gd name="T4" fmla="*/ 60 w 69"/>
                <a:gd name="T5" fmla="*/ 59 h 68"/>
                <a:gd name="T6" fmla="*/ 67 w 69"/>
                <a:gd name="T7" fmla="*/ 48 h 68"/>
                <a:gd name="T8" fmla="*/ 69 w 69"/>
                <a:gd name="T9" fmla="*/ 35 h 68"/>
                <a:gd name="T10" fmla="*/ 67 w 69"/>
                <a:gd name="T11" fmla="*/ 21 h 68"/>
                <a:gd name="T12" fmla="*/ 60 w 69"/>
                <a:gd name="T13" fmla="*/ 10 h 68"/>
                <a:gd name="T14" fmla="*/ 49 w 69"/>
                <a:gd name="T15" fmla="*/ 3 h 68"/>
                <a:gd name="T16" fmla="*/ 35 w 69"/>
                <a:gd name="T17" fmla="*/ 0 h 68"/>
                <a:gd name="T18" fmla="*/ 21 w 69"/>
                <a:gd name="T19" fmla="*/ 3 h 68"/>
                <a:gd name="T20" fmla="*/ 10 w 69"/>
                <a:gd name="T21" fmla="*/ 10 h 68"/>
                <a:gd name="T22" fmla="*/ 3 w 69"/>
                <a:gd name="T23" fmla="*/ 21 h 68"/>
                <a:gd name="T24" fmla="*/ 0 w 69"/>
                <a:gd name="T25" fmla="*/ 35 h 68"/>
                <a:gd name="T26" fmla="*/ 3 w 69"/>
                <a:gd name="T27" fmla="*/ 48 h 68"/>
                <a:gd name="T28" fmla="*/ 10 w 69"/>
                <a:gd name="T29" fmla="*/ 59 h 68"/>
                <a:gd name="T30" fmla="*/ 21 w 69"/>
                <a:gd name="T31" fmla="*/ 66 h 68"/>
                <a:gd name="T32" fmla="*/ 35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5" y="68"/>
                  </a:moveTo>
                  <a:lnTo>
                    <a:pt x="49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59"/>
                  </a:lnTo>
                  <a:lnTo>
                    <a:pt x="21" y="66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6" name="Freeform 247"/>
            <p:cNvSpPr>
              <a:spLocks/>
            </p:cNvSpPr>
            <p:nvPr/>
          </p:nvSpPr>
          <p:spPr bwMode="auto">
            <a:xfrm>
              <a:off x="4117" y="1914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8 w 69"/>
                <a:gd name="T3" fmla="*/ 66 h 68"/>
                <a:gd name="T4" fmla="*/ 59 w 69"/>
                <a:gd name="T5" fmla="*/ 58 h 68"/>
                <a:gd name="T6" fmla="*/ 66 w 69"/>
                <a:gd name="T7" fmla="*/ 47 h 68"/>
                <a:gd name="T8" fmla="*/ 69 w 69"/>
                <a:gd name="T9" fmla="*/ 34 h 68"/>
                <a:gd name="T10" fmla="*/ 66 w 69"/>
                <a:gd name="T11" fmla="*/ 21 h 68"/>
                <a:gd name="T12" fmla="*/ 59 w 69"/>
                <a:gd name="T13" fmla="*/ 9 h 68"/>
                <a:gd name="T14" fmla="*/ 48 w 69"/>
                <a:gd name="T15" fmla="*/ 2 h 68"/>
                <a:gd name="T16" fmla="*/ 34 w 69"/>
                <a:gd name="T17" fmla="*/ 0 h 68"/>
                <a:gd name="T18" fmla="*/ 22 w 69"/>
                <a:gd name="T19" fmla="*/ 2 h 68"/>
                <a:gd name="T20" fmla="*/ 11 w 69"/>
                <a:gd name="T21" fmla="*/ 9 h 68"/>
                <a:gd name="T22" fmla="*/ 2 w 69"/>
                <a:gd name="T23" fmla="*/ 21 h 68"/>
                <a:gd name="T24" fmla="*/ 0 w 69"/>
                <a:gd name="T25" fmla="*/ 34 h 68"/>
                <a:gd name="T26" fmla="*/ 2 w 69"/>
                <a:gd name="T27" fmla="*/ 47 h 68"/>
                <a:gd name="T28" fmla="*/ 11 w 69"/>
                <a:gd name="T29" fmla="*/ 58 h 68"/>
                <a:gd name="T30" fmla="*/ 22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7" name="Freeform 248"/>
            <p:cNvSpPr>
              <a:spLocks/>
            </p:cNvSpPr>
            <p:nvPr/>
          </p:nvSpPr>
          <p:spPr bwMode="auto">
            <a:xfrm>
              <a:off x="3862" y="2463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7 w 70"/>
                <a:gd name="T3" fmla="*/ 65 h 68"/>
                <a:gd name="T4" fmla="*/ 59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59 w 70"/>
                <a:gd name="T13" fmla="*/ 9 h 68"/>
                <a:gd name="T14" fmla="*/ 47 w 70"/>
                <a:gd name="T15" fmla="*/ 1 h 68"/>
                <a:gd name="T16" fmla="*/ 35 w 70"/>
                <a:gd name="T17" fmla="*/ 0 h 68"/>
                <a:gd name="T18" fmla="*/ 21 w 70"/>
                <a:gd name="T19" fmla="*/ 1 h 68"/>
                <a:gd name="T20" fmla="*/ 10 w 70"/>
                <a:gd name="T21" fmla="*/ 9 h 68"/>
                <a:gd name="T22" fmla="*/ 3 w 70"/>
                <a:gd name="T23" fmla="*/ 21 h 68"/>
                <a:gd name="T24" fmla="*/ 0 w 70"/>
                <a:gd name="T25" fmla="*/ 33 h 68"/>
                <a:gd name="T26" fmla="*/ 3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7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9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8" name="Freeform 249"/>
            <p:cNvSpPr>
              <a:spLocks/>
            </p:cNvSpPr>
            <p:nvPr/>
          </p:nvSpPr>
          <p:spPr bwMode="auto">
            <a:xfrm>
              <a:off x="3769" y="2176"/>
              <a:ext cx="70" cy="70"/>
            </a:xfrm>
            <a:custGeom>
              <a:avLst/>
              <a:gdLst>
                <a:gd name="T0" fmla="*/ 35 w 70"/>
                <a:gd name="T1" fmla="*/ 70 h 70"/>
                <a:gd name="T2" fmla="*/ 49 w 70"/>
                <a:gd name="T3" fmla="*/ 67 h 70"/>
                <a:gd name="T4" fmla="*/ 60 w 70"/>
                <a:gd name="T5" fmla="*/ 59 h 70"/>
                <a:gd name="T6" fmla="*/ 67 w 70"/>
                <a:gd name="T7" fmla="*/ 48 h 70"/>
                <a:gd name="T8" fmla="*/ 70 w 70"/>
                <a:gd name="T9" fmla="*/ 35 h 70"/>
                <a:gd name="T10" fmla="*/ 67 w 70"/>
                <a:gd name="T11" fmla="*/ 21 h 70"/>
                <a:gd name="T12" fmla="*/ 60 w 70"/>
                <a:gd name="T13" fmla="*/ 10 h 70"/>
                <a:gd name="T14" fmla="*/ 49 w 70"/>
                <a:gd name="T15" fmla="*/ 3 h 70"/>
                <a:gd name="T16" fmla="*/ 35 w 70"/>
                <a:gd name="T17" fmla="*/ 0 h 70"/>
                <a:gd name="T18" fmla="*/ 22 w 70"/>
                <a:gd name="T19" fmla="*/ 3 h 70"/>
                <a:gd name="T20" fmla="*/ 11 w 70"/>
                <a:gd name="T21" fmla="*/ 10 h 70"/>
                <a:gd name="T22" fmla="*/ 3 w 70"/>
                <a:gd name="T23" fmla="*/ 21 h 70"/>
                <a:gd name="T24" fmla="*/ 0 w 70"/>
                <a:gd name="T25" fmla="*/ 35 h 70"/>
                <a:gd name="T26" fmla="*/ 3 w 70"/>
                <a:gd name="T27" fmla="*/ 48 h 70"/>
                <a:gd name="T28" fmla="*/ 11 w 70"/>
                <a:gd name="T29" fmla="*/ 59 h 70"/>
                <a:gd name="T30" fmla="*/ 22 w 70"/>
                <a:gd name="T31" fmla="*/ 67 h 70"/>
                <a:gd name="T32" fmla="*/ 35 w 70"/>
                <a:gd name="T33" fmla="*/ 7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70"/>
                <a:gd name="T53" fmla="*/ 70 w 70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1" y="59"/>
                  </a:lnTo>
                  <a:lnTo>
                    <a:pt x="22" y="67"/>
                  </a:lnTo>
                  <a:lnTo>
                    <a:pt x="35" y="70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9" name="Freeform 250"/>
            <p:cNvSpPr>
              <a:spLocks/>
            </p:cNvSpPr>
            <p:nvPr/>
          </p:nvSpPr>
          <p:spPr bwMode="auto">
            <a:xfrm>
              <a:off x="4140" y="3251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7 w 70"/>
                <a:gd name="T3" fmla="*/ 65 h 68"/>
                <a:gd name="T4" fmla="*/ 59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59 w 70"/>
                <a:gd name="T13" fmla="*/ 9 h 68"/>
                <a:gd name="T14" fmla="*/ 47 w 70"/>
                <a:gd name="T15" fmla="*/ 2 h 68"/>
                <a:gd name="T16" fmla="*/ 35 w 70"/>
                <a:gd name="T17" fmla="*/ 0 h 68"/>
                <a:gd name="T18" fmla="*/ 21 w 70"/>
                <a:gd name="T19" fmla="*/ 2 h 68"/>
                <a:gd name="T20" fmla="*/ 10 w 70"/>
                <a:gd name="T21" fmla="*/ 9 h 68"/>
                <a:gd name="T22" fmla="*/ 3 w 70"/>
                <a:gd name="T23" fmla="*/ 21 h 68"/>
                <a:gd name="T24" fmla="*/ 0 w 70"/>
                <a:gd name="T25" fmla="*/ 33 h 68"/>
                <a:gd name="T26" fmla="*/ 3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0" name="Freeform 251"/>
            <p:cNvSpPr>
              <a:spLocks/>
            </p:cNvSpPr>
            <p:nvPr/>
          </p:nvSpPr>
          <p:spPr bwMode="auto">
            <a:xfrm>
              <a:off x="4060" y="3159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7 w 69"/>
                <a:gd name="T3" fmla="*/ 67 h 68"/>
                <a:gd name="T4" fmla="*/ 58 w 69"/>
                <a:gd name="T5" fmla="*/ 58 h 68"/>
                <a:gd name="T6" fmla="*/ 66 w 69"/>
                <a:gd name="T7" fmla="*/ 47 h 68"/>
                <a:gd name="T8" fmla="*/ 69 w 69"/>
                <a:gd name="T9" fmla="*/ 35 h 68"/>
                <a:gd name="T10" fmla="*/ 66 w 69"/>
                <a:gd name="T11" fmla="*/ 21 h 68"/>
                <a:gd name="T12" fmla="*/ 58 w 69"/>
                <a:gd name="T13" fmla="*/ 10 h 68"/>
                <a:gd name="T14" fmla="*/ 47 w 69"/>
                <a:gd name="T15" fmla="*/ 3 h 68"/>
                <a:gd name="T16" fmla="*/ 34 w 69"/>
                <a:gd name="T17" fmla="*/ 0 h 68"/>
                <a:gd name="T18" fmla="*/ 20 w 69"/>
                <a:gd name="T19" fmla="*/ 3 h 68"/>
                <a:gd name="T20" fmla="*/ 9 w 69"/>
                <a:gd name="T21" fmla="*/ 10 h 68"/>
                <a:gd name="T22" fmla="*/ 1 w 69"/>
                <a:gd name="T23" fmla="*/ 21 h 68"/>
                <a:gd name="T24" fmla="*/ 0 w 69"/>
                <a:gd name="T25" fmla="*/ 35 h 68"/>
                <a:gd name="T26" fmla="*/ 1 w 69"/>
                <a:gd name="T27" fmla="*/ 47 h 68"/>
                <a:gd name="T28" fmla="*/ 9 w 69"/>
                <a:gd name="T29" fmla="*/ 58 h 68"/>
                <a:gd name="T30" fmla="*/ 20 w 69"/>
                <a:gd name="T31" fmla="*/ 67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7" y="67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7"/>
                  </a:lnTo>
                  <a:lnTo>
                    <a:pt x="9" y="58"/>
                  </a:lnTo>
                  <a:lnTo>
                    <a:pt x="20" y="67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1" name="Freeform 252"/>
            <p:cNvSpPr>
              <a:spLocks/>
            </p:cNvSpPr>
            <p:nvPr/>
          </p:nvSpPr>
          <p:spPr bwMode="auto">
            <a:xfrm>
              <a:off x="3990" y="2793"/>
              <a:ext cx="70" cy="69"/>
            </a:xfrm>
            <a:custGeom>
              <a:avLst/>
              <a:gdLst>
                <a:gd name="T0" fmla="*/ 35 w 70"/>
                <a:gd name="T1" fmla="*/ 69 h 69"/>
                <a:gd name="T2" fmla="*/ 47 w 70"/>
                <a:gd name="T3" fmla="*/ 67 h 69"/>
                <a:gd name="T4" fmla="*/ 58 w 70"/>
                <a:gd name="T5" fmla="*/ 59 h 69"/>
                <a:gd name="T6" fmla="*/ 67 w 70"/>
                <a:gd name="T7" fmla="*/ 48 h 69"/>
                <a:gd name="T8" fmla="*/ 70 w 70"/>
                <a:gd name="T9" fmla="*/ 35 h 69"/>
                <a:gd name="T10" fmla="*/ 67 w 70"/>
                <a:gd name="T11" fmla="*/ 21 h 69"/>
                <a:gd name="T12" fmla="*/ 58 w 70"/>
                <a:gd name="T13" fmla="*/ 10 h 69"/>
                <a:gd name="T14" fmla="*/ 47 w 70"/>
                <a:gd name="T15" fmla="*/ 3 h 69"/>
                <a:gd name="T16" fmla="*/ 35 w 70"/>
                <a:gd name="T17" fmla="*/ 0 h 69"/>
                <a:gd name="T18" fmla="*/ 21 w 70"/>
                <a:gd name="T19" fmla="*/ 3 h 69"/>
                <a:gd name="T20" fmla="*/ 10 w 70"/>
                <a:gd name="T21" fmla="*/ 10 h 69"/>
                <a:gd name="T22" fmla="*/ 1 w 70"/>
                <a:gd name="T23" fmla="*/ 21 h 69"/>
                <a:gd name="T24" fmla="*/ 0 w 70"/>
                <a:gd name="T25" fmla="*/ 35 h 69"/>
                <a:gd name="T26" fmla="*/ 1 w 70"/>
                <a:gd name="T27" fmla="*/ 48 h 69"/>
                <a:gd name="T28" fmla="*/ 10 w 70"/>
                <a:gd name="T29" fmla="*/ 59 h 69"/>
                <a:gd name="T30" fmla="*/ 21 w 70"/>
                <a:gd name="T31" fmla="*/ 67 h 69"/>
                <a:gd name="T32" fmla="*/ 35 w 70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35" y="69"/>
                  </a:moveTo>
                  <a:lnTo>
                    <a:pt x="47" y="67"/>
                  </a:lnTo>
                  <a:lnTo>
                    <a:pt x="58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2" name="Freeform 253"/>
            <p:cNvSpPr>
              <a:spLocks/>
            </p:cNvSpPr>
            <p:nvPr/>
          </p:nvSpPr>
          <p:spPr bwMode="auto">
            <a:xfrm>
              <a:off x="3643" y="3456"/>
              <a:ext cx="69" cy="69"/>
            </a:xfrm>
            <a:custGeom>
              <a:avLst/>
              <a:gdLst>
                <a:gd name="T0" fmla="*/ 34 w 69"/>
                <a:gd name="T1" fmla="*/ 69 h 69"/>
                <a:gd name="T2" fmla="*/ 47 w 69"/>
                <a:gd name="T3" fmla="*/ 66 h 69"/>
                <a:gd name="T4" fmla="*/ 58 w 69"/>
                <a:gd name="T5" fmla="*/ 59 h 69"/>
                <a:gd name="T6" fmla="*/ 66 w 69"/>
                <a:gd name="T7" fmla="*/ 48 h 69"/>
                <a:gd name="T8" fmla="*/ 69 w 69"/>
                <a:gd name="T9" fmla="*/ 34 h 69"/>
                <a:gd name="T10" fmla="*/ 66 w 69"/>
                <a:gd name="T11" fmla="*/ 21 h 69"/>
                <a:gd name="T12" fmla="*/ 58 w 69"/>
                <a:gd name="T13" fmla="*/ 10 h 69"/>
                <a:gd name="T14" fmla="*/ 47 w 69"/>
                <a:gd name="T15" fmla="*/ 3 h 69"/>
                <a:gd name="T16" fmla="*/ 34 w 69"/>
                <a:gd name="T17" fmla="*/ 0 h 69"/>
                <a:gd name="T18" fmla="*/ 20 w 69"/>
                <a:gd name="T19" fmla="*/ 3 h 69"/>
                <a:gd name="T20" fmla="*/ 9 w 69"/>
                <a:gd name="T21" fmla="*/ 10 h 69"/>
                <a:gd name="T22" fmla="*/ 1 w 69"/>
                <a:gd name="T23" fmla="*/ 21 h 69"/>
                <a:gd name="T24" fmla="*/ 0 w 69"/>
                <a:gd name="T25" fmla="*/ 34 h 69"/>
                <a:gd name="T26" fmla="*/ 1 w 69"/>
                <a:gd name="T27" fmla="*/ 48 h 69"/>
                <a:gd name="T28" fmla="*/ 9 w 69"/>
                <a:gd name="T29" fmla="*/ 59 h 69"/>
                <a:gd name="T30" fmla="*/ 20 w 69"/>
                <a:gd name="T31" fmla="*/ 66 h 69"/>
                <a:gd name="T32" fmla="*/ 34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58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1" y="21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3" name="Freeform 254"/>
            <p:cNvSpPr>
              <a:spLocks/>
            </p:cNvSpPr>
            <p:nvPr/>
          </p:nvSpPr>
          <p:spPr bwMode="auto">
            <a:xfrm>
              <a:off x="3515" y="3091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7 w 69"/>
                <a:gd name="T3" fmla="*/ 65 h 68"/>
                <a:gd name="T4" fmla="*/ 58 w 69"/>
                <a:gd name="T5" fmla="*/ 58 h 68"/>
                <a:gd name="T6" fmla="*/ 66 w 69"/>
                <a:gd name="T7" fmla="*/ 47 h 68"/>
                <a:gd name="T8" fmla="*/ 69 w 69"/>
                <a:gd name="T9" fmla="*/ 33 h 68"/>
                <a:gd name="T10" fmla="*/ 66 w 69"/>
                <a:gd name="T11" fmla="*/ 21 h 68"/>
                <a:gd name="T12" fmla="*/ 58 w 69"/>
                <a:gd name="T13" fmla="*/ 10 h 68"/>
                <a:gd name="T14" fmla="*/ 47 w 69"/>
                <a:gd name="T15" fmla="*/ 3 h 68"/>
                <a:gd name="T16" fmla="*/ 34 w 69"/>
                <a:gd name="T17" fmla="*/ 0 h 68"/>
                <a:gd name="T18" fmla="*/ 20 w 69"/>
                <a:gd name="T19" fmla="*/ 3 h 68"/>
                <a:gd name="T20" fmla="*/ 9 w 69"/>
                <a:gd name="T21" fmla="*/ 10 h 68"/>
                <a:gd name="T22" fmla="*/ 2 w 69"/>
                <a:gd name="T23" fmla="*/ 21 h 68"/>
                <a:gd name="T24" fmla="*/ 0 w 69"/>
                <a:gd name="T25" fmla="*/ 33 h 68"/>
                <a:gd name="T26" fmla="*/ 2 w 69"/>
                <a:gd name="T27" fmla="*/ 47 h 68"/>
                <a:gd name="T28" fmla="*/ 9 w 69"/>
                <a:gd name="T29" fmla="*/ 58 h 68"/>
                <a:gd name="T30" fmla="*/ 20 w 69"/>
                <a:gd name="T31" fmla="*/ 65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3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0" y="65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4" name="Freeform 255"/>
            <p:cNvSpPr>
              <a:spLocks/>
            </p:cNvSpPr>
            <p:nvPr/>
          </p:nvSpPr>
          <p:spPr bwMode="auto">
            <a:xfrm>
              <a:off x="3364" y="1971"/>
              <a:ext cx="70" cy="69"/>
            </a:xfrm>
            <a:custGeom>
              <a:avLst/>
              <a:gdLst>
                <a:gd name="T0" fmla="*/ 35 w 70"/>
                <a:gd name="T1" fmla="*/ 69 h 69"/>
                <a:gd name="T2" fmla="*/ 48 w 70"/>
                <a:gd name="T3" fmla="*/ 66 h 69"/>
                <a:gd name="T4" fmla="*/ 59 w 70"/>
                <a:gd name="T5" fmla="*/ 58 h 69"/>
                <a:gd name="T6" fmla="*/ 67 w 70"/>
                <a:gd name="T7" fmla="*/ 47 h 69"/>
                <a:gd name="T8" fmla="*/ 70 w 70"/>
                <a:gd name="T9" fmla="*/ 34 h 69"/>
                <a:gd name="T10" fmla="*/ 67 w 70"/>
                <a:gd name="T11" fmla="*/ 21 h 69"/>
                <a:gd name="T12" fmla="*/ 59 w 70"/>
                <a:gd name="T13" fmla="*/ 9 h 69"/>
                <a:gd name="T14" fmla="*/ 48 w 70"/>
                <a:gd name="T15" fmla="*/ 2 h 69"/>
                <a:gd name="T16" fmla="*/ 35 w 70"/>
                <a:gd name="T17" fmla="*/ 0 h 69"/>
                <a:gd name="T18" fmla="*/ 21 w 70"/>
                <a:gd name="T19" fmla="*/ 2 h 69"/>
                <a:gd name="T20" fmla="*/ 10 w 70"/>
                <a:gd name="T21" fmla="*/ 9 h 69"/>
                <a:gd name="T22" fmla="*/ 2 w 70"/>
                <a:gd name="T23" fmla="*/ 21 h 69"/>
                <a:gd name="T24" fmla="*/ 0 w 70"/>
                <a:gd name="T25" fmla="*/ 34 h 69"/>
                <a:gd name="T26" fmla="*/ 2 w 70"/>
                <a:gd name="T27" fmla="*/ 47 h 69"/>
                <a:gd name="T28" fmla="*/ 10 w 70"/>
                <a:gd name="T29" fmla="*/ 58 h 69"/>
                <a:gd name="T30" fmla="*/ 21 w 70"/>
                <a:gd name="T31" fmla="*/ 66 h 69"/>
                <a:gd name="T32" fmla="*/ 35 w 70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35" y="69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6"/>
                  </a:lnTo>
                  <a:lnTo>
                    <a:pt x="35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5" name="Freeform 256"/>
            <p:cNvSpPr>
              <a:spLocks/>
            </p:cNvSpPr>
            <p:nvPr/>
          </p:nvSpPr>
          <p:spPr bwMode="auto">
            <a:xfrm>
              <a:off x="3121" y="1662"/>
              <a:ext cx="70" cy="70"/>
            </a:xfrm>
            <a:custGeom>
              <a:avLst/>
              <a:gdLst>
                <a:gd name="T0" fmla="*/ 35 w 70"/>
                <a:gd name="T1" fmla="*/ 70 h 70"/>
                <a:gd name="T2" fmla="*/ 47 w 70"/>
                <a:gd name="T3" fmla="*/ 67 h 70"/>
                <a:gd name="T4" fmla="*/ 59 w 70"/>
                <a:gd name="T5" fmla="*/ 60 h 70"/>
                <a:gd name="T6" fmla="*/ 67 w 70"/>
                <a:gd name="T7" fmla="*/ 49 h 70"/>
                <a:gd name="T8" fmla="*/ 70 w 70"/>
                <a:gd name="T9" fmla="*/ 35 h 70"/>
                <a:gd name="T10" fmla="*/ 67 w 70"/>
                <a:gd name="T11" fmla="*/ 22 h 70"/>
                <a:gd name="T12" fmla="*/ 59 w 70"/>
                <a:gd name="T13" fmla="*/ 10 h 70"/>
                <a:gd name="T14" fmla="*/ 47 w 70"/>
                <a:gd name="T15" fmla="*/ 3 h 70"/>
                <a:gd name="T16" fmla="*/ 35 w 70"/>
                <a:gd name="T17" fmla="*/ 0 h 70"/>
                <a:gd name="T18" fmla="*/ 21 w 70"/>
                <a:gd name="T19" fmla="*/ 3 h 70"/>
                <a:gd name="T20" fmla="*/ 10 w 70"/>
                <a:gd name="T21" fmla="*/ 10 h 70"/>
                <a:gd name="T22" fmla="*/ 2 w 70"/>
                <a:gd name="T23" fmla="*/ 22 h 70"/>
                <a:gd name="T24" fmla="*/ 0 w 70"/>
                <a:gd name="T25" fmla="*/ 35 h 70"/>
                <a:gd name="T26" fmla="*/ 2 w 70"/>
                <a:gd name="T27" fmla="*/ 49 h 70"/>
                <a:gd name="T28" fmla="*/ 10 w 70"/>
                <a:gd name="T29" fmla="*/ 60 h 70"/>
                <a:gd name="T30" fmla="*/ 21 w 70"/>
                <a:gd name="T31" fmla="*/ 67 h 70"/>
                <a:gd name="T32" fmla="*/ 35 w 70"/>
                <a:gd name="T33" fmla="*/ 7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70"/>
                <a:gd name="T53" fmla="*/ 70 w 70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70">
                  <a:moveTo>
                    <a:pt x="35" y="70"/>
                  </a:moveTo>
                  <a:lnTo>
                    <a:pt x="47" y="67"/>
                  </a:lnTo>
                  <a:lnTo>
                    <a:pt x="59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2"/>
                  </a:lnTo>
                  <a:lnTo>
                    <a:pt x="59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2" y="22"/>
                  </a:lnTo>
                  <a:lnTo>
                    <a:pt x="0" y="35"/>
                  </a:lnTo>
                  <a:lnTo>
                    <a:pt x="2" y="49"/>
                  </a:lnTo>
                  <a:lnTo>
                    <a:pt x="10" y="60"/>
                  </a:lnTo>
                  <a:lnTo>
                    <a:pt x="21" y="67"/>
                  </a:lnTo>
                  <a:lnTo>
                    <a:pt x="35" y="70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6" name="Freeform 257"/>
            <p:cNvSpPr>
              <a:spLocks/>
            </p:cNvSpPr>
            <p:nvPr/>
          </p:nvSpPr>
          <p:spPr bwMode="auto">
            <a:xfrm>
              <a:off x="3410" y="1434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8 w 70"/>
                <a:gd name="T3" fmla="*/ 67 h 68"/>
                <a:gd name="T4" fmla="*/ 59 w 70"/>
                <a:gd name="T5" fmla="*/ 59 h 68"/>
                <a:gd name="T6" fmla="*/ 67 w 70"/>
                <a:gd name="T7" fmla="*/ 47 h 68"/>
                <a:gd name="T8" fmla="*/ 70 w 70"/>
                <a:gd name="T9" fmla="*/ 35 h 68"/>
                <a:gd name="T10" fmla="*/ 67 w 70"/>
                <a:gd name="T11" fmla="*/ 21 h 68"/>
                <a:gd name="T12" fmla="*/ 59 w 70"/>
                <a:gd name="T13" fmla="*/ 10 h 68"/>
                <a:gd name="T14" fmla="*/ 48 w 70"/>
                <a:gd name="T15" fmla="*/ 3 h 68"/>
                <a:gd name="T16" fmla="*/ 35 w 70"/>
                <a:gd name="T17" fmla="*/ 0 h 68"/>
                <a:gd name="T18" fmla="*/ 21 w 70"/>
                <a:gd name="T19" fmla="*/ 3 h 68"/>
                <a:gd name="T20" fmla="*/ 10 w 70"/>
                <a:gd name="T21" fmla="*/ 10 h 68"/>
                <a:gd name="T22" fmla="*/ 3 w 70"/>
                <a:gd name="T23" fmla="*/ 21 h 68"/>
                <a:gd name="T24" fmla="*/ 0 w 70"/>
                <a:gd name="T25" fmla="*/ 35 h 68"/>
                <a:gd name="T26" fmla="*/ 3 w 70"/>
                <a:gd name="T27" fmla="*/ 47 h 68"/>
                <a:gd name="T28" fmla="*/ 10 w 70"/>
                <a:gd name="T29" fmla="*/ 59 h 68"/>
                <a:gd name="T30" fmla="*/ 21 w 70"/>
                <a:gd name="T31" fmla="*/ 67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8" y="67"/>
                  </a:lnTo>
                  <a:lnTo>
                    <a:pt x="59" y="59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7" name="Freeform 258"/>
            <p:cNvSpPr>
              <a:spLocks/>
            </p:cNvSpPr>
            <p:nvPr/>
          </p:nvSpPr>
          <p:spPr bwMode="auto">
            <a:xfrm>
              <a:off x="3932" y="1783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7 w 69"/>
                <a:gd name="T3" fmla="*/ 65 h 68"/>
                <a:gd name="T4" fmla="*/ 58 w 69"/>
                <a:gd name="T5" fmla="*/ 58 h 68"/>
                <a:gd name="T6" fmla="*/ 66 w 69"/>
                <a:gd name="T7" fmla="*/ 47 h 68"/>
                <a:gd name="T8" fmla="*/ 69 w 69"/>
                <a:gd name="T9" fmla="*/ 33 h 68"/>
                <a:gd name="T10" fmla="*/ 66 w 69"/>
                <a:gd name="T11" fmla="*/ 21 h 68"/>
                <a:gd name="T12" fmla="*/ 58 w 69"/>
                <a:gd name="T13" fmla="*/ 10 h 68"/>
                <a:gd name="T14" fmla="*/ 47 w 69"/>
                <a:gd name="T15" fmla="*/ 1 h 68"/>
                <a:gd name="T16" fmla="*/ 34 w 69"/>
                <a:gd name="T17" fmla="*/ 0 h 68"/>
                <a:gd name="T18" fmla="*/ 21 w 69"/>
                <a:gd name="T19" fmla="*/ 1 h 68"/>
                <a:gd name="T20" fmla="*/ 9 w 69"/>
                <a:gd name="T21" fmla="*/ 10 h 68"/>
                <a:gd name="T22" fmla="*/ 2 w 69"/>
                <a:gd name="T23" fmla="*/ 21 h 68"/>
                <a:gd name="T24" fmla="*/ 0 w 69"/>
                <a:gd name="T25" fmla="*/ 33 h 68"/>
                <a:gd name="T26" fmla="*/ 2 w 69"/>
                <a:gd name="T27" fmla="*/ 47 h 68"/>
                <a:gd name="T28" fmla="*/ 9 w 69"/>
                <a:gd name="T29" fmla="*/ 58 h 68"/>
                <a:gd name="T30" fmla="*/ 21 w 69"/>
                <a:gd name="T31" fmla="*/ 65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3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1"/>
                  </a:lnTo>
                  <a:lnTo>
                    <a:pt x="34" y="0"/>
                  </a:lnTo>
                  <a:lnTo>
                    <a:pt x="21" y="1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1" y="65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8" name="Freeform 259"/>
            <p:cNvSpPr>
              <a:spLocks/>
            </p:cNvSpPr>
            <p:nvPr/>
          </p:nvSpPr>
          <p:spPr bwMode="auto">
            <a:xfrm>
              <a:off x="3237" y="3376"/>
              <a:ext cx="69" cy="69"/>
            </a:xfrm>
            <a:custGeom>
              <a:avLst/>
              <a:gdLst>
                <a:gd name="T0" fmla="*/ 34 w 69"/>
                <a:gd name="T1" fmla="*/ 69 h 69"/>
                <a:gd name="T2" fmla="*/ 47 w 69"/>
                <a:gd name="T3" fmla="*/ 67 h 69"/>
                <a:gd name="T4" fmla="*/ 58 w 69"/>
                <a:gd name="T5" fmla="*/ 58 h 69"/>
                <a:gd name="T6" fmla="*/ 66 w 69"/>
                <a:gd name="T7" fmla="*/ 47 h 69"/>
                <a:gd name="T8" fmla="*/ 69 w 69"/>
                <a:gd name="T9" fmla="*/ 35 h 69"/>
                <a:gd name="T10" fmla="*/ 66 w 69"/>
                <a:gd name="T11" fmla="*/ 21 h 69"/>
                <a:gd name="T12" fmla="*/ 58 w 69"/>
                <a:gd name="T13" fmla="*/ 10 h 69"/>
                <a:gd name="T14" fmla="*/ 47 w 69"/>
                <a:gd name="T15" fmla="*/ 3 h 69"/>
                <a:gd name="T16" fmla="*/ 34 w 69"/>
                <a:gd name="T17" fmla="*/ 0 h 69"/>
                <a:gd name="T18" fmla="*/ 20 w 69"/>
                <a:gd name="T19" fmla="*/ 3 h 69"/>
                <a:gd name="T20" fmla="*/ 9 w 69"/>
                <a:gd name="T21" fmla="*/ 10 h 69"/>
                <a:gd name="T22" fmla="*/ 2 w 69"/>
                <a:gd name="T23" fmla="*/ 21 h 69"/>
                <a:gd name="T24" fmla="*/ 0 w 69"/>
                <a:gd name="T25" fmla="*/ 35 h 69"/>
                <a:gd name="T26" fmla="*/ 2 w 69"/>
                <a:gd name="T27" fmla="*/ 47 h 69"/>
                <a:gd name="T28" fmla="*/ 9 w 69"/>
                <a:gd name="T29" fmla="*/ 58 h 69"/>
                <a:gd name="T30" fmla="*/ 20 w 69"/>
                <a:gd name="T31" fmla="*/ 67 h 69"/>
                <a:gd name="T32" fmla="*/ 34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4" y="69"/>
                  </a:moveTo>
                  <a:lnTo>
                    <a:pt x="47" y="67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0" y="67"/>
                  </a:lnTo>
                  <a:lnTo>
                    <a:pt x="34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39" name="Freeform 260"/>
            <p:cNvSpPr>
              <a:spLocks/>
            </p:cNvSpPr>
            <p:nvPr/>
          </p:nvSpPr>
          <p:spPr bwMode="auto">
            <a:xfrm>
              <a:off x="3213" y="2736"/>
              <a:ext cx="69" cy="69"/>
            </a:xfrm>
            <a:custGeom>
              <a:avLst/>
              <a:gdLst>
                <a:gd name="T0" fmla="*/ 35 w 69"/>
                <a:gd name="T1" fmla="*/ 69 h 69"/>
                <a:gd name="T2" fmla="*/ 49 w 69"/>
                <a:gd name="T3" fmla="*/ 66 h 69"/>
                <a:gd name="T4" fmla="*/ 60 w 69"/>
                <a:gd name="T5" fmla="*/ 59 h 69"/>
                <a:gd name="T6" fmla="*/ 67 w 69"/>
                <a:gd name="T7" fmla="*/ 48 h 69"/>
                <a:gd name="T8" fmla="*/ 69 w 69"/>
                <a:gd name="T9" fmla="*/ 35 h 69"/>
                <a:gd name="T10" fmla="*/ 67 w 69"/>
                <a:gd name="T11" fmla="*/ 21 h 69"/>
                <a:gd name="T12" fmla="*/ 60 w 69"/>
                <a:gd name="T13" fmla="*/ 10 h 69"/>
                <a:gd name="T14" fmla="*/ 49 w 69"/>
                <a:gd name="T15" fmla="*/ 3 h 69"/>
                <a:gd name="T16" fmla="*/ 35 w 69"/>
                <a:gd name="T17" fmla="*/ 0 h 69"/>
                <a:gd name="T18" fmla="*/ 22 w 69"/>
                <a:gd name="T19" fmla="*/ 3 h 69"/>
                <a:gd name="T20" fmla="*/ 11 w 69"/>
                <a:gd name="T21" fmla="*/ 10 h 69"/>
                <a:gd name="T22" fmla="*/ 3 w 69"/>
                <a:gd name="T23" fmla="*/ 21 h 69"/>
                <a:gd name="T24" fmla="*/ 0 w 69"/>
                <a:gd name="T25" fmla="*/ 35 h 69"/>
                <a:gd name="T26" fmla="*/ 3 w 69"/>
                <a:gd name="T27" fmla="*/ 48 h 69"/>
                <a:gd name="T28" fmla="*/ 11 w 69"/>
                <a:gd name="T29" fmla="*/ 59 h 69"/>
                <a:gd name="T30" fmla="*/ 22 w 69"/>
                <a:gd name="T31" fmla="*/ 66 h 69"/>
                <a:gd name="T32" fmla="*/ 35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5" y="69"/>
                  </a:moveTo>
                  <a:lnTo>
                    <a:pt x="49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5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0" name="Freeform 261"/>
            <p:cNvSpPr>
              <a:spLocks/>
            </p:cNvSpPr>
            <p:nvPr/>
          </p:nvSpPr>
          <p:spPr bwMode="auto">
            <a:xfrm>
              <a:off x="3237" y="3502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7 w 69"/>
                <a:gd name="T3" fmla="*/ 66 h 68"/>
                <a:gd name="T4" fmla="*/ 58 w 69"/>
                <a:gd name="T5" fmla="*/ 59 h 68"/>
                <a:gd name="T6" fmla="*/ 66 w 69"/>
                <a:gd name="T7" fmla="*/ 48 h 68"/>
                <a:gd name="T8" fmla="*/ 69 w 69"/>
                <a:gd name="T9" fmla="*/ 34 h 68"/>
                <a:gd name="T10" fmla="*/ 66 w 69"/>
                <a:gd name="T11" fmla="*/ 21 h 68"/>
                <a:gd name="T12" fmla="*/ 58 w 69"/>
                <a:gd name="T13" fmla="*/ 10 h 68"/>
                <a:gd name="T14" fmla="*/ 47 w 69"/>
                <a:gd name="T15" fmla="*/ 2 h 68"/>
                <a:gd name="T16" fmla="*/ 34 w 69"/>
                <a:gd name="T17" fmla="*/ 0 h 68"/>
                <a:gd name="T18" fmla="*/ 20 w 69"/>
                <a:gd name="T19" fmla="*/ 2 h 68"/>
                <a:gd name="T20" fmla="*/ 9 w 69"/>
                <a:gd name="T21" fmla="*/ 10 h 68"/>
                <a:gd name="T22" fmla="*/ 2 w 69"/>
                <a:gd name="T23" fmla="*/ 21 h 68"/>
                <a:gd name="T24" fmla="*/ 0 w 69"/>
                <a:gd name="T25" fmla="*/ 34 h 68"/>
                <a:gd name="T26" fmla="*/ 2 w 69"/>
                <a:gd name="T27" fmla="*/ 48 h 68"/>
                <a:gd name="T28" fmla="*/ 9 w 69"/>
                <a:gd name="T29" fmla="*/ 59 h 68"/>
                <a:gd name="T30" fmla="*/ 20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7" y="66"/>
                  </a:lnTo>
                  <a:lnTo>
                    <a:pt x="58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1" name="Freeform 262"/>
            <p:cNvSpPr>
              <a:spLocks/>
            </p:cNvSpPr>
            <p:nvPr/>
          </p:nvSpPr>
          <p:spPr bwMode="auto">
            <a:xfrm>
              <a:off x="3167" y="3240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7 w 70"/>
                <a:gd name="T3" fmla="*/ 65 h 68"/>
                <a:gd name="T4" fmla="*/ 58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0 h 68"/>
                <a:gd name="T12" fmla="*/ 58 w 70"/>
                <a:gd name="T13" fmla="*/ 9 h 68"/>
                <a:gd name="T14" fmla="*/ 47 w 70"/>
                <a:gd name="T15" fmla="*/ 1 h 68"/>
                <a:gd name="T16" fmla="*/ 35 w 70"/>
                <a:gd name="T17" fmla="*/ 0 h 68"/>
                <a:gd name="T18" fmla="*/ 21 w 70"/>
                <a:gd name="T19" fmla="*/ 1 h 68"/>
                <a:gd name="T20" fmla="*/ 10 w 70"/>
                <a:gd name="T21" fmla="*/ 9 h 68"/>
                <a:gd name="T22" fmla="*/ 3 w 70"/>
                <a:gd name="T23" fmla="*/ 20 h 68"/>
                <a:gd name="T24" fmla="*/ 0 w 70"/>
                <a:gd name="T25" fmla="*/ 33 h 68"/>
                <a:gd name="T26" fmla="*/ 3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0"/>
                  </a:lnTo>
                  <a:lnTo>
                    <a:pt x="58" y="9"/>
                  </a:lnTo>
                  <a:lnTo>
                    <a:pt x="47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9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2" name="Freeform 263"/>
            <p:cNvSpPr>
              <a:spLocks/>
            </p:cNvSpPr>
            <p:nvPr/>
          </p:nvSpPr>
          <p:spPr bwMode="auto">
            <a:xfrm>
              <a:off x="3039" y="3730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9 w 70"/>
                <a:gd name="T3" fmla="*/ 67 h 68"/>
                <a:gd name="T4" fmla="*/ 60 w 70"/>
                <a:gd name="T5" fmla="*/ 59 h 68"/>
                <a:gd name="T6" fmla="*/ 67 w 70"/>
                <a:gd name="T7" fmla="*/ 47 h 68"/>
                <a:gd name="T8" fmla="*/ 70 w 70"/>
                <a:gd name="T9" fmla="*/ 35 h 68"/>
                <a:gd name="T10" fmla="*/ 67 w 70"/>
                <a:gd name="T11" fmla="*/ 21 h 68"/>
                <a:gd name="T12" fmla="*/ 60 w 70"/>
                <a:gd name="T13" fmla="*/ 10 h 68"/>
                <a:gd name="T14" fmla="*/ 49 w 70"/>
                <a:gd name="T15" fmla="*/ 3 h 68"/>
                <a:gd name="T16" fmla="*/ 35 w 70"/>
                <a:gd name="T17" fmla="*/ 0 h 68"/>
                <a:gd name="T18" fmla="*/ 22 w 70"/>
                <a:gd name="T19" fmla="*/ 3 h 68"/>
                <a:gd name="T20" fmla="*/ 11 w 70"/>
                <a:gd name="T21" fmla="*/ 10 h 68"/>
                <a:gd name="T22" fmla="*/ 3 w 70"/>
                <a:gd name="T23" fmla="*/ 21 h 68"/>
                <a:gd name="T24" fmla="*/ 0 w 70"/>
                <a:gd name="T25" fmla="*/ 35 h 68"/>
                <a:gd name="T26" fmla="*/ 3 w 70"/>
                <a:gd name="T27" fmla="*/ 47 h 68"/>
                <a:gd name="T28" fmla="*/ 11 w 70"/>
                <a:gd name="T29" fmla="*/ 59 h 68"/>
                <a:gd name="T30" fmla="*/ 22 w 70"/>
                <a:gd name="T31" fmla="*/ 67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9" y="67"/>
                  </a:lnTo>
                  <a:lnTo>
                    <a:pt x="60" y="59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1" y="59"/>
                  </a:lnTo>
                  <a:lnTo>
                    <a:pt x="22" y="67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3" name="Freeform 264"/>
            <p:cNvSpPr>
              <a:spLocks/>
            </p:cNvSpPr>
            <p:nvPr/>
          </p:nvSpPr>
          <p:spPr bwMode="auto">
            <a:xfrm>
              <a:off x="2808" y="3205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8 w 70"/>
                <a:gd name="T3" fmla="*/ 65 h 68"/>
                <a:gd name="T4" fmla="*/ 59 w 70"/>
                <a:gd name="T5" fmla="*/ 58 h 68"/>
                <a:gd name="T6" fmla="*/ 67 w 70"/>
                <a:gd name="T7" fmla="*/ 47 h 68"/>
                <a:gd name="T8" fmla="*/ 70 w 70"/>
                <a:gd name="T9" fmla="*/ 35 h 68"/>
                <a:gd name="T10" fmla="*/ 67 w 70"/>
                <a:gd name="T11" fmla="*/ 21 h 68"/>
                <a:gd name="T12" fmla="*/ 59 w 70"/>
                <a:gd name="T13" fmla="*/ 10 h 68"/>
                <a:gd name="T14" fmla="*/ 48 w 70"/>
                <a:gd name="T15" fmla="*/ 3 h 68"/>
                <a:gd name="T16" fmla="*/ 35 w 70"/>
                <a:gd name="T17" fmla="*/ 0 h 68"/>
                <a:gd name="T18" fmla="*/ 21 w 70"/>
                <a:gd name="T19" fmla="*/ 3 h 68"/>
                <a:gd name="T20" fmla="*/ 10 w 70"/>
                <a:gd name="T21" fmla="*/ 10 h 68"/>
                <a:gd name="T22" fmla="*/ 2 w 70"/>
                <a:gd name="T23" fmla="*/ 21 h 68"/>
                <a:gd name="T24" fmla="*/ 0 w 70"/>
                <a:gd name="T25" fmla="*/ 35 h 68"/>
                <a:gd name="T26" fmla="*/ 2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4" name="Freeform 265"/>
            <p:cNvSpPr>
              <a:spLocks/>
            </p:cNvSpPr>
            <p:nvPr/>
          </p:nvSpPr>
          <p:spPr bwMode="auto">
            <a:xfrm>
              <a:off x="2774" y="2748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7 w 69"/>
                <a:gd name="T3" fmla="*/ 66 h 68"/>
                <a:gd name="T4" fmla="*/ 58 w 69"/>
                <a:gd name="T5" fmla="*/ 58 h 68"/>
                <a:gd name="T6" fmla="*/ 66 w 69"/>
                <a:gd name="T7" fmla="*/ 47 h 68"/>
                <a:gd name="T8" fmla="*/ 69 w 69"/>
                <a:gd name="T9" fmla="*/ 34 h 68"/>
                <a:gd name="T10" fmla="*/ 66 w 69"/>
                <a:gd name="T11" fmla="*/ 20 h 68"/>
                <a:gd name="T12" fmla="*/ 58 w 69"/>
                <a:gd name="T13" fmla="*/ 9 h 68"/>
                <a:gd name="T14" fmla="*/ 47 w 69"/>
                <a:gd name="T15" fmla="*/ 2 h 68"/>
                <a:gd name="T16" fmla="*/ 34 w 69"/>
                <a:gd name="T17" fmla="*/ 0 h 68"/>
                <a:gd name="T18" fmla="*/ 21 w 69"/>
                <a:gd name="T19" fmla="*/ 2 h 68"/>
                <a:gd name="T20" fmla="*/ 9 w 69"/>
                <a:gd name="T21" fmla="*/ 9 h 68"/>
                <a:gd name="T22" fmla="*/ 1 w 69"/>
                <a:gd name="T23" fmla="*/ 20 h 68"/>
                <a:gd name="T24" fmla="*/ 0 w 69"/>
                <a:gd name="T25" fmla="*/ 34 h 68"/>
                <a:gd name="T26" fmla="*/ 1 w 69"/>
                <a:gd name="T27" fmla="*/ 47 h 68"/>
                <a:gd name="T28" fmla="*/ 9 w 69"/>
                <a:gd name="T29" fmla="*/ 58 h 68"/>
                <a:gd name="T30" fmla="*/ 21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7" y="66"/>
                  </a:lnTo>
                  <a:lnTo>
                    <a:pt x="58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0"/>
                  </a:lnTo>
                  <a:lnTo>
                    <a:pt x="58" y="9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9" y="9"/>
                  </a:lnTo>
                  <a:lnTo>
                    <a:pt x="1" y="20"/>
                  </a:lnTo>
                  <a:lnTo>
                    <a:pt x="0" y="34"/>
                  </a:lnTo>
                  <a:lnTo>
                    <a:pt x="1" y="47"/>
                  </a:lnTo>
                  <a:lnTo>
                    <a:pt x="9" y="58"/>
                  </a:lnTo>
                  <a:lnTo>
                    <a:pt x="21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5" name="Freeform 266"/>
            <p:cNvSpPr>
              <a:spLocks/>
            </p:cNvSpPr>
            <p:nvPr/>
          </p:nvSpPr>
          <p:spPr bwMode="auto">
            <a:xfrm>
              <a:off x="2692" y="3468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8 w 69"/>
                <a:gd name="T3" fmla="*/ 66 h 68"/>
                <a:gd name="T4" fmla="*/ 59 w 69"/>
                <a:gd name="T5" fmla="*/ 58 h 68"/>
                <a:gd name="T6" fmla="*/ 66 w 69"/>
                <a:gd name="T7" fmla="*/ 47 h 68"/>
                <a:gd name="T8" fmla="*/ 69 w 69"/>
                <a:gd name="T9" fmla="*/ 34 h 68"/>
                <a:gd name="T10" fmla="*/ 66 w 69"/>
                <a:gd name="T11" fmla="*/ 20 h 68"/>
                <a:gd name="T12" fmla="*/ 59 w 69"/>
                <a:gd name="T13" fmla="*/ 9 h 68"/>
                <a:gd name="T14" fmla="*/ 48 w 69"/>
                <a:gd name="T15" fmla="*/ 2 h 68"/>
                <a:gd name="T16" fmla="*/ 34 w 69"/>
                <a:gd name="T17" fmla="*/ 0 h 68"/>
                <a:gd name="T18" fmla="*/ 22 w 69"/>
                <a:gd name="T19" fmla="*/ 2 h 68"/>
                <a:gd name="T20" fmla="*/ 11 w 69"/>
                <a:gd name="T21" fmla="*/ 9 h 68"/>
                <a:gd name="T22" fmla="*/ 2 w 69"/>
                <a:gd name="T23" fmla="*/ 20 h 68"/>
                <a:gd name="T24" fmla="*/ 0 w 69"/>
                <a:gd name="T25" fmla="*/ 34 h 68"/>
                <a:gd name="T26" fmla="*/ 2 w 69"/>
                <a:gd name="T27" fmla="*/ 47 h 68"/>
                <a:gd name="T28" fmla="*/ 11 w 69"/>
                <a:gd name="T29" fmla="*/ 58 h 68"/>
                <a:gd name="T30" fmla="*/ 22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0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2" y="2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6" name="Freeform 267"/>
            <p:cNvSpPr>
              <a:spLocks/>
            </p:cNvSpPr>
            <p:nvPr/>
          </p:nvSpPr>
          <p:spPr bwMode="auto">
            <a:xfrm>
              <a:off x="2565" y="3342"/>
              <a:ext cx="70" cy="69"/>
            </a:xfrm>
            <a:custGeom>
              <a:avLst/>
              <a:gdLst>
                <a:gd name="T0" fmla="*/ 35 w 70"/>
                <a:gd name="T1" fmla="*/ 69 h 69"/>
                <a:gd name="T2" fmla="*/ 47 w 70"/>
                <a:gd name="T3" fmla="*/ 66 h 69"/>
                <a:gd name="T4" fmla="*/ 59 w 70"/>
                <a:gd name="T5" fmla="*/ 59 h 69"/>
                <a:gd name="T6" fmla="*/ 67 w 70"/>
                <a:gd name="T7" fmla="*/ 48 h 69"/>
                <a:gd name="T8" fmla="*/ 70 w 70"/>
                <a:gd name="T9" fmla="*/ 34 h 69"/>
                <a:gd name="T10" fmla="*/ 67 w 70"/>
                <a:gd name="T11" fmla="*/ 21 h 69"/>
                <a:gd name="T12" fmla="*/ 59 w 70"/>
                <a:gd name="T13" fmla="*/ 10 h 69"/>
                <a:gd name="T14" fmla="*/ 47 w 70"/>
                <a:gd name="T15" fmla="*/ 2 h 69"/>
                <a:gd name="T16" fmla="*/ 35 w 70"/>
                <a:gd name="T17" fmla="*/ 0 h 69"/>
                <a:gd name="T18" fmla="*/ 21 w 70"/>
                <a:gd name="T19" fmla="*/ 2 h 69"/>
                <a:gd name="T20" fmla="*/ 10 w 70"/>
                <a:gd name="T21" fmla="*/ 10 h 69"/>
                <a:gd name="T22" fmla="*/ 2 w 70"/>
                <a:gd name="T23" fmla="*/ 21 h 69"/>
                <a:gd name="T24" fmla="*/ 0 w 70"/>
                <a:gd name="T25" fmla="*/ 34 h 69"/>
                <a:gd name="T26" fmla="*/ 2 w 70"/>
                <a:gd name="T27" fmla="*/ 48 h 69"/>
                <a:gd name="T28" fmla="*/ 10 w 70"/>
                <a:gd name="T29" fmla="*/ 59 h 69"/>
                <a:gd name="T30" fmla="*/ 21 w 70"/>
                <a:gd name="T31" fmla="*/ 66 h 69"/>
                <a:gd name="T32" fmla="*/ 35 w 70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35" y="69"/>
                  </a:moveTo>
                  <a:lnTo>
                    <a:pt x="47" y="66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0" y="59"/>
                  </a:lnTo>
                  <a:lnTo>
                    <a:pt x="21" y="66"/>
                  </a:lnTo>
                  <a:lnTo>
                    <a:pt x="35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7" name="Freeform 268"/>
            <p:cNvSpPr>
              <a:spLocks/>
            </p:cNvSpPr>
            <p:nvPr/>
          </p:nvSpPr>
          <p:spPr bwMode="auto">
            <a:xfrm>
              <a:off x="2287" y="3251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7 w 70"/>
                <a:gd name="T3" fmla="*/ 65 h 68"/>
                <a:gd name="T4" fmla="*/ 58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58 w 70"/>
                <a:gd name="T13" fmla="*/ 9 h 68"/>
                <a:gd name="T14" fmla="*/ 47 w 70"/>
                <a:gd name="T15" fmla="*/ 2 h 68"/>
                <a:gd name="T16" fmla="*/ 35 w 70"/>
                <a:gd name="T17" fmla="*/ 0 h 68"/>
                <a:gd name="T18" fmla="*/ 21 w 70"/>
                <a:gd name="T19" fmla="*/ 2 h 68"/>
                <a:gd name="T20" fmla="*/ 10 w 70"/>
                <a:gd name="T21" fmla="*/ 9 h 68"/>
                <a:gd name="T22" fmla="*/ 1 w 70"/>
                <a:gd name="T23" fmla="*/ 21 h 68"/>
                <a:gd name="T24" fmla="*/ 0 w 70"/>
                <a:gd name="T25" fmla="*/ 33 h 68"/>
                <a:gd name="T26" fmla="*/ 1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8" y="9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1" y="21"/>
                  </a:lnTo>
                  <a:lnTo>
                    <a:pt x="0" y="33"/>
                  </a:lnTo>
                  <a:lnTo>
                    <a:pt x="1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8" name="Freeform 269"/>
            <p:cNvSpPr>
              <a:spLocks/>
            </p:cNvSpPr>
            <p:nvPr/>
          </p:nvSpPr>
          <p:spPr bwMode="auto">
            <a:xfrm>
              <a:off x="1997" y="3513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8 w 69"/>
                <a:gd name="T3" fmla="*/ 66 h 68"/>
                <a:gd name="T4" fmla="*/ 59 w 69"/>
                <a:gd name="T5" fmla="*/ 59 h 68"/>
                <a:gd name="T6" fmla="*/ 66 w 69"/>
                <a:gd name="T7" fmla="*/ 48 h 68"/>
                <a:gd name="T8" fmla="*/ 69 w 69"/>
                <a:gd name="T9" fmla="*/ 35 h 68"/>
                <a:gd name="T10" fmla="*/ 66 w 69"/>
                <a:gd name="T11" fmla="*/ 21 h 68"/>
                <a:gd name="T12" fmla="*/ 59 w 69"/>
                <a:gd name="T13" fmla="*/ 10 h 68"/>
                <a:gd name="T14" fmla="*/ 48 w 69"/>
                <a:gd name="T15" fmla="*/ 3 h 68"/>
                <a:gd name="T16" fmla="*/ 34 w 69"/>
                <a:gd name="T17" fmla="*/ 0 h 68"/>
                <a:gd name="T18" fmla="*/ 22 w 69"/>
                <a:gd name="T19" fmla="*/ 3 h 68"/>
                <a:gd name="T20" fmla="*/ 11 w 69"/>
                <a:gd name="T21" fmla="*/ 10 h 68"/>
                <a:gd name="T22" fmla="*/ 2 w 69"/>
                <a:gd name="T23" fmla="*/ 21 h 68"/>
                <a:gd name="T24" fmla="*/ 0 w 69"/>
                <a:gd name="T25" fmla="*/ 35 h 68"/>
                <a:gd name="T26" fmla="*/ 2 w 69"/>
                <a:gd name="T27" fmla="*/ 48 h 68"/>
                <a:gd name="T28" fmla="*/ 11 w 69"/>
                <a:gd name="T29" fmla="*/ 59 h 68"/>
                <a:gd name="T30" fmla="*/ 22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8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49" name="Freeform 270"/>
            <p:cNvSpPr>
              <a:spLocks/>
            </p:cNvSpPr>
            <p:nvPr/>
          </p:nvSpPr>
          <p:spPr bwMode="auto">
            <a:xfrm>
              <a:off x="2544" y="2360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8 w 70"/>
                <a:gd name="T3" fmla="*/ 65 h 68"/>
                <a:gd name="T4" fmla="*/ 59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59 w 70"/>
                <a:gd name="T13" fmla="*/ 10 h 68"/>
                <a:gd name="T14" fmla="*/ 48 w 70"/>
                <a:gd name="T15" fmla="*/ 3 h 68"/>
                <a:gd name="T16" fmla="*/ 35 w 70"/>
                <a:gd name="T17" fmla="*/ 0 h 68"/>
                <a:gd name="T18" fmla="*/ 21 w 70"/>
                <a:gd name="T19" fmla="*/ 3 h 68"/>
                <a:gd name="T20" fmla="*/ 10 w 70"/>
                <a:gd name="T21" fmla="*/ 10 h 68"/>
                <a:gd name="T22" fmla="*/ 3 w 70"/>
                <a:gd name="T23" fmla="*/ 21 h 68"/>
                <a:gd name="T24" fmla="*/ 0 w 70"/>
                <a:gd name="T25" fmla="*/ 33 h 68"/>
                <a:gd name="T26" fmla="*/ 3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0" name="Freeform 271"/>
            <p:cNvSpPr>
              <a:spLocks/>
            </p:cNvSpPr>
            <p:nvPr/>
          </p:nvSpPr>
          <p:spPr bwMode="auto">
            <a:xfrm>
              <a:off x="2576" y="2850"/>
              <a:ext cx="70" cy="69"/>
            </a:xfrm>
            <a:custGeom>
              <a:avLst/>
              <a:gdLst>
                <a:gd name="T0" fmla="*/ 35 w 70"/>
                <a:gd name="T1" fmla="*/ 69 h 69"/>
                <a:gd name="T2" fmla="*/ 48 w 70"/>
                <a:gd name="T3" fmla="*/ 67 h 69"/>
                <a:gd name="T4" fmla="*/ 59 w 70"/>
                <a:gd name="T5" fmla="*/ 59 h 69"/>
                <a:gd name="T6" fmla="*/ 67 w 70"/>
                <a:gd name="T7" fmla="*/ 48 h 69"/>
                <a:gd name="T8" fmla="*/ 70 w 70"/>
                <a:gd name="T9" fmla="*/ 35 h 69"/>
                <a:gd name="T10" fmla="*/ 67 w 70"/>
                <a:gd name="T11" fmla="*/ 21 h 69"/>
                <a:gd name="T12" fmla="*/ 59 w 70"/>
                <a:gd name="T13" fmla="*/ 10 h 69"/>
                <a:gd name="T14" fmla="*/ 48 w 70"/>
                <a:gd name="T15" fmla="*/ 3 h 69"/>
                <a:gd name="T16" fmla="*/ 35 w 70"/>
                <a:gd name="T17" fmla="*/ 0 h 69"/>
                <a:gd name="T18" fmla="*/ 21 w 70"/>
                <a:gd name="T19" fmla="*/ 3 h 69"/>
                <a:gd name="T20" fmla="*/ 10 w 70"/>
                <a:gd name="T21" fmla="*/ 10 h 69"/>
                <a:gd name="T22" fmla="*/ 3 w 70"/>
                <a:gd name="T23" fmla="*/ 21 h 69"/>
                <a:gd name="T24" fmla="*/ 0 w 70"/>
                <a:gd name="T25" fmla="*/ 35 h 69"/>
                <a:gd name="T26" fmla="*/ 3 w 70"/>
                <a:gd name="T27" fmla="*/ 48 h 69"/>
                <a:gd name="T28" fmla="*/ 10 w 70"/>
                <a:gd name="T29" fmla="*/ 59 h 69"/>
                <a:gd name="T30" fmla="*/ 21 w 70"/>
                <a:gd name="T31" fmla="*/ 67 h 69"/>
                <a:gd name="T32" fmla="*/ 35 w 70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35" y="69"/>
                  </a:moveTo>
                  <a:lnTo>
                    <a:pt x="48" y="67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1" name="Freeform 272"/>
            <p:cNvSpPr>
              <a:spLocks/>
            </p:cNvSpPr>
            <p:nvPr/>
          </p:nvSpPr>
          <p:spPr bwMode="auto">
            <a:xfrm>
              <a:off x="2657" y="2599"/>
              <a:ext cx="69" cy="69"/>
            </a:xfrm>
            <a:custGeom>
              <a:avLst/>
              <a:gdLst>
                <a:gd name="T0" fmla="*/ 35 w 69"/>
                <a:gd name="T1" fmla="*/ 69 h 69"/>
                <a:gd name="T2" fmla="*/ 49 w 69"/>
                <a:gd name="T3" fmla="*/ 67 h 69"/>
                <a:gd name="T4" fmla="*/ 60 w 69"/>
                <a:gd name="T5" fmla="*/ 60 h 69"/>
                <a:gd name="T6" fmla="*/ 67 w 69"/>
                <a:gd name="T7" fmla="*/ 49 h 69"/>
                <a:gd name="T8" fmla="*/ 69 w 69"/>
                <a:gd name="T9" fmla="*/ 35 h 69"/>
                <a:gd name="T10" fmla="*/ 67 w 69"/>
                <a:gd name="T11" fmla="*/ 21 h 69"/>
                <a:gd name="T12" fmla="*/ 60 w 69"/>
                <a:gd name="T13" fmla="*/ 10 h 69"/>
                <a:gd name="T14" fmla="*/ 49 w 69"/>
                <a:gd name="T15" fmla="*/ 3 h 69"/>
                <a:gd name="T16" fmla="*/ 35 w 69"/>
                <a:gd name="T17" fmla="*/ 0 h 69"/>
                <a:gd name="T18" fmla="*/ 22 w 69"/>
                <a:gd name="T19" fmla="*/ 3 h 69"/>
                <a:gd name="T20" fmla="*/ 11 w 69"/>
                <a:gd name="T21" fmla="*/ 10 h 69"/>
                <a:gd name="T22" fmla="*/ 3 w 69"/>
                <a:gd name="T23" fmla="*/ 21 h 69"/>
                <a:gd name="T24" fmla="*/ 0 w 69"/>
                <a:gd name="T25" fmla="*/ 35 h 69"/>
                <a:gd name="T26" fmla="*/ 3 w 69"/>
                <a:gd name="T27" fmla="*/ 49 h 69"/>
                <a:gd name="T28" fmla="*/ 11 w 69"/>
                <a:gd name="T29" fmla="*/ 60 h 69"/>
                <a:gd name="T30" fmla="*/ 22 w 69"/>
                <a:gd name="T31" fmla="*/ 67 h 69"/>
                <a:gd name="T32" fmla="*/ 35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5" y="69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1" y="60"/>
                  </a:lnTo>
                  <a:lnTo>
                    <a:pt x="22" y="67"/>
                  </a:lnTo>
                  <a:lnTo>
                    <a:pt x="35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2" name="Freeform 273"/>
            <p:cNvSpPr>
              <a:spLocks/>
            </p:cNvSpPr>
            <p:nvPr/>
          </p:nvSpPr>
          <p:spPr bwMode="auto">
            <a:xfrm>
              <a:off x="2357" y="2599"/>
              <a:ext cx="69" cy="69"/>
            </a:xfrm>
            <a:custGeom>
              <a:avLst/>
              <a:gdLst>
                <a:gd name="T0" fmla="*/ 34 w 69"/>
                <a:gd name="T1" fmla="*/ 69 h 69"/>
                <a:gd name="T2" fmla="*/ 47 w 69"/>
                <a:gd name="T3" fmla="*/ 67 h 69"/>
                <a:gd name="T4" fmla="*/ 58 w 69"/>
                <a:gd name="T5" fmla="*/ 60 h 69"/>
                <a:gd name="T6" fmla="*/ 66 w 69"/>
                <a:gd name="T7" fmla="*/ 49 h 69"/>
                <a:gd name="T8" fmla="*/ 69 w 69"/>
                <a:gd name="T9" fmla="*/ 35 h 69"/>
                <a:gd name="T10" fmla="*/ 66 w 69"/>
                <a:gd name="T11" fmla="*/ 21 h 69"/>
                <a:gd name="T12" fmla="*/ 58 w 69"/>
                <a:gd name="T13" fmla="*/ 10 h 69"/>
                <a:gd name="T14" fmla="*/ 47 w 69"/>
                <a:gd name="T15" fmla="*/ 3 h 69"/>
                <a:gd name="T16" fmla="*/ 34 w 69"/>
                <a:gd name="T17" fmla="*/ 0 h 69"/>
                <a:gd name="T18" fmla="*/ 20 w 69"/>
                <a:gd name="T19" fmla="*/ 3 h 69"/>
                <a:gd name="T20" fmla="*/ 9 w 69"/>
                <a:gd name="T21" fmla="*/ 10 h 69"/>
                <a:gd name="T22" fmla="*/ 1 w 69"/>
                <a:gd name="T23" fmla="*/ 21 h 69"/>
                <a:gd name="T24" fmla="*/ 0 w 69"/>
                <a:gd name="T25" fmla="*/ 35 h 69"/>
                <a:gd name="T26" fmla="*/ 1 w 69"/>
                <a:gd name="T27" fmla="*/ 49 h 69"/>
                <a:gd name="T28" fmla="*/ 9 w 69"/>
                <a:gd name="T29" fmla="*/ 60 h 69"/>
                <a:gd name="T30" fmla="*/ 20 w 69"/>
                <a:gd name="T31" fmla="*/ 67 h 69"/>
                <a:gd name="T32" fmla="*/ 34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4" y="69"/>
                  </a:moveTo>
                  <a:lnTo>
                    <a:pt x="47" y="67"/>
                  </a:lnTo>
                  <a:lnTo>
                    <a:pt x="58" y="60"/>
                  </a:lnTo>
                  <a:lnTo>
                    <a:pt x="66" y="49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9"/>
                  </a:lnTo>
                  <a:lnTo>
                    <a:pt x="9" y="60"/>
                  </a:lnTo>
                  <a:lnTo>
                    <a:pt x="20" y="67"/>
                  </a:lnTo>
                  <a:lnTo>
                    <a:pt x="34" y="69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3" name="Freeform 274"/>
            <p:cNvSpPr>
              <a:spLocks/>
            </p:cNvSpPr>
            <p:nvPr/>
          </p:nvSpPr>
          <p:spPr bwMode="auto">
            <a:xfrm>
              <a:off x="2530" y="2143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8 w 70"/>
                <a:gd name="T3" fmla="*/ 65 h 68"/>
                <a:gd name="T4" fmla="*/ 59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59 w 70"/>
                <a:gd name="T13" fmla="*/ 10 h 68"/>
                <a:gd name="T14" fmla="*/ 48 w 70"/>
                <a:gd name="T15" fmla="*/ 1 h 68"/>
                <a:gd name="T16" fmla="*/ 35 w 70"/>
                <a:gd name="T17" fmla="*/ 0 h 68"/>
                <a:gd name="T18" fmla="*/ 21 w 70"/>
                <a:gd name="T19" fmla="*/ 1 h 68"/>
                <a:gd name="T20" fmla="*/ 10 w 70"/>
                <a:gd name="T21" fmla="*/ 10 h 68"/>
                <a:gd name="T22" fmla="*/ 2 w 70"/>
                <a:gd name="T23" fmla="*/ 21 h 68"/>
                <a:gd name="T24" fmla="*/ 0 w 70"/>
                <a:gd name="T25" fmla="*/ 33 h 68"/>
                <a:gd name="T26" fmla="*/ 2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4" name="Freeform 275"/>
            <p:cNvSpPr>
              <a:spLocks/>
            </p:cNvSpPr>
            <p:nvPr/>
          </p:nvSpPr>
          <p:spPr bwMode="auto">
            <a:xfrm>
              <a:off x="2600" y="1651"/>
              <a:ext cx="69" cy="68"/>
            </a:xfrm>
            <a:custGeom>
              <a:avLst/>
              <a:gdLst>
                <a:gd name="T0" fmla="*/ 35 w 69"/>
                <a:gd name="T1" fmla="*/ 68 h 68"/>
                <a:gd name="T2" fmla="*/ 47 w 69"/>
                <a:gd name="T3" fmla="*/ 67 h 68"/>
                <a:gd name="T4" fmla="*/ 58 w 69"/>
                <a:gd name="T5" fmla="*/ 58 h 68"/>
                <a:gd name="T6" fmla="*/ 67 w 69"/>
                <a:gd name="T7" fmla="*/ 47 h 68"/>
                <a:gd name="T8" fmla="*/ 69 w 69"/>
                <a:gd name="T9" fmla="*/ 35 h 68"/>
                <a:gd name="T10" fmla="*/ 67 w 69"/>
                <a:gd name="T11" fmla="*/ 21 h 68"/>
                <a:gd name="T12" fmla="*/ 58 w 69"/>
                <a:gd name="T13" fmla="*/ 10 h 68"/>
                <a:gd name="T14" fmla="*/ 47 w 69"/>
                <a:gd name="T15" fmla="*/ 3 h 68"/>
                <a:gd name="T16" fmla="*/ 35 w 69"/>
                <a:gd name="T17" fmla="*/ 0 h 68"/>
                <a:gd name="T18" fmla="*/ 21 w 69"/>
                <a:gd name="T19" fmla="*/ 3 h 68"/>
                <a:gd name="T20" fmla="*/ 10 w 69"/>
                <a:gd name="T21" fmla="*/ 10 h 68"/>
                <a:gd name="T22" fmla="*/ 1 w 69"/>
                <a:gd name="T23" fmla="*/ 21 h 68"/>
                <a:gd name="T24" fmla="*/ 0 w 69"/>
                <a:gd name="T25" fmla="*/ 35 h 68"/>
                <a:gd name="T26" fmla="*/ 1 w 69"/>
                <a:gd name="T27" fmla="*/ 47 h 68"/>
                <a:gd name="T28" fmla="*/ 10 w 69"/>
                <a:gd name="T29" fmla="*/ 58 h 68"/>
                <a:gd name="T30" fmla="*/ 21 w 69"/>
                <a:gd name="T31" fmla="*/ 67 h 68"/>
                <a:gd name="T32" fmla="*/ 35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5" y="68"/>
                  </a:moveTo>
                  <a:lnTo>
                    <a:pt x="47" y="67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1" y="21"/>
                  </a:lnTo>
                  <a:lnTo>
                    <a:pt x="0" y="35"/>
                  </a:lnTo>
                  <a:lnTo>
                    <a:pt x="1" y="47"/>
                  </a:lnTo>
                  <a:lnTo>
                    <a:pt x="10" y="58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5" name="Freeform 276"/>
            <p:cNvSpPr>
              <a:spLocks/>
            </p:cNvSpPr>
            <p:nvPr/>
          </p:nvSpPr>
          <p:spPr bwMode="auto">
            <a:xfrm>
              <a:off x="2287" y="1914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7 w 70"/>
                <a:gd name="T3" fmla="*/ 66 h 68"/>
                <a:gd name="T4" fmla="*/ 58 w 70"/>
                <a:gd name="T5" fmla="*/ 58 h 68"/>
                <a:gd name="T6" fmla="*/ 67 w 70"/>
                <a:gd name="T7" fmla="*/ 47 h 68"/>
                <a:gd name="T8" fmla="*/ 70 w 70"/>
                <a:gd name="T9" fmla="*/ 34 h 68"/>
                <a:gd name="T10" fmla="*/ 67 w 70"/>
                <a:gd name="T11" fmla="*/ 21 h 68"/>
                <a:gd name="T12" fmla="*/ 58 w 70"/>
                <a:gd name="T13" fmla="*/ 9 h 68"/>
                <a:gd name="T14" fmla="*/ 47 w 70"/>
                <a:gd name="T15" fmla="*/ 2 h 68"/>
                <a:gd name="T16" fmla="*/ 35 w 70"/>
                <a:gd name="T17" fmla="*/ 0 h 68"/>
                <a:gd name="T18" fmla="*/ 21 w 70"/>
                <a:gd name="T19" fmla="*/ 2 h 68"/>
                <a:gd name="T20" fmla="*/ 10 w 70"/>
                <a:gd name="T21" fmla="*/ 9 h 68"/>
                <a:gd name="T22" fmla="*/ 1 w 70"/>
                <a:gd name="T23" fmla="*/ 21 h 68"/>
                <a:gd name="T24" fmla="*/ 0 w 70"/>
                <a:gd name="T25" fmla="*/ 34 h 68"/>
                <a:gd name="T26" fmla="*/ 1 w 70"/>
                <a:gd name="T27" fmla="*/ 47 h 68"/>
                <a:gd name="T28" fmla="*/ 10 w 70"/>
                <a:gd name="T29" fmla="*/ 58 h 68"/>
                <a:gd name="T30" fmla="*/ 21 w 70"/>
                <a:gd name="T31" fmla="*/ 66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7" y="66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8" y="9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1" y="21"/>
                  </a:lnTo>
                  <a:lnTo>
                    <a:pt x="0" y="34"/>
                  </a:lnTo>
                  <a:lnTo>
                    <a:pt x="1" y="47"/>
                  </a:lnTo>
                  <a:lnTo>
                    <a:pt x="10" y="58"/>
                  </a:lnTo>
                  <a:lnTo>
                    <a:pt x="21" y="66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6" name="Freeform 277"/>
            <p:cNvSpPr>
              <a:spLocks/>
            </p:cNvSpPr>
            <p:nvPr/>
          </p:nvSpPr>
          <p:spPr bwMode="auto">
            <a:xfrm>
              <a:off x="1962" y="1800"/>
              <a:ext cx="69" cy="68"/>
            </a:xfrm>
            <a:custGeom>
              <a:avLst/>
              <a:gdLst>
                <a:gd name="T0" fmla="*/ 35 w 69"/>
                <a:gd name="T1" fmla="*/ 68 h 68"/>
                <a:gd name="T2" fmla="*/ 48 w 69"/>
                <a:gd name="T3" fmla="*/ 66 h 68"/>
                <a:gd name="T4" fmla="*/ 60 w 69"/>
                <a:gd name="T5" fmla="*/ 58 h 68"/>
                <a:gd name="T6" fmla="*/ 67 w 69"/>
                <a:gd name="T7" fmla="*/ 47 h 68"/>
                <a:gd name="T8" fmla="*/ 69 w 69"/>
                <a:gd name="T9" fmla="*/ 35 h 68"/>
                <a:gd name="T10" fmla="*/ 67 w 69"/>
                <a:gd name="T11" fmla="*/ 21 h 68"/>
                <a:gd name="T12" fmla="*/ 60 w 69"/>
                <a:gd name="T13" fmla="*/ 9 h 68"/>
                <a:gd name="T14" fmla="*/ 48 w 69"/>
                <a:gd name="T15" fmla="*/ 3 h 68"/>
                <a:gd name="T16" fmla="*/ 35 w 69"/>
                <a:gd name="T17" fmla="*/ 0 h 68"/>
                <a:gd name="T18" fmla="*/ 22 w 69"/>
                <a:gd name="T19" fmla="*/ 3 h 68"/>
                <a:gd name="T20" fmla="*/ 11 w 69"/>
                <a:gd name="T21" fmla="*/ 9 h 68"/>
                <a:gd name="T22" fmla="*/ 3 w 69"/>
                <a:gd name="T23" fmla="*/ 21 h 68"/>
                <a:gd name="T24" fmla="*/ 0 w 69"/>
                <a:gd name="T25" fmla="*/ 35 h 68"/>
                <a:gd name="T26" fmla="*/ 3 w 69"/>
                <a:gd name="T27" fmla="*/ 47 h 68"/>
                <a:gd name="T28" fmla="*/ 11 w 69"/>
                <a:gd name="T29" fmla="*/ 58 h 68"/>
                <a:gd name="T30" fmla="*/ 22 w 69"/>
                <a:gd name="T31" fmla="*/ 66 h 68"/>
                <a:gd name="T32" fmla="*/ 35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5" y="68"/>
                  </a:moveTo>
                  <a:lnTo>
                    <a:pt x="48" y="66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60" y="9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9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7" name="Freeform 278"/>
            <p:cNvSpPr>
              <a:spLocks/>
            </p:cNvSpPr>
            <p:nvPr/>
          </p:nvSpPr>
          <p:spPr bwMode="auto">
            <a:xfrm>
              <a:off x="1969" y="1487"/>
              <a:ext cx="69" cy="68"/>
            </a:xfrm>
            <a:custGeom>
              <a:avLst/>
              <a:gdLst>
                <a:gd name="T0" fmla="*/ 35 w 69"/>
                <a:gd name="T1" fmla="*/ 68 h 68"/>
                <a:gd name="T2" fmla="*/ 48 w 69"/>
                <a:gd name="T3" fmla="*/ 65 h 68"/>
                <a:gd name="T4" fmla="*/ 60 w 69"/>
                <a:gd name="T5" fmla="*/ 58 h 68"/>
                <a:gd name="T6" fmla="*/ 66 w 69"/>
                <a:gd name="T7" fmla="*/ 47 h 68"/>
                <a:gd name="T8" fmla="*/ 69 w 69"/>
                <a:gd name="T9" fmla="*/ 33 h 68"/>
                <a:gd name="T10" fmla="*/ 66 w 69"/>
                <a:gd name="T11" fmla="*/ 21 h 68"/>
                <a:gd name="T12" fmla="*/ 60 w 69"/>
                <a:gd name="T13" fmla="*/ 10 h 68"/>
                <a:gd name="T14" fmla="*/ 48 w 69"/>
                <a:gd name="T15" fmla="*/ 1 h 68"/>
                <a:gd name="T16" fmla="*/ 35 w 69"/>
                <a:gd name="T17" fmla="*/ 0 h 68"/>
                <a:gd name="T18" fmla="*/ 22 w 69"/>
                <a:gd name="T19" fmla="*/ 1 h 68"/>
                <a:gd name="T20" fmla="*/ 11 w 69"/>
                <a:gd name="T21" fmla="*/ 10 h 68"/>
                <a:gd name="T22" fmla="*/ 3 w 69"/>
                <a:gd name="T23" fmla="*/ 21 h 68"/>
                <a:gd name="T24" fmla="*/ 0 w 69"/>
                <a:gd name="T25" fmla="*/ 33 h 68"/>
                <a:gd name="T26" fmla="*/ 3 w 69"/>
                <a:gd name="T27" fmla="*/ 47 h 68"/>
                <a:gd name="T28" fmla="*/ 11 w 69"/>
                <a:gd name="T29" fmla="*/ 58 h 68"/>
                <a:gd name="T30" fmla="*/ 22 w 69"/>
                <a:gd name="T31" fmla="*/ 65 h 68"/>
                <a:gd name="T32" fmla="*/ 35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5" y="68"/>
                  </a:moveTo>
                  <a:lnTo>
                    <a:pt x="48" y="65"/>
                  </a:lnTo>
                  <a:lnTo>
                    <a:pt x="60" y="58"/>
                  </a:lnTo>
                  <a:lnTo>
                    <a:pt x="66" y="47"/>
                  </a:lnTo>
                  <a:lnTo>
                    <a:pt x="69" y="33"/>
                  </a:lnTo>
                  <a:lnTo>
                    <a:pt x="66" y="21"/>
                  </a:lnTo>
                  <a:lnTo>
                    <a:pt x="60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2" y="1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1" y="58"/>
                  </a:lnTo>
                  <a:lnTo>
                    <a:pt x="22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8" name="Freeform 279"/>
            <p:cNvSpPr>
              <a:spLocks/>
            </p:cNvSpPr>
            <p:nvPr/>
          </p:nvSpPr>
          <p:spPr bwMode="auto">
            <a:xfrm>
              <a:off x="1858" y="2714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8 w 69"/>
                <a:gd name="T3" fmla="*/ 66 h 68"/>
                <a:gd name="T4" fmla="*/ 59 w 69"/>
                <a:gd name="T5" fmla="*/ 59 h 68"/>
                <a:gd name="T6" fmla="*/ 66 w 69"/>
                <a:gd name="T7" fmla="*/ 48 h 68"/>
                <a:gd name="T8" fmla="*/ 69 w 69"/>
                <a:gd name="T9" fmla="*/ 34 h 68"/>
                <a:gd name="T10" fmla="*/ 66 w 69"/>
                <a:gd name="T11" fmla="*/ 21 h 68"/>
                <a:gd name="T12" fmla="*/ 59 w 69"/>
                <a:gd name="T13" fmla="*/ 10 h 68"/>
                <a:gd name="T14" fmla="*/ 48 w 69"/>
                <a:gd name="T15" fmla="*/ 2 h 68"/>
                <a:gd name="T16" fmla="*/ 34 w 69"/>
                <a:gd name="T17" fmla="*/ 0 h 68"/>
                <a:gd name="T18" fmla="*/ 22 w 69"/>
                <a:gd name="T19" fmla="*/ 2 h 68"/>
                <a:gd name="T20" fmla="*/ 11 w 69"/>
                <a:gd name="T21" fmla="*/ 10 h 68"/>
                <a:gd name="T22" fmla="*/ 2 w 69"/>
                <a:gd name="T23" fmla="*/ 21 h 68"/>
                <a:gd name="T24" fmla="*/ 0 w 69"/>
                <a:gd name="T25" fmla="*/ 34 h 68"/>
                <a:gd name="T26" fmla="*/ 2 w 69"/>
                <a:gd name="T27" fmla="*/ 48 h 68"/>
                <a:gd name="T28" fmla="*/ 11 w 69"/>
                <a:gd name="T29" fmla="*/ 59 h 68"/>
                <a:gd name="T30" fmla="*/ 22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59" name="Freeform 280"/>
            <p:cNvSpPr>
              <a:spLocks/>
            </p:cNvSpPr>
            <p:nvPr/>
          </p:nvSpPr>
          <p:spPr bwMode="auto">
            <a:xfrm>
              <a:off x="1991" y="2788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9 w 70"/>
                <a:gd name="T3" fmla="*/ 65 h 68"/>
                <a:gd name="T4" fmla="*/ 60 w 70"/>
                <a:gd name="T5" fmla="*/ 58 h 68"/>
                <a:gd name="T6" fmla="*/ 67 w 70"/>
                <a:gd name="T7" fmla="*/ 47 h 68"/>
                <a:gd name="T8" fmla="*/ 70 w 70"/>
                <a:gd name="T9" fmla="*/ 35 h 68"/>
                <a:gd name="T10" fmla="*/ 67 w 70"/>
                <a:gd name="T11" fmla="*/ 21 h 68"/>
                <a:gd name="T12" fmla="*/ 60 w 70"/>
                <a:gd name="T13" fmla="*/ 10 h 68"/>
                <a:gd name="T14" fmla="*/ 49 w 70"/>
                <a:gd name="T15" fmla="*/ 3 h 68"/>
                <a:gd name="T16" fmla="*/ 35 w 70"/>
                <a:gd name="T17" fmla="*/ 0 h 68"/>
                <a:gd name="T18" fmla="*/ 21 w 70"/>
                <a:gd name="T19" fmla="*/ 3 h 68"/>
                <a:gd name="T20" fmla="*/ 10 w 70"/>
                <a:gd name="T21" fmla="*/ 10 h 68"/>
                <a:gd name="T22" fmla="*/ 3 w 70"/>
                <a:gd name="T23" fmla="*/ 21 h 68"/>
                <a:gd name="T24" fmla="*/ 0 w 70"/>
                <a:gd name="T25" fmla="*/ 35 h 68"/>
                <a:gd name="T26" fmla="*/ 3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9" y="65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0" name="Freeform 281"/>
            <p:cNvSpPr>
              <a:spLocks/>
            </p:cNvSpPr>
            <p:nvPr/>
          </p:nvSpPr>
          <p:spPr bwMode="auto">
            <a:xfrm>
              <a:off x="1550" y="2707"/>
              <a:ext cx="70" cy="70"/>
            </a:xfrm>
            <a:custGeom>
              <a:avLst/>
              <a:gdLst>
                <a:gd name="T0" fmla="*/ 35 w 70"/>
                <a:gd name="T1" fmla="*/ 70 h 70"/>
                <a:gd name="T2" fmla="*/ 49 w 70"/>
                <a:gd name="T3" fmla="*/ 67 h 70"/>
                <a:gd name="T4" fmla="*/ 60 w 70"/>
                <a:gd name="T5" fmla="*/ 60 h 70"/>
                <a:gd name="T6" fmla="*/ 67 w 70"/>
                <a:gd name="T7" fmla="*/ 49 h 70"/>
                <a:gd name="T8" fmla="*/ 70 w 70"/>
                <a:gd name="T9" fmla="*/ 35 h 70"/>
                <a:gd name="T10" fmla="*/ 67 w 70"/>
                <a:gd name="T11" fmla="*/ 23 h 70"/>
                <a:gd name="T12" fmla="*/ 60 w 70"/>
                <a:gd name="T13" fmla="*/ 11 h 70"/>
                <a:gd name="T14" fmla="*/ 49 w 70"/>
                <a:gd name="T15" fmla="*/ 3 h 70"/>
                <a:gd name="T16" fmla="*/ 35 w 70"/>
                <a:gd name="T17" fmla="*/ 0 h 70"/>
                <a:gd name="T18" fmla="*/ 23 w 70"/>
                <a:gd name="T19" fmla="*/ 3 h 70"/>
                <a:gd name="T20" fmla="*/ 11 w 70"/>
                <a:gd name="T21" fmla="*/ 11 h 70"/>
                <a:gd name="T22" fmla="*/ 3 w 70"/>
                <a:gd name="T23" fmla="*/ 23 h 70"/>
                <a:gd name="T24" fmla="*/ 0 w 70"/>
                <a:gd name="T25" fmla="*/ 35 h 70"/>
                <a:gd name="T26" fmla="*/ 3 w 70"/>
                <a:gd name="T27" fmla="*/ 49 h 70"/>
                <a:gd name="T28" fmla="*/ 11 w 70"/>
                <a:gd name="T29" fmla="*/ 60 h 70"/>
                <a:gd name="T30" fmla="*/ 23 w 70"/>
                <a:gd name="T31" fmla="*/ 67 h 70"/>
                <a:gd name="T32" fmla="*/ 35 w 70"/>
                <a:gd name="T33" fmla="*/ 7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70"/>
                <a:gd name="T53" fmla="*/ 70 w 70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3"/>
                  </a:lnTo>
                  <a:lnTo>
                    <a:pt x="60" y="11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1" y="60"/>
                  </a:lnTo>
                  <a:lnTo>
                    <a:pt x="23" y="67"/>
                  </a:lnTo>
                  <a:lnTo>
                    <a:pt x="35" y="70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1" name="Freeform 282"/>
            <p:cNvSpPr>
              <a:spLocks/>
            </p:cNvSpPr>
            <p:nvPr/>
          </p:nvSpPr>
          <p:spPr bwMode="auto">
            <a:xfrm>
              <a:off x="1580" y="2017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8 w 69"/>
                <a:gd name="T3" fmla="*/ 66 h 68"/>
                <a:gd name="T4" fmla="*/ 59 w 69"/>
                <a:gd name="T5" fmla="*/ 58 h 68"/>
                <a:gd name="T6" fmla="*/ 66 w 69"/>
                <a:gd name="T7" fmla="*/ 47 h 68"/>
                <a:gd name="T8" fmla="*/ 69 w 69"/>
                <a:gd name="T9" fmla="*/ 34 h 68"/>
                <a:gd name="T10" fmla="*/ 66 w 69"/>
                <a:gd name="T11" fmla="*/ 20 h 68"/>
                <a:gd name="T12" fmla="*/ 59 w 69"/>
                <a:gd name="T13" fmla="*/ 9 h 68"/>
                <a:gd name="T14" fmla="*/ 48 w 69"/>
                <a:gd name="T15" fmla="*/ 2 h 68"/>
                <a:gd name="T16" fmla="*/ 34 w 69"/>
                <a:gd name="T17" fmla="*/ 0 h 68"/>
                <a:gd name="T18" fmla="*/ 22 w 69"/>
                <a:gd name="T19" fmla="*/ 2 h 68"/>
                <a:gd name="T20" fmla="*/ 11 w 69"/>
                <a:gd name="T21" fmla="*/ 9 h 68"/>
                <a:gd name="T22" fmla="*/ 2 w 69"/>
                <a:gd name="T23" fmla="*/ 20 h 68"/>
                <a:gd name="T24" fmla="*/ 0 w 69"/>
                <a:gd name="T25" fmla="*/ 34 h 68"/>
                <a:gd name="T26" fmla="*/ 2 w 69"/>
                <a:gd name="T27" fmla="*/ 47 h 68"/>
                <a:gd name="T28" fmla="*/ 11 w 69"/>
                <a:gd name="T29" fmla="*/ 58 h 68"/>
                <a:gd name="T30" fmla="*/ 22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0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2" y="2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8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2" name="Freeform 283"/>
            <p:cNvSpPr>
              <a:spLocks/>
            </p:cNvSpPr>
            <p:nvPr/>
          </p:nvSpPr>
          <p:spPr bwMode="auto">
            <a:xfrm>
              <a:off x="1696" y="2303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8 w 70"/>
                <a:gd name="T3" fmla="*/ 65 h 68"/>
                <a:gd name="T4" fmla="*/ 59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59 w 70"/>
                <a:gd name="T13" fmla="*/ 10 h 68"/>
                <a:gd name="T14" fmla="*/ 48 w 70"/>
                <a:gd name="T15" fmla="*/ 1 h 68"/>
                <a:gd name="T16" fmla="*/ 35 w 70"/>
                <a:gd name="T17" fmla="*/ 0 h 68"/>
                <a:gd name="T18" fmla="*/ 21 w 70"/>
                <a:gd name="T19" fmla="*/ 1 h 68"/>
                <a:gd name="T20" fmla="*/ 10 w 70"/>
                <a:gd name="T21" fmla="*/ 10 h 68"/>
                <a:gd name="T22" fmla="*/ 2 w 70"/>
                <a:gd name="T23" fmla="*/ 21 h 68"/>
                <a:gd name="T24" fmla="*/ 0 w 70"/>
                <a:gd name="T25" fmla="*/ 33 h 68"/>
                <a:gd name="T26" fmla="*/ 2 w 70"/>
                <a:gd name="T27" fmla="*/ 47 h 68"/>
                <a:gd name="T28" fmla="*/ 10 w 70"/>
                <a:gd name="T29" fmla="*/ 58 h 68"/>
                <a:gd name="T30" fmla="*/ 21 w 70"/>
                <a:gd name="T31" fmla="*/ 65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8" y="65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3" name="Freeform 284"/>
            <p:cNvSpPr>
              <a:spLocks/>
            </p:cNvSpPr>
            <p:nvPr/>
          </p:nvSpPr>
          <p:spPr bwMode="auto">
            <a:xfrm>
              <a:off x="3063" y="2988"/>
              <a:ext cx="69" cy="68"/>
            </a:xfrm>
            <a:custGeom>
              <a:avLst/>
              <a:gdLst>
                <a:gd name="T0" fmla="*/ 35 w 69"/>
                <a:gd name="T1" fmla="*/ 68 h 68"/>
                <a:gd name="T2" fmla="*/ 47 w 69"/>
                <a:gd name="T3" fmla="*/ 65 h 68"/>
                <a:gd name="T4" fmla="*/ 58 w 69"/>
                <a:gd name="T5" fmla="*/ 58 h 68"/>
                <a:gd name="T6" fmla="*/ 67 w 69"/>
                <a:gd name="T7" fmla="*/ 47 h 68"/>
                <a:gd name="T8" fmla="*/ 69 w 69"/>
                <a:gd name="T9" fmla="*/ 33 h 68"/>
                <a:gd name="T10" fmla="*/ 67 w 69"/>
                <a:gd name="T11" fmla="*/ 21 h 68"/>
                <a:gd name="T12" fmla="*/ 58 w 69"/>
                <a:gd name="T13" fmla="*/ 10 h 68"/>
                <a:gd name="T14" fmla="*/ 47 w 69"/>
                <a:gd name="T15" fmla="*/ 3 h 68"/>
                <a:gd name="T16" fmla="*/ 35 w 69"/>
                <a:gd name="T17" fmla="*/ 0 h 68"/>
                <a:gd name="T18" fmla="*/ 21 w 69"/>
                <a:gd name="T19" fmla="*/ 3 h 68"/>
                <a:gd name="T20" fmla="*/ 10 w 69"/>
                <a:gd name="T21" fmla="*/ 10 h 68"/>
                <a:gd name="T22" fmla="*/ 3 w 69"/>
                <a:gd name="T23" fmla="*/ 21 h 68"/>
                <a:gd name="T24" fmla="*/ 0 w 69"/>
                <a:gd name="T25" fmla="*/ 33 h 68"/>
                <a:gd name="T26" fmla="*/ 3 w 69"/>
                <a:gd name="T27" fmla="*/ 47 h 68"/>
                <a:gd name="T28" fmla="*/ 10 w 69"/>
                <a:gd name="T29" fmla="*/ 58 h 68"/>
                <a:gd name="T30" fmla="*/ 21 w 69"/>
                <a:gd name="T31" fmla="*/ 65 h 68"/>
                <a:gd name="T32" fmla="*/ 35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5" y="68"/>
                  </a:moveTo>
                  <a:lnTo>
                    <a:pt x="47" y="65"/>
                  </a:lnTo>
                  <a:lnTo>
                    <a:pt x="58" y="58"/>
                  </a:lnTo>
                  <a:lnTo>
                    <a:pt x="67" y="47"/>
                  </a:lnTo>
                  <a:lnTo>
                    <a:pt x="69" y="33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5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4" name="Freeform 285"/>
            <p:cNvSpPr>
              <a:spLocks/>
            </p:cNvSpPr>
            <p:nvPr/>
          </p:nvSpPr>
          <p:spPr bwMode="auto">
            <a:xfrm>
              <a:off x="3908" y="2999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9 w 70"/>
                <a:gd name="T3" fmla="*/ 67 h 68"/>
                <a:gd name="T4" fmla="*/ 60 w 70"/>
                <a:gd name="T5" fmla="*/ 59 h 68"/>
                <a:gd name="T6" fmla="*/ 67 w 70"/>
                <a:gd name="T7" fmla="*/ 47 h 68"/>
                <a:gd name="T8" fmla="*/ 70 w 70"/>
                <a:gd name="T9" fmla="*/ 35 h 68"/>
                <a:gd name="T10" fmla="*/ 67 w 70"/>
                <a:gd name="T11" fmla="*/ 21 h 68"/>
                <a:gd name="T12" fmla="*/ 60 w 70"/>
                <a:gd name="T13" fmla="*/ 10 h 68"/>
                <a:gd name="T14" fmla="*/ 49 w 70"/>
                <a:gd name="T15" fmla="*/ 3 h 68"/>
                <a:gd name="T16" fmla="*/ 35 w 70"/>
                <a:gd name="T17" fmla="*/ 0 h 68"/>
                <a:gd name="T18" fmla="*/ 22 w 70"/>
                <a:gd name="T19" fmla="*/ 3 h 68"/>
                <a:gd name="T20" fmla="*/ 11 w 70"/>
                <a:gd name="T21" fmla="*/ 10 h 68"/>
                <a:gd name="T22" fmla="*/ 3 w 70"/>
                <a:gd name="T23" fmla="*/ 21 h 68"/>
                <a:gd name="T24" fmla="*/ 0 w 70"/>
                <a:gd name="T25" fmla="*/ 35 h 68"/>
                <a:gd name="T26" fmla="*/ 3 w 70"/>
                <a:gd name="T27" fmla="*/ 47 h 68"/>
                <a:gd name="T28" fmla="*/ 11 w 70"/>
                <a:gd name="T29" fmla="*/ 59 h 68"/>
                <a:gd name="T30" fmla="*/ 22 w 70"/>
                <a:gd name="T31" fmla="*/ 67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9" y="67"/>
                  </a:lnTo>
                  <a:lnTo>
                    <a:pt x="60" y="59"/>
                  </a:lnTo>
                  <a:lnTo>
                    <a:pt x="67" y="47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7"/>
                  </a:lnTo>
                  <a:lnTo>
                    <a:pt x="11" y="59"/>
                  </a:lnTo>
                  <a:lnTo>
                    <a:pt x="22" y="67"/>
                  </a:lnTo>
                  <a:lnTo>
                    <a:pt x="35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65" name="Freeform 286"/>
            <p:cNvSpPr>
              <a:spLocks/>
            </p:cNvSpPr>
            <p:nvPr/>
          </p:nvSpPr>
          <p:spPr bwMode="auto">
            <a:xfrm>
              <a:off x="2282" y="1441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8 w 69"/>
                <a:gd name="T3" fmla="*/ 66 h 68"/>
                <a:gd name="T4" fmla="*/ 59 w 69"/>
                <a:gd name="T5" fmla="*/ 59 h 68"/>
                <a:gd name="T6" fmla="*/ 66 w 69"/>
                <a:gd name="T7" fmla="*/ 47 h 68"/>
                <a:gd name="T8" fmla="*/ 69 w 69"/>
                <a:gd name="T9" fmla="*/ 34 h 68"/>
                <a:gd name="T10" fmla="*/ 66 w 69"/>
                <a:gd name="T11" fmla="*/ 21 h 68"/>
                <a:gd name="T12" fmla="*/ 59 w 69"/>
                <a:gd name="T13" fmla="*/ 10 h 68"/>
                <a:gd name="T14" fmla="*/ 48 w 69"/>
                <a:gd name="T15" fmla="*/ 3 h 68"/>
                <a:gd name="T16" fmla="*/ 34 w 69"/>
                <a:gd name="T17" fmla="*/ 0 h 68"/>
                <a:gd name="T18" fmla="*/ 22 w 69"/>
                <a:gd name="T19" fmla="*/ 3 h 68"/>
                <a:gd name="T20" fmla="*/ 11 w 69"/>
                <a:gd name="T21" fmla="*/ 10 h 68"/>
                <a:gd name="T22" fmla="*/ 2 w 69"/>
                <a:gd name="T23" fmla="*/ 21 h 68"/>
                <a:gd name="T24" fmla="*/ 0 w 69"/>
                <a:gd name="T25" fmla="*/ 34 h 68"/>
                <a:gd name="T26" fmla="*/ 2 w 69"/>
                <a:gd name="T27" fmla="*/ 47 h 68"/>
                <a:gd name="T28" fmla="*/ 11 w 69"/>
                <a:gd name="T29" fmla="*/ 59 h 68"/>
                <a:gd name="T30" fmla="*/ 22 w 69"/>
                <a:gd name="T31" fmla="*/ 66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8" y="66"/>
                  </a:lnTo>
                  <a:lnTo>
                    <a:pt x="59" y="59"/>
                  </a:lnTo>
                  <a:lnTo>
                    <a:pt x="66" y="47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4" y="68"/>
                  </a:lnTo>
                </a:path>
              </a:pathLst>
            </a:custGeom>
            <a:solidFill>
              <a:srgbClr val="3399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87"/>
          <p:cNvGrpSpPr>
            <a:grpSpLocks/>
          </p:cNvGrpSpPr>
          <p:nvPr/>
        </p:nvGrpSpPr>
        <p:grpSpPr bwMode="auto">
          <a:xfrm>
            <a:off x="2808288" y="1990725"/>
            <a:ext cx="2378075" cy="1851025"/>
            <a:chOff x="1687" y="1665"/>
            <a:chExt cx="2306" cy="1796"/>
          </a:xfrm>
        </p:grpSpPr>
        <p:sp>
          <p:nvSpPr>
            <p:cNvPr id="230509" name="Freeform 288"/>
            <p:cNvSpPr>
              <a:spLocks/>
            </p:cNvSpPr>
            <p:nvPr/>
          </p:nvSpPr>
          <p:spPr bwMode="auto">
            <a:xfrm>
              <a:off x="3761" y="1989"/>
              <a:ext cx="69" cy="69"/>
            </a:xfrm>
            <a:custGeom>
              <a:avLst/>
              <a:gdLst>
                <a:gd name="T0" fmla="*/ 34 w 69"/>
                <a:gd name="T1" fmla="*/ 69 h 69"/>
                <a:gd name="T2" fmla="*/ 47 w 69"/>
                <a:gd name="T3" fmla="*/ 66 h 69"/>
                <a:gd name="T4" fmla="*/ 59 w 69"/>
                <a:gd name="T5" fmla="*/ 58 h 69"/>
                <a:gd name="T6" fmla="*/ 66 w 69"/>
                <a:gd name="T7" fmla="*/ 47 h 69"/>
                <a:gd name="T8" fmla="*/ 69 w 69"/>
                <a:gd name="T9" fmla="*/ 35 h 69"/>
                <a:gd name="T10" fmla="*/ 66 w 69"/>
                <a:gd name="T11" fmla="*/ 21 h 69"/>
                <a:gd name="T12" fmla="*/ 59 w 69"/>
                <a:gd name="T13" fmla="*/ 9 h 69"/>
                <a:gd name="T14" fmla="*/ 47 w 69"/>
                <a:gd name="T15" fmla="*/ 3 h 69"/>
                <a:gd name="T16" fmla="*/ 34 w 69"/>
                <a:gd name="T17" fmla="*/ 0 h 69"/>
                <a:gd name="T18" fmla="*/ 21 w 69"/>
                <a:gd name="T19" fmla="*/ 3 h 69"/>
                <a:gd name="T20" fmla="*/ 9 w 69"/>
                <a:gd name="T21" fmla="*/ 9 h 69"/>
                <a:gd name="T22" fmla="*/ 2 w 69"/>
                <a:gd name="T23" fmla="*/ 21 h 69"/>
                <a:gd name="T24" fmla="*/ 0 w 69"/>
                <a:gd name="T25" fmla="*/ 35 h 69"/>
                <a:gd name="T26" fmla="*/ 2 w 69"/>
                <a:gd name="T27" fmla="*/ 47 h 69"/>
                <a:gd name="T28" fmla="*/ 9 w 69"/>
                <a:gd name="T29" fmla="*/ 58 h 69"/>
                <a:gd name="T30" fmla="*/ 21 w 69"/>
                <a:gd name="T31" fmla="*/ 66 h 69"/>
                <a:gd name="T32" fmla="*/ 34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9" y="9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1" y="3"/>
                  </a:lnTo>
                  <a:lnTo>
                    <a:pt x="9" y="9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1" y="66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0" name="Freeform 289"/>
            <p:cNvSpPr>
              <a:spLocks/>
            </p:cNvSpPr>
            <p:nvPr/>
          </p:nvSpPr>
          <p:spPr bwMode="auto">
            <a:xfrm>
              <a:off x="3923" y="1914"/>
              <a:ext cx="70" cy="69"/>
            </a:xfrm>
            <a:custGeom>
              <a:avLst/>
              <a:gdLst>
                <a:gd name="T0" fmla="*/ 35 w 70"/>
                <a:gd name="T1" fmla="*/ 69 h 69"/>
                <a:gd name="T2" fmla="*/ 48 w 70"/>
                <a:gd name="T3" fmla="*/ 66 h 69"/>
                <a:gd name="T4" fmla="*/ 59 w 70"/>
                <a:gd name="T5" fmla="*/ 58 h 69"/>
                <a:gd name="T6" fmla="*/ 67 w 70"/>
                <a:gd name="T7" fmla="*/ 47 h 69"/>
                <a:gd name="T8" fmla="*/ 70 w 70"/>
                <a:gd name="T9" fmla="*/ 34 h 69"/>
                <a:gd name="T10" fmla="*/ 67 w 70"/>
                <a:gd name="T11" fmla="*/ 21 h 69"/>
                <a:gd name="T12" fmla="*/ 59 w 70"/>
                <a:gd name="T13" fmla="*/ 9 h 69"/>
                <a:gd name="T14" fmla="*/ 48 w 70"/>
                <a:gd name="T15" fmla="*/ 2 h 69"/>
                <a:gd name="T16" fmla="*/ 35 w 70"/>
                <a:gd name="T17" fmla="*/ 0 h 69"/>
                <a:gd name="T18" fmla="*/ 21 w 70"/>
                <a:gd name="T19" fmla="*/ 2 h 69"/>
                <a:gd name="T20" fmla="*/ 10 w 70"/>
                <a:gd name="T21" fmla="*/ 9 h 69"/>
                <a:gd name="T22" fmla="*/ 2 w 70"/>
                <a:gd name="T23" fmla="*/ 21 h 69"/>
                <a:gd name="T24" fmla="*/ 0 w 70"/>
                <a:gd name="T25" fmla="*/ 34 h 69"/>
                <a:gd name="T26" fmla="*/ 2 w 70"/>
                <a:gd name="T27" fmla="*/ 47 h 69"/>
                <a:gd name="T28" fmla="*/ 10 w 70"/>
                <a:gd name="T29" fmla="*/ 58 h 69"/>
                <a:gd name="T30" fmla="*/ 21 w 70"/>
                <a:gd name="T31" fmla="*/ 66 h 69"/>
                <a:gd name="T32" fmla="*/ 35 w 70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35" y="69"/>
                  </a:moveTo>
                  <a:lnTo>
                    <a:pt x="48" y="66"/>
                  </a:lnTo>
                  <a:lnTo>
                    <a:pt x="59" y="58"/>
                  </a:lnTo>
                  <a:lnTo>
                    <a:pt x="67" y="47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9"/>
                  </a:lnTo>
                  <a:lnTo>
                    <a:pt x="48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9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10" y="58"/>
                  </a:lnTo>
                  <a:lnTo>
                    <a:pt x="21" y="66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1" name="Freeform 290"/>
            <p:cNvSpPr>
              <a:spLocks/>
            </p:cNvSpPr>
            <p:nvPr/>
          </p:nvSpPr>
          <p:spPr bwMode="auto">
            <a:xfrm>
              <a:off x="3355" y="1665"/>
              <a:ext cx="69" cy="69"/>
            </a:xfrm>
            <a:custGeom>
              <a:avLst/>
              <a:gdLst>
                <a:gd name="T0" fmla="*/ 34 w 69"/>
                <a:gd name="T1" fmla="*/ 69 h 69"/>
                <a:gd name="T2" fmla="*/ 48 w 69"/>
                <a:gd name="T3" fmla="*/ 67 h 69"/>
                <a:gd name="T4" fmla="*/ 60 w 69"/>
                <a:gd name="T5" fmla="*/ 60 h 69"/>
                <a:gd name="T6" fmla="*/ 66 w 69"/>
                <a:gd name="T7" fmla="*/ 49 h 69"/>
                <a:gd name="T8" fmla="*/ 69 w 69"/>
                <a:gd name="T9" fmla="*/ 35 h 69"/>
                <a:gd name="T10" fmla="*/ 66 w 69"/>
                <a:gd name="T11" fmla="*/ 22 h 69"/>
                <a:gd name="T12" fmla="*/ 60 w 69"/>
                <a:gd name="T13" fmla="*/ 10 h 69"/>
                <a:gd name="T14" fmla="*/ 48 w 69"/>
                <a:gd name="T15" fmla="*/ 3 h 69"/>
                <a:gd name="T16" fmla="*/ 34 w 69"/>
                <a:gd name="T17" fmla="*/ 0 h 69"/>
                <a:gd name="T18" fmla="*/ 22 w 69"/>
                <a:gd name="T19" fmla="*/ 3 h 69"/>
                <a:gd name="T20" fmla="*/ 11 w 69"/>
                <a:gd name="T21" fmla="*/ 10 h 69"/>
                <a:gd name="T22" fmla="*/ 3 w 69"/>
                <a:gd name="T23" fmla="*/ 22 h 69"/>
                <a:gd name="T24" fmla="*/ 0 w 69"/>
                <a:gd name="T25" fmla="*/ 35 h 69"/>
                <a:gd name="T26" fmla="*/ 3 w 69"/>
                <a:gd name="T27" fmla="*/ 49 h 69"/>
                <a:gd name="T28" fmla="*/ 11 w 69"/>
                <a:gd name="T29" fmla="*/ 60 h 69"/>
                <a:gd name="T30" fmla="*/ 22 w 69"/>
                <a:gd name="T31" fmla="*/ 67 h 69"/>
                <a:gd name="T32" fmla="*/ 34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4" y="69"/>
                  </a:moveTo>
                  <a:lnTo>
                    <a:pt x="48" y="67"/>
                  </a:lnTo>
                  <a:lnTo>
                    <a:pt x="60" y="60"/>
                  </a:lnTo>
                  <a:lnTo>
                    <a:pt x="66" y="49"/>
                  </a:lnTo>
                  <a:lnTo>
                    <a:pt x="69" y="35"/>
                  </a:lnTo>
                  <a:lnTo>
                    <a:pt x="66" y="22"/>
                  </a:lnTo>
                  <a:lnTo>
                    <a:pt x="60" y="10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1" y="60"/>
                  </a:lnTo>
                  <a:lnTo>
                    <a:pt x="22" y="67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2" name="Freeform 291"/>
            <p:cNvSpPr>
              <a:spLocks/>
            </p:cNvSpPr>
            <p:nvPr/>
          </p:nvSpPr>
          <p:spPr bwMode="auto">
            <a:xfrm>
              <a:off x="3894" y="2814"/>
              <a:ext cx="70" cy="70"/>
            </a:xfrm>
            <a:custGeom>
              <a:avLst/>
              <a:gdLst>
                <a:gd name="T0" fmla="*/ 35 w 70"/>
                <a:gd name="T1" fmla="*/ 70 h 70"/>
                <a:gd name="T2" fmla="*/ 47 w 70"/>
                <a:gd name="T3" fmla="*/ 67 h 70"/>
                <a:gd name="T4" fmla="*/ 59 w 70"/>
                <a:gd name="T5" fmla="*/ 59 h 70"/>
                <a:gd name="T6" fmla="*/ 67 w 70"/>
                <a:gd name="T7" fmla="*/ 48 h 70"/>
                <a:gd name="T8" fmla="*/ 70 w 70"/>
                <a:gd name="T9" fmla="*/ 35 h 70"/>
                <a:gd name="T10" fmla="*/ 67 w 70"/>
                <a:gd name="T11" fmla="*/ 21 h 70"/>
                <a:gd name="T12" fmla="*/ 59 w 70"/>
                <a:gd name="T13" fmla="*/ 10 h 70"/>
                <a:gd name="T14" fmla="*/ 47 w 70"/>
                <a:gd name="T15" fmla="*/ 3 h 70"/>
                <a:gd name="T16" fmla="*/ 35 w 70"/>
                <a:gd name="T17" fmla="*/ 0 h 70"/>
                <a:gd name="T18" fmla="*/ 21 w 70"/>
                <a:gd name="T19" fmla="*/ 3 h 70"/>
                <a:gd name="T20" fmla="*/ 10 w 70"/>
                <a:gd name="T21" fmla="*/ 10 h 70"/>
                <a:gd name="T22" fmla="*/ 3 w 70"/>
                <a:gd name="T23" fmla="*/ 21 h 70"/>
                <a:gd name="T24" fmla="*/ 0 w 70"/>
                <a:gd name="T25" fmla="*/ 35 h 70"/>
                <a:gd name="T26" fmla="*/ 3 w 70"/>
                <a:gd name="T27" fmla="*/ 48 h 70"/>
                <a:gd name="T28" fmla="*/ 10 w 70"/>
                <a:gd name="T29" fmla="*/ 59 h 70"/>
                <a:gd name="T30" fmla="*/ 21 w 70"/>
                <a:gd name="T31" fmla="*/ 67 h 70"/>
                <a:gd name="T32" fmla="*/ 35 w 70"/>
                <a:gd name="T33" fmla="*/ 7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70"/>
                <a:gd name="T53" fmla="*/ 70 w 70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70">
                  <a:moveTo>
                    <a:pt x="35" y="70"/>
                  </a:moveTo>
                  <a:lnTo>
                    <a:pt x="47" y="67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3" name="Freeform 292"/>
            <p:cNvSpPr>
              <a:spLocks/>
            </p:cNvSpPr>
            <p:nvPr/>
          </p:nvSpPr>
          <p:spPr bwMode="auto">
            <a:xfrm>
              <a:off x="3900" y="3109"/>
              <a:ext cx="69" cy="68"/>
            </a:xfrm>
            <a:custGeom>
              <a:avLst/>
              <a:gdLst>
                <a:gd name="T0" fmla="*/ 34 w 69"/>
                <a:gd name="T1" fmla="*/ 68 h 68"/>
                <a:gd name="T2" fmla="*/ 47 w 69"/>
                <a:gd name="T3" fmla="*/ 67 h 68"/>
                <a:gd name="T4" fmla="*/ 59 w 69"/>
                <a:gd name="T5" fmla="*/ 58 h 68"/>
                <a:gd name="T6" fmla="*/ 66 w 69"/>
                <a:gd name="T7" fmla="*/ 47 h 68"/>
                <a:gd name="T8" fmla="*/ 69 w 69"/>
                <a:gd name="T9" fmla="*/ 35 h 68"/>
                <a:gd name="T10" fmla="*/ 66 w 69"/>
                <a:gd name="T11" fmla="*/ 21 h 68"/>
                <a:gd name="T12" fmla="*/ 59 w 69"/>
                <a:gd name="T13" fmla="*/ 10 h 68"/>
                <a:gd name="T14" fmla="*/ 47 w 69"/>
                <a:gd name="T15" fmla="*/ 3 h 68"/>
                <a:gd name="T16" fmla="*/ 34 w 69"/>
                <a:gd name="T17" fmla="*/ 0 h 68"/>
                <a:gd name="T18" fmla="*/ 21 w 69"/>
                <a:gd name="T19" fmla="*/ 3 h 68"/>
                <a:gd name="T20" fmla="*/ 9 w 69"/>
                <a:gd name="T21" fmla="*/ 10 h 68"/>
                <a:gd name="T22" fmla="*/ 2 w 69"/>
                <a:gd name="T23" fmla="*/ 21 h 68"/>
                <a:gd name="T24" fmla="*/ 0 w 69"/>
                <a:gd name="T25" fmla="*/ 35 h 68"/>
                <a:gd name="T26" fmla="*/ 2 w 69"/>
                <a:gd name="T27" fmla="*/ 47 h 68"/>
                <a:gd name="T28" fmla="*/ 9 w 69"/>
                <a:gd name="T29" fmla="*/ 58 h 68"/>
                <a:gd name="T30" fmla="*/ 21 w 69"/>
                <a:gd name="T31" fmla="*/ 67 h 68"/>
                <a:gd name="T32" fmla="*/ 34 w 69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8"/>
                <a:gd name="T53" fmla="*/ 69 w 69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8">
                  <a:moveTo>
                    <a:pt x="34" y="68"/>
                  </a:moveTo>
                  <a:lnTo>
                    <a:pt x="47" y="67"/>
                  </a:lnTo>
                  <a:lnTo>
                    <a:pt x="59" y="58"/>
                  </a:lnTo>
                  <a:lnTo>
                    <a:pt x="66" y="47"/>
                  </a:lnTo>
                  <a:lnTo>
                    <a:pt x="69" y="35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1" y="3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5"/>
                  </a:lnTo>
                  <a:lnTo>
                    <a:pt x="2" y="47"/>
                  </a:lnTo>
                  <a:lnTo>
                    <a:pt x="9" y="58"/>
                  </a:lnTo>
                  <a:lnTo>
                    <a:pt x="21" y="67"/>
                  </a:lnTo>
                  <a:lnTo>
                    <a:pt x="34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4" name="Freeform 293"/>
            <p:cNvSpPr>
              <a:spLocks/>
            </p:cNvSpPr>
            <p:nvPr/>
          </p:nvSpPr>
          <p:spPr bwMode="auto">
            <a:xfrm>
              <a:off x="3488" y="3391"/>
              <a:ext cx="70" cy="70"/>
            </a:xfrm>
            <a:custGeom>
              <a:avLst/>
              <a:gdLst>
                <a:gd name="T0" fmla="*/ 35 w 70"/>
                <a:gd name="T1" fmla="*/ 70 h 70"/>
                <a:gd name="T2" fmla="*/ 49 w 70"/>
                <a:gd name="T3" fmla="*/ 67 h 70"/>
                <a:gd name="T4" fmla="*/ 60 w 70"/>
                <a:gd name="T5" fmla="*/ 60 h 70"/>
                <a:gd name="T6" fmla="*/ 67 w 70"/>
                <a:gd name="T7" fmla="*/ 49 h 70"/>
                <a:gd name="T8" fmla="*/ 70 w 70"/>
                <a:gd name="T9" fmla="*/ 35 h 70"/>
                <a:gd name="T10" fmla="*/ 67 w 70"/>
                <a:gd name="T11" fmla="*/ 22 h 70"/>
                <a:gd name="T12" fmla="*/ 60 w 70"/>
                <a:gd name="T13" fmla="*/ 10 h 70"/>
                <a:gd name="T14" fmla="*/ 49 w 70"/>
                <a:gd name="T15" fmla="*/ 3 h 70"/>
                <a:gd name="T16" fmla="*/ 35 w 70"/>
                <a:gd name="T17" fmla="*/ 0 h 70"/>
                <a:gd name="T18" fmla="*/ 22 w 70"/>
                <a:gd name="T19" fmla="*/ 3 h 70"/>
                <a:gd name="T20" fmla="*/ 10 w 70"/>
                <a:gd name="T21" fmla="*/ 10 h 70"/>
                <a:gd name="T22" fmla="*/ 3 w 70"/>
                <a:gd name="T23" fmla="*/ 22 h 70"/>
                <a:gd name="T24" fmla="*/ 0 w 70"/>
                <a:gd name="T25" fmla="*/ 35 h 70"/>
                <a:gd name="T26" fmla="*/ 3 w 70"/>
                <a:gd name="T27" fmla="*/ 49 h 70"/>
                <a:gd name="T28" fmla="*/ 10 w 70"/>
                <a:gd name="T29" fmla="*/ 60 h 70"/>
                <a:gd name="T30" fmla="*/ 22 w 70"/>
                <a:gd name="T31" fmla="*/ 67 h 70"/>
                <a:gd name="T32" fmla="*/ 35 w 70"/>
                <a:gd name="T33" fmla="*/ 7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70"/>
                <a:gd name="T53" fmla="*/ 70 w 70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2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0" y="10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0" y="60"/>
                  </a:lnTo>
                  <a:lnTo>
                    <a:pt x="22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5" name="Freeform 294"/>
            <p:cNvSpPr>
              <a:spLocks/>
            </p:cNvSpPr>
            <p:nvPr/>
          </p:nvSpPr>
          <p:spPr bwMode="auto">
            <a:xfrm>
              <a:off x="3146" y="3016"/>
              <a:ext cx="70" cy="69"/>
            </a:xfrm>
            <a:custGeom>
              <a:avLst/>
              <a:gdLst>
                <a:gd name="T0" fmla="*/ 35 w 70"/>
                <a:gd name="T1" fmla="*/ 69 h 69"/>
                <a:gd name="T2" fmla="*/ 49 w 70"/>
                <a:gd name="T3" fmla="*/ 67 h 69"/>
                <a:gd name="T4" fmla="*/ 60 w 70"/>
                <a:gd name="T5" fmla="*/ 60 h 69"/>
                <a:gd name="T6" fmla="*/ 67 w 70"/>
                <a:gd name="T7" fmla="*/ 48 h 69"/>
                <a:gd name="T8" fmla="*/ 70 w 70"/>
                <a:gd name="T9" fmla="*/ 35 h 69"/>
                <a:gd name="T10" fmla="*/ 67 w 70"/>
                <a:gd name="T11" fmla="*/ 22 h 69"/>
                <a:gd name="T12" fmla="*/ 60 w 70"/>
                <a:gd name="T13" fmla="*/ 10 h 69"/>
                <a:gd name="T14" fmla="*/ 49 w 70"/>
                <a:gd name="T15" fmla="*/ 3 h 69"/>
                <a:gd name="T16" fmla="*/ 35 w 70"/>
                <a:gd name="T17" fmla="*/ 0 h 69"/>
                <a:gd name="T18" fmla="*/ 22 w 70"/>
                <a:gd name="T19" fmla="*/ 3 h 69"/>
                <a:gd name="T20" fmla="*/ 11 w 70"/>
                <a:gd name="T21" fmla="*/ 10 h 69"/>
                <a:gd name="T22" fmla="*/ 3 w 70"/>
                <a:gd name="T23" fmla="*/ 22 h 69"/>
                <a:gd name="T24" fmla="*/ 0 w 70"/>
                <a:gd name="T25" fmla="*/ 35 h 69"/>
                <a:gd name="T26" fmla="*/ 3 w 70"/>
                <a:gd name="T27" fmla="*/ 48 h 69"/>
                <a:gd name="T28" fmla="*/ 11 w 70"/>
                <a:gd name="T29" fmla="*/ 60 h 69"/>
                <a:gd name="T30" fmla="*/ 22 w 70"/>
                <a:gd name="T31" fmla="*/ 67 h 69"/>
                <a:gd name="T32" fmla="*/ 35 w 70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9"/>
                <a:gd name="T53" fmla="*/ 70 w 70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9">
                  <a:moveTo>
                    <a:pt x="35" y="69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2"/>
                  </a:lnTo>
                  <a:lnTo>
                    <a:pt x="60" y="10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1" y="10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1" y="60"/>
                  </a:lnTo>
                  <a:lnTo>
                    <a:pt x="22" y="67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6" name="Freeform 295"/>
            <p:cNvSpPr>
              <a:spLocks/>
            </p:cNvSpPr>
            <p:nvPr/>
          </p:nvSpPr>
          <p:spPr bwMode="auto">
            <a:xfrm>
              <a:off x="2822" y="3010"/>
              <a:ext cx="70" cy="70"/>
            </a:xfrm>
            <a:custGeom>
              <a:avLst/>
              <a:gdLst>
                <a:gd name="T0" fmla="*/ 35 w 70"/>
                <a:gd name="T1" fmla="*/ 70 h 70"/>
                <a:gd name="T2" fmla="*/ 48 w 70"/>
                <a:gd name="T3" fmla="*/ 67 h 70"/>
                <a:gd name="T4" fmla="*/ 60 w 70"/>
                <a:gd name="T5" fmla="*/ 60 h 70"/>
                <a:gd name="T6" fmla="*/ 67 w 70"/>
                <a:gd name="T7" fmla="*/ 48 h 70"/>
                <a:gd name="T8" fmla="*/ 70 w 70"/>
                <a:gd name="T9" fmla="*/ 35 h 70"/>
                <a:gd name="T10" fmla="*/ 67 w 70"/>
                <a:gd name="T11" fmla="*/ 21 h 70"/>
                <a:gd name="T12" fmla="*/ 60 w 70"/>
                <a:gd name="T13" fmla="*/ 10 h 70"/>
                <a:gd name="T14" fmla="*/ 48 w 70"/>
                <a:gd name="T15" fmla="*/ 3 h 70"/>
                <a:gd name="T16" fmla="*/ 35 w 70"/>
                <a:gd name="T17" fmla="*/ 0 h 70"/>
                <a:gd name="T18" fmla="*/ 21 w 70"/>
                <a:gd name="T19" fmla="*/ 3 h 70"/>
                <a:gd name="T20" fmla="*/ 10 w 70"/>
                <a:gd name="T21" fmla="*/ 10 h 70"/>
                <a:gd name="T22" fmla="*/ 3 w 70"/>
                <a:gd name="T23" fmla="*/ 21 h 70"/>
                <a:gd name="T24" fmla="*/ 0 w 70"/>
                <a:gd name="T25" fmla="*/ 35 h 70"/>
                <a:gd name="T26" fmla="*/ 3 w 70"/>
                <a:gd name="T27" fmla="*/ 48 h 70"/>
                <a:gd name="T28" fmla="*/ 10 w 70"/>
                <a:gd name="T29" fmla="*/ 60 h 70"/>
                <a:gd name="T30" fmla="*/ 21 w 70"/>
                <a:gd name="T31" fmla="*/ 67 h 70"/>
                <a:gd name="T32" fmla="*/ 35 w 70"/>
                <a:gd name="T33" fmla="*/ 7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70"/>
                <a:gd name="T53" fmla="*/ 70 w 70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70">
                  <a:moveTo>
                    <a:pt x="35" y="70"/>
                  </a:moveTo>
                  <a:lnTo>
                    <a:pt x="48" y="67"/>
                  </a:lnTo>
                  <a:lnTo>
                    <a:pt x="60" y="60"/>
                  </a:lnTo>
                  <a:lnTo>
                    <a:pt x="67" y="48"/>
                  </a:lnTo>
                  <a:lnTo>
                    <a:pt x="70" y="35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8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60"/>
                  </a:lnTo>
                  <a:lnTo>
                    <a:pt x="21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7" name="Freeform 296"/>
            <p:cNvSpPr>
              <a:spLocks/>
            </p:cNvSpPr>
            <p:nvPr/>
          </p:nvSpPr>
          <p:spPr bwMode="auto">
            <a:xfrm>
              <a:off x="2683" y="3369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8 w 70"/>
                <a:gd name="T3" fmla="*/ 67 h 68"/>
                <a:gd name="T4" fmla="*/ 60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60 w 70"/>
                <a:gd name="T13" fmla="*/ 10 h 68"/>
                <a:gd name="T14" fmla="*/ 48 w 70"/>
                <a:gd name="T15" fmla="*/ 1 h 68"/>
                <a:gd name="T16" fmla="*/ 35 w 70"/>
                <a:gd name="T17" fmla="*/ 0 h 68"/>
                <a:gd name="T18" fmla="*/ 21 w 70"/>
                <a:gd name="T19" fmla="*/ 1 h 68"/>
                <a:gd name="T20" fmla="*/ 10 w 70"/>
                <a:gd name="T21" fmla="*/ 10 h 68"/>
                <a:gd name="T22" fmla="*/ 3 w 70"/>
                <a:gd name="T23" fmla="*/ 21 h 68"/>
                <a:gd name="T24" fmla="*/ 0 w 70"/>
                <a:gd name="T25" fmla="*/ 33 h 68"/>
                <a:gd name="T26" fmla="*/ 3 w 70"/>
                <a:gd name="T27" fmla="*/ 47 h 68"/>
                <a:gd name="T28" fmla="*/ 10 w 70"/>
                <a:gd name="T29" fmla="*/ 58 h 68"/>
                <a:gd name="T30" fmla="*/ 21 w 70"/>
                <a:gd name="T31" fmla="*/ 67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8" y="67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8" y="1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0" y="58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8" name="Freeform 297"/>
            <p:cNvSpPr>
              <a:spLocks/>
            </p:cNvSpPr>
            <p:nvPr/>
          </p:nvSpPr>
          <p:spPr bwMode="auto">
            <a:xfrm>
              <a:off x="2649" y="2768"/>
              <a:ext cx="69" cy="69"/>
            </a:xfrm>
            <a:custGeom>
              <a:avLst/>
              <a:gdLst>
                <a:gd name="T0" fmla="*/ 34 w 69"/>
                <a:gd name="T1" fmla="*/ 69 h 69"/>
                <a:gd name="T2" fmla="*/ 47 w 69"/>
                <a:gd name="T3" fmla="*/ 67 h 69"/>
                <a:gd name="T4" fmla="*/ 59 w 69"/>
                <a:gd name="T5" fmla="*/ 59 h 69"/>
                <a:gd name="T6" fmla="*/ 66 w 69"/>
                <a:gd name="T7" fmla="*/ 48 h 69"/>
                <a:gd name="T8" fmla="*/ 69 w 69"/>
                <a:gd name="T9" fmla="*/ 34 h 69"/>
                <a:gd name="T10" fmla="*/ 66 w 69"/>
                <a:gd name="T11" fmla="*/ 21 h 69"/>
                <a:gd name="T12" fmla="*/ 59 w 69"/>
                <a:gd name="T13" fmla="*/ 10 h 69"/>
                <a:gd name="T14" fmla="*/ 47 w 69"/>
                <a:gd name="T15" fmla="*/ 2 h 69"/>
                <a:gd name="T16" fmla="*/ 34 w 69"/>
                <a:gd name="T17" fmla="*/ 0 h 69"/>
                <a:gd name="T18" fmla="*/ 20 w 69"/>
                <a:gd name="T19" fmla="*/ 2 h 69"/>
                <a:gd name="T20" fmla="*/ 9 w 69"/>
                <a:gd name="T21" fmla="*/ 10 h 69"/>
                <a:gd name="T22" fmla="*/ 2 w 69"/>
                <a:gd name="T23" fmla="*/ 21 h 69"/>
                <a:gd name="T24" fmla="*/ 0 w 69"/>
                <a:gd name="T25" fmla="*/ 34 h 69"/>
                <a:gd name="T26" fmla="*/ 2 w 69"/>
                <a:gd name="T27" fmla="*/ 48 h 69"/>
                <a:gd name="T28" fmla="*/ 9 w 69"/>
                <a:gd name="T29" fmla="*/ 59 h 69"/>
                <a:gd name="T30" fmla="*/ 20 w 69"/>
                <a:gd name="T31" fmla="*/ 67 h 69"/>
                <a:gd name="T32" fmla="*/ 34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4" y="69"/>
                  </a:moveTo>
                  <a:lnTo>
                    <a:pt x="47" y="67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4"/>
                  </a:lnTo>
                  <a:lnTo>
                    <a:pt x="66" y="21"/>
                  </a:lnTo>
                  <a:lnTo>
                    <a:pt x="59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7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19" name="Freeform 298"/>
            <p:cNvSpPr>
              <a:spLocks/>
            </p:cNvSpPr>
            <p:nvPr/>
          </p:nvSpPr>
          <p:spPr bwMode="auto">
            <a:xfrm>
              <a:off x="2533" y="2618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7 w 70"/>
                <a:gd name="T3" fmla="*/ 67 h 68"/>
                <a:gd name="T4" fmla="*/ 59 w 70"/>
                <a:gd name="T5" fmla="*/ 59 h 68"/>
                <a:gd name="T6" fmla="*/ 67 w 70"/>
                <a:gd name="T7" fmla="*/ 48 h 68"/>
                <a:gd name="T8" fmla="*/ 70 w 70"/>
                <a:gd name="T9" fmla="*/ 34 h 68"/>
                <a:gd name="T10" fmla="*/ 67 w 70"/>
                <a:gd name="T11" fmla="*/ 21 h 68"/>
                <a:gd name="T12" fmla="*/ 59 w 70"/>
                <a:gd name="T13" fmla="*/ 10 h 68"/>
                <a:gd name="T14" fmla="*/ 47 w 70"/>
                <a:gd name="T15" fmla="*/ 2 h 68"/>
                <a:gd name="T16" fmla="*/ 35 w 70"/>
                <a:gd name="T17" fmla="*/ 0 h 68"/>
                <a:gd name="T18" fmla="*/ 21 w 70"/>
                <a:gd name="T19" fmla="*/ 2 h 68"/>
                <a:gd name="T20" fmla="*/ 10 w 70"/>
                <a:gd name="T21" fmla="*/ 10 h 68"/>
                <a:gd name="T22" fmla="*/ 2 w 70"/>
                <a:gd name="T23" fmla="*/ 21 h 68"/>
                <a:gd name="T24" fmla="*/ 0 w 70"/>
                <a:gd name="T25" fmla="*/ 34 h 68"/>
                <a:gd name="T26" fmla="*/ 2 w 70"/>
                <a:gd name="T27" fmla="*/ 48 h 68"/>
                <a:gd name="T28" fmla="*/ 10 w 70"/>
                <a:gd name="T29" fmla="*/ 59 h 68"/>
                <a:gd name="T30" fmla="*/ 21 w 70"/>
                <a:gd name="T31" fmla="*/ 67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7" y="67"/>
                  </a:lnTo>
                  <a:lnTo>
                    <a:pt x="59" y="59"/>
                  </a:lnTo>
                  <a:lnTo>
                    <a:pt x="67" y="48"/>
                  </a:lnTo>
                  <a:lnTo>
                    <a:pt x="70" y="34"/>
                  </a:lnTo>
                  <a:lnTo>
                    <a:pt x="67" y="21"/>
                  </a:lnTo>
                  <a:lnTo>
                    <a:pt x="59" y="10"/>
                  </a:lnTo>
                  <a:lnTo>
                    <a:pt x="47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0" y="59"/>
                  </a:lnTo>
                  <a:lnTo>
                    <a:pt x="21" y="67"/>
                  </a:lnTo>
                  <a:lnTo>
                    <a:pt x="35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0" name="Freeform 299"/>
            <p:cNvSpPr>
              <a:spLocks/>
            </p:cNvSpPr>
            <p:nvPr/>
          </p:nvSpPr>
          <p:spPr bwMode="auto">
            <a:xfrm>
              <a:off x="2515" y="1930"/>
              <a:ext cx="70" cy="70"/>
            </a:xfrm>
            <a:custGeom>
              <a:avLst/>
              <a:gdLst>
                <a:gd name="T0" fmla="*/ 35 w 70"/>
                <a:gd name="T1" fmla="*/ 70 h 70"/>
                <a:gd name="T2" fmla="*/ 49 w 70"/>
                <a:gd name="T3" fmla="*/ 67 h 70"/>
                <a:gd name="T4" fmla="*/ 60 w 70"/>
                <a:gd name="T5" fmla="*/ 60 h 70"/>
                <a:gd name="T6" fmla="*/ 67 w 70"/>
                <a:gd name="T7" fmla="*/ 49 h 70"/>
                <a:gd name="T8" fmla="*/ 70 w 70"/>
                <a:gd name="T9" fmla="*/ 35 h 70"/>
                <a:gd name="T10" fmla="*/ 67 w 70"/>
                <a:gd name="T11" fmla="*/ 23 h 70"/>
                <a:gd name="T12" fmla="*/ 60 w 70"/>
                <a:gd name="T13" fmla="*/ 12 h 70"/>
                <a:gd name="T14" fmla="*/ 49 w 70"/>
                <a:gd name="T15" fmla="*/ 3 h 70"/>
                <a:gd name="T16" fmla="*/ 35 w 70"/>
                <a:gd name="T17" fmla="*/ 0 h 70"/>
                <a:gd name="T18" fmla="*/ 22 w 70"/>
                <a:gd name="T19" fmla="*/ 3 h 70"/>
                <a:gd name="T20" fmla="*/ 10 w 70"/>
                <a:gd name="T21" fmla="*/ 12 h 70"/>
                <a:gd name="T22" fmla="*/ 3 w 70"/>
                <a:gd name="T23" fmla="*/ 23 h 70"/>
                <a:gd name="T24" fmla="*/ 0 w 70"/>
                <a:gd name="T25" fmla="*/ 35 h 70"/>
                <a:gd name="T26" fmla="*/ 3 w 70"/>
                <a:gd name="T27" fmla="*/ 49 h 70"/>
                <a:gd name="T28" fmla="*/ 10 w 70"/>
                <a:gd name="T29" fmla="*/ 60 h 70"/>
                <a:gd name="T30" fmla="*/ 22 w 70"/>
                <a:gd name="T31" fmla="*/ 67 h 70"/>
                <a:gd name="T32" fmla="*/ 35 w 70"/>
                <a:gd name="T33" fmla="*/ 7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70"/>
                <a:gd name="T53" fmla="*/ 70 w 70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70">
                  <a:moveTo>
                    <a:pt x="35" y="70"/>
                  </a:moveTo>
                  <a:lnTo>
                    <a:pt x="49" y="67"/>
                  </a:lnTo>
                  <a:lnTo>
                    <a:pt x="60" y="60"/>
                  </a:lnTo>
                  <a:lnTo>
                    <a:pt x="67" y="49"/>
                  </a:lnTo>
                  <a:lnTo>
                    <a:pt x="70" y="35"/>
                  </a:lnTo>
                  <a:lnTo>
                    <a:pt x="67" y="23"/>
                  </a:lnTo>
                  <a:lnTo>
                    <a:pt x="60" y="12"/>
                  </a:lnTo>
                  <a:lnTo>
                    <a:pt x="49" y="3"/>
                  </a:lnTo>
                  <a:lnTo>
                    <a:pt x="35" y="0"/>
                  </a:lnTo>
                  <a:lnTo>
                    <a:pt x="22" y="3"/>
                  </a:lnTo>
                  <a:lnTo>
                    <a:pt x="10" y="12"/>
                  </a:lnTo>
                  <a:lnTo>
                    <a:pt x="3" y="23"/>
                  </a:lnTo>
                  <a:lnTo>
                    <a:pt x="0" y="35"/>
                  </a:lnTo>
                  <a:lnTo>
                    <a:pt x="3" y="49"/>
                  </a:lnTo>
                  <a:lnTo>
                    <a:pt x="10" y="60"/>
                  </a:lnTo>
                  <a:lnTo>
                    <a:pt x="22" y="67"/>
                  </a:lnTo>
                  <a:lnTo>
                    <a:pt x="35" y="70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1" name="Freeform 300"/>
            <p:cNvSpPr>
              <a:spLocks/>
            </p:cNvSpPr>
            <p:nvPr/>
          </p:nvSpPr>
          <p:spPr bwMode="auto">
            <a:xfrm>
              <a:off x="2277" y="3369"/>
              <a:ext cx="70" cy="68"/>
            </a:xfrm>
            <a:custGeom>
              <a:avLst/>
              <a:gdLst>
                <a:gd name="T0" fmla="*/ 35 w 70"/>
                <a:gd name="T1" fmla="*/ 68 h 68"/>
                <a:gd name="T2" fmla="*/ 49 w 70"/>
                <a:gd name="T3" fmla="*/ 67 h 68"/>
                <a:gd name="T4" fmla="*/ 60 w 70"/>
                <a:gd name="T5" fmla="*/ 58 h 68"/>
                <a:gd name="T6" fmla="*/ 67 w 70"/>
                <a:gd name="T7" fmla="*/ 47 h 68"/>
                <a:gd name="T8" fmla="*/ 70 w 70"/>
                <a:gd name="T9" fmla="*/ 33 h 68"/>
                <a:gd name="T10" fmla="*/ 67 w 70"/>
                <a:gd name="T11" fmla="*/ 21 h 68"/>
                <a:gd name="T12" fmla="*/ 60 w 70"/>
                <a:gd name="T13" fmla="*/ 10 h 68"/>
                <a:gd name="T14" fmla="*/ 49 w 70"/>
                <a:gd name="T15" fmla="*/ 1 h 68"/>
                <a:gd name="T16" fmla="*/ 35 w 70"/>
                <a:gd name="T17" fmla="*/ 0 h 68"/>
                <a:gd name="T18" fmla="*/ 23 w 70"/>
                <a:gd name="T19" fmla="*/ 1 h 68"/>
                <a:gd name="T20" fmla="*/ 11 w 70"/>
                <a:gd name="T21" fmla="*/ 10 h 68"/>
                <a:gd name="T22" fmla="*/ 3 w 70"/>
                <a:gd name="T23" fmla="*/ 21 h 68"/>
                <a:gd name="T24" fmla="*/ 0 w 70"/>
                <a:gd name="T25" fmla="*/ 33 h 68"/>
                <a:gd name="T26" fmla="*/ 3 w 70"/>
                <a:gd name="T27" fmla="*/ 47 h 68"/>
                <a:gd name="T28" fmla="*/ 11 w 70"/>
                <a:gd name="T29" fmla="*/ 58 h 68"/>
                <a:gd name="T30" fmla="*/ 23 w 70"/>
                <a:gd name="T31" fmla="*/ 67 h 68"/>
                <a:gd name="T32" fmla="*/ 35 w 70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68"/>
                <a:gd name="T53" fmla="*/ 70 w 70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68">
                  <a:moveTo>
                    <a:pt x="35" y="68"/>
                  </a:moveTo>
                  <a:lnTo>
                    <a:pt x="49" y="67"/>
                  </a:lnTo>
                  <a:lnTo>
                    <a:pt x="60" y="58"/>
                  </a:lnTo>
                  <a:lnTo>
                    <a:pt x="67" y="47"/>
                  </a:lnTo>
                  <a:lnTo>
                    <a:pt x="70" y="33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9" y="1"/>
                  </a:lnTo>
                  <a:lnTo>
                    <a:pt x="35" y="0"/>
                  </a:lnTo>
                  <a:lnTo>
                    <a:pt x="23" y="1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3" y="47"/>
                  </a:lnTo>
                  <a:lnTo>
                    <a:pt x="11" y="58"/>
                  </a:lnTo>
                  <a:lnTo>
                    <a:pt x="23" y="67"/>
                  </a:lnTo>
                  <a:lnTo>
                    <a:pt x="35" y="68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2" name="Freeform 301"/>
            <p:cNvSpPr>
              <a:spLocks/>
            </p:cNvSpPr>
            <p:nvPr/>
          </p:nvSpPr>
          <p:spPr bwMode="auto">
            <a:xfrm>
              <a:off x="1687" y="2727"/>
              <a:ext cx="69" cy="69"/>
            </a:xfrm>
            <a:custGeom>
              <a:avLst/>
              <a:gdLst>
                <a:gd name="T0" fmla="*/ 34 w 69"/>
                <a:gd name="T1" fmla="*/ 69 h 69"/>
                <a:gd name="T2" fmla="*/ 48 w 69"/>
                <a:gd name="T3" fmla="*/ 66 h 69"/>
                <a:gd name="T4" fmla="*/ 59 w 69"/>
                <a:gd name="T5" fmla="*/ 60 h 69"/>
                <a:gd name="T6" fmla="*/ 66 w 69"/>
                <a:gd name="T7" fmla="*/ 48 h 69"/>
                <a:gd name="T8" fmla="*/ 69 w 69"/>
                <a:gd name="T9" fmla="*/ 35 h 69"/>
                <a:gd name="T10" fmla="*/ 66 w 69"/>
                <a:gd name="T11" fmla="*/ 22 h 69"/>
                <a:gd name="T12" fmla="*/ 59 w 69"/>
                <a:gd name="T13" fmla="*/ 11 h 69"/>
                <a:gd name="T14" fmla="*/ 48 w 69"/>
                <a:gd name="T15" fmla="*/ 3 h 69"/>
                <a:gd name="T16" fmla="*/ 34 w 69"/>
                <a:gd name="T17" fmla="*/ 0 h 69"/>
                <a:gd name="T18" fmla="*/ 22 w 69"/>
                <a:gd name="T19" fmla="*/ 3 h 69"/>
                <a:gd name="T20" fmla="*/ 11 w 69"/>
                <a:gd name="T21" fmla="*/ 11 h 69"/>
                <a:gd name="T22" fmla="*/ 2 w 69"/>
                <a:gd name="T23" fmla="*/ 22 h 69"/>
                <a:gd name="T24" fmla="*/ 0 w 69"/>
                <a:gd name="T25" fmla="*/ 35 h 69"/>
                <a:gd name="T26" fmla="*/ 2 w 69"/>
                <a:gd name="T27" fmla="*/ 48 h 69"/>
                <a:gd name="T28" fmla="*/ 11 w 69"/>
                <a:gd name="T29" fmla="*/ 60 h 69"/>
                <a:gd name="T30" fmla="*/ 22 w 69"/>
                <a:gd name="T31" fmla="*/ 66 h 69"/>
                <a:gd name="T32" fmla="*/ 34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4" y="69"/>
                  </a:moveTo>
                  <a:lnTo>
                    <a:pt x="48" y="66"/>
                  </a:lnTo>
                  <a:lnTo>
                    <a:pt x="59" y="60"/>
                  </a:lnTo>
                  <a:lnTo>
                    <a:pt x="66" y="48"/>
                  </a:lnTo>
                  <a:lnTo>
                    <a:pt x="69" y="35"/>
                  </a:lnTo>
                  <a:lnTo>
                    <a:pt x="66" y="22"/>
                  </a:lnTo>
                  <a:lnTo>
                    <a:pt x="59" y="11"/>
                  </a:lnTo>
                  <a:lnTo>
                    <a:pt x="48" y="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1" y="11"/>
                  </a:lnTo>
                  <a:lnTo>
                    <a:pt x="2" y="22"/>
                  </a:lnTo>
                  <a:lnTo>
                    <a:pt x="0" y="35"/>
                  </a:lnTo>
                  <a:lnTo>
                    <a:pt x="2" y="48"/>
                  </a:lnTo>
                  <a:lnTo>
                    <a:pt x="11" y="60"/>
                  </a:lnTo>
                  <a:lnTo>
                    <a:pt x="22" y="66"/>
                  </a:lnTo>
                  <a:lnTo>
                    <a:pt x="34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3" name="Freeform 302"/>
            <p:cNvSpPr>
              <a:spLocks/>
            </p:cNvSpPr>
            <p:nvPr/>
          </p:nvSpPr>
          <p:spPr bwMode="auto">
            <a:xfrm>
              <a:off x="1948" y="1925"/>
              <a:ext cx="69" cy="69"/>
            </a:xfrm>
            <a:custGeom>
              <a:avLst/>
              <a:gdLst>
                <a:gd name="T0" fmla="*/ 35 w 69"/>
                <a:gd name="T1" fmla="*/ 69 h 69"/>
                <a:gd name="T2" fmla="*/ 47 w 69"/>
                <a:gd name="T3" fmla="*/ 67 h 69"/>
                <a:gd name="T4" fmla="*/ 58 w 69"/>
                <a:gd name="T5" fmla="*/ 60 h 69"/>
                <a:gd name="T6" fmla="*/ 67 w 69"/>
                <a:gd name="T7" fmla="*/ 48 h 69"/>
                <a:gd name="T8" fmla="*/ 69 w 69"/>
                <a:gd name="T9" fmla="*/ 35 h 69"/>
                <a:gd name="T10" fmla="*/ 67 w 69"/>
                <a:gd name="T11" fmla="*/ 21 h 69"/>
                <a:gd name="T12" fmla="*/ 58 w 69"/>
                <a:gd name="T13" fmla="*/ 10 h 69"/>
                <a:gd name="T14" fmla="*/ 47 w 69"/>
                <a:gd name="T15" fmla="*/ 3 h 69"/>
                <a:gd name="T16" fmla="*/ 35 w 69"/>
                <a:gd name="T17" fmla="*/ 0 h 69"/>
                <a:gd name="T18" fmla="*/ 21 w 69"/>
                <a:gd name="T19" fmla="*/ 3 h 69"/>
                <a:gd name="T20" fmla="*/ 10 w 69"/>
                <a:gd name="T21" fmla="*/ 10 h 69"/>
                <a:gd name="T22" fmla="*/ 3 w 69"/>
                <a:gd name="T23" fmla="*/ 21 h 69"/>
                <a:gd name="T24" fmla="*/ 0 w 69"/>
                <a:gd name="T25" fmla="*/ 35 h 69"/>
                <a:gd name="T26" fmla="*/ 3 w 69"/>
                <a:gd name="T27" fmla="*/ 48 h 69"/>
                <a:gd name="T28" fmla="*/ 10 w 69"/>
                <a:gd name="T29" fmla="*/ 60 h 69"/>
                <a:gd name="T30" fmla="*/ 21 w 69"/>
                <a:gd name="T31" fmla="*/ 67 h 69"/>
                <a:gd name="T32" fmla="*/ 35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5" y="69"/>
                  </a:moveTo>
                  <a:lnTo>
                    <a:pt x="47" y="67"/>
                  </a:lnTo>
                  <a:lnTo>
                    <a:pt x="58" y="60"/>
                  </a:lnTo>
                  <a:lnTo>
                    <a:pt x="67" y="48"/>
                  </a:lnTo>
                  <a:lnTo>
                    <a:pt x="69" y="35"/>
                  </a:lnTo>
                  <a:lnTo>
                    <a:pt x="67" y="21"/>
                  </a:lnTo>
                  <a:lnTo>
                    <a:pt x="58" y="10"/>
                  </a:lnTo>
                  <a:lnTo>
                    <a:pt x="47" y="3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60"/>
                  </a:lnTo>
                  <a:lnTo>
                    <a:pt x="21" y="67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4" name="Freeform 303"/>
            <p:cNvSpPr>
              <a:spLocks/>
            </p:cNvSpPr>
            <p:nvPr/>
          </p:nvSpPr>
          <p:spPr bwMode="auto">
            <a:xfrm>
              <a:off x="1727" y="2035"/>
              <a:ext cx="69" cy="69"/>
            </a:xfrm>
            <a:custGeom>
              <a:avLst/>
              <a:gdLst>
                <a:gd name="T0" fmla="*/ 35 w 69"/>
                <a:gd name="T1" fmla="*/ 69 h 69"/>
                <a:gd name="T2" fmla="*/ 49 w 69"/>
                <a:gd name="T3" fmla="*/ 66 h 69"/>
                <a:gd name="T4" fmla="*/ 60 w 69"/>
                <a:gd name="T5" fmla="*/ 59 h 69"/>
                <a:gd name="T6" fmla="*/ 68 w 69"/>
                <a:gd name="T7" fmla="*/ 47 h 69"/>
                <a:gd name="T8" fmla="*/ 69 w 69"/>
                <a:gd name="T9" fmla="*/ 34 h 69"/>
                <a:gd name="T10" fmla="*/ 68 w 69"/>
                <a:gd name="T11" fmla="*/ 20 h 69"/>
                <a:gd name="T12" fmla="*/ 60 w 69"/>
                <a:gd name="T13" fmla="*/ 9 h 69"/>
                <a:gd name="T14" fmla="*/ 49 w 69"/>
                <a:gd name="T15" fmla="*/ 2 h 69"/>
                <a:gd name="T16" fmla="*/ 35 w 69"/>
                <a:gd name="T17" fmla="*/ 0 h 69"/>
                <a:gd name="T18" fmla="*/ 22 w 69"/>
                <a:gd name="T19" fmla="*/ 2 h 69"/>
                <a:gd name="T20" fmla="*/ 11 w 69"/>
                <a:gd name="T21" fmla="*/ 9 h 69"/>
                <a:gd name="T22" fmla="*/ 3 w 69"/>
                <a:gd name="T23" fmla="*/ 20 h 69"/>
                <a:gd name="T24" fmla="*/ 0 w 69"/>
                <a:gd name="T25" fmla="*/ 34 h 69"/>
                <a:gd name="T26" fmla="*/ 3 w 69"/>
                <a:gd name="T27" fmla="*/ 47 h 69"/>
                <a:gd name="T28" fmla="*/ 11 w 69"/>
                <a:gd name="T29" fmla="*/ 59 h 69"/>
                <a:gd name="T30" fmla="*/ 22 w 69"/>
                <a:gd name="T31" fmla="*/ 66 h 69"/>
                <a:gd name="T32" fmla="*/ 35 w 69"/>
                <a:gd name="T33" fmla="*/ 69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69"/>
                <a:gd name="T53" fmla="*/ 69 w 69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69">
                  <a:moveTo>
                    <a:pt x="35" y="69"/>
                  </a:moveTo>
                  <a:lnTo>
                    <a:pt x="49" y="66"/>
                  </a:lnTo>
                  <a:lnTo>
                    <a:pt x="60" y="59"/>
                  </a:lnTo>
                  <a:lnTo>
                    <a:pt x="68" y="47"/>
                  </a:lnTo>
                  <a:lnTo>
                    <a:pt x="69" y="34"/>
                  </a:lnTo>
                  <a:lnTo>
                    <a:pt x="68" y="20"/>
                  </a:lnTo>
                  <a:lnTo>
                    <a:pt x="60" y="9"/>
                  </a:lnTo>
                  <a:lnTo>
                    <a:pt x="49" y="2"/>
                  </a:lnTo>
                  <a:lnTo>
                    <a:pt x="35" y="0"/>
                  </a:lnTo>
                  <a:lnTo>
                    <a:pt x="22" y="2"/>
                  </a:lnTo>
                  <a:lnTo>
                    <a:pt x="11" y="9"/>
                  </a:lnTo>
                  <a:lnTo>
                    <a:pt x="3" y="20"/>
                  </a:lnTo>
                  <a:lnTo>
                    <a:pt x="0" y="34"/>
                  </a:lnTo>
                  <a:lnTo>
                    <a:pt x="3" y="47"/>
                  </a:lnTo>
                  <a:lnTo>
                    <a:pt x="11" y="59"/>
                  </a:lnTo>
                  <a:lnTo>
                    <a:pt x="22" y="66"/>
                  </a:lnTo>
                  <a:lnTo>
                    <a:pt x="35" y="69"/>
                  </a:lnTo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305"/>
          <p:cNvGrpSpPr>
            <a:grpSpLocks/>
          </p:cNvGrpSpPr>
          <p:nvPr/>
        </p:nvGrpSpPr>
        <p:grpSpPr bwMode="auto">
          <a:xfrm>
            <a:off x="5751513" y="1566863"/>
            <a:ext cx="3197225" cy="2508250"/>
            <a:chOff x="1482" y="826"/>
            <a:chExt cx="2711" cy="2126"/>
          </a:xfrm>
        </p:grpSpPr>
        <p:grpSp>
          <p:nvGrpSpPr>
            <p:cNvPr id="10" name="Group 306"/>
            <p:cNvGrpSpPr>
              <a:grpSpLocks/>
            </p:cNvGrpSpPr>
            <p:nvPr/>
          </p:nvGrpSpPr>
          <p:grpSpPr bwMode="auto">
            <a:xfrm>
              <a:off x="1489" y="900"/>
              <a:ext cx="2704" cy="2052"/>
              <a:chOff x="1489" y="900"/>
              <a:chExt cx="2704" cy="2052"/>
            </a:xfrm>
          </p:grpSpPr>
          <p:sp>
            <p:nvSpPr>
              <p:cNvPr id="230491" name="Line 307"/>
              <p:cNvSpPr>
                <a:spLocks noChangeShapeType="1"/>
              </p:cNvSpPr>
              <p:nvPr/>
            </p:nvSpPr>
            <p:spPr bwMode="auto">
              <a:xfrm flipH="1">
                <a:off x="2849" y="900"/>
                <a:ext cx="264" cy="3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2" name="Line 308"/>
              <p:cNvSpPr>
                <a:spLocks noChangeShapeType="1"/>
              </p:cNvSpPr>
              <p:nvPr/>
            </p:nvSpPr>
            <p:spPr bwMode="auto">
              <a:xfrm>
                <a:off x="2838" y="1232"/>
                <a:ext cx="368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3" name="Line 309"/>
              <p:cNvSpPr>
                <a:spLocks noChangeShapeType="1"/>
              </p:cNvSpPr>
              <p:nvPr/>
            </p:nvSpPr>
            <p:spPr bwMode="auto">
              <a:xfrm>
                <a:off x="1796" y="1073"/>
                <a:ext cx="266" cy="2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4" name="Line 310"/>
              <p:cNvSpPr>
                <a:spLocks noChangeShapeType="1"/>
              </p:cNvSpPr>
              <p:nvPr/>
            </p:nvSpPr>
            <p:spPr bwMode="auto">
              <a:xfrm flipV="1">
                <a:off x="2062" y="1232"/>
                <a:ext cx="776" cy="1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5" name="Line 311"/>
              <p:cNvSpPr>
                <a:spLocks noChangeShapeType="1"/>
              </p:cNvSpPr>
              <p:nvPr/>
            </p:nvSpPr>
            <p:spPr bwMode="auto">
              <a:xfrm flipH="1">
                <a:off x="1839" y="1335"/>
                <a:ext cx="219" cy="3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6" name="Line 312"/>
              <p:cNvSpPr>
                <a:spLocks noChangeShapeType="1"/>
              </p:cNvSpPr>
              <p:nvPr/>
            </p:nvSpPr>
            <p:spPr bwMode="auto">
              <a:xfrm>
                <a:off x="3204" y="1504"/>
                <a:ext cx="441" cy="6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7" name="Line 313"/>
              <p:cNvSpPr>
                <a:spLocks noChangeShapeType="1"/>
              </p:cNvSpPr>
              <p:nvPr/>
            </p:nvSpPr>
            <p:spPr bwMode="auto">
              <a:xfrm>
                <a:off x="3763" y="2570"/>
                <a:ext cx="43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8" name="Line 314"/>
              <p:cNvSpPr>
                <a:spLocks noChangeShapeType="1"/>
              </p:cNvSpPr>
              <p:nvPr/>
            </p:nvSpPr>
            <p:spPr bwMode="auto">
              <a:xfrm flipV="1">
                <a:off x="3425" y="2562"/>
                <a:ext cx="342" cy="2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9" name="Line 315"/>
              <p:cNvSpPr>
                <a:spLocks noChangeShapeType="1"/>
              </p:cNvSpPr>
              <p:nvPr/>
            </p:nvSpPr>
            <p:spPr bwMode="auto">
              <a:xfrm>
                <a:off x="3642" y="2163"/>
                <a:ext cx="121" cy="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0" name="Line 316"/>
              <p:cNvSpPr>
                <a:spLocks noChangeShapeType="1"/>
              </p:cNvSpPr>
              <p:nvPr/>
            </p:nvSpPr>
            <p:spPr bwMode="auto">
              <a:xfrm>
                <a:off x="1844" y="1689"/>
                <a:ext cx="38" cy="1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1" name="Line 317"/>
              <p:cNvSpPr>
                <a:spLocks noChangeShapeType="1"/>
              </p:cNvSpPr>
              <p:nvPr/>
            </p:nvSpPr>
            <p:spPr bwMode="auto">
              <a:xfrm>
                <a:off x="1892" y="1929"/>
                <a:ext cx="25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2" name="Line 318"/>
              <p:cNvSpPr>
                <a:spLocks noChangeShapeType="1"/>
              </p:cNvSpPr>
              <p:nvPr/>
            </p:nvSpPr>
            <p:spPr bwMode="auto">
              <a:xfrm flipV="1">
                <a:off x="1495" y="1927"/>
                <a:ext cx="381" cy="4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3" name="Line 319"/>
              <p:cNvSpPr>
                <a:spLocks noChangeShapeType="1"/>
              </p:cNvSpPr>
              <p:nvPr/>
            </p:nvSpPr>
            <p:spPr bwMode="auto">
              <a:xfrm>
                <a:off x="1489" y="2407"/>
                <a:ext cx="566" cy="2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4" name="Line 320"/>
              <p:cNvSpPr>
                <a:spLocks noChangeShapeType="1"/>
              </p:cNvSpPr>
              <p:nvPr/>
            </p:nvSpPr>
            <p:spPr bwMode="auto">
              <a:xfrm flipV="1">
                <a:off x="2058" y="2497"/>
                <a:ext cx="80" cy="2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5" name="Line 321"/>
              <p:cNvSpPr>
                <a:spLocks noChangeShapeType="1"/>
              </p:cNvSpPr>
              <p:nvPr/>
            </p:nvSpPr>
            <p:spPr bwMode="auto">
              <a:xfrm flipV="1">
                <a:off x="2017" y="2685"/>
                <a:ext cx="49" cy="2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6" name="Line 322"/>
              <p:cNvSpPr>
                <a:spLocks noChangeShapeType="1"/>
              </p:cNvSpPr>
              <p:nvPr/>
            </p:nvSpPr>
            <p:spPr bwMode="auto">
              <a:xfrm flipV="1">
                <a:off x="2065" y="2616"/>
                <a:ext cx="341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7" name="Line 323"/>
              <p:cNvSpPr>
                <a:spLocks noChangeShapeType="1"/>
              </p:cNvSpPr>
              <p:nvPr/>
            </p:nvSpPr>
            <p:spPr bwMode="auto">
              <a:xfrm flipV="1">
                <a:off x="2147" y="1800"/>
                <a:ext cx="216" cy="1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8" name="Line 324"/>
              <p:cNvSpPr>
                <a:spLocks noChangeShapeType="1"/>
              </p:cNvSpPr>
              <p:nvPr/>
            </p:nvSpPr>
            <p:spPr bwMode="auto">
              <a:xfrm flipV="1">
                <a:off x="3207" y="1464"/>
                <a:ext cx="438" cy="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25"/>
            <p:cNvGrpSpPr>
              <a:grpSpLocks/>
            </p:cNvGrpSpPr>
            <p:nvPr/>
          </p:nvGrpSpPr>
          <p:grpSpPr bwMode="auto">
            <a:xfrm>
              <a:off x="1482" y="826"/>
              <a:ext cx="2194" cy="2065"/>
              <a:chOff x="1482" y="826"/>
              <a:chExt cx="2194" cy="2065"/>
            </a:xfrm>
          </p:grpSpPr>
          <p:sp>
            <p:nvSpPr>
              <p:cNvPr id="230468" name="Line 326"/>
              <p:cNvSpPr>
                <a:spLocks noChangeShapeType="1"/>
              </p:cNvSpPr>
              <p:nvPr/>
            </p:nvSpPr>
            <p:spPr bwMode="auto">
              <a:xfrm flipH="1">
                <a:off x="1495" y="1083"/>
                <a:ext cx="30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69" name="Line 327"/>
              <p:cNvSpPr>
                <a:spLocks noChangeShapeType="1"/>
              </p:cNvSpPr>
              <p:nvPr/>
            </p:nvSpPr>
            <p:spPr bwMode="auto">
              <a:xfrm>
                <a:off x="1489" y="1713"/>
                <a:ext cx="2" cy="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0" name="Line 328"/>
              <p:cNvSpPr>
                <a:spLocks noChangeShapeType="1"/>
              </p:cNvSpPr>
              <p:nvPr/>
            </p:nvSpPr>
            <p:spPr bwMode="auto">
              <a:xfrm flipH="1">
                <a:off x="1482" y="1675"/>
                <a:ext cx="353" cy="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1" name="Line 329"/>
              <p:cNvSpPr>
                <a:spLocks noChangeShapeType="1"/>
              </p:cNvSpPr>
              <p:nvPr/>
            </p:nvSpPr>
            <p:spPr bwMode="auto">
              <a:xfrm flipH="1">
                <a:off x="2355" y="1230"/>
                <a:ext cx="481" cy="5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2" name="Line 330"/>
              <p:cNvSpPr>
                <a:spLocks noChangeShapeType="1"/>
              </p:cNvSpPr>
              <p:nvPr/>
            </p:nvSpPr>
            <p:spPr bwMode="auto">
              <a:xfrm flipH="1">
                <a:off x="2356" y="1756"/>
                <a:ext cx="353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3" name="Line 331"/>
              <p:cNvSpPr>
                <a:spLocks noChangeShapeType="1"/>
              </p:cNvSpPr>
              <p:nvPr/>
            </p:nvSpPr>
            <p:spPr bwMode="auto">
              <a:xfrm>
                <a:off x="3127" y="855"/>
                <a:ext cx="76" cy="6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4" name="Line 332"/>
              <p:cNvSpPr>
                <a:spLocks noChangeShapeType="1"/>
              </p:cNvSpPr>
              <p:nvPr/>
            </p:nvSpPr>
            <p:spPr bwMode="auto">
              <a:xfrm flipV="1">
                <a:off x="2708" y="1238"/>
                <a:ext cx="133" cy="51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5" name="Line 333"/>
              <p:cNvSpPr>
                <a:spLocks noChangeShapeType="1"/>
              </p:cNvSpPr>
              <p:nvPr/>
            </p:nvSpPr>
            <p:spPr bwMode="auto">
              <a:xfrm flipH="1" flipV="1">
                <a:off x="2063" y="1344"/>
                <a:ext cx="288" cy="4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6" name="Line 334"/>
              <p:cNvSpPr>
                <a:spLocks noChangeShapeType="1"/>
              </p:cNvSpPr>
              <p:nvPr/>
            </p:nvSpPr>
            <p:spPr bwMode="auto">
              <a:xfrm flipH="1">
                <a:off x="3421" y="2165"/>
                <a:ext cx="217" cy="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7" name="Line 335"/>
              <p:cNvSpPr>
                <a:spLocks noChangeShapeType="1"/>
              </p:cNvSpPr>
              <p:nvPr/>
            </p:nvSpPr>
            <p:spPr bwMode="auto">
              <a:xfrm flipH="1">
                <a:off x="2442" y="1977"/>
                <a:ext cx="650" cy="2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8" name="Line 336"/>
              <p:cNvSpPr>
                <a:spLocks noChangeShapeType="1"/>
              </p:cNvSpPr>
              <p:nvPr/>
            </p:nvSpPr>
            <p:spPr bwMode="auto">
              <a:xfrm flipH="1">
                <a:off x="2811" y="2843"/>
                <a:ext cx="618" cy="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9" name="Line 337"/>
              <p:cNvSpPr>
                <a:spLocks noChangeShapeType="1"/>
              </p:cNvSpPr>
              <p:nvPr/>
            </p:nvSpPr>
            <p:spPr bwMode="auto">
              <a:xfrm>
                <a:off x="2457" y="2203"/>
                <a:ext cx="346" cy="6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0" name="Line 338"/>
              <p:cNvSpPr>
                <a:spLocks noChangeShapeType="1"/>
              </p:cNvSpPr>
              <p:nvPr/>
            </p:nvSpPr>
            <p:spPr bwMode="auto">
              <a:xfrm flipH="1" flipV="1">
                <a:off x="2143" y="1920"/>
                <a:ext cx="306" cy="2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1" name="Line 339"/>
              <p:cNvSpPr>
                <a:spLocks noChangeShapeType="1"/>
              </p:cNvSpPr>
              <p:nvPr/>
            </p:nvSpPr>
            <p:spPr bwMode="auto">
              <a:xfrm flipH="1">
                <a:off x="2145" y="2201"/>
                <a:ext cx="306" cy="2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2" name="Line 340"/>
              <p:cNvSpPr>
                <a:spLocks noChangeShapeType="1"/>
              </p:cNvSpPr>
              <p:nvPr/>
            </p:nvSpPr>
            <p:spPr bwMode="auto">
              <a:xfrm>
                <a:off x="1485" y="2420"/>
                <a:ext cx="657" cy="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3" name="Line 341"/>
              <p:cNvSpPr>
                <a:spLocks noChangeShapeType="1"/>
              </p:cNvSpPr>
              <p:nvPr/>
            </p:nvSpPr>
            <p:spPr bwMode="auto">
              <a:xfrm flipV="1">
                <a:off x="2718" y="1519"/>
                <a:ext cx="478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4" name="Line 342"/>
              <p:cNvSpPr>
                <a:spLocks noChangeShapeType="1"/>
              </p:cNvSpPr>
              <p:nvPr/>
            </p:nvSpPr>
            <p:spPr bwMode="auto">
              <a:xfrm flipH="1" flipV="1">
                <a:off x="2698" y="1751"/>
                <a:ext cx="391" cy="2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5" name="Line 343"/>
              <p:cNvSpPr>
                <a:spLocks noChangeShapeType="1"/>
              </p:cNvSpPr>
              <p:nvPr/>
            </p:nvSpPr>
            <p:spPr bwMode="auto">
              <a:xfrm flipV="1">
                <a:off x="3086" y="1508"/>
                <a:ext cx="118" cy="4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6" name="Line 344"/>
              <p:cNvSpPr>
                <a:spLocks noChangeShapeType="1"/>
              </p:cNvSpPr>
              <p:nvPr/>
            </p:nvSpPr>
            <p:spPr bwMode="auto">
              <a:xfrm flipH="1">
                <a:off x="2065" y="878"/>
                <a:ext cx="1061" cy="4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7" name="Line 345"/>
              <p:cNvSpPr>
                <a:spLocks noChangeShapeType="1"/>
              </p:cNvSpPr>
              <p:nvPr/>
            </p:nvSpPr>
            <p:spPr bwMode="auto">
              <a:xfrm flipH="1" flipV="1">
                <a:off x="2453" y="826"/>
                <a:ext cx="660" cy="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8" name="Line 346"/>
              <p:cNvSpPr>
                <a:spLocks noChangeShapeType="1"/>
              </p:cNvSpPr>
              <p:nvPr/>
            </p:nvSpPr>
            <p:spPr bwMode="auto">
              <a:xfrm flipH="1">
                <a:off x="1783" y="829"/>
                <a:ext cx="671" cy="25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9" name="Line 347"/>
              <p:cNvSpPr>
                <a:spLocks noChangeShapeType="1"/>
              </p:cNvSpPr>
              <p:nvPr/>
            </p:nvSpPr>
            <p:spPr bwMode="auto">
              <a:xfrm flipH="1">
                <a:off x="3650" y="1044"/>
                <a:ext cx="26" cy="4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0" name="Line 348"/>
              <p:cNvSpPr>
                <a:spLocks noChangeShapeType="1"/>
              </p:cNvSpPr>
              <p:nvPr/>
            </p:nvSpPr>
            <p:spPr bwMode="auto">
              <a:xfrm flipH="1" flipV="1">
                <a:off x="3088" y="1968"/>
                <a:ext cx="330" cy="8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349"/>
          <p:cNvGrpSpPr>
            <a:grpSpLocks/>
          </p:cNvGrpSpPr>
          <p:nvPr/>
        </p:nvGrpSpPr>
        <p:grpSpPr bwMode="auto">
          <a:xfrm>
            <a:off x="5759450" y="1654175"/>
            <a:ext cx="3189288" cy="2420938"/>
            <a:chOff x="1489" y="900"/>
            <a:chExt cx="2704" cy="2052"/>
          </a:xfrm>
        </p:grpSpPr>
        <p:sp>
          <p:nvSpPr>
            <p:cNvPr id="230448" name="Line 350"/>
            <p:cNvSpPr>
              <a:spLocks noChangeShapeType="1"/>
            </p:cNvSpPr>
            <p:nvPr/>
          </p:nvSpPr>
          <p:spPr bwMode="auto">
            <a:xfrm flipH="1">
              <a:off x="2849" y="900"/>
              <a:ext cx="264" cy="3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49" name="Line 351"/>
            <p:cNvSpPr>
              <a:spLocks noChangeShapeType="1"/>
            </p:cNvSpPr>
            <p:nvPr/>
          </p:nvSpPr>
          <p:spPr bwMode="auto">
            <a:xfrm>
              <a:off x="2838" y="1232"/>
              <a:ext cx="368" cy="2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0" name="Line 352"/>
            <p:cNvSpPr>
              <a:spLocks noChangeShapeType="1"/>
            </p:cNvSpPr>
            <p:nvPr/>
          </p:nvSpPr>
          <p:spPr bwMode="auto">
            <a:xfrm>
              <a:off x="1796" y="1073"/>
              <a:ext cx="266" cy="2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1" name="Line 353"/>
            <p:cNvSpPr>
              <a:spLocks noChangeShapeType="1"/>
            </p:cNvSpPr>
            <p:nvPr/>
          </p:nvSpPr>
          <p:spPr bwMode="auto">
            <a:xfrm flipV="1">
              <a:off x="2062" y="1232"/>
              <a:ext cx="776" cy="1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2" name="Line 354"/>
            <p:cNvSpPr>
              <a:spLocks noChangeShapeType="1"/>
            </p:cNvSpPr>
            <p:nvPr/>
          </p:nvSpPr>
          <p:spPr bwMode="auto">
            <a:xfrm flipH="1">
              <a:off x="1839" y="1335"/>
              <a:ext cx="219" cy="3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3" name="Line 355"/>
            <p:cNvSpPr>
              <a:spLocks noChangeShapeType="1"/>
            </p:cNvSpPr>
            <p:nvPr/>
          </p:nvSpPr>
          <p:spPr bwMode="auto">
            <a:xfrm>
              <a:off x="3204" y="1504"/>
              <a:ext cx="441" cy="6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4" name="Line 356"/>
            <p:cNvSpPr>
              <a:spLocks noChangeShapeType="1"/>
            </p:cNvSpPr>
            <p:nvPr/>
          </p:nvSpPr>
          <p:spPr bwMode="auto">
            <a:xfrm>
              <a:off x="3763" y="2570"/>
              <a:ext cx="430" cy="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5" name="Line 357"/>
            <p:cNvSpPr>
              <a:spLocks noChangeShapeType="1"/>
            </p:cNvSpPr>
            <p:nvPr/>
          </p:nvSpPr>
          <p:spPr bwMode="auto">
            <a:xfrm flipV="1">
              <a:off x="3425" y="2562"/>
              <a:ext cx="342" cy="27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6" name="Line 358"/>
            <p:cNvSpPr>
              <a:spLocks noChangeShapeType="1"/>
            </p:cNvSpPr>
            <p:nvPr/>
          </p:nvSpPr>
          <p:spPr bwMode="auto">
            <a:xfrm>
              <a:off x="3642" y="2163"/>
              <a:ext cx="121" cy="40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7" name="Line 359"/>
            <p:cNvSpPr>
              <a:spLocks noChangeShapeType="1"/>
            </p:cNvSpPr>
            <p:nvPr/>
          </p:nvSpPr>
          <p:spPr bwMode="auto">
            <a:xfrm>
              <a:off x="1844" y="1689"/>
              <a:ext cx="38" cy="1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8" name="Line 360"/>
            <p:cNvSpPr>
              <a:spLocks noChangeShapeType="1"/>
            </p:cNvSpPr>
            <p:nvPr/>
          </p:nvSpPr>
          <p:spPr bwMode="auto">
            <a:xfrm>
              <a:off x="1892" y="1929"/>
              <a:ext cx="25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59" name="Line 361"/>
            <p:cNvSpPr>
              <a:spLocks noChangeShapeType="1"/>
            </p:cNvSpPr>
            <p:nvPr/>
          </p:nvSpPr>
          <p:spPr bwMode="auto">
            <a:xfrm flipV="1">
              <a:off x="1495" y="1927"/>
              <a:ext cx="381" cy="4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60" name="Line 362"/>
            <p:cNvSpPr>
              <a:spLocks noChangeShapeType="1"/>
            </p:cNvSpPr>
            <p:nvPr/>
          </p:nvSpPr>
          <p:spPr bwMode="auto">
            <a:xfrm>
              <a:off x="1489" y="2407"/>
              <a:ext cx="566" cy="2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61" name="Line 363"/>
            <p:cNvSpPr>
              <a:spLocks noChangeShapeType="1"/>
            </p:cNvSpPr>
            <p:nvPr/>
          </p:nvSpPr>
          <p:spPr bwMode="auto">
            <a:xfrm flipV="1">
              <a:off x="2058" y="2497"/>
              <a:ext cx="80" cy="2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62" name="Line 364"/>
            <p:cNvSpPr>
              <a:spLocks noChangeShapeType="1"/>
            </p:cNvSpPr>
            <p:nvPr/>
          </p:nvSpPr>
          <p:spPr bwMode="auto">
            <a:xfrm flipV="1">
              <a:off x="2017" y="2685"/>
              <a:ext cx="49" cy="26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63" name="Line 365"/>
            <p:cNvSpPr>
              <a:spLocks noChangeShapeType="1"/>
            </p:cNvSpPr>
            <p:nvPr/>
          </p:nvSpPr>
          <p:spPr bwMode="auto">
            <a:xfrm flipV="1">
              <a:off x="2065" y="2616"/>
              <a:ext cx="341" cy="8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64" name="Line 366"/>
            <p:cNvSpPr>
              <a:spLocks noChangeShapeType="1"/>
            </p:cNvSpPr>
            <p:nvPr/>
          </p:nvSpPr>
          <p:spPr bwMode="auto">
            <a:xfrm flipV="1">
              <a:off x="2147" y="1800"/>
              <a:ext cx="216" cy="12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65" name="Line 367"/>
            <p:cNvSpPr>
              <a:spLocks noChangeShapeType="1"/>
            </p:cNvSpPr>
            <p:nvPr/>
          </p:nvSpPr>
          <p:spPr bwMode="auto">
            <a:xfrm flipV="1">
              <a:off x="3207" y="1464"/>
              <a:ext cx="438" cy="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368"/>
          <p:cNvGrpSpPr>
            <a:grpSpLocks/>
          </p:cNvGrpSpPr>
          <p:nvPr/>
        </p:nvGrpSpPr>
        <p:grpSpPr bwMode="auto">
          <a:xfrm>
            <a:off x="5715000" y="1508125"/>
            <a:ext cx="3305175" cy="2622550"/>
            <a:chOff x="1451" y="776"/>
            <a:chExt cx="2802" cy="2223"/>
          </a:xfrm>
        </p:grpSpPr>
        <p:grpSp>
          <p:nvGrpSpPr>
            <p:cNvPr id="14" name="Group 369"/>
            <p:cNvGrpSpPr>
              <a:grpSpLocks/>
            </p:cNvGrpSpPr>
            <p:nvPr/>
          </p:nvGrpSpPr>
          <p:grpSpPr bwMode="auto">
            <a:xfrm>
              <a:off x="1452" y="776"/>
              <a:ext cx="2357" cy="2143"/>
              <a:chOff x="1452" y="776"/>
              <a:chExt cx="2357" cy="2143"/>
            </a:xfrm>
          </p:grpSpPr>
          <p:sp>
            <p:nvSpPr>
              <p:cNvPr id="230436" name="Freeform 370"/>
              <p:cNvSpPr>
                <a:spLocks/>
              </p:cNvSpPr>
              <p:nvPr/>
            </p:nvSpPr>
            <p:spPr bwMode="auto">
              <a:xfrm>
                <a:off x="3636" y="1008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9 w 69"/>
                  <a:gd name="T5" fmla="*/ 59 h 69"/>
                  <a:gd name="T6" fmla="*/ 66 w 69"/>
                  <a:gd name="T7" fmla="*/ 48 h 69"/>
                  <a:gd name="T8" fmla="*/ 69 w 69"/>
                  <a:gd name="T9" fmla="*/ 34 h 69"/>
                  <a:gd name="T10" fmla="*/ 66 w 69"/>
                  <a:gd name="T11" fmla="*/ 21 h 69"/>
                  <a:gd name="T12" fmla="*/ 59 w 69"/>
                  <a:gd name="T13" fmla="*/ 10 h 69"/>
                  <a:gd name="T14" fmla="*/ 47 w 69"/>
                  <a:gd name="T15" fmla="*/ 2 h 69"/>
                  <a:gd name="T16" fmla="*/ 34 w 69"/>
                  <a:gd name="T17" fmla="*/ 0 h 69"/>
                  <a:gd name="T18" fmla="*/ 20 w 69"/>
                  <a:gd name="T19" fmla="*/ 2 h 69"/>
                  <a:gd name="T20" fmla="*/ 9 w 69"/>
                  <a:gd name="T21" fmla="*/ 10 h 69"/>
                  <a:gd name="T22" fmla="*/ 2 w 69"/>
                  <a:gd name="T23" fmla="*/ 21 h 69"/>
                  <a:gd name="T24" fmla="*/ 0 w 69"/>
                  <a:gd name="T25" fmla="*/ 34 h 69"/>
                  <a:gd name="T26" fmla="*/ 2 w 69"/>
                  <a:gd name="T27" fmla="*/ 48 h 69"/>
                  <a:gd name="T28" fmla="*/ 9 w 69"/>
                  <a:gd name="T29" fmla="*/ 59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7" name="Freeform 371"/>
              <p:cNvSpPr>
                <a:spLocks/>
              </p:cNvSpPr>
              <p:nvPr/>
            </p:nvSpPr>
            <p:spPr bwMode="auto">
              <a:xfrm>
                <a:off x="3725" y="2533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9 w 69"/>
                  <a:gd name="T5" fmla="*/ 59 h 69"/>
                  <a:gd name="T6" fmla="*/ 66 w 69"/>
                  <a:gd name="T7" fmla="*/ 48 h 69"/>
                  <a:gd name="T8" fmla="*/ 69 w 69"/>
                  <a:gd name="T9" fmla="*/ 34 h 69"/>
                  <a:gd name="T10" fmla="*/ 66 w 69"/>
                  <a:gd name="T11" fmla="*/ 21 h 69"/>
                  <a:gd name="T12" fmla="*/ 59 w 69"/>
                  <a:gd name="T13" fmla="*/ 10 h 69"/>
                  <a:gd name="T14" fmla="*/ 47 w 69"/>
                  <a:gd name="T15" fmla="*/ 2 h 69"/>
                  <a:gd name="T16" fmla="*/ 34 w 69"/>
                  <a:gd name="T17" fmla="*/ 0 h 69"/>
                  <a:gd name="T18" fmla="*/ 20 w 69"/>
                  <a:gd name="T19" fmla="*/ 2 h 69"/>
                  <a:gd name="T20" fmla="*/ 9 w 69"/>
                  <a:gd name="T21" fmla="*/ 10 h 69"/>
                  <a:gd name="T22" fmla="*/ 2 w 69"/>
                  <a:gd name="T23" fmla="*/ 21 h 69"/>
                  <a:gd name="T24" fmla="*/ 0 w 69"/>
                  <a:gd name="T25" fmla="*/ 34 h 69"/>
                  <a:gd name="T26" fmla="*/ 2 w 69"/>
                  <a:gd name="T27" fmla="*/ 48 h 69"/>
                  <a:gd name="T28" fmla="*/ 9 w 69"/>
                  <a:gd name="T29" fmla="*/ 59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8" name="Freeform 372"/>
              <p:cNvSpPr>
                <a:spLocks/>
              </p:cNvSpPr>
              <p:nvPr/>
            </p:nvSpPr>
            <p:spPr bwMode="auto">
              <a:xfrm>
                <a:off x="2021" y="2661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9" name="Freeform 373"/>
              <p:cNvSpPr>
                <a:spLocks/>
              </p:cNvSpPr>
              <p:nvPr/>
            </p:nvSpPr>
            <p:spPr bwMode="auto">
              <a:xfrm>
                <a:off x="3040" y="1929"/>
                <a:ext cx="85" cy="85"/>
              </a:xfrm>
              <a:custGeom>
                <a:avLst/>
                <a:gdLst>
                  <a:gd name="T0" fmla="*/ 35 w 70"/>
                  <a:gd name="T1" fmla="*/ 70 h 70"/>
                  <a:gd name="T2" fmla="*/ 49 w 70"/>
                  <a:gd name="T3" fmla="*/ 67 h 70"/>
                  <a:gd name="T4" fmla="*/ 60 w 70"/>
                  <a:gd name="T5" fmla="*/ 60 h 70"/>
                  <a:gd name="T6" fmla="*/ 67 w 70"/>
                  <a:gd name="T7" fmla="*/ 49 h 70"/>
                  <a:gd name="T8" fmla="*/ 70 w 70"/>
                  <a:gd name="T9" fmla="*/ 35 h 70"/>
                  <a:gd name="T10" fmla="*/ 67 w 70"/>
                  <a:gd name="T11" fmla="*/ 23 h 70"/>
                  <a:gd name="T12" fmla="*/ 60 w 70"/>
                  <a:gd name="T13" fmla="*/ 12 h 70"/>
                  <a:gd name="T14" fmla="*/ 49 w 70"/>
                  <a:gd name="T15" fmla="*/ 3 h 70"/>
                  <a:gd name="T16" fmla="*/ 35 w 70"/>
                  <a:gd name="T17" fmla="*/ 0 h 70"/>
                  <a:gd name="T18" fmla="*/ 22 w 70"/>
                  <a:gd name="T19" fmla="*/ 3 h 70"/>
                  <a:gd name="T20" fmla="*/ 10 w 70"/>
                  <a:gd name="T21" fmla="*/ 12 h 70"/>
                  <a:gd name="T22" fmla="*/ 3 w 70"/>
                  <a:gd name="T23" fmla="*/ 23 h 70"/>
                  <a:gd name="T24" fmla="*/ 0 w 70"/>
                  <a:gd name="T25" fmla="*/ 35 h 70"/>
                  <a:gd name="T26" fmla="*/ 3 w 70"/>
                  <a:gd name="T27" fmla="*/ 49 h 70"/>
                  <a:gd name="T28" fmla="*/ 10 w 70"/>
                  <a:gd name="T29" fmla="*/ 60 h 70"/>
                  <a:gd name="T30" fmla="*/ 22 w 70"/>
                  <a:gd name="T31" fmla="*/ 67 h 70"/>
                  <a:gd name="T32" fmla="*/ 35 w 70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0"/>
                  <a:gd name="T53" fmla="*/ 70 w 70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0">
                    <a:moveTo>
                      <a:pt x="35" y="70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70" y="35"/>
                    </a:lnTo>
                    <a:lnTo>
                      <a:pt x="67" y="23"/>
                    </a:lnTo>
                    <a:lnTo>
                      <a:pt x="60" y="12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0" y="12"/>
                    </a:lnTo>
                    <a:lnTo>
                      <a:pt x="3" y="23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0" y="60"/>
                    </a:lnTo>
                    <a:lnTo>
                      <a:pt x="22" y="67"/>
                    </a:lnTo>
                    <a:lnTo>
                      <a:pt x="35" y="70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0" name="Freeform 374"/>
              <p:cNvSpPr>
                <a:spLocks/>
              </p:cNvSpPr>
              <p:nvPr/>
            </p:nvSpPr>
            <p:spPr bwMode="auto">
              <a:xfrm>
                <a:off x="2406" y="776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8 w 69"/>
                  <a:gd name="T3" fmla="*/ 66 h 69"/>
                  <a:gd name="T4" fmla="*/ 59 w 69"/>
                  <a:gd name="T5" fmla="*/ 60 h 69"/>
                  <a:gd name="T6" fmla="*/ 66 w 69"/>
                  <a:gd name="T7" fmla="*/ 48 h 69"/>
                  <a:gd name="T8" fmla="*/ 69 w 69"/>
                  <a:gd name="T9" fmla="*/ 35 h 69"/>
                  <a:gd name="T10" fmla="*/ 66 w 69"/>
                  <a:gd name="T11" fmla="*/ 22 h 69"/>
                  <a:gd name="T12" fmla="*/ 59 w 69"/>
                  <a:gd name="T13" fmla="*/ 11 h 69"/>
                  <a:gd name="T14" fmla="*/ 48 w 69"/>
                  <a:gd name="T15" fmla="*/ 3 h 69"/>
                  <a:gd name="T16" fmla="*/ 34 w 69"/>
                  <a:gd name="T17" fmla="*/ 0 h 69"/>
                  <a:gd name="T18" fmla="*/ 22 w 69"/>
                  <a:gd name="T19" fmla="*/ 3 h 69"/>
                  <a:gd name="T20" fmla="*/ 11 w 69"/>
                  <a:gd name="T21" fmla="*/ 11 h 69"/>
                  <a:gd name="T22" fmla="*/ 2 w 69"/>
                  <a:gd name="T23" fmla="*/ 22 h 69"/>
                  <a:gd name="T24" fmla="*/ 0 w 69"/>
                  <a:gd name="T25" fmla="*/ 35 h 69"/>
                  <a:gd name="T26" fmla="*/ 2 w 69"/>
                  <a:gd name="T27" fmla="*/ 48 h 69"/>
                  <a:gd name="T28" fmla="*/ 11 w 69"/>
                  <a:gd name="T29" fmla="*/ 60 h 69"/>
                  <a:gd name="T30" fmla="*/ 22 w 69"/>
                  <a:gd name="T31" fmla="*/ 66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8" y="66"/>
                    </a:lnTo>
                    <a:lnTo>
                      <a:pt x="59" y="60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2"/>
                    </a:lnTo>
                    <a:lnTo>
                      <a:pt x="59" y="11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1"/>
                    </a:lnTo>
                    <a:lnTo>
                      <a:pt x="2" y="22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60"/>
                    </a:lnTo>
                    <a:lnTo>
                      <a:pt x="22" y="66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1" name="Freeform 375"/>
              <p:cNvSpPr>
                <a:spLocks/>
              </p:cNvSpPr>
              <p:nvPr/>
            </p:nvSpPr>
            <p:spPr bwMode="auto">
              <a:xfrm>
                <a:off x="2021" y="1304"/>
                <a:ext cx="84" cy="84"/>
              </a:xfrm>
              <a:custGeom>
                <a:avLst/>
                <a:gdLst>
                  <a:gd name="T0" fmla="*/ 35 w 69"/>
                  <a:gd name="T1" fmla="*/ 69 h 69"/>
                  <a:gd name="T2" fmla="*/ 47 w 69"/>
                  <a:gd name="T3" fmla="*/ 67 h 69"/>
                  <a:gd name="T4" fmla="*/ 58 w 69"/>
                  <a:gd name="T5" fmla="*/ 60 h 69"/>
                  <a:gd name="T6" fmla="*/ 67 w 69"/>
                  <a:gd name="T7" fmla="*/ 48 h 69"/>
                  <a:gd name="T8" fmla="*/ 69 w 69"/>
                  <a:gd name="T9" fmla="*/ 35 h 69"/>
                  <a:gd name="T10" fmla="*/ 67 w 69"/>
                  <a:gd name="T11" fmla="*/ 21 h 69"/>
                  <a:gd name="T12" fmla="*/ 58 w 69"/>
                  <a:gd name="T13" fmla="*/ 10 h 69"/>
                  <a:gd name="T14" fmla="*/ 47 w 69"/>
                  <a:gd name="T15" fmla="*/ 3 h 69"/>
                  <a:gd name="T16" fmla="*/ 35 w 69"/>
                  <a:gd name="T17" fmla="*/ 0 h 69"/>
                  <a:gd name="T18" fmla="*/ 21 w 69"/>
                  <a:gd name="T19" fmla="*/ 3 h 69"/>
                  <a:gd name="T20" fmla="*/ 10 w 69"/>
                  <a:gd name="T21" fmla="*/ 10 h 69"/>
                  <a:gd name="T22" fmla="*/ 3 w 69"/>
                  <a:gd name="T23" fmla="*/ 21 h 69"/>
                  <a:gd name="T24" fmla="*/ 0 w 69"/>
                  <a:gd name="T25" fmla="*/ 35 h 69"/>
                  <a:gd name="T26" fmla="*/ 3 w 69"/>
                  <a:gd name="T27" fmla="*/ 48 h 69"/>
                  <a:gd name="T28" fmla="*/ 10 w 69"/>
                  <a:gd name="T29" fmla="*/ 60 h 69"/>
                  <a:gd name="T30" fmla="*/ 21 w 69"/>
                  <a:gd name="T31" fmla="*/ 67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7" y="48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60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2" name="Freeform 376"/>
              <p:cNvSpPr>
                <a:spLocks/>
              </p:cNvSpPr>
              <p:nvPr/>
            </p:nvSpPr>
            <p:spPr bwMode="auto">
              <a:xfrm>
                <a:off x="2796" y="1188"/>
                <a:ext cx="84" cy="84"/>
              </a:xfrm>
              <a:custGeom>
                <a:avLst/>
                <a:gdLst>
                  <a:gd name="T0" fmla="*/ 35 w 69"/>
                  <a:gd name="T1" fmla="*/ 69 h 69"/>
                  <a:gd name="T2" fmla="*/ 49 w 69"/>
                  <a:gd name="T3" fmla="*/ 66 h 69"/>
                  <a:gd name="T4" fmla="*/ 60 w 69"/>
                  <a:gd name="T5" fmla="*/ 59 h 69"/>
                  <a:gd name="T6" fmla="*/ 68 w 69"/>
                  <a:gd name="T7" fmla="*/ 47 h 69"/>
                  <a:gd name="T8" fmla="*/ 69 w 69"/>
                  <a:gd name="T9" fmla="*/ 34 h 69"/>
                  <a:gd name="T10" fmla="*/ 68 w 69"/>
                  <a:gd name="T11" fmla="*/ 20 h 69"/>
                  <a:gd name="T12" fmla="*/ 60 w 69"/>
                  <a:gd name="T13" fmla="*/ 9 h 69"/>
                  <a:gd name="T14" fmla="*/ 49 w 69"/>
                  <a:gd name="T15" fmla="*/ 2 h 69"/>
                  <a:gd name="T16" fmla="*/ 35 w 69"/>
                  <a:gd name="T17" fmla="*/ 0 h 69"/>
                  <a:gd name="T18" fmla="*/ 22 w 69"/>
                  <a:gd name="T19" fmla="*/ 2 h 69"/>
                  <a:gd name="T20" fmla="*/ 11 w 69"/>
                  <a:gd name="T21" fmla="*/ 9 h 69"/>
                  <a:gd name="T22" fmla="*/ 3 w 69"/>
                  <a:gd name="T23" fmla="*/ 20 h 69"/>
                  <a:gd name="T24" fmla="*/ 0 w 69"/>
                  <a:gd name="T25" fmla="*/ 34 h 69"/>
                  <a:gd name="T26" fmla="*/ 3 w 69"/>
                  <a:gd name="T27" fmla="*/ 47 h 69"/>
                  <a:gd name="T28" fmla="*/ 11 w 69"/>
                  <a:gd name="T29" fmla="*/ 59 h 69"/>
                  <a:gd name="T30" fmla="*/ 22 w 69"/>
                  <a:gd name="T31" fmla="*/ 66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9" y="66"/>
                    </a:lnTo>
                    <a:lnTo>
                      <a:pt x="60" y="59"/>
                    </a:lnTo>
                    <a:lnTo>
                      <a:pt x="68" y="47"/>
                    </a:lnTo>
                    <a:lnTo>
                      <a:pt x="69" y="34"/>
                    </a:lnTo>
                    <a:lnTo>
                      <a:pt x="68" y="20"/>
                    </a:lnTo>
                    <a:lnTo>
                      <a:pt x="60" y="9"/>
                    </a:lnTo>
                    <a:lnTo>
                      <a:pt x="49" y="2"/>
                    </a:lnTo>
                    <a:lnTo>
                      <a:pt x="35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3" y="20"/>
                    </a:lnTo>
                    <a:lnTo>
                      <a:pt x="0" y="34"/>
                    </a:lnTo>
                    <a:lnTo>
                      <a:pt x="3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3" name="Freeform 377"/>
              <p:cNvSpPr>
                <a:spLocks/>
              </p:cNvSpPr>
              <p:nvPr/>
            </p:nvSpPr>
            <p:spPr bwMode="auto">
              <a:xfrm>
                <a:off x="1839" y="1887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4" name="Freeform 378"/>
              <p:cNvSpPr>
                <a:spLocks/>
              </p:cNvSpPr>
              <p:nvPr/>
            </p:nvSpPr>
            <p:spPr bwMode="auto">
              <a:xfrm>
                <a:off x="2406" y="2163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5" name="Freeform 379"/>
              <p:cNvSpPr>
                <a:spLocks/>
              </p:cNvSpPr>
              <p:nvPr/>
            </p:nvSpPr>
            <p:spPr bwMode="auto">
              <a:xfrm>
                <a:off x="1452" y="1674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6" name="Freeform 380"/>
              <p:cNvSpPr>
                <a:spLocks/>
              </p:cNvSpPr>
              <p:nvPr/>
            </p:nvSpPr>
            <p:spPr bwMode="auto">
              <a:xfrm>
                <a:off x="2668" y="1715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7" name="Freeform 381"/>
              <p:cNvSpPr>
                <a:spLocks/>
              </p:cNvSpPr>
              <p:nvPr/>
            </p:nvSpPr>
            <p:spPr bwMode="auto">
              <a:xfrm>
                <a:off x="2764" y="2836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382"/>
            <p:cNvGrpSpPr>
              <a:grpSpLocks/>
            </p:cNvGrpSpPr>
            <p:nvPr/>
          </p:nvGrpSpPr>
          <p:grpSpPr bwMode="auto">
            <a:xfrm>
              <a:off x="1451" y="828"/>
              <a:ext cx="2802" cy="2171"/>
              <a:chOff x="1451" y="828"/>
              <a:chExt cx="2802" cy="2171"/>
            </a:xfrm>
          </p:grpSpPr>
          <p:sp>
            <p:nvSpPr>
              <p:cNvPr id="230422" name="Freeform 383"/>
              <p:cNvSpPr>
                <a:spLocks/>
              </p:cNvSpPr>
              <p:nvPr/>
            </p:nvSpPr>
            <p:spPr bwMode="auto">
              <a:xfrm>
                <a:off x="3602" y="1421"/>
                <a:ext cx="85" cy="83"/>
              </a:xfrm>
              <a:custGeom>
                <a:avLst/>
                <a:gdLst>
                  <a:gd name="T0" fmla="*/ 35 w 69"/>
                  <a:gd name="T1" fmla="*/ 68 h 68"/>
                  <a:gd name="T2" fmla="*/ 48 w 69"/>
                  <a:gd name="T3" fmla="*/ 66 h 68"/>
                  <a:gd name="T4" fmla="*/ 60 w 69"/>
                  <a:gd name="T5" fmla="*/ 58 h 68"/>
                  <a:gd name="T6" fmla="*/ 67 w 69"/>
                  <a:gd name="T7" fmla="*/ 47 h 68"/>
                  <a:gd name="T8" fmla="*/ 69 w 69"/>
                  <a:gd name="T9" fmla="*/ 35 h 68"/>
                  <a:gd name="T10" fmla="*/ 67 w 69"/>
                  <a:gd name="T11" fmla="*/ 21 h 68"/>
                  <a:gd name="T12" fmla="*/ 60 w 69"/>
                  <a:gd name="T13" fmla="*/ 9 h 68"/>
                  <a:gd name="T14" fmla="*/ 48 w 69"/>
                  <a:gd name="T15" fmla="*/ 3 h 68"/>
                  <a:gd name="T16" fmla="*/ 35 w 69"/>
                  <a:gd name="T17" fmla="*/ 0 h 68"/>
                  <a:gd name="T18" fmla="*/ 22 w 69"/>
                  <a:gd name="T19" fmla="*/ 3 h 68"/>
                  <a:gd name="T20" fmla="*/ 11 w 69"/>
                  <a:gd name="T21" fmla="*/ 9 h 68"/>
                  <a:gd name="T22" fmla="*/ 3 w 69"/>
                  <a:gd name="T23" fmla="*/ 21 h 68"/>
                  <a:gd name="T24" fmla="*/ 0 w 69"/>
                  <a:gd name="T25" fmla="*/ 35 h 68"/>
                  <a:gd name="T26" fmla="*/ 3 w 69"/>
                  <a:gd name="T27" fmla="*/ 47 h 68"/>
                  <a:gd name="T28" fmla="*/ 11 w 69"/>
                  <a:gd name="T29" fmla="*/ 58 h 68"/>
                  <a:gd name="T30" fmla="*/ 22 w 69"/>
                  <a:gd name="T31" fmla="*/ 66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8" y="66"/>
                    </a:lnTo>
                    <a:lnTo>
                      <a:pt x="60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9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9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3" name="Freeform 384"/>
              <p:cNvSpPr>
                <a:spLocks/>
              </p:cNvSpPr>
              <p:nvPr/>
            </p:nvSpPr>
            <p:spPr bwMode="auto">
              <a:xfrm>
                <a:off x="3083" y="828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7 h 68"/>
                  <a:gd name="T4" fmla="*/ 59 w 70"/>
                  <a:gd name="T5" fmla="*/ 59 h 68"/>
                  <a:gd name="T6" fmla="*/ 67 w 70"/>
                  <a:gd name="T7" fmla="*/ 47 h 68"/>
                  <a:gd name="T8" fmla="*/ 70 w 70"/>
                  <a:gd name="T9" fmla="*/ 35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3 h 68"/>
                  <a:gd name="T16" fmla="*/ 35 w 70"/>
                  <a:gd name="T17" fmla="*/ 0 h 68"/>
                  <a:gd name="T18" fmla="*/ 21 w 70"/>
                  <a:gd name="T19" fmla="*/ 3 h 68"/>
                  <a:gd name="T20" fmla="*/ 10 w 70"/>
                  <a:gd name="T21" fmla="*/ 10 h 68"/>
                  <a:gd name="T22" fmla="*/ 3 w 70"/>
                  <a:gd name="T23" fmla="*/ 21 h 68"/>
                  <a:gd name="T24" fmla="*/ 0 w 70"/>
                  <a:gd name="T25" fmla="*/ 35 h 68"/>
                  <a:gd name="T26" fmla="*/ 3 w 70"/>
                  <a:gd name="T27" fmla="*/ 47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7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4" name="Freeform 385"/>
              <p:cNvSpPr>
                <a:spLocks/>
              </p:cNvSpPr>
              <p:nvPr/>
            </p:nvSpPr>
            <p:spPr bwMode="auto">
              <a:xfrm>
                <a:off x="3378" y="2795"/>
                <a:ext cx="85" cy="83"/>
              </a:xfrm>
              <a:custGeom>
                <a:avLst/>
                <a:gdLst>
                  <a:gd name="T0" fmla="*/ 34 w 69"/>
                  <a:gd name="T1" fmla="*/ 68 h 68"/>
                  <a:gd name="T2" fmla="*/ 47 w 69"/>
                  <a:gd name="T3" fmla="*/ 66 h 68"/>
                  <a:gd name="T4" fmla="*/ 58 w 69"/>
                  <a:gd name="T5" fmla="*/ 58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0 h 68"/>
                  <a:gd name="T12" fmla="*/ 58 w 69"/>
                  <a:gd name="T13" fmla="*/ 9 h 68"/>
                  <a:gd name="T14" fmla="*/ 47 w 69"/>
                  <a:gd name="T15" fmla="*/ 2 h 68"/>
                  <a:gd name="T16" fmla="*/ 34 w 69"/>
                  <a:gd name="T17" fmla="*/ 0 h 68"/>
                  <a:gd name="T18" fmla="*/ 21 w 69"/>
                  <a:gd name="T19" fmla="*/ 2 h 68"/>
                  <a:gd name="T20" fmla="*/ 9 w 69"/>
                  <a:gd name="T21" fmla="*/ 9 h 68"/>
                  <a:gd name="T22" fmla="*/ 1 w 69"/>
                  <a:gd name="T23" fmla="*/ 20 h 68"/>
                  <a:gd name="T24" fmla="*/ 0 w 69"/>
                  <a:gd name="T25" fmla="*/ 34 h 68"/>
                  <a:gd name="T26" fmla="*/ 1 w 69"/>
                  <a:gd name="T27" fmla="*/ 47 h 68"/>
                  <a:gd name="T28" fmla="*/ 9 w 69"/>
                  <a:gd name="T29" fmla="*/ 58 h 68"/>
                  <a:gd name="T30" fmla="*/ 21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7" y="66"/>
                    </a:lnTo>
                    <a:lnTo>
                      <a:pt x="58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8" y="9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1" y="2"/>
                    </a:lnTo>
                    <a:lnTo>
                      <a:pt x="9" y="9"/>
                    </a:lnTo>
                    <a:lnTo>
                      <a:pt x="1" y="20"/>
                    </a:lnTo>
                    <a:lnTo>
                      <a:pt x="0" y="34"/>
                    </a:lnTo>
                    <a:lnTo>
                      <a:pt x="1" y="47"/>
                    </a:lnTo>
                    <a:lnTo>
                      <a:pt x="9" y="58"/>
                    </a:lnTo>
                    <a:lnTo>
                      <a:pt x="21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5" name="Freeform 386"/>
              <p:cNvSpPr>
                <a:spLocks/>
              </p:cNvSpPr>
              <p:nvPr/>
            </p:nvSpPr>
            <p:spPr bwMode="auto">
              <a:xfrm>
                <a:off x="3599" y="2126"/>
                <a:ext cx="84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9 h 68"/>
                  <a:gd name="T6" fmla="*/ 66 w 69"/>
                  <a:gd name="T7" fmla="*/ 48 h 68"/>
                  <a:gd name="T8" fmla="*/ 69 w 69"/>
                  <a:gd name="T9" fmla="*/ 35 h 68"/>
                  <a:gd name="T10" fmla="*/ 66 w 69"/>
                  <a:gd name="T11" fmla="*/ 21 h 68"/>
                  <a:gd name="T12" fmla="*/ 59 w 69"/>
                  <a:gd name="T13" fmla="*/ 10 h 68"/>
                  <a:gd name="T14" fmla="*/ 48 w 69"/>
                  <a:gd name="T15" fmla="*/ 3 h 68"/>
                  <a:gd name="T16" fmla="*/ 34 w 69"/>
                  <a:gd name="T17" fmla="*/ 0 h 68"/>
                  <a:gd name="T18" fmla="*/ 22 w 69"/>
                  <a:gd name="T19" fmla="*/ 3 h 68"/>
                  <a:gd name="T20" fmla="*/ 11 w 69"/>
                  <a:gd name="T21" fmla="*/ 10 h 68"/>
                  <a:gd name="T22" fmla="*/ 2 w 69"/>
                  <a:gd name="T23" fmla="*/ 21 h 68"/>
                  <a:gd name="T24" fmla="*/ 0 w 69"/>
                  <a:gd name="T25" fmla="*/ 35 h 68"/>
                  <a:gd name="T26" fmla="*/ 2 w 69"/>
                  <a:gd name="T27" fmla="*/ 48 h 68"/>
                  <a:gd name="T28" fmla="*/ 11 w 69"/>
                  <a:gd name="T29" fmla="*/ 59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6" name="Freeform 387"/>
              <p:cNvSpPr>
                <a:spLocks/>
              </p:cNvSpPr>
              <p:nvPr/>
            </p:nvSpPr>
            <p:spPr bwMode="auto">
              <a:xfrm>
                <a:off x="1796" y="1646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3 h 68"/>
                  <a:gd name="T16" fmla="*/ 35 w 70"/>
                  <a:gd name="T17" fmla="*/ 0 h 68"/>
                  <a:gd name="T18" fmla="*/ 21 w 70"/>
                  <a:gd name="T19" fmla="*/ 3 h 68"/>
                  <a:gd name="T20" fmla="*/ 10 w 70"/>
                  <a:gd name="T21" fmla="*/ 10 h 68"/>
                  <a:gd name="T22" fmla="*/ 3 w 70"/>
                  <a:gd name="T23" fmla="*/ 21 h 68"/>
                  <a:gd name="T24" fmla="*/ 0 w 70"/>
                  <a:gd name="T25" fmla="*/ 33 h 68"/>
                  <a:gd name="T26" fmla="*/ 3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7" name="Freeform 388"/>
              <p:cNvSpPr>
                <a:spLocks/>
              </p:cNvSpPr>
              <p:nvPr/>
            </p:nvSpPr>
            <p:spPr bwMode="auto">
              <a:xfrm>
                <a:off x="2363" y="2577"/>
                <a:ext cx="85" cy="84"/>
              </a:xfrm>
              <a:custGeom>
                <a:avLst/>
                <a:gdLst>
                  <a:gd name="T0" fmla="*/ 35 w 70"/>
                  <a:gd name="T1" fmla="*/ 69 h 69"/>
                  <a:gd name="T2" fmla="*/ 48 w 70"/>
                  <a:gd name="T3" fmla="*/ 67 h 69"/>
                  <a:gd name="T4" fmla="*/ 59 w 70"/>
                  <a:gd name="T5" fmla="*/ 59 h 69"/>
                  <a:gd name="T6" fmla="*/ 67 w 70"/>
                  <a:gd name="T7" fmla="*/ 48 h 69"/>
                  <a:gd name="T8" fmla="*/ 70 w 70"/>
                  <a:gd name="T9" fmla="*/ 35 h 69"/>
                  <a:gd name="T10" fmla="*/ 67 w 70"/>
                  <a:gd name="T11" fmla="*/ 21 h 69"/>
                  <a:gd name="T12" fmla="*/ 59 w 70"/>
                  <a:gd name="T13" fmla="*/ 10 h 69"/>
                  <a:gd name="T14" fmla="*/ 48 w 70"/>
                  <a:gd name="T15" fmla="*/ 3 h 69"/>
                  <a:gd name="T16" fmla="*/ 35 w 70"/>
                  <a:gd name="T17" fmla="*/ 0 h 69"/>
                  <a:gd name="T18" fmla="*/ 21 w 70"/>
                  <a:gd name="T19" fmla="*/ 3 h 69"/>
                  <a:gd name="T20" fmla="*/ 10 w 70"/>
                  <a:gd name="T21" fmla="*/ 10 h 69"/>
                  <a:gd name="T22" fmla="*/ 3 w 70"/>
                  <a:gd name="T23" fmla="*/ 21 h 69"/>
                  <a:gd name="T24" fmla="*/ 0 w 70"/>
                  <a:gd name="T25" fmla="*/ 35 h 69"/>
                  <a:gd name="T26" fmla="*/ 3 w 70"/>
                  <a:gd name="T27" fmla="*/ 48 h 69"/>
                  <a:gd name="T28" fmla="*/ 10 w 70"/>
                  <a:gd name="T29" fmla="*/ 59 h 69"/>
                  <a:gd name="T30" fmla="*/ 21 w 70"/>
                  <a:gd name="T31" fmla="*/ 67 h 69"/>
                  <a:gd name="T32" fmla="*/ 35 w 70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9"/>
                  <a:gd name="T53" fmla="*/ 70 w 70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9">
                    <a:moveTo>
                      <a:pt x="35" y="69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8" name="Freeform 389"/>
              <p:cNvSpPr>
                <a:spLocks/>
              </p:cNvSpPr>
              <p:nvPr/>
            </p:nvSpPr>
            <p:spPr bwMode="auto">
              <a:xfrm>
                <a:off x="4169" y="2576"/>
                <a:ext cx="84" cy="85"/>
              </a:xfrm>
              <a:custGeom>
                <a:avLst/>
                <a:gdLst>
                  <a:gd name="T0" fmla="*/ 35 w 69"/>
                  <a:gd name="T1" fmla="*/ 69 h 69"/>
                  <a:gd name="T2" fmla="*/ 49 w 69"/>
                  <a:gd name="T3" fmla="*/ 67 h 69"/>
                  <a:gd name="T4" fmla="*/ 60 w 69"/>
                  <a:gd name="T5" fmla="*/ 60 h 69"/>
                  <a:gd name="T6" fmla="*/ 67 w 69"/>
                  <a:gd name="T7" fmla="*/ 49 h 69"/>
                  <a:gd name="T8" fmla="*/ 69 w 69"/>
                  <a:gd name="T9" fmla="*/ 35 h 69"/>
                  <a:gd name="T10" fmla="*/ 67 w 69"/>
                  <a:gd name="T11" fmla="*/ 21 h 69"/>
                  <a:gd name="T12" fmla="*/ 60 w 69"/>
                  <a:gd name="T13" fmla="*/ 10 h 69"/>
                  <a:gd name="T14" fmla="*/ 49 w 69"/>
                  <a:gd name="T15" fmla="*/ 3 h 69"/>
                  <a:gd name="T16" fmla="*/ 35 w 69"/>
                  <a:gd name="T17" fmla="*/ 0 h 69"/>
                  <a:gd name="T18" fmla="*/ 22 w 69"/>
                  <a:gd name="T19" fmla="*/ 3 h 69"/>
                  <a:gd name="T20" fmla="*/ 11 w 69"/>
                  <a:gd name="T21" fmla="*/ 10 h 69"/>
                  <a:gd name="T22" fmla="*/ 3 w 69"/>
                  <a:gd name="T23" fmla="*/ 21 h 69"/>
                  <a:gd name="T24" fmla="*/ 0 w 69"/>
                  <a:gd name="T25" fmla="*/ 35 h 69"/>
                  <a:gd name="T26" fmla="*/ 3 w 69"/>
                  <a:gd name="T27" fmla="*/ 49 h 69"/>
                  <a:gd name="T28" fmla="*/ 11 w 69"/>
                  <a:gd name="T29" fmla="*/ 60 h 69"/>
                  <a:gd name="T30" fmla="*/ 22 w 69"/>
                  <a:gd name="T31" fmla="*/ 67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10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1" y="60"/>
                    </a:lnTo>
                    <a:lnTo>
                      <a:pt x="22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9" name="Freeform 390"/>
              <p:cNvSpPr>
                <a:spLocks/>
              </p:cNvSpPr>
              <p:nvPr/>
            </p:nvSpPr>
            <p:spPr bwMode="auto">
              <a:xfrm>
                <a:off x="1966" y="2914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8 w 69"/>
                  <a:gd name="T5" fmla="*/ 60 h 69"/>
                  <a:gd name="T6" fmla="*/ 66 w 69"/>
                  <a:gd name="T7" fmla="*/ 49 h 69"/>
                  <a:gd name="T8" fmla="*/ 69 w 69"/>
                  <a:gd name="T9" fmla="*/ 35 h 69"/>
                  <a:gd name="T10" fmla="*/ 66 w 69"/>
                  <a:gd name="T11" fmla="*/ 21 h 69"/>
                  <a:gd name="T12" fmla="*/ 58 w 69"/>
                  <a:gd name="T13" fmla="*/ 10 h 69"/>
                  <a:gd name="T14" fmla="*/ 47 w 69"/>
                  <a:gd name="T15" fmla="*/ 3 h 69"/>
                  <a:gd name="T16" fmla="*/ 34 w 69"/>
                  <a:gd name="T17" fmla="*/ 0 h 69"/>
                  <a:gd name="T18" fmla="*/ 20 w 69"/>
                  <a:gd name="T19" fmla="*/ 3 h 69"/>
                  <a:gd name="T20" fmla="*/ 9 w 69"/>
                  <a:gd name="T21" fmla="*/ 10 h 69"/>
                  <a:gd name="T22" fmla="*/ 1 w 69"/>
                  <a:gd name="T23" fmla="*/ 21 h 69"/>
                  <a:gd name="T24" fmla="*/ 0 w 69"/>
                  <a:gd name="T25" fmla="*/ 35 h 69"/>
                  <a:gd name="T26" fmla="*/ 1 w 69"/>
                  <a:gd name="T27" fmla="*/ 49 h 69"/>
                  <a:gd name="T28" fmla="*/ 9 w 69"/>
                  <a:gd name="T29" fmla="*/ 60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6" y="49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4" y="0"/>
                    </a:lnTo>
                    <a:lnTo>
                      <a:pt x="20" y="3"/>
                    </a:lnTo>
                    <a:lnTo>
                      <a:pt x="9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9"/>
                    </a:lnTo>
                    <a:lnTo>
                      <a:pt x="9" y="60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0" name="Freeform 391"/>
              <p:cNvSpPr>
                <a:spLocks/>
              </p:cNvSpPr>
              <p:nvPr/>
            </p:nvSpPr>
            <p:spPr bwMode="auto">
              <a:xfrm>
                <a:off x="1753" y="1039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1 h 68"/>
                  <a:gd name="T16" fmla="*/ 35 w 70"/>
                  <a:gd name="T17" fmla="*/ 0 h 68"/>
                  <a:gd name="T18" fmla="*/ 21 w 70"/>
                  <a:gd name="T19" fmla="*/ 1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3 h 68"/>
                  <a:gd name="T26" fmla="*/ 2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1" name="Freeform 392"/>
              <p:cNvSpPr>
                <a:spLocks/>
              </p:cNvSpPr>
              <p:nvPr/>
            </p:nvSpPr>
            <p:spPr bwMode="auto">
              <a:xfrm>
                <a:off x="3168" y="1468"/>
                <a:ext cx="84" cy="83"/>
              </a:xfrm>
              <a:custGeom>
                <a:avLst/>
                <a:gdLst>
                  <a:gd name="T0" fmla="*/ 35 w 69"/>
                  <a:gd name="T1" fmla="*/ 68 h 68"/>
                  <a:gd name="T2" fmla="*/ 47 w 69"/>
                  <a:gd name="T3" fmla="*/ 67 h 68"/>
                  <a:gd name="T4" fmla="*/ 58 w 69"/>
                  <a:gd name="T5" fmla="*/ 58 h 68"/>
                  <a:gd name="T6" fmla="*/ 67 w 69"/>
                  <a:gd name="T7" fmla="*/ 47 h 68"/>
                  <a:gd name="T8" fmla="*/ 69 w 69"/>
                  <a:gd name="T9" fmla="*/ 35 h 68"/>
                  <a:gd name="T10" fmla="*/ 67 w 69"/>
                  <a:gd name="T11" fmla="*/ 21 h 68"/>
                  <a:gd name="T12" fmla="*/ 58 w 69"/>
                  <a:gd name="T13" fmla="*/ 10 h 68"/>
                  <a:gd name="T14" fmla="*/ 47 w 69"/>
                  <a:gd name="T15" fmla="*/ 3 h 68"/>
                  <a:gd name="T16" fmla="*/ 35 w 69"/>
                  <a:gd name="T17" fmla="*/ 0 h 68"/>
                  <a:gd name="T18" fmla="*/ 21 w 69"/>
                  <a:gd name="T19" fmla="*/ 3 h 68"/>
                  <a:gd name="T20" fmla="*/ 10 w 69"/>
                  <a:gd name="T21" fmla="*/ 10 h 68"/>
                  <a:gd name="T22" fmla="*/ 1 w 69"/>
                  <a:gd name="T23" fmla="*/ 21 h 68"/>
                  <a:gd name="T24" fmla="*/ 0 w 69"/>
                  <a:gd name="T25" fmla="*/ 35 h 68"/>
                  <a:gd name="T26" fmla="*/ 1 w 69"/>
                  <a:gd name="T27" fmla="*/ 47 h 68"/>
                  <a:gd name="T28" fmla="*/ 10 w 69"/>
                  <a:gd name="T29" fmla="*/ 58 h 68"/>
                  <a:gd name="T30" fmla="*/ 21 w 69"/>
                  <a:gd name="T31" fmla="*/ 67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8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7"/>
                    </a:lnTo>
                    <a:lnTo>
                      <a:pt x="10" y="58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2" name="Freeform 393"/>
              <p:cNvSpPr>
                <a:spLocks/>
              </p:cNvSpPr>
              <p:nvPr/>
            </p:nvSpPr>
            <p:spPr bwMode="auto">
              <a:xfrm>
                <a:off x="2105" y="1887"/>
                <a:ext cx="84" cy="83"/>
              </a:xfrm>
              <a:custGeom>
                <a:avLst/>
                <a:gdLst>
                  <a:gd name="T0" fmla="*/ 35 w 69"/>
                  <a:gd name="T1" fmla="*/ 68 h 68"/>
                  <a:gd name="T2" fmla="*/ 48 w 69"/>
                  <a:gd name="T3" fmla="*/ 65 h 68"/>
                  <a:gd name="T4" fmla="*/ 60 w 69"/>
                  <a:gd name="T5" fmla="*/ 58 h 68"/>
                  <a:gd name="T6" fmla="*/ 66 w 69"/>
                  <a:gd name="T7" fmla="*/ 47 h 68"/>
                  <a:gd name="T8" fmla="*/ 69 w 69"/>
                  <a:gd name="T9" fmla="*/ 33 h 68"/>
                  <a:gd name="T10" fmla="*/ 66 w 69"/>
                  <a:gd name="T11" fmla="*/ 21 h 68"/>
                  <a:gd name="T12" fmla="*/ 60 w 69"/>
                  <a:gd name="T13" fmla="*/ 10 h 68"/>
                  <a:gd name="T14" fmla="*/ 48 w 69"/>
                  <a:gd name="T15" fmla="*/ 1 h 68"/>
                  <a:gd name="T16" fmla="*/ 35 w 69"/>
                  <a:gd name="T17" fmla="*/ 0 h 68"/>
                  <a:gd name="T18" fmla="*/ 22 w 69"/>
                  <a:gd name="T19" fmla="*/ 1 h 68"/>
                  <a:gd name="T20" fmla="*/ 11 w 69"/>
                  <a:gd name="T21" fmla="*/ 10 h 68"/>
                  <a:gd name="T22" fmla="*/ 3 w 69"/>
                  <a:gd name="T23" fmla="*/ 21 h 68"/>
                  <a:gd name="T24" fmla="*/ 0 w 69"/>
                  <a:gd name="T25" fmla="*/ 33 h 68"/>
                  <a:gd name="T26" fmla="*/ 3 w 69"/>
                  <a:gd name="T27" fmla="*/ 47 h 68"/>
                  <a:gd name="T28" fmla="*/ 11 w 69"/>
                  <a:gd name="T29" fmla="*/ 58 h 68"/>
                  <a:gd name="T30" fmla="*/ 22 w 69"/>
                  <a:gd name="T31" fmla="*/ 65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60" y="58"/>
                    </a:lnTo>
                    <a:lnTo>
                      <a:pt x="66" y="47"/>
                    </a:lnTo>
                    <a:lnTo>
                      <a:pt x="69" y="33"/>
                    </a:lnTo>
                    <a:lnTo>
                      <a:pt x="66" y="21"/>
                    </a:lnTo>
                    <a:lnTo>
                      <a:pt x="60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2" y="1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3" name="Freeform 394"/>
              <p:cNvSpPr>
                <a:spLocks/>
              </p:cNvSpPr>
              <p:nvPr/>
            </p:nvSpPr>
            <p:spPr bwMode="auto">
              <a:xfrm>
                <a:off x="2106" y="2417"/>
                <a:ext cx="84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8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0 h 68"/>
                  <a:gd name="T12" fmla="*/ 59 w 69"/>
                  <a:gd name="T13" fmla="*/ 9 h 68"/>
                  <a:gd name="T14" fmla="*/ 48 w 69"/>
                  <a:gd name="T15" fmla="*/ 2 h 68"/>
                  <a:gd name="T16" fmla="*/ 34 w 69"/>
                  <a:gd name="T17" fmla="*/ 0 h 68"/>
                  <a:gd name="T18" fmla="*/ 22 w 69"/>
                  <a:gd name="T19" fmla="*/ 2 h 68"/>
                  <a:gd name="T20" fmla="*/ 11 w 69"/>
                  <a:gd name="T21" fmla="*/ 9 h 68"/>
                  <a:gd name="T22" fmla="*/ 2 w 69"/>
                  <a:gd name="T23" fmla="*/ 20 h 68"/>
                  <a:gd name="T24" fmla="*/ 0 w 69"/>
                  <a:gd name="T25" fmla="*/ 34 h 68"/>
                  <a:gd name="T26" fmla="*/ 2 w 69"/>
                  <a:gd name="T27" fmla="*/ 47 h 68"/>
                  <a:gd name="T28" fmla="*/ 11 w 69"/>
                  <a:gd name="T29" fmla="*/ 58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9" y="9"/>
                    </a:lnTo>
                    <a:lnTo>
                      <a:pt x="48" y="2"/>
                    </a:lnTo>
                    <a:lnTo>
                      <a:pt x="34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2" y="20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4" name="Freeform 395"/>
              <p:cNvSpPr>
                <a:spLocks/>
              </p:cNvSpPr>
              <p:nvPr/>
            </p:nvSpPr>
            <p:spPr bwMode="auto">
              <a:xfrm>
                <a:off x="1451" y="2376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1 h 68"/>
                  <a:gd name="T16" fmla="*/ 35 w 70"/>
                  <a:gd name="T17" fmla="*/ 0 h 68"/>
                  <a:gd name="T18" fmla="*/ 21 w 70"/>
                  <a:gd name="T19" fmla="*/ 1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3 h 68"/>
                  <a:gd name="T26" fmla="*/ 2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5" name="Freeform 396"/>
              <p:cNvSpPr>
                <a:spLocks/>
              </p:cNvSpPr>
              <p:nvPr/>
            </p:nvSpPr>
            <p:spPr bwMode="auto">
              <a:xfrm>
                <a:off x="2320" y="1757"/>
                <a:ext cx="85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9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1 h 68"/>
                  <a:gd name="T12" fmla="*/ 59 w 69"/>
                  <a:gd name="T13" fmla="*/ 10 h 68"/>
                  <a:gd name="T14" fmla="*/ 48 w 69"/>
                  <a:gd name="T15" fmla="*/ 3 h 68"/>
                  <a:gd name="T16" fmla="*/ 34 w 69"/>
                  <a:gd name="T17" fmla="*/ 0 h 68"/>
                  <a:gd name="T18" fmla="*/ 22 w 69"/>
                  <a:gd name="T19" fmla="*/ 3 h 68"/>
                  <a:gd name="T20" fmla="*/ 11 w 69"/>
                  <a:gd name="T21" fmla="*/ 10 h 68"/>
                  <a:gd name="T22" fmla="*/ 2 w 69"/>
                  <a:gd name="T23" fmla="*/ 21 h 68"/>
                  <a:gd name="T24" fmla="*/ 0 w 69"/>
                  <a:gd name="T25" fmla="*/ 34 h 68"/>
                  <a:gd name="T26" fmla="*/ 2 w 69"/>
                  <a:gd name="T27" fmla="*/ 47 h 68"/>
                  <a:gd name="T28" fmla="*/ 11 w 69"/>
                  <a:gd name="T29" fmla="*/ 59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68020" name="Picture 20" descr="S2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4295775"/>
            <a:ext cx="17224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19" name="Picture 19" descr="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3413" y="4295775"/>
            <a:ext cx="17129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15" name="Picture 15" descr="S1 resiz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2850" y="4295775"/>
            <a:ext cx="16589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4" name="Picture 24" descr="S4 resiz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8313" y="4295775"/>
            <a:ext cx="1812925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8" name="Picture 148" descr="SS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7763" y="4295775"/>
            <a:ext cx="15859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6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68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68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6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768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768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768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768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768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768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68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768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768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768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54" grpId="0" animBg="1"/>
      <p:bldP spid="76816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Other Classic NP Complete Problems</a:t>
            </a:r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9028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Traveling salesperson</a:t>
            </a:r>
            <a:r>
              <a:rPr lang="en-US" sz="3100" b="0" dirty="0"/>
              <a:t>: given a set of points, find the </a:t>
            </a:r>
            <a:endParaRPr lang="en-US" sz="31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100" dirty="0" smtClean="0"/>
              <a:t>	</a:t>
            </a:r>
            <a:r>
              <a:rPr lang="en-US" sz="3100" b="0" dirty="0" smtClean="0"/>
              <a:t>shortest </a:t>
            </a:r>
            <a:r>
              <a:rPr lang="en-US" sz="3100" b="0" dirty="0"/>
              <a:t>tour that visits every point exactly once.</a:t>
            </a:r>
          </a:p>
        </p:txBody>
      </p:sp>
      <p:pic>
        <p:nvPicPr>
          <p:cNvPr id="769042" name="Picture 18" descr="studarb_ctss_karte_6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1752600"/>
            <a:ext cx="19621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9048" name="Picture 24" descr="neues-b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855788"/>
            <a:ext cx="327660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9029" name="Picture 5" descr="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1000"/>
            <a:ext cx="1755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9040" name="Picture 16" descr="TSP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050" y="4191000"/>
            <a:ext cx="17811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9041" name="Picture 17" descr="TSP 2 resiz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9975" y="4191000"/>
            <a:ext cx="17240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9047" name="Picture 23" descr="Dantzig_portrai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2575" y="2057400"/>
            <a:ext cx="37814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6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69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69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69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69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6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69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69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69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69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69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69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5" name="Picture 3" descr="ZIPTPCMap-color-na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7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7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9" descr="travelling_salesman_probl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3813"/>
            <a:ext cx="8534400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475" name="Picture 10" descr="pillow_ta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5325" y="4748213"/>
            <a:ext cx="714692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Graph Colorability</a:t>
            </a:r>
          </a:p>
        </p:txBody>
      </p:sp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82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Problem</a:t>
            </a:r>
            <a:r>
              <a:rPr lang="en-US" sz="3200" b="0" dirty="0"/>
              <a:t>: given a graph G and an integer k</a:t>
            </a:r>
            <a:r>
              <a:rPr lang="en-US" sz="3200" b="0" dirty="0" smtClean="0"/>
              <a:t>,</a:t>
            </a:r>
            <a:endParaRPr lang="en-US" sz="32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 smtClean="0"/>
              <a:t>			is </a:t>
            </a:r>
            <a:r>
              <a:rPr lang="en-US" sz="3200" b="0" dirty="0"/>
              <a:t>G k-colorable?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Note</a:t>
            </a:r>
            <a:r>
              <a:rPr lang="en-US" sz="3200" b="0" dirty="0"/>
              <a:t>: adjacent nodes must have different colors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066800" y="2743200"/>
            <a:ext cx="2514600" cy="1524000"/>
            <a:chOff x="672" y="1728"/>
            <a:chExt cx="1584" cy="960"/>
          </a:xfrm>
        </p:grpSpPr>
        <p:sp>
          <p:nvSpPr>
            <p:cNvPr id="234518" name="Oval 28"/>
            <p:cNvSpPr>
              <a:spLocks noChangeArrowheads="1"/>
            </p:cNvSpPr>
            <p:nvPr/>
          </p:nvSpPr>
          <p:spPr bwMode="auto">
            <a:xfrm>
              <a:off x="864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9" name="Oval 29"/>
            <p:cNvSpPr>
              <a:spLocks noChangeArrowheads="1"/>
            </p:cNvSpPr>
            <p:nvPr/>
          </p:nvSpPr>
          <p:spPr bwMode="auto">
            <a:xfrm>
              <a:off x="1488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0" name="Oval 30"/>
            <p:cNvSpPr>
              <a:spLocks noChangeArrowheads="1"/>
            </p:cNvSpPr>
            <p:nvPr/>
          </p:nvSpPr>
          <p:spPr bwMode="auto">
            <a:xfrm>
              <a:off x="672" y="2256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1" name="Oval 31"/>
            <p:cNvSpPr>
              <a:spLocks noChangeArrowheads="1"/>
            </p:cNvSpPr>
            <p:nvPr/>
          </p:nvSpPr>
          <p:spPr bwMode="auto">
            <a:xfrm>
              <a:off x="1440" y="244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2" name="Oval 32"/>
            <p:cNvSpPr>
              <a:spLocks noChangeArrowheads="1"/>
            </p:cNvSpPr>
            <p:nvPr/>
          </p:nvSpPr>
          <p:spPr bwMode="auto">
            <a:xfrm>
              <a:off x="2016" y="216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34523" name="AutoShape 33"/>
            <p:cNvCxnSpPr>
              <a:cxnSpLocks noChangeShapeType="1"/>
              <a:stCxn id="234518" idx="6"/>
              <a:endCxn id="234519" idx="2"/>
            </p:cNvCxnSpPr>
            <p:nvPr/>
          </p:nvCxnSpPr>
          <p:spPr bwMode="auto">
            <a:xfrm>
              <a:off x="1113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24" name="AutoShape 34"/>
            <p:cNvCxnSpPr>
              <a:cxnSpLocks noChangeShapeType="1"/>
              <a:stCxn id="234518" idx="3"/>
              <a:endCxn id="234520" idx="0"/>
            </p:cNvCxnSpPr>
            <p:nvPr/>
          </p:nvCxnSpPr>
          <p:spPr bwMode="auto">
            <a:xfrm flipH="1">
              <a:off x="792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25" name="AutoShape 35"/>
            <p:cNvCxnSpPr>
              <a:cxnSpLocks noChangeShapeType="1"/>
              <a:stCxn id="234521" idx="2"/>
              <a:endCxn id="234520" idx="5"/>
            </p:cNvCxnSpPr>
            <p:nvPr/>
          </p:nvCxnSpPr>
          <p:spPr bwMode="auto">
            <a:xfrm flipH="1" flipV="1">
              <a:off x="877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26" name="AutoShape 36"/>
            <p:cNvCxnSpPr>
              <a:cxnSpLocks noChangeShapeType="1"/>
              <a:stCxn id="234521" idx="0"/>
              <a:endCxn id="234519" idx="4"/>
            </p:cNvCxnSpPr>
            <p:nvPr/>
          </p:nvCxnSpPr>
          <p:spPr bwMode="auto">
            <a:xfrm flipV="1">
              <a:off x="1560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27" name="AutoShape 37"/>
            <p:cNvCxnSpPr>
              <a:cxnSpLocks noChangeShapeType="1"/>
              <a:stCxn id="234521" idx="6"/>
              <a:endCxn id="234522" idx="3"/>
            </p:cNvCxnSpPr>
            <p:nvPr/>
          </p:nvCxnSpPr>
          <p:spPr bwMode="auto">
            <a:xfrm flipV="1">
              <a:off x="1689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28" name="AutoShape 38"/>
            <p:cNvCxnSpPr>
              <a:cxnSpLocks noChangeShapeType="1"/>
              <a:stCxn id="234522" idx="1"/>
              <a:endCxn id="234519" idx="5"/>
            </p:cNvCxnSpPr>
            <p:nvPr/>
          </p:nvCxnSpPr>
          <p:spPr bwMode="auto">
            <a:xfrm flipH="1" flipV="1">
              <a:off x="1693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17865" name="Rectangle 41"/>
          <p:cNvSpPr>
            <a:spLocks noChangeArrowheads="1"/>
          </p:cNvSpPr>
          <p:nvPr/>
        </p:nvSpPr>
        <p:spPr bwMode="auto">
          <a:xfrm>
            <a:off x="3810000" y="2590800"/>
            <a:ext cx="9350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4800" b="0">
                <a:latin typeface="Symbol" pitchFamily="18" charset="2"/>
              </a:rPr>
              <a:t>Þ</a:t>
            </a:r>
            <a:r>
              <a:rPr lang="en-US" sz="8800" b="0">
                <a:latin typeface="Symbol" pitchFamily="18" charset="2"/>
              </a:rPr>
              <a:t> 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953000" y="2743200"/>
            <a:ext cx="2514600" cy="1524000"/>
            <a:chOff x="3120" y="1728"/>
            <a:chExt cx="1584" cy="960"/>
          </a:xfrm>
        </p:grpSpPr>
        <p:sp>
          <p:nvSpPr>
            <p:cNvPr id="234507" name="Oval 42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08" name="Oval 43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09" name="Oval 44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0" name="Oval 45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1" name="Oval 46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34512" name="AutoShape 47"/>
            <p:cNvCxnSpPr>
              <a:cxnSpLocks noChangeShapeType="1"/>
              <a:stCxn id="234507" idx="6"/>
              <a:endCxn id="234508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13" name="AutoShape 48"/>
            <p:cNvCxnSpPr>
              <a:cxnSpLocks noChangeShapeType="1"/>
              <a:stCxn id="234507" idx="3"/>
              <a:endCxn id="234509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14" name="AutoShape 49"/>
            <p:cNvCxnSpPr>
              <a:cxnSpLocks noChangeShapeType="1"/>
              <a:stCxn id="234510" idx="2"/>
              <a:endCxn id="234509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15" name="AutoShape 50"/>
            <p:cNvCxnSpPr>
              <a:cxnSpLocks noChangeShapeType="1"/>
              <a:stCxn id="234510" idx="0"/>
              <a:endCxn id="234508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16" name="AutoShape 51"/>
            <p:cNvCxnSpPr>
              <a:cxnSpLocks noChangeShapeType="1"/>
              <a:stCxn id="234510" idx="6"/>
              <a:endCxn id="234511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4517" name="AutoShape 52"/>
            <p:cNvCxnSpPr>
              <a:cxnSpLocks noChangeShapeType="1"/>
              <a:stCxn id="234511" idx="1"/>
              <a:endCxn id="234508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pic>
        <p:nvPicPr>
          <p:cNvPr id="717877" name="Picture 53" descr="480px-Petersen_graph_3-colo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114800"/>
            <a:ext cx="2743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78" name="Picture 54" descr="160px-3-coloring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876800"/>
            <a:ext cx="15240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79" name="Picture 55" descr="600px-Graph_with_all_three-colour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503738"/>
            <a:ext cx="2743200" cy="2354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1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1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17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7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17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17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17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9700" name="Picture 4" descr="karp_NP_Page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7650" y="0"/>
            <a:ext cx="5224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9701" name="Picture 5" descr="karp_NP_Page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713" y="0"/>
            <a:ext cx="5227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9702" name="Oval 6"/>
          <p:cNvSpPr>
            <a:spLocks noChangeArrowheads="1"/>
          </p:cNvSpPr>
          <p:nvPr/>
        </p:nvSpPr>
        <p:spPr bwMode="auto">
          <a:xfrm>
            <a:off x="63500" y="1327150"/>
            <a:ext cx="2819400" cy="45720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9703" name="Oval 7"/>
          <p:cNvSpPr>
            <a:spLocks noChangeArrowheads="1"/>
          </p:cNvSpPr>
          <p:nvPr/>
        </p:nvSpPr>
        <p:spPr bwMode="auto">
          <a:xfrm>
            <a:off x="742950" y="2070100"/>
            <a:ext cx="1066800" cy="26035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9704" name="AutoShape 8"/>
          <p:cNvSpPr>
            <a:spLocks noChangeArrowheads="1"/>
          </p:cNvSpPr>
          <p:nvPr/>
        </p:nvSpPr>
        <p:spPr bwMode="auto">
          <a:xfrm>
            <a:off x="114300" y="4191000"/>
            <a:ext cx="4159250" cy="533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9705" name="AutoShape 9"/>
          <p:cNvSpPr>
            <a:spLocks noChangeArrowheads="1"/>
          </p:cNvSpPr>
          <p:nvPr/>
        </p:nvSpPr>
        <p:spPr bwMode="auto">
          <a:xfrm>
            <a:off x="101600" y="5124450"/>
            <a:ext cx="3968750" cy="11303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9706" name="AutoShape 10"/>
          <p:cNvSpPr>
            <a:spLocks noChangeArrowheads="1"/>
          </p:cNvSpPr>
          <p:nvPr/>
        </p:nvSpPr>
        <p:spPr bwMode="auto">
          <a:xfrm>
            <a:off x="4908550" y="5962650"/>
            <a:ext cx="4159250" cy="7239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9707" name="AutoShape 11"/>
          <p:cNvSpPr>
            <a:spLocks noChangeArrowheads="1"/>
          </p:cNvSpPr>
          <p:nvPr/>
        </p:nvSpPr>
        <p:spPr bwMode="auto">
          <a:xfrm>
            <a:off x="4902200" y="5257800"/>
            <a:ext cx="4159250" cy="2921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pic>
        <p:nvPicPr>
          <p:cNvPr id="3229708" name="Picture 12" descr="karp_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750" y="488950"/>
            <a:ext cx="17907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9709" name="Rectangle 13"/>
          <p:cNvSpPr>
            <a:spLocks noChangeArrowheads="1"/>
          </p:cNvSpPr>
          <p:nvPr/>
        </p:nvSpPr>
        <p:spPr bwMode="auto">
          <a:xfrm>
            <a:off x="101600" y="44450"/>
            <a:ext cx="6299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b="0"/>
              <a:t>from </a:t>
            </a:r>
            <a:r>
              <a:rPr lang="en-US" b="0">
                <a:solidFill>
                  <a:srgbClr val="FF0000"/>
                </a:solidFill>
              </a:rPr>
              <a:t>“Complexity of Computer Computations”</a:t>
            </a:r>
            <a:r>
              <a:rPr lang="en-US" b="0"/>
              <a:t>, pp. 85–103,</a:t>
            </a:r>
            <a:r>
              <a:rPr lang="en-US" b="0">
                <a:solidFill>
                  <a:srgbClr val="FF0000"/>
                </a:solidFill>
              </a:rPr>
              <a:t> 1972</a:t>
            </a:r>
            <a:r>
              <a:rPr lang="en-US" b="0"/>
              <a:t>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2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2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2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2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2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2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2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2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9702" grpId="0" animBg="1"/>
      <p:bldP spid="3229703" grpId="0" animBg="1"/>
      <p:bldP spid="3229704" grpId="0" animBg="1"/>
      <p:bldP spid="3229705" grpId="0" animBg="1"/>
      <p:bldP spid="3229706" grpId="0" animBg="1"/>
      <p:bldP spid="3229707" grpId="0" animBg="1"/>
      <p:bldP spid="32297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NP Completeness Benefits</a:t>
            </a: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0660" name="Rectangle 4"/>
          <p:cNvSpPr>
            <a:spLocks noChangeArrowheads="1"/>
          </p:cNvSpPr>
          <p:nvPr/>
        </p:nvSpPr>
        <p:spPr bwMode="auto">
          <a:xfrm>
            <a:off x="228600" y="8382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11"/>
            </a:pPr>
            <a:r>
              <a:rPr lang="en-US" sz="3200" b="0"/>
              <a:t>Gave rise to new and novel </a:t>
            </a:r>
            <a:r>
              <a:rPr lang="en-US" sz="3200" b="0">
                <a:solidFill>
                  <a:srgbClr val="FF0000"/>
                </a:solidFill>
              </a:rPr>
              <a:t>mathematical</a:t>
            </a:r>
            <a:r>
              <a:rPr lang="en-US" sz="3200" b="0"/>
              <a:t> approaches, proofs, and analyses;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11"/>
            </a:pPr>
            <a:r>
              <a:rPr lang="en-US" sz="3200" b="0"/>
              <a:t>Helps us to more easily </a:t>
            </a:r>
            <a:r>
              <a:rPr lang="en-US" sz="3200" b="0">
                <a:solidFill>
                  <a:srgbClr val="FF0000"/>
                </a:solidFill>
              </a:rPr>
              <a:t>reason</a:t>
            </a:r>
            <a:r>
              <a:rPr lang="en-US" sz="3200" b="0"/>
              <a:t> about and manipulate large classes of problems;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11"/>
            </a:pPr>
            <a:r>
              <a:rPr lang="en-US" sz="3200" b="0"/>
              <a:t>Robustly </a:t>
            </a:r>
            <a:r>
              <a:rPr lang="en-US" sz="3200" b="0">
                <a:solidFill>
                  <a:srgbClr val="FF0000"/>
                </a:solidFill>
              </a:rPr>
              <a:t>decouples</a:t>
            </a:r>
            <a:r>
              <a:rPr lang="en-US" sz="3200" b="0"/>
              <a:t> / abstracts complexity from underlying computational </a:t>
            </a:r>
            <a:r>
              <a:rPr lang="en-US" sz="3200" b="0">
                <a:solidFill>
                  <a:srgbClr val="FF0000"/>
                </a:solidFill>
              </a:rPr>
              <a:t>models</a:t>
            </a:r>
            <a:r>
              <a:rPr lang="en-US" sz="3200" b="0"/>
              <a:t>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11"/>
            </a:pPr>
            <a:r>
              <a:rPr lang="en-US" sz="3200" b="0"/>
              <a:t>Gives disciplined techniques for identifying “</a:t>
            </a:r>
            <a:r>
              <a:rPr lang="en-US" sz="3200" b="0">
                <a:solidFill>
                  <a:srgbClr val="FF0000"/>
                </a:solidFill>
              </a:rPr>
              <a:t>hardest</a:t>
            </a:r>
            <a:r>
              <a:rPr lang="en-US" sz="3200" b="0"/>
              <a:t>” problems / languages;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11"/>
            </a:pPr>
            <a:r>
              <a:rPr lang="en-US" sz="3200" b="0"/>
              <a:t>Forged new </a:t>
            </a:r>
            <a:r>
              <a:rPr lang="en-US" sz="3200" b="0">
                <a:solidFill>
                  <a:srgbClr val="FF0000"/>
                </a:solidFill>
              </a:rPr>
              <a:t>unifications</a:t>
            </a:r>
            <a:r>
              <a:rPr lang="en-US" sz="3200" b="0"/>
              <a:t> between computer science, mathematics, and logic;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rabicPeriod" startAt="11"/>
            </a:pPr>
            <a:r>
              <a:rPr lang="en-US" sz="3200" b="0"/>
              <a:t>NP-Completeness is interesting and </a:t>
            </a:r>
            <a:r>
              <a:rPr lang="en-US" sz="3200" b="0">
                <a:solidFill>
                  <a:srgbClr val="FF0000"/>
                </a:solidFill>
              </a:rPr>
              <a:t>fun</a:t>
            </a:r>
            <a:r>
              <a:rPr lang="en-US" sz="3200" b="0"/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1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1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1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10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10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710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0722" name="Picture 2" descr="karp_NP_Page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60325"/>
            <a:ext cx="531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0723" name="Picture 3" descr="karp_NP_Page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7525" y="-76200"/>
            <a:ext cx="519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0724" name="AutoShape 4"/>
          <p:cNvSpPr>
            <a:spLocks noChangeArrowheads="1"/>
          </p:cNvSpPr>
          <p:nvPr/>
        </p:nvSpPr>
        <p:spPr bwMode="auto">
          <a:xfrm>
            <a:off x="120650" y="1358900"/>
            <a:ext cx="4152900" cy="2730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0725" name="AutoShape 5"/>
          <p:cNvSpPr>
            <a:spLocks noChangeArrowheads="1"/>
          </p:cNvSpPr>
          <p:nvPr/>
        </p:nvSpPr>
        <p:spPr bwMode="auto">
          <a:xfrm>
            <a:off x="381000" y="2635250"/>
            <a:ext cx="3048000" cy="2159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0726" name="AutoShape 6"/>
          <p:cNvSpPr>
            <a:spLocks noChangeArrowheads="1"/>
          </p:cNvSpPr>
          <p:nvPr/>
        </p:nvSpPr>
        <p:spPr bwMode="auto">
          <a:xfrm>
            <a:off x="4749800" y="1816100"/>
            <a:ext cx="3937000" cy="406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0727" name="AutoShape 7"/>
          <p:cNvSpPr>
            <a:spLocks noChangeArrowheads="1"/>
          </p:cNvSpPr>
          <p:nvPr/>
        </p:nvSpPr>
        <p:spPr bwMode="auto">
          <a:xfrm>
            <a:off x="4737100" y="4883150"/>
            <a:ext cx="4114800" cy="9207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0724" grpId="0" animBg="1"/>
      <p:bldP spid="3230725" grpId="0" animBg="1"/>
      <p:bldP spid="3230726" grpId="0" animBg="1"/>
      <p:bldP spid="32307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1746" name="Picture 2" descr="karp_NP_Page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5267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1747" name="Picture 3" descr="karp_NP_Page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6725" y="-12700"/>
            <a:ext cx="5267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1748" name="AutoShape 4"/>
          <p:cNvSpPr>
            <a:spLocks noChangeArrowheads="1"/>
          </p:cNvSpPr>
          <p:nvPr/>
        </p:nvSpPr>
        <p:spPr bwMode="auto">
          <a:xfrm>
            <a:off x="101600" y="5175250"/>
            <a:ext cx="4197350" cy="3365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1749" name="AutoShape 5"/>
          <p:cNvSpPr>
            <a:spLocks noChangeArrowheads="1"/>
          </p:cNvSpPr>
          <p:nvPr/>
        </p:nvSpPr>
        <p:spPr bwMode="auto">
          <a:xfrm>
            <a:off x="133350" y="3892550"/>
            <a:ext cx="4191000" cy="2603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1750" name="AutoShape 6"/>
          <p:cNvSpPr>
            <a:spLocks noChangeArrowheads="1"/>
          </p:cNvSpPr>
          <p:nvPr/>
        </p:nvSpPr>
        <p:spPr bwMode="auto">
          <a:xfrm>
            <a:off x="4781550" y="4997450"/>
            <a:ext cx="4286250" cy="9080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1748" grpId="0" animBg="1"/>
      <p:bldP spid="3231749" grpId="0" animBg="1"/>
      <p:bldP spid="323175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2770" name="Picture 2" descr="karp_NP_Page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2771" name="Picture 3" descr="karp_NP_Page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600" y="10795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2772" name="AutoShape 4"/>
          <p:cNvSpPr>
            <a:spLocks noChangeArrowheads="1"/>
          </p:cNvSpPr>
          <p:nvPr/>
        </p:nvSpPr>
        <p:spPr bwMode="auto">
          <a:xfrm>
            <a:off x="76200" y="4838700"/>
            <a:ext cx="4197350" cy="8890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2773" name="AutoShape 5"/>
          <p:cNvSpPr>
            <a:spLocks noChangeArrowheads="1"/>
          </p:cNvSpPr>
          <p:nvPr/>
        </p:nvSpPr>
        <p:spPr bwMode="auto">
          <a:xfrm>
            <a:off x="4775200" y="4108450"/>
            <a:ext cx="4114800" cy="22098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2772" grpId="0" animBg="1"/>
      <p:bldP spid="323277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794" name="Picture 2" descr="karp_NP_Page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4445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3795" name="Picture 3" descr="karp_NP_Page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088" y="0"/>
            <a:ext cx="5014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3796" name="AutoShape 4"/>
          <p:cNvSpPr>
            <a:spLocks noChangeArrowheads="1"/>
          </p:cNvSpPr>
          <p:nvPr/>
        </p:nvSpPr>
        <p:spPr bwMode="auto">
          <a:xfrm>
            <a:off x="63500" y="996950"/>
            <a:ext cx="4051300" cy="1358900"/>
          </a:xfrm>
          <a:prstGeom prst="roundRect">
            <a:avLst>
              <a:gd name="adj" fmla="val 922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3797" name="AutoShape 5"/>
          <p:cNvSpPr>
            <a:spLocks noChangeArrowheads="1"/>
          </p:cNvSpPr>
          <p:nvPr/>
        </p:nvSpPr>
        <p:spPr bwMode="auto">
          <a:xfrm>
            <a:off x="44450" y="2495550"/>
            <a:ext cx="4051300" cy="1587500"/>
          </a:xfrm>
          <a:prstGeom prst="roundRect">
            <a:avLst>
              <a:gd name="adj" fmla="val 922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3798" name="AutoShape 6"/>
          <p:cNvSpPr>
            <a:spLocks noChangeArrowheads="1"/>
          </p:cNvSpPr>
          <p:nvPr/>
        </p:nvSpPr>
        <p:spPr bwMode="auto">
          <a:xfrm>
            <a:off x="4489450" y="857250"/>
            <a:ext cx="4051300" cy="5467350"/>
          </a:xfrm>
          <a:prstGeom prst="roundRect">
            <a:avLst>
              <a:gd name="adj" fmla="val 3722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3799" name="Text Box 7"/>
          <p:cNvSpPr txBox="1">
            <a:spLocks noChangeArrowheads="1"/>
          </p:cNvSpPr>
          <p:nvPr/>
        </p:nvSpPr>
        <p:spPr bwMode="auto">
          <a:xfrm rot="-1340439">
            <a:off x="-128588" y="4949825"/>
            <a:ext cx="4471988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Origin of NP-Completeness!</a:t>
            </a:r>
          </a:p>
        </p:txBody>
      </p:sp>
      <p:sp>
        <p:nvSpPr>
          <p:cNvPr id="3233800" name="Oval 8"/>
          <p:cNvSpPr>
            <a:spLocks noChangeArrowheads="1"/>
          </p:cNvSpPr>
          <p:nvPr/>
        </p:nvSpPr>
        <p:spPr bwMode="auto">
          <a:xfrm>
            <a:off x="31750" y="3073400"/>
            <a:ext cx="685800" cy="18415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3801" name="Oval 9"/>
          <p:cNvSpPr>
            <a:spLocks noChangeArrowheads="1"/>
          </p:cNvSpPr>
          <p:nvPr/>
        </p:nvSpPr>
        <p:spPr bwMode="auto">
          <a:xfrm>
            <a:off x="1600200" y="2508250"/>
            <a:ext cx="1206500" cy="18415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2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2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3796" grpId="0" animBg="1"/>
      <p:bldP spid="3233797" grpId="0" animBg="1"/>
      <p:bldP spid="3233798" grpId="0" animBg="1"/>
      <p:bldP spid="3233799" grpId="0"/>
      <p:bldP spid="3233800" grpId="0" animBg="1"/>
      <p:bldP spid="323380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4818" name="Picture 2" descr="karp_NP_Page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9725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4820" name="Picture 4" descr="karp_NP_Page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8463" y="-12700"/>
            <a:ext cx="5240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4821" name="AutoShape 5"/>
          <p:cNvSpPr>
            <a:spLocks noChangeArrowheads="1"/>
          </p:cNvSpPr>
          <p:nvPr/>
        </p:nvSpPr>
        <p:spPr bwMode="auto">
          <a:xfrm>
            <a:off x="76200" y="520700"/>
            <a:ext cx="4191000" cy="6032500"/>
          </a:xfrm>
          <a:prstGeom prst="roundRect">
            <a:avLst>
              <a:gd name="adj" fmla="val 3722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4822" name="AutoShape 6"/>
          <p:cNvSpPr>
            <a:spLocks noChangeArrowheads="1"/>
          </p:cNvSpPr>
          <p:nvPr/>
        </p:nvSpPr>
        <p:spPr bwMode="auto">
          <a:xfrm>
            <a:off x="4648200" y="609600"/>
            <a:ext cx="4191000" cy="1822450"/>
          </a:xfrm>
          <a:prstGeom prst="roundRect">
            <a:avLst>
              <a:gd name="adj" fmla="val 3722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4824" name="AutoShape 8"/>
          <p:cNvSpPr>
            <a:spLocks noChangeArrowheads="1"/>
          </p:cNvSpPr>
          <p:nvPr/>
        </p:nvSpPr>
        <p:spPr bwMode="auto">
          <a:xfrm>
            <a:off x="4629150" y="5016500"/>
            <a:ext cx="3206750" cy="793750"/>
          </a:xfrm>
          <a:prstGeom prst="roundRect">
            <a:avLst>
              <a:gd name="adj" fmla="val 15000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4821" grpId="0" animBg="1"/>
      <p:bldP spid="3234822" grpId="0" animBg="1"/>
      <p:bldP spid="32348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7890" name="Picture 2" descr="karp_NP_Page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3"/>
            <a:ext cx="914400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7891" name="Oval 3"/>
          <p:cNvSpPr>
            <a:spLocks noChangeArrowheads="1"/>
          </p:cNvSpPr>
          <p:nvPr/>
        </p:nvSpPr>
        <p:spPr bwMode="auto">
          <a:xfrm>
            <a:off x="3524250" y="863600"/>
            <a:ext cx="1371600" cy="45720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7892" name="Oval 4"/>
          <p:cNvSpPr>
            <a:spLocks noChangeArrowheads="1"/>
          </p:cNvSpPr>
          <p:nvPr/>
        </p:nvSpPr>
        <p:spPr bwMode="auto">
          <a:xfrm>
            <a:off x="1447800" y="1600200"/>
            <a:ext cx="685800" cy="38100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7893" name="Oval 5"/>
          <p:cNvSpPr>
            <a:spLocks noChangeArrowheads="1"/>
          </p:cNvSpPr>
          <p:nvPr/>
        </p:nvSpPr>
        <p:spPr bwMode="auto">
          <a:xfrm>
            <a:off x="5295900" y="1625600"/>
            <a:ext cx="2743200" cy="45720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7894" name="Oval 6"/>
          <p:cNvSpPr>
            <a:spLocks noChangeArrowheads="1"/>
          </p:cNvSpPr>
          <p:nvPr/>
        </p:nvSpPr>
        <p:spPr bwMode="auto">
          <a:xfrm>
            <a:off x="5835650" y="2298700"/>
            <a:ext cx="1524000" cy="38100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2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2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2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2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2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2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7891" grpId="0" animBg="1"/>
      <p:bldP spid="3237892" grpId="0" animBg="1"/>
      <p:bldP spid="3237893" grpId="0" animBg="1"/>
      <p:bldP spid="323789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6866" name="Picture 2" descr="karp_NP_Page_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6867" name="Picture 3" descr="karp_NP_Page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475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6868" name="AutoShape 4"/>
          <p:cNvSpPr>
            <a:spLocks noChangeArrowheads="1"/>
          </p:cNvSpPr>
          <p:nvPr/>
        </p:nvSpPr>
        <p:spPr bwMode="auto">
          <a:xfrm>
            <a:off x="31750" y="5568950"/>
            <a:ext cx="4241800" cy="1117600"/>
          </a:xfrm>
          <a:prstGeom prst="roundRect">
            <a:avLst>
              <a:gd name="adj" fmla="val 9375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6869" name="AutoShape 5"/>
          <p:cNvSpPr>
            <a:spLocks noChangeArrowheads="1"/>
          </p:cNvSpPr>
          <p:nvPr/>
        </p:nvSpPr>
        <p:spPr bwMode="auto">
          <a:xfrm>
            <a:off x="4826000" y="571500"/>
            <a:ext cx="4216400" cy="1320800"/>
          </a:xfrm>
          <a:prstGeom prst="roundRect">
            <a:avLst>
              <a:gd name="adj" fmla="val 9375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6868" grpId="0" animBg="1"/>
      <p:bldP spid="323686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42" name="Picture 2" descr="karp_NP_Page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43" name="Picture 3" descr="karp_NP_Page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5475" y="0"/>
            <a:ext cx="531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844" name="AutoShape 4"/>
          <p:cNvSpPr>
            <a:spLocks noChangeArrowheads="1"/>
          </p:cNvSpPr>
          <p:nvPr/>
        </p:nvSpPr>
        <p:spPr bwMode="auto">
          <a:xfrm>
            <a:off x="190500" y="4489450"/>
            <a:ext cx="4114800" cy="768350"/>
          </a:xfrm>
          <a:prstGeom prst="roundRect">
            <a:avLst>
              <a:gd name="adj" fmla="val 9375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5845" name="AutoShape 5"/>
          <p:cNvSpPr>
            <a:spLocks noChangeArrowheads="1"/>
          </p:cNvSpPr>
          <p:nvPr/>
        </p:nvSpPr>
        <p:spPr bwMode="auto">
          <a:xfrm>
            <a:off x="4927600" y="2971800"/>
            <a:ext cx="3924300" cy="1574800"/>
          </a:xfrm>
          <a:prstGeom prst="roundRect">
            <a:avLst>
              <a:gd name="adj" fmla="val 9375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5846" name="Text Box 6"/>
          <p:cNvSpPr txBox="1">
            <a:spLocks noChangeArrowheads="1"/>
          </p:cNvSpPr>
          <p:nvPr/>
        </p:nvSpPr>
        <p:spPr bwMode="auto">
          <a:xfrm rot="-1340439">
            <a:off x="6413500" y="3660775"/>
            <a:ext cx="2978150" cy="682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800" b="0">
                <a:solidFill>
                  <a:srgbClr val="FF0000"/>
                </a:solidFill>
              </a:rPr>
              <a:t>Membership in NP </a:t>
            </a:r>
          </a:p>
          <a:p>
            <a:pPr algn="ctr">
              <a:lnSpc>
                <a:spcPct val="70000"/>
              </a:lnSpc>
            </a:pPr>
            <a:r>
              <a:rPr lang="en-US" sz="2800" b="0">
                <a:solidFill>
                  <a:srgbClr val="FF0000"/>
                </a:solidFill>
              </a:rPr>
              <a:t>is still open!</a:t>
            </a:r>
          </a:p>
        </p:txBody>
      </p:sp>
      <p:sp>
        <p:nvSpPr>
          <p:cNvPr id="3235847" name="AutoShape 7"/>
          <p:cNvSpPr>
            <a:spLocks noChangeArrowheads="1"/>
          </p:cNvSpPr>
          <p:nvPr/>
        </p:nvSpPr>
        <p:spPr bwMode="auto">
          <a:xfrm>
            <a:off x="4889500" y="2178050"/>
            <a:ext cx="4121150" cy="514350"/>
          </a:xfrm>
          <a:prstGeom prst="roundRect">
            <a:avLst>
              <a:gd name="adj" fmla="val 9375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35848" name="Text Box 8"/>
          <p:cNvSpPr txBox="1">
            <a:spLocks noChangeArrowheads="1"/>
          </p:cNvSpPr>
          <p:nvPr/>
        </p:nvSpPr>
        <p:spPr bwMode="auto">
          <a:xfrm>
            <a:off x="2139950" y="3276600"/>
            <a:ext cx="2519363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>
                <a:solidFill>
                  <a:srgbClr val="FF0000"/>
                </a:solidFill>
              </a:rPr>
              <a:t>PSPACE-complete</a:t>
            </a:r>
          </a:p>
        </p:txBody>
      </p:sp>
      <p:sp>
        <p:nvSpPr>
          <p:cNvPr id="3235849" name="Line 9"/>
          <p:cNvSpPr>
            <a:spLocks noChangeShapeType="1"/>
          </p:cNvSpPr>
          <p:nvPr/>
        </p:nvSpPr>
        <p:spPr bwMode="auto">
          <a:xfrm flipV="1">
            <a:off x="4605338" y="3152775"/>
            <a:ext cx="415925" cy="31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35850" name="Line 10"/>
          <p:cNvSpPr>
            <a:spLocks noChangeShapeType="1"/>
          </p:cNvSpPr>
          <p:nvPr/>
        </p:nvSpPr>
        <p:spPr bwMode="auto">
          <a:xfrm>
            <a:off x="4600575" y="3497263"/>
            <a:ext cx="407988" cy="841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2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2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2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2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44" grpId="0" animBg="1"/>
      <p:bldP spid="3235845" grpId="0" animBg="1"/>
      <p:bldP spid="3235846" grpId="0"/>
      <p:bldP spid="3235847" grpId="0" animBg="1"/>
      <p:bldP spid="3235848" grpId="0"/>
      <p:bldP spid="3235849" grpId="0" animBg="1"/>
      <p:bldP spid="323585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0962" name="Picture 2" descr="karp_NP_Page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0963" name="Picture 3" descr="karp_NP_Page_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5297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0965" name="AutoShape 5"/>
          <p:cNvSpPr>
            <a:spLocks noChangeArrowheads="1"/>
          </p:cNvSpPr>
          <p:nvPr/>
        </p:nvSpPr>
        <p:spPr bwMode="auto">
          <a:xfrm>
            <a:off x="133350" y="4724400"/>
            <a:ext cx="4267200" cy="812800"/>
          </a:xfrm>
          <a:prstGeom prst="roundRect">
            <a:avLst>
              <a:gd name="adj" fmla="val 9375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0966" name="Text Box 6"/>
          <p:cNvSpPr txBox="1">
            <a:spLocks noChangeArrowheads="1"/>
          </p:cNvSpPr>
          <p:nvPr/>
        </p:nvSpPr>
        <p:spPr bwMode="auto">
          <a:xfrm rot="-1340439">
            <a:off x="2185988" y="4852988"/>
            <a:ext cx="1887537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Still open!</a:t>
            </a:r>
          </a:p>
        </p:txBody>
      </p:sp>
      <p:sp>
        <p:nvSpPr>
          <p:cNvPr id="3240967" name="AutoShape 7"/>
          <p:cNvSpPr>
            <a:spLocks noChangeArrowheads="1"/>
          </p:cNvSpPr>
          <p:nvPr/>
        </p:nvSpPr>
        <p:spPr bwMode="auto">
          <a:xfrm>
            <a:off x="107950" y="5594350"/>
            <a:ext cx="4267200" cy="463550"/>
          </a:xfrm>
          <a:prstGeom prst="roundRect">
            <a:avLst>
              <a:gd name="adj" fmla="val 9375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0968" name="Text Box 8"/>
          <p:cNvSpPr txBox="1">
            <a:spLocks noChangeArrowheads="1"/>
          </p:cNvSpPr>
          <p:nvPr/>
        </p:nvSpPr>
        <p:spPr bwMode="auto">
          <a:xfrm>
            <a:off x="1892300" y="5638800"/>
            <a:ext cx="1460500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>
                <a:solidFill>
                  <a:srgbClr val="FF0000"/>
                </a:solidFill>
                <a:latin typeface="Symbol" pitchFamily="18" charset="2"/>
              </a:rPr>
              <a:t>Î</a:t>
            </a:r>
            <a:r>
              <a:rPr lang="en-US" sz="2400" b="0">
                <a:solidFill>
                  <a:srgbClr val="FF0000"/>
                </a:solidFill>
              </a:rPr>
              <a:t>P [2004]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2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2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2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0965" grpId="0" animBg="1"/>
      <p:bldP spid="3240966" grpId="0"/>
      <p:bldP spid="3240967" grpId="0" animBg="1"/>
      <p:bldP spid="324096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Problem Transformations</a:t>
            </a: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5236" name="Rectangle 4"/>
          <p:cNvSpPr>
            <a:spLocks noChangeArrowheads="1"/>
          </p:cNvSpPr>
          <p:nvPr/>
        </p:nvSpPr>
        <p:spPr bwMode="auto">
          <a:xfrm>
            <a:off x="76200" y="6858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Idea</a:t>
            </a:r>
            <a:r>
              <a:rPr lang="en-US" sz="3000" b="0"/>
              <a:t>: To solve a problem, </a:t>
            </a:r>
            <a:r>
              <a:rPr lang="en-US" sz="3000" b="0" u="sng">
                <a:solidFill>
                  <a:srgbClr val="FF0000"/>
                </a:solidFill>
              </a:rPr>
              <a:t>efficiently</a:t>
            </a:r>
            <a:r>
              <a:rPr lang="en-US" sz="3000" b="0"/>
              <a:t> transform to another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000" b="0"/>
              <a:t>	problem, and then use a solver for the other problem:</a:t>
            </a:r>
          </a:p>
        </p:txBody>
      </p:sp>
      <p:sp>
        <p:nvSpPr>
          <p:cNvPr id="735237" name="Line 5"/>
          <p:cNvSpPr>
            <a:spLocks noChangeShapeType="1"/>
          </p:cNvSpPr>
          <p:nvPr/>
        </p:nvSpPr>
        <p:spPr bwMode="auto">
          <a:xfrm>
            <a:off x="3810000" y="5776913"/>
            <a:ext cx="1828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5238" name="Rectangle 6"/>
          <p:cNvSpPr>
            <a:spLocks noChangeArrowheads="1"/>
          </p:cNvSpPr>
          <p:nvPr/>
        </p:nvSpPr>
        <p:spPr bwMode="auto">
          <a:xfrm>
            <a:off x="990600" y="2195513"/>
            <a:ext cx="304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(x+y)(x'+y')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91200" y="2881313"/>
            <a:ext cx="2133600" cy="1293812"/>
            <a:chOff x="3120" y="1728"/>
            <a:chExt cx="1584" cy="960"/>
          </a:xfrm>
        </p:grpSpPr>
        <p:sp>
          <p:nvSpPr>
            <p:cNvPr id="246815" name="Oval 8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6" name="Oval 9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7" name="Oval 10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8" name="Oval 11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19" name="Oval 12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6820" name="AutoShape 13"/>
            <p:cNvCxnSpPr>
              <a:cxnSpLocks noChangeShapeType="1"/>
              <a:stCxn id="246815" idx="6"/>
              <a:endCxn id="246816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6821" name="AutoShape 14"/>
            <p:cNvCxnSpPr>
              <a:cxnSpLocks noChangeShapeType="1"/>
              <a:stCxn id="246815" idx="3"/>
              <a:endCxn id="246817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6822" name="AutoShape 15"/>
            <p:cNvCxnSpPr>
              <a:cxnSpLocks noChangeShapeType="1"/>
              <a:stCxn id="246818" idx="2"/>
              <a:endCxn id="246817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6823" name="AutoShape 16"/>
            <p:cNvCxnSpPr>
              <a:cxnSpLocks noChangeShapeType="1"/>
              <a:stCxn id="246818" idx="0"/>
              <a:endCxn id="246816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6824" name="AutoShape 17"/>
            <p:cNvCxnSpPr>
              <a:cxnSpLocks noChangeShapeType="1"/>
              <a:stCxn id="246818" idx="6"/>
              <a:endCxn id="246819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6825" name="AutoShape 18"/>
            <p:cNvCxnSpPr>
              <a:cxnSpLocks noChangeShapeType="1"/>
              <a:stCxn id="246819" idx="1"/>
              <a:endCxn id="246816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35251" name="Line 19"/>
          <p:cNvSpPr>
            <a:spLocks noChangeShapeType="1"/>
          </p:cNvSpPr>
          <p:nvPr/>
        </p:nvSpPr>
        <p:spPr bwMode="auto">
          <a:xfrm>
            <a:off x="2514600" y="2805113"/>
            <a:ext cx="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5252" name="Line 20"/>
          <p:cNvSpPr>
            <a:spLocks noChangeShapeType="1"/>
          </p:cNvSpPr>
          <p:nvPr/>
        </p:nvSpPr>
        <p:spPr bwMode="auto">
          <a:xfrm>
            <a:off x="2514600" y="4176713"/>
            <a:ext cx="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638800" y="4862513"/>
            <a:ext cx="3048000" cy="1766887"/>
            <a:chOff x="3552" y="3063"/>
            <a:chExt cx="1920" cy="1113"/>
          </a:xfrm>
        </p:grpSpPr>
        <p:pic>
          <p:nvPicPr>
            <p:cNvPr id="246813" name="Picture 22" descr="274001281_edb8f86730_o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52" y="3063"/>
              <a:ext cx="1920" cy="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814" name="Rectangle 23"/>
            <p:cNvSpPr>
              <a:spLocks noChangeArrowheads="1"/>
            </p:cNvSpPr>
            <p:nvPr/>
          </p:nvSpPr>
          <p:spPr bwMode="auto">
            <a:xfrm>
              <a:off x="3804" y="3188"/>
              <a:ext cx="152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40000"/>
                </a:lnSpc>
                <a:spcBef>
                  <a:spcPct val="20000"/>
                </a:spcBef>
              </a:pPr>
              <a:r>
                <a:rPr lang="en-US" sz="3200">
                  <a:solidFill>
                    <a:schemeClr val="bg1"/>
                  </a:solidFill>
                </a:rPr>
                <a:t>Colorability </a:t>
              </a:r>
            </a:p>
            <a:p>
              <a:pPr marL="342900" indent="-342900" algn="ctr" eaLnBrk="1" hangingPunct="1">
                <a:lnSpc>
                  <a:spcPct val="60000"/>
                </a:lnSpc>
                <a:spcBef>
                  <a:spcPct val="20000"/>
                </a:spcBef>
              </a:pPr>
              <a:r>
                <a:rPr lang="en-US" sz="3200">
                  <a:solidFill>
                    <a:schemeClr val="bg1"/>
                  </a:solidFill>
                </a:rPr>
                <a:t>solver</a:t>
              </a:r>
            </a:p>
          </p:txBody>
        </p:sp>
      </p:grpSp>
      <p:sp>
        <p:nvSpPr>
          <p:cNvPr id="735256" name="Line 24"/>
          <p:cNvSpPr>
            <a:spLocks noChangeShapeType="1"/>
          </p:cNvSpPr>
          <p:nvPr/>
        </p:nvSpPr>
        <p:spPr bwMode="auto">
          <a:xfrm flipH="1" flipV="1">
            <a:off x="5105400" y="2438400"/>
            <a:ext cx="8382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5257" name="Rectangle 25"/>
          <p:cNvSpPr>
            <a:spLocks noChangeArrowheads="1"/>
          </p:cNvSpPr>
          <p:nvPr/>
        </p:nvSpPr>
        <p:spPr bwMode="auto">
          <a:xfrm>
            <a:off x="3581400" y="1828800"/>
            <a:ext cx="251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</a:pPr>
            <a:r>
              <a:rPr lang="en-US" sz="2800" b="0">
                <a:solidFill>
                  <a:srgbClr val="FF00FF"/>
                </a:solidFill>
              </a:rPr>
              <a:t>SAT solution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2800" b="0">
                <a:solidFill>
                  <a:srgbClr val="FF00FF"/>
                </a:solidFill>
              </a:rPr>
              <a:t>x=1, y=0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524000" y="4938713"/>
            <a:ext cx="2133600" cy="1293812"/>
            <a:chOff x="3120" y="1728"/>
            <a:chExt cx="1584" cy="960"/>
          </a:xfrm>
        </p:grpSpPr>
        <p:sp>
          <p:nvSpPr>
            <p:cNvPr id="246802" name="Oval 27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03" name="Oval 28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04" name="Oval 29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05" name="Oval 30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06" name="Oval 31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6807" name="AutoShape 32"/>
            <p:cNvCxnSpPr>
              <a:cxnSpLocks noChangeShapeType="1"/>
              <a:stCxn id="246802" idx="6"/>
              <a:endCxn id="246803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46808" name="AutoShape 33"/>
            <p:cNvCxnSpPr>
              <a:cxnSpLocks noChangeShapeType="1"/>
              <a:stCxn id="246802" idx="3"/>
              <a:endCxn id="246804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46809" name="AutoShape 34"/>
            <p:cNvCxnSpPr>
              <a:cxnSpLocks noChangeShapeType="1"/>
              <a:stCxn id="246805" idx="2"/>
              <a:endCxn id="246804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46810" name="AutoShape 35"/>
            <p:cNvCxnSpPr>
              <a:cxnSpLocks noChangeShapeType="1"/>
              <a:stCxn id="246805" idx="0"/>
              <a:endCxn id="246803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46811" name="AutoShape 36"/>
            <p:cNvCxnSpPr>
              <a:cxnSpLocks noChangeShapeType="1"/>
              <a:stCxn id="246805" idx="6"/>
              <a:endCxn id="246806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46812" name="AutoShape 37"/>
            <p:cNvCxnSpPr>
              <a:cxnSpLocks noChangeShapeType="1"/>
              <a:stCxn id="246806" idx="1"/>
              <a:endCxn id="246803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</p:grpSp>
      <p:sp>
        <p:nvSpPr>
          <p:cNvPr id="735270" name="Rectangle 38"/>
          <p:cNvSpPr>
            <a:spLocks noChangeArrowheads="1"/>
          </p:cNvSpPr>
          <p:nvPr/>
        </p:nvSpPr>
        <p:spPr bwMode="auto">
          <a:xfrm>
            <a:off x="990600" y="17526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Satisfiability</a:t>
            </a:r>
          </a:p>
        </p:txBody>
      </p:sp>
      <p:sp>
        <p:nvSpPr>
          <p:cNvPr id="735271" name="Rectangle 39"/>
          <p:cNvSpPr>
            <a:spLocks noChangeArrowheads="1"/>
          </p:cNvSpPr>
          <p:nvPr/>
        </p:nvSpPr>
        <p:spPr bwMode="auto">
          <a:xfrm>
            <a:off x="1371600" y="6096000"/>
            <a:ext cx="304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Colorability</a:t>
            </a:r>
          </a:p>
        </p:txBody>
      </p:sp>
      <p:sp>
        <p:nvSpPr>
          <p:cNvPr id="735272" name="Line 40"/>
          <p:cNvSpPr>
            <a:spLocks noChangeShapeType="1"/>
          </p:cNvSpPr>
          <p:nvPr/>
        </p:nvSpPr>
        <p:spPr bwMode="auto">
          <a:xfrm flipV="1">
            <a:off x="6553200" y="4100513"/>
            <a:ext cx="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35273" name="Picture 41" descr="800px-Maqu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81313"/>
            <a:ext cx="304800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3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3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3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35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35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35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7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73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735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73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735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73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735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735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37" grpId="0" animBg="1"/>
      <p:bldP spid="735251" grpId="0" animBg="1"/>
      <p:bldP spid="735252" grpId="0" animBg="1"/>
      <p:bldP spid="735256" grpId="0" animBg="1"/>
      <p:bldP spid="7352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52" name="Rectangle 16"/>
          <p:cNvSpPr>
            <a:spLocks noChangeArrowheads="1"/>
          </p:cNvSpPr>
          <p:nvPr/>
        </p:nvSpPr>
        <p:spPr bwMode="auto">
          <a:xfrm>
            <a:off x="152400" y="6096000"/>
            <a:ext cx="88392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	Intuitively, A is “no harder” than B </a:t>
            </a:r>
            <a:r>
              <a:rPr lang="en-US" sz="3200" b="0">
                <a:solidFill>
                  <a:schemeClr val="bg1"/>
                </a:solidFill>
              </a:rPr>
              <a:t>(modulo P)</a:t>
            </a:r>
            <a:r>
              <a:rPr lang="en-US" sz="3200" b="0"/>
              <a:t> </a:t>
            </a:r>
          </a:p>
        </p:txBody>
      </p:sp>
      <p:sp>
        <p:nvSpPr>
          <p:cNvPr id="705551" name="Rectangle 15"/>
          <p:cNvSpPr>
            <a:spLocks noChangeArrowheads="1"/>
          </p:cNvSpPr>
          <p:nvPr/>
        </p:nvSpPr>
        <p:spPr bwMode="auto">
          <a:xfrm>
            <a:off x="152400" y="5486400"/>
            <a:ext cx="88392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	Denotation: A  </a:t>
            </a:r>
            <a:r>
              <a:rPr lang="en-US" sz="3200" b="0">
                <a:latin typeface="Symbol" pitchFamily="18" charset="2"/>
              </a:rPr>
              <a:t>£</a:t>
            </a:r>
            <a:r>
              <a:rPr lang="en-US" sz="3200" b="0" baseline="-25000">
                <a:solidFill>
                  <a:schemeClr val="bg1"/>
                </a:solidFill>
              </a:rPr>
              <a:t>P</a:t>
            </a:r>
            <a:r>
              <a:rPr lang="en-US" sz="3200" b="0"/>
              <a:t> B </a:t>
            </a:r>
          </a:p>
        </p:txBody>
      </p:sp>
      <p:sp>
        <p:nvSpPr>
          <p:cNvPr id="705550" name="Rectangle 14"/>
          <p:cNvSpPr>
            <a:spLocks noChangeArrowheads="1"/>
          </p:cNvSpPr>
          <p:nvPr/>
        </p:nvSpPr>
        <p:spPr bwMode="auto">
          <a:xfrm>
            <a:off x="152400" y="4876800"/>
            <a:ext cx="88392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Note</a:t>
            </a:r>
            <a:r>
              <a:rPr lang="en-US" sz="3000" b="0"/>
              <a:t>: </a:t>
            </a:r>
            <a:r>
              <a:rPr lang="en-US" sz="3200" b="0"/>
              <a:t>ƒ is a </a:t>
            </a:r>
            <a:r>
              <a:rPr lang="en-US" sz="3200" b="0">
                <a:solidFill>
                  <a:schemeClr val="bg1"/>
                </a:solidFill>
              </a:rPr>
              <a:t>polynomial-time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“reduction” of A to B </a:t>
            </a:r>
          </a:p>
        </p:txBody>
      </p:sp>
      <p:sp>
        <p:nvSpPr>
          <p:cNvPr id="705545" name="Rectangle 9"/>
          <p:cNvSpPr>
            <a:spLocks noChangeArrowheads="1"/>
          </p:cNvSpPr>
          <p:nvPr/>
        </p:nvSpPr>
        <p:spPr bwMode="auto">
          <a:xfrm>
            <a:off x="152400" y="838200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Def</a:t>
            </a:r>
            <a:r>
              <a:rPr lang="en-US" sz="3000" b="0"/>
              <a:t>: A </a:t>
            </a:r>
            <a:r>
              <a:rPr lang="en-US" sz="3200" b="0"/>
              <a:t>language A is </a:t>
            </a:r>
            <a:r>
              <a:rPr lang="en-US" sz="3200" b="0">
                <a:solidFill>
                  <a:schemeClr val="bg1"/>
                </a:solidFill>
              </a:rPr>
              <a:t>polynomial-time</a:t>
            </a:r>
            <a:r>
              <a:rPr lang="en-US" sz="3200" b="0"/>
              <a:t> reducible to a language B if  </a:t>
            </a:r>
            <a:r>
              <a:rPr lang="en-US" sz="3200" b="0">
                <a:latin typeface="Symbol" pitchFamily="18" charset="2"/>
              </a:rPr>
              <a:t>$</a:t>
            </a:r>
            <a:r>
              <a:rPr lang="en-US" sz="3200" b="0"/>
              <a:t> </a:t>
            </a:r>
            <a:r>
              <a:rPr lang="en-US" sz="3200" b="0">
                <a:solidFill>
                  <a:schemeClr val="bg1"/>
                </a:solidFill>
              </a:rPr>
              <a:t>polynomial-time</a:t>
            </a:r>
            <a:r>
              <a:rPr lang="en-US" sz="3200" b="0"/>
              <a:t> computable function ƒ:</a:t>
            </a:r>
            <a:r>
              <a:rPr lang="en-US" sz="3200" b="0">
                <a:latin typeface="Symbol" pitchFamily="18" charset="2"/>
              </a:rPr>
              <a:t>å</a:t>
            </a:r>
            <a:r>
              <a:rPr lang="en-US" sz="3200" b="0"/>
              <a:t>*</a:t>
            </a:r>
            <a:r>
              <a:rPr lang="en-US" sz="3200" b="0">
                <a:latin typeface="Symbol" pitchFamily="18" charset="2"/>
              </a:rPr>
              <a:t>®å</a:t>
            </a:r>
            <a:r>
              <a:rPr lang="en-US" sz="3200" b="0"/>
              <a:t>* where w</a:t>
            </a:r>
            <a:r>
              <a:rPr lang="en-US" sz="3200" b="0">
                <a:latin typeface="Symbol" pitchFamily="18" charset="2"/>
              </a:rPr>
              <a:t>Î</a:t>
            </a:r>
            <a:r>
              <a:rPr lang="en-US" sz="3200" b="0"/>
              <a:t>A </a:t>
            </a:r>
            <a:r>
              <a:rPr lang="en-US" sz="3200" b="0">
                <a:latin typeface="Symbol" pitchFamily="18" charset="2"/>
              </a:rPr>
              <a:t>Û</a:t>
            </a:r>
            <a:r>
              <a:rPr lang="en-US" sz="3200" b="0"/>
              <a:t> ƒ(w)</a:t>
            </a:r>
            <a:r>
              <a:rPr lang="en-US" sz="3200" b="0">
                <a:latin typeface="Symbol" pitchFamily="18" charset="2"/>
              </a:rPr>
              <a:t>Î</a:t>
            </a:r>
            <a:r>
              <a:rPr lang="en-US" sz="3200" b="0"/>
              <a:t>B </a:t>
            </a:r>
            <a:r>
              <a:rPr lang="en-US" sz="3200" b="0">
                <a:latin typeface="Symbol" pitchFamily="18" charset="2"/>
              </a:rPr>
              <a:t>"</a:t>
            </a:r>
            <a:r>
              <a:rPr lang="en-US" sz="3200" b="0"/>
              <a:t>w </a:t>
            </a: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Reducibilities Reloaded</a:t>
            </a:r>
          </a:p>
        </p:txBody>
      </p:sp>
      <p:sp>
        <p:nvSpPr>
          <p:cNvPr id="705539" name="Rectangle 3"/>
          <p:cNvSpPr>
            <a:spLocks noChangeArrowheads="1"/>
          </p:cNvSpPr>
          <p:nvPr/>
        </p:nvSpPr>
        <p:spPr bwMode="auto">
          <a:xfrm>
            <a:off x="152400" y="838200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FF00FF"/>
                </a:solidFill>
              </a:rPr>
              <a:t>Def</a:t>
            </a:r>
            <a:r>
              <a:rPr lang="en-US" sz="3000" b="0" dirty="0"/>
              <a:t>: A </a:t>
            </a:r>
            <a:r>
              <a:rPr lang="en-US" sz="3200" b="0" dirty="0"/>
              <a:t>language A is </a:t>
            </a:r>
            <a:r>
              <a:rPr lang="en-US" sz="3200" b="0" dirty="0">
                <a:solidFill>
                  <a:srgbClr val="FF0000"/>
                </a:solidFill>
              </a:rPr>
              <a:t>polynomial-time</a:t>
            </a:r>
            <a:r>
              <a:rPr lang="en-US" sz="3200" b="0" dirty="0"/>
              <a:t> reducible to a language B if  </a:t>
            </a:r>
            <a:r>
              <a:rPr lang="en-US" sz="3200" b="0" dirty="0">
                <a:latin typeface="Symbol" pitchFamily="18" charset="2"/>
              </a:rPr>
              <a:t>$</a:t>
            </a:r>
            <a:r>
              <a:rPr lang="en-US" sz="3200" b="0" dirty="0"/>
              <a:t> </a:t>
            </a:r>
            <a:r>
              <a:rPr lang="en-US" sz="3200" b="0" dirty="0">
                <a:solidFill>
                  <a:srgbClr val="FF0000"/>
                </a:solidFill>
              </a:rPr>
              <a:t>polynomial-time</a:t>
            </a:r>
            <a:r>
              <a:rPr lang="en-US" sz="3200" b="0" dirty="0"/>
              <a:t> computable function ƒ:</a:t>
            </a:r>
            <a:r>
              <a:rPr lang="en-US" sz="3200" b="0" dirty="0">
                <a:latin typeface="Symbol" pitchFamily="18" charset="2"/>
              </a:rPr>
              <a:t>å</a:t>
            </a:r>
            <a:r>
              <a:rPr lang="en-US" sz="3200" b="0" dirty="0"/>
              <a:t>*</a:t>
            </a:r>
            <a:r>
              <a:rPr lang="en-US" sz="3200" b="0" dirty="0">
                <a:latin typeface="Symbol" pitchFamily="18" charset="2"/>
              </a:rPr>
              <a:t>®å</a:t>
            </a:r>
            <a:r>
              <a:rPr lang="en-US" sz="3200" b="0" dirty="0"/>
              <a:t>* where </a:t>
            </a:r>
            <a:r>
              <a:rPr lang="en-US" sz="3200" b="0" dirty="0" err="1"/>
              <a:t>w</a:t>
            </a:r>
            <a:r>
              <a:rPr lang="en-US" sz="3200" b="0" dirty="0" err="1">
                <a:latin typeface="Symbol" pitchFamily="18" charset="2"/>
              </a:rPr>
              <a:t>Î</a:t>
            </a:r>
            <a:r>
              <a:rPr lang="en-US" sz="3200" b="0" dirty="0" err="1"/>
              <a:t>A</a:t>
            </a:r>
            <a:r>
              <a:rPr lang="en-US" sz="3200" b="0" dirty="0"/>
              <a:t> </a:t>
            </a:r>
            <a:r>
              <a:rPr lang="en-US" sz="3200" b="0" dirty="0">
                <a:latin typeface="Symbol" pitchFamily="18" charset="2"/>
              </a:rPr>
              <a:t>Û</a:t>
            </a:r>
            <a:r>
              <a:rPr lang="en-US" sz="3200" b="0" dirty="0"/>
              <a:t> ƒ(w)</a:t>
            </a:r>
            <a:r>
              <a:rPr lang="en-US" sz="3200" b="0" dirty="0">
                <a:latin typeface="Symbol" pitchFamily="18" charset="2"/>
              </a:rPr>
              <a:t>Î</a:t>
            </a:r>
            <a:r>
              <a:rPr lang="en-US" sz="3200" b="0" dirty="0"/>
              <a:t>B </a:t>
            </a:r>
            <a:r>
              <a:rPr lang="en-US" sz="3200" b="0" dirty="0">
                <a:latin typeface="Symbol" pitchFamily="18" charset="2"/>
              </a:rPr>
              <a:t>"</a:t>
            </a:r>
            <a:r>
              <a:rPr lang="en-US" sz="3200" b="0" dirty="0"/>
              <a:t>w </a:t>
            </a:r>
          </a:p>
        </p:txBody>
      </p:sp>
      <p:sp>
        <p:nvSpPr>
          <p:cNvPr id="705540" name="Rectangle 4"/>
          <p:cNvSpPr>
            <a:spLocks noChangeArrowheads="1"/>
          </p:cNvSpPr>
          <p:nvPr/>
        </p:nvSpPr>
        <p:spPr bwMode="auto">
          <a:xfrm>
            <a:off x="152400" y="48768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Note</a:t>
            </a:r>
            <a:r>
              <a:rPr lang="en-US" sz="3000" b="0"/>
              <a:t>: </a:t>
            </a:r>
            <a:r>
              <a:rPr lang="en-US" sz="3200" b="0"/>
              <a:t>ƒ is a </a:t>
            </a:r>
            <a:r>
              <a:rPr lang="en-US" sz="3200" b="0">
                <a:solidFill>
                  <a:srgbClr val="FF0000"/>
                </a:solidFill>
              </a:rPr>
              <a:t>polynomial-time </a:t>
            </a:r>
            <a:r>
              <a:rPr lang="en-US" sz="3200" b="0"/>
              <a:t>“reduction” of A to B </a:t>
            </a:r>
          </a:p>
        </p:txBody>
      </p:sp>
      <p:sp>
        <p:nvSpPr>
          <p:cNvPr id="705541" name="Rectangle 5"/>
          <p:cNvSpPr>
            <a:spLocks noChangeArrowheads="1"/>
          </p:cNvSpPr>
          <p:nvPr/>
        </p:nvSpPr>
        <p:spPr bwMode="auto">
          <a:xfrm>
            <a:off x="152400" y="5486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	Denotation: A  </a:t>
            </a:r>
            <a:r>
              <a:rPr lang="en-US" sz="3200" b="0">
                <a:latin typeface="Symbol" pitchFamily="18" charset="2"/>
              </a:rPr>
              <a:t>£</a:t>
            </a:r>
            <a:r>
              <a:rPr lang="en-US" sz="3200" b="0" baseline="-25000">
                <a:solidFill>
                  <a:srgbClr val="FF0000"/>
                </a:solidFill>
              </a:rPr>
              <a:t>P</a:t>
            </a:r>
            <a:r>
              <a:rPr lang="en-US" sz="3200" b="0"/>
              <a:t> B </a:t>
            </a:r>
          </a:p>
        </p:txBody>
      </p:sp>
      <p:sp>
        <p:nvSpPr>
          <p:cNvPr id="103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705543" name="Object 7"/>
          <p:cNvGraphicFramePr>
            <a:graphicFrameLocks noChangeAspect="1"/>
          </p:cNvGraphicFramePr>
          <p:nvPr/>
        </p:nvGraphicFramePr>
        <p:xfrm>
          <a:off x="1727200" y="2298700"/>
          <a:ext cx="5695950" cy="2428875"/>
        </p:xfrm>
        <a:graphic>
          <a:graphicData uri="http://schemas.openxmlformats.org/presentationml/2006/ole">
            <p:oleObj spid="_x0000_s1026" name="Picture" r:id="rId3" imgW="5696640" imgH="2429640" progId="Word.Picture.8">
              <p:embed/>
            </p:oleObj>
          </a:graphicData>
        </a:graphic>
      </p:graphicFrame>
      <p:sp>
        <p:nvSpPr>
          <p:cNvPr id="705544" name="Rectangle 8"/>
          <p:cNvSpPr>
            <a:spLocks noChangeArrowheads="1"/>
          </p:cNvSpPr>
          <p:nvPr/>
        </p:nvSpPr>
        <p:spPr bwMode="auto">
          <a:xfrm>
            <a:off x="152400" y="6096000"/>
            <a:ext cx="88392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	Intuitively, A is “no harder” than B </a:t>
            </a:r>
            <a:r>
              <a:rPr lang="en-US" sz="3200" b="0">
                <a:solidFill>
                  <a:srgbClr val="FF0000"/>
                </a:solidFill>
              </a:rPr>
              <a:t>(modulo P)</a:t>
            </a:r>
            <a:r>
              <a:rPr lang="en-US" sz="3200" b="0"/>
              <a:t> </a:t>
            </a:r>
          </a:p>
        </p:txBody>
      </p:sp>
      <p:sp>
        <p:nvSpPr>
          <p:cNvPr id="705553" name="Rectangle 17"/>
          <p:cNvSpPr>
            <a:spLocks noChangeArrowheads="1"/>
          </p:cNvSpPr>
          <p:nvPr/>
        </p:nvSpPr>
        <p:spPr bwMode="auto">
          <a:xfrm>
            <a:off x="3787775" y="3163888"/>
            <a:ext cx="7000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  <a:latin typeface="Symbol" pitchFamily="18" charset="2"/>
              </a:rPr>
              <a:t>Î</a:t>
            </a:r>
            <a:r>
              <a:rPr lang="en-US" sz="3200" b="0">
                <a:solidFill>
                  <a:srgbClr val="FF0000"/>
                </a:solidFill>
              </a:rPr>
              <a:t>P</a:t>
            </a:r>
          </a:p>
        </p:txBody>
      </p:sp>
      <p:pic>
        <p:nvPicPr>
          <p:cNvPr id="705554" name="Picture 18" descr="animplugins-te1-00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895600"/>
            <a:ext cx="85248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0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0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0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0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0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0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70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0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0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70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70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70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52" grpId="0" animBg="1"/>
      <p:bldP spid="705551" grpId="0" animBg="1"/>
      <p:bldP spid="705550" grpId="0" animBg="1"/>
      <p:bldP spid="705545" grpId="0"/>
      <p:bldP spid="705539" grpId="0"/>
      <p:bldP spid="705540" grpId="0"/>
      <p:bldP spid="705541" grpId="0"/>
      <p:bldP spid="705544" grpId="0" animBg="1"/>
      <p:bldP spid="7055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7653" name="Picture 5" descr="pcli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5400" y="3721100"/>
            <a:ext cx="14986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7650" name="Rectangle 2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Decision vs. Optimization Problems</a:t>
            </a:r>
          </a:p>
        </p:txBody>
      </p:sp>
      <p:sp>
        <p:nvSpPr>
          <p:cNvPr id="24781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765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3399FF"/>
                </a:solidFill>
              </a:rPr>
              <a:t>Decision problem</a:t>
            </a:r>
            <a:r>
              <a:rPr lang="en-US" sz="2800" b="0" dirty="0"/>
              <a:t>: “yes” or “no” membership answer.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Ex</a:t>
            </a:r>
            <a:r>
              <a:rPr lang="en-US" sz="2800" b="0" dirty="0"/>
              <a:t>: Given a Boolean formula, </a:t>
            </a:r>
            <a:r>
              <a:rPr lang="en-US" sz="2800" b="0" dirty="0">
                <a:solidFill>
                  <a:srgbClr val="3399FF"/>
                </a:solidFill>
              </a:rPr>
              <a:t>is it</a:t>
            </a:r>
            <a:r>
              <a:rPr lang="en-US" sz="2800" b="0" dirty="0"/>
              <a:t> </a:t>
            </a:r>
            <a:r>
              <a:rPr lang="en-US" sz="2800" b="0" dirty="0" err="1"/>
              <a:t>satisfiable</a:t>
            </a:r>
            <a:r>
              <a:rPr lang="en-US" sz="2800" b="0" dirty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Ex</a:t>
            </a:r>
            <a:r>
              <a:rPr lang="en-US" sz="2800" b="0" dirty="0"/>
              <a:t>: Given a graph, </a:t>
            </a:r>
            <a:r>
              <a:rPr lang="en-US" sz="2800" b="0" dirty="0">
                <a:solidFill>
                  <a:srgbClr val="3399FF"/>
                </a:solidFill>
              </a:rPr>
              <a:t>is it</a:t>
            </a:r>
            <a:r>
              <a:rPr lang="en-US" sz="2800" b="0" dirty="0"/>
              <a:t> 3-colorable?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Ex</a:t>
            </a:r>
            <a:r>
              <a:rPr lang="en-US" sz="2800" b="0" dirty="0"/>
              <a:t>: Given a graph &amp; k, </a:t>
            </a:r>
            <a:r>
              <a:rPr lang="en-US" sz="2800" b="0" dirty="0">
                <a:solidFill>
                  <a:srgbClr val="3399FF"/>
                </a:solidFill>
              </a:rPr>
              <a:t>does it contain</a:t>
            </a:r>
            <a:r>
              <a:rPr lang="en-US" sz="2800" b="0" dirty="0"/>
              <a:t> a k-clique?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Optimization problem</a:t>
            </a:r>
            <a:r>
              <a:rPr lang="en-US" sz="2800" b="0" dirty="0"/>
              <a:t>: find a (minimal) solution.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Ex</a:t>
            </a:r>
            <a:r>
              <a:rPr lang="en-US" sz="2800" b="0" dirty="0"/>
              <a:t>: Given a formula, </a:t>
            </a:r>
            <a:r>
              <a:rPr lang="en-US" sz="2800" b="0" dirty="0">
                <a:solidFill>
                  <a:srgbClr val="FF0000"/>
                </a:solidFill>
              </a:rPr>
              <a:t>find</a:t>
            </a:r>
            <a:r>
              <a:rPr lang="en-US" sz="2800" b="0" dirty="0"/>
              <a:t> a satisfying assignment.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Ex</a:t>
            </a:r>
            <a:r>
              <a:rPr lang="en-US" sz="2800" b="0" dirty="0"/>
              <a:t>: Given a graph, </a:t>
            </a:r>
            <a:r>
              <a:rPr lang="en-US" sz="2800" b="0" dirty="0">
                <a:solidFill>
                  <a:srgbClr val="FF0000"/>
                </a:solidFill>
              </a:rPr>
              <a:t>find</a:t>
            </a:r>
            <a:r>
              <a:rPr lang="en-US" sz="2800" b="0" dirty="0"/>
              <a:t> a 3-coloring.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Ex</a:t>
            </a:r>
            <a:r>
              <a:rPr lang="en-US" sz="2800" b="0" dirty="0"/>
              <a:t>: Given a graph &amp; k, </a:t>
            </a:r>
            <a:r>
              <a:rPr lang="en-US" sz="2800" b="0" dirty="0">
                <a:solidFill>
                  <a:srgbClr val="FF0000"/>
                </a:solidFill>
              </a:rPr>
              <a:t>find</a:t>
            </a:r>
            <a:r>
              <a:rPr lang="en-US" sz="2800" b="0" dirty="0"/>
              <a:t> a k-</a:t>
            </a:r>
            <a:r>
              <a:rPr lang="en-US" sz="2800" b="0" dirty="0" err="1"/>
              <a:t>qlique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Solving a decision problem is not harder </a:t>
            </a:r>
          </a:p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800" b="0" dirty="0"/>
              <a:t>	than solving its optimization version.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Solving an optimization problem is not (more than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	</a:t>
            </a:r>
            <a:r>
              <a:rPr lang="en-US" sz="2800" b="0" dirty="0" err="1"/>
              <a:t>polynomially</a:t>
            </a:r>
            <a:r>
              <a:rPr lang="en-US" sz="2800" b="0" dirty="0"/>
              <a:t>) harder than solving its decision version.</a:t>
            </a:r>
          </a:p>
        </p:txBody>
      </p:sp>
      <p:pic>
        <p:nvPicPr>
          <p:cNvPr id="3227654" name="Picture 6" descr="480px-Petersen_graph_3-colo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2343150"/>
            <a:ext cx="1371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7655" name="Rectangle 7"/>
          <p:cNvSpPr>
            <a:spLocks noChangeArrowheads="1"/>
          </p:cNvSpPr>
          <p:nvPr/>
        </p:nvSpPr>
        <p:spPr bwMode="auto">
          <a:xfrm>
            <a:off x="7620000" y="1295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00"/>
                </a:solidFill>
              </a:rPr>
              <a:t>(x+y+z)</a:t>
            </a:r>
          </a:p>
          <a:p>
            <a:pPr marL="342900" indent="-342900" algn="r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400" b="0">
                <a:solidFill>
                  <a:srgbClr val="33CC33"/>
                </a:solidFill>
              </a:rPr>
              <a:t>^(x'+y'+z)</a:t>
            </a:r>
          </a:p>
          <a:p>
            <a:pPr marL="342900" indent="-342900" algn="r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400" b="0">
                <a:solidFill>
                  <a:srgbClr val="3399FF"/>
                </a:solidFill>
              </a:rPr>
              <a:t>^(x'+y+z')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2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2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2276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2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2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2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2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2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32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2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2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3227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3227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3227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3227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Decision vs. Optimization Problems</a:t>
            </a:r>
          </a:p>
        </p:txBody>
      </p:sp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4580" name="Rectangle 4"/>
          <p:cNvSpPr>
            <a:spLocks noChangeArrowheads="1"/>
          </p:cNvSpPr>
          <p:nvPr/>
        </p:nvSpPr>
        <p:spPr bwMode="auto">
          <a:xfrm>
            <a:off x="76200" y="685800"/>
            <a:ext cx="906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Corollary</a:t>
            </a:r>
            <a:r>
              <a:rPr lang="en-US" sz="2800" b="0"/>
              <a:t>: A decision problem is in P if and only if its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	optimization version is in P.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Corollary</a:t>
            </a:r>
            <a:r>
              <a:rPr lang="en-US" sz="2800" b="0"/>
              <a:t>: A decision problem is in NP if and only if its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	optimization version is in NP.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Building</a:t>
            </a:r>
            <a:r>
              <a:rPr lang="en-US" sz="2800" b="0"/>
              <a:t> an </a:t>
            </a:r>
            <a:r>
              <a:rPr lang="en-US" sz="2800" b="0">
                <a:solidFill>
                  <a:srgbClr val="FF0000"/>
                </a:solidFill>
              </a:rPr>
              <a:t>optimizer</a:t>
            </a:r>
            <a:r>
              <a:rPr lang="en-US" sz="2800" b="0"/>
              <a:t> </a:t>
            </a:r>
            <a:r>
              <a:rPr lang="en-US" sz="2800" b="0">
                <a:solidFill>
                  <a:srgbClr val="FF00FF"/>
                </a:solidFill>
              </a:rPr>
              <a:t>from</a:t>
            </a:r>
            <a:r>
              <a:rPr lang="en-US" sz="2800" b="0"/>
              <a:t> a </a:t>
            </a:r>
            <a:r>
              <a:rPr lang="en-US" sz="2800" b="0">
                <a:solidFill>
                  <a:srgbClr val="3399FF"/>
                </a:solidFill>
              </a:rPr>
              <a:t>decider</a:t>
            </a:r>
            <a:r>
              <a:rPr lang="en-US" sz="2800" b="0"/>
              <a:t>:</a:t>
            </a:r>
          </a:p>
        </p:txBody>
      </p:sp>
      <p:sp>
        <p:nvSpPr>
          <p:cNvPr id="3224719" name="Rectangle 143"/>
          <p:cNvSpPr>
            <a:spLocks noChangeArrowheads="1"/>
          </p:cNvSpPr>
          <p:nvPr/>
        </p:nvSpPr>
        <p:spPr bwMode="auto">
          <a:xfrm>
            <a:off x="76200" y="3048000"/>
            <a:ext cx="891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Ex:</a:t>
            </a:r>
            <a:r>
              <a:rPr lang="en-US" sz="2800" b="0">
                <a:solidFill>
                  <a:srgbClr val="FF0000"/>
                </a:solidFill>
              </a:rPr>
              <a:t> </a:t>
            </a:r>
            <a:r>
              <a:rPr lang="en-US" sz="2800" b="0"/>
              <a:t>what is a satisfying assignemnt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/>
              <a:t>	of</a:t>
            </a:r>
            <a:r>
              <a:rPr lang="en-US" sz="2800" b="0">
                <a:solidFill>
                  <a:srgbClr val="FF0000"/>
                </a:solidFill>
              </a:rPr>
              <a:t> </a:t>
            </a:r>
            <a:r>
              <a:rPr lang="en-US" sz="2800" b="0">
                <a:solidFill>
                  <a:srgbClr val="FF00FF"/>
                </a:solidFill>
              </a:rPr>
              <a:t>P</a:t>
            </a:r>
            <a:r>
              <a:rPr lang="en-US" sz="2800" b="0"/>
              <a:t>=</a:t>
            </a:r>
            <a:r>
              <a:rPr lang="en-US" sz="2800" b="0">
                <a:solidFill>
                  <a:srgbClr val="FF0000"/>
                </a:solidFill>
              </a:rPr>
              <a:t>(x+y+z)</a:t>
            </a:r>
            <a:r>
              <a:rPr lang="en-US" sz="2800" b="0">
                <a:solidFill>
                  <a:srgbClr val="33CC33"/>
                </a:solidFill>
              </a:rPr>
              <a:t>(x'+y'+z)</a:t>
            </a:r>
            <a:r>
              <a:rPr lang="en-US" sz="2800" b="0">
                <a:solidFill>
                  <a:srgbClr val="3399FF"/>
                </a:solidFill>
              </a:rPr>
              <a:t>(x'+y+z') </a:t>
            </a:r>
            <a:r>
              <a:rPr lang="en-US" sz="2800" b="0"/>
              <a:t>?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/>
              <a:t>Idea: Ask the decider 2 related yes/no questions:</a:t>
            </a:r>
          </a:p>
        </p:txBody>
      </p:sp>
      <p:sp>
        <p:nvSpPr>
          <p:cNvPr id="3224728" name="Rectangle 152"/>
          <p:cNvSpPr>
            <a:spLocks noChangeArrowheads="1"/>
          </p:cNvSpPr>
          <p:nvPr/>
        </p:nvSpPr>
        <p:spPr bwMode="auto">
          <a:xfrm>
            <a:off x="609600" y="4800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P</a:t>
            </a:r>
            <a:r>
              <a:rPr lang="en-US" sz="2800" b="0"/>
              <a:t>^</a:t>
            </a:r>
            <a:r>
              <a:rPr lang="en-US" sz="2800" b="0">
                <a:solidFill>
                  <a:srgbClr val="FF00FF"/>
                </a:solidFill>
              </a:rPr>
              <a:t>x</a:t>
            </a:r>
          </a:p>
        </p:txBody>
      </p:sp>
      <p:sp>
        <p:nvSpPr>
          <p:cNvPr id="3224729" name="Rectangle 153"/>
          <p:cNvSpPr>
            <a:spLocks noChangeArrowheads="1"/>
          </p:cNvSpPr>
          <p:nvPr/>
        </p:nvSpPr>
        <p:spPr bwMode="auto">
          <a:xfrm>
            <a:off x="609600" y="5770563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P</a:t>
            </a:r>
            <a:r>
              <a:rPr lang="en-US" sz="2800" b="0"/>
              <a:t>^</a:t>
            </a:r>
            <a:r>
              <a:rPr lang="en-US" sz="2800" b="0">
                <a:solidFill>
                  <a:srgbClr val="FF00FF"/>
                </a:solidFill>
              </a:rPr>
              <a:t>x'</a:t>
            </a:r>
          </a:p>
        </p:txBody>
      </p:sp>
      <p:grpSp>
        <p:nvGrpSpPr>
          <p:cNvPr id="2" name="Group 154"/>
          <p:cNvGrpSpPr>
            <a:grpSpLocks/>
          </p:cNvGrpSpPr>
          <p:nvPr/>
        </p:nvGrpSpPr>
        <p:grpSpPr bwMode="auto">
          <a:xfrm>
            <a:off x="6400800" y="2590800"/>
            <a:ext cx="1728788" cy="928688"/>
            <a:chOff x="2304" y="2928"/>
            <a:chExt cx="1089" cy="585"/>
          </a:xfrm>
        </p:grpSpPr>
        <p:pic>
          <p:nvPicPr>
            <p:cNvPr id="248888" name="Picture 155" descr="274001281_edb8f86730_o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4" y="2928"/>
              <a:ext cx="10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8889" name="Rectangle 156"/>
            <p:cNvSpPr>
              <a:spLocks noChangeArrowheads="1"/>
            </p:cNvSpPr>
            <p:nvPr/>
          </p:nvSpPr>
          <p:spPr bwMode="auto">
            <a:xfrm>
              <a:off x="2380" y="3042"/>
              <a:ext cx="10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bg1"/>
                  </a:solidFill>
                </a:rPr>
                <a:t>Satisfiability</a:t>
              </a:r>
            </a:p>
            <a:p>
              <a:pPr marL="342900" indent="-342900" algn="ctr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solidFill>
                    <a:srgbClr val="3399FF"/>
                  </a:solidFill>
                </a:rPr>
                <a:t>Decider</a:t>
              </a:r>
            </a:p>
          </p:txBody>
        </p:sp>
      </p:grpSp>
      <p:sp>
        <p:nvSpPr>
          <p:cNvPr id="3224733" name="Line 157"/>
          <p:cNvSpPr>
            <a:spLocks noChangeShapeType="1"/>
          </p:cNvSpPr>
          <p:nvPr/>
        </p:nvSpPr>
        <p:spPr bwMode="auto">
          <a:xfrm flipH="1" flipV="1">
            <a:off x="7848600" y="2895600"/>
            <a:ext cx="404813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4734" name="Line 158"/>
          <p:cNvSpPr>
            <a:spLocks noChangeShapeType="1"/>
          </p:cNvSpPr>
          <p:nvPr/>
        </p:nvSpPr>
        <p:spPr bwMode="auto">
          <a:xfrm flipH="1" flipV="1">
            <a:off x="7848600" y="3270250"/>
            <a:ext cx="404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4735" name="Rectangle 159"/>
          <p:cNvSpPr>
            <a:spLocks noChangeArrowheads="1"/>
          </p:cNvSpPr>
          <p:nvPr/>
        </p:nvSpPr>
        <p:spPr bwMode="auto">
          <a:xfrm>
            <a:off x="8197850" y="2743200"/>
            <a:ext cx="48895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33CC33"/>
                </a:solidFill>
              </a:rPr>
              <a:t>yes</a:t>
            </a:r>
          </a:p>
        </p:txBody>
      </p:sp>
      <p:sp>
        <p:nvSpPr>
          <p:cNvPr id="3224736" name="Rectangle 160"/>
          <p:cNvSpPr>
            <a:spLocks noChangeArrowheads="1"/>
          </p:cNvSpPr>
          <p:nvPr/>
        </p:nvSpPr>
        <p:spPr bwMode="auto">
          <a:xfrm>
            <a:off x="8197850" y="3124200"/>
            <a:ext cx="41275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3224737" name="Line 161"/>
          <p:cNvSpPr>
            <a:spLocks noChangeShapeType="1"/>
          </p:cNvSpPr>
          <p:nvPr/>
        </p:nvSpPr>
        <p:spPr bwMode="auto">
          <a:xfrm flipH="1" flipV="1">
            <a:off x="304800" y="521017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3" name="Group 178"/>
          <p:cNvGrpSpPr>
            <a:grpSpLocks/>
          </p:cNvGrpSpPr>
          <p:nvPr/>
        </p:nvGrpSpPr>
        <p:grpSpPr bwMode="auto">
          <a:xfrm>
            <a:off x="1295400" y="4495800"/>
            <a:ext cx="2667000" cy="928688"/>
            <a:chOff x="3888" y="1728"/>
            <a:chExt cx="1680" cy="585"/>
          </a:xfrm>
        </p:grpSpPr>
        <p:grpSp>
          <p:nvGrpSpPr>
            <p:cNvPr id="4" name="Group 170"/>
            <p:cNvGrpSpPr>
              <a:grpSpLocks/>
            </p:cNvGrpSpPr>
            <p:nvPr/>
          </p:nvGrpSpPr>
          <p:grpSpPr bwMode="auto">
            <a:xfrm>
              <a:off x="4128" y="1728"/>
              <a:ext cx="1089" cy="585"/>
              <a:chOff x="2304" y="2928"/>
              <a:chExt cx="1089" cy="585"/>
            </a:xfrm>
          </p:grpSpPr>
          <p:pic>
            <p:nvPicPr>
              <p:cNvPr id="248886" name="Picture 171" descr="274001281_edb8f86730_o cropp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04" y="2928"/>
                <a:ext cx="1056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8887" name="Rectangle 172"/>
              <p:cNvSpPr>
                <a:spLocks noChangeArrowheads="1"/>
              </p:cNvSpPr>
              <p:nvPr/>
            </p:nvSpPr>
            <p:spPr bwMode="auto">
              <a:xfrm>
                <a:off x="2380" y="3042"/>
                <a:ext cx="1013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1" hangingPunct="1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Satisfiability</a:t>
                </a:r>
              </a:p>
              <a:p>
                <a:pPr marL="342900" indent="-342900" algn="ctr" eaLnBrk="1" hangingPunct="1">
                  <a:lnSpc>
                    <a:spcPct val="70000"/>
                  </a:lnSpc>
                  <a:spcBef>
                    <a:spcPct val="20000"/>
                  </a:spcBef>
                </a:pPr>
                <a:r>
                  <a:rPr lang="en-US">
                    <a:solidFill>
                      <a:srgbClr val="3399FF"/>
                    </a:solidFill>
                  </a:rPr>
                  <a:t>Decider</a:t>
                </a:r>
              </a:p>
            </p:txBody>
          </p:sp>
        </p:grpSp>
        <p:sp>
          <p:nvSpPr>
            <p:cNvPr id="248881" name="Line 173"/>
            <p:cNvSpPr>
              <a:spLocks noChangeShapeType="1"/>
            </p:cNvSpPr>
            <p:nvPr/>
          </p:nvSpPr>
          <p:spPr bwMode="auto">
            <a:xfrm flipH="1" flipV="1">
              <a:off x="5040" y="1920"/>
              <a:ext cx="255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 type="triangle" w="med" len="med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48882" name="Line 174"/>
            <p:cNvSpPr>
              <a:spLocks noChangeShapeType="1"/>
            </p:cNvSpPr>
            <p:nvPr/>
          </p:nvSpPr>
          <p:spPr bwMode="auto">
            <a:xfrm flipH="1" flipV="1">
              <a:off x="5040" y="2160"/>
              <a:ext cx="25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48883" name="Rectangle 175"/>
            <p:cNvSpPr>
              <a:spLocks noChangeArrowheads="1"/>
            </p:cNvSpPr>
            <p:nvPr/>
          </p:nvSpPr>
          <p:spPr bwMode="auto">
            <a:xfrm>
              <a:off x="5260" y="1824"/>
              <a:ext cx="308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b="0">
                  <a:solidFill>
                    <a:srgbClr val="33CC33"/>
                  </a:solidFill>
                </a:rPr>
                <a:t>yes</a:t>
              </a:r>
            </a:p>
          </p:txBody>
        </p:sp>
        <p:sp>
          <p:nvSpPr>
            <p:cNvPr id="248884" name="Rectangle 176"/>
            <p:cNvSpPr>
              <a:spLocks noChangeArrowheads="1"/>
            </p:cNvSpPr>
            <p:nvPr/>
          </p:nvSpPr>
          <p:spPr bwMode="auto">
            <a:xfrm>
              <a:off x="5260" y="2064"/>
              <a:ext cx="260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b="0">
                  <a:solidFill>
                    <a:srgbClr val="FF0000"/>
                  </a:solidFill>
                </a:rPr>
                <a:t>no</a:t>
              </a:r>
            </a:p>
          </p:txBody>
        </p:sp>
        <p:sp>
          <p:nvSpPr>
            <p:cNvPr id="248885" name="Line 177"/>
            <p:cNvSpPr>
              <a:spLocks noChangeShapeType="1"/>
            </p:cNvSpPr>
            <p:nvPr/>
          </p:nvSpPr>
          <p:spPr bwMode="auto">
            <a:xfrm flipH="1" flipV="1">
              <a:off x="3888" y="2025"/>
              <a:ext cx="2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grpSp>
        <p:nvGrpSpPr>
          <p:cNvPr id="5" name="Group 179"/>
          <p:cNvGrpSpPr>
            <a:grpSpLocks/>
          </p:cNvGrpSpPr>
          <p:nvPr/>
        </p:nvGrpSpPr>
        <p:grpSpPr bwMode="auto">
          <a:xfrm>
            <a:off x="1295400" y="5472113"/>
            <a:ext cx="2667000" cy="928687"/>
            <a:chOff x="3888" y="1728"/>
            <a:chExt cx="1680" cy="585"/>
          </a:xfrm>
        </p:grpSpPr>
        <p:grpSp>
          <p:nvGrpSpPr>
            <p:cNvPr id="6" name="Group 180"/>
            <p:cNvGrpSpPr>
              <a:grpSpLocks/>
            </p:cNvGrpSpPr>
            <p:nvPr/>
          </p:nvGrpSpPr>
          <p:grpSpPr bwMode="auto">
            <a:xfrm>
              <a:off x="4128" y="1728"/>
              <a:ext cx="1089" cy="585"/>
              <a:chOff x="2304" y="2928"/>
              <a:chExt cx="1089" cy="585"/>
            </a:xfrm>
          </p:grpSpPr>
          <p:pic>
            <p:nvPicPr>
              <p:cNvPr id="248878" name="Picture 181" descr="274001281_edb8f86730_o cropp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04" y="2928"/>
                <a:ext cx="1056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8879" name="Rectangle 182"/>
              <p:cNvSpPr>
                <a:spLocks noChangeArrowheads="1"/>
              </p:cNvSpPr>
              <p:nvPr/>
            </p:nvSpPr>
            <p:spPr bwMode="auto">
              <a:xfrm>
                <a:off x="2380" y="3042"/>
                <a:ext cx="1013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1" hangingPunct="1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Satisfiability</a:t>
                </a:r>
              </a:p>
              <a:p>
                <a:pPr marL="342900" indent="-342900" algn="ctr" eaLnBrk="1" hangingPunct="1">
                  <a:lnSpc>
                    <a:spcPct val="70000"/>
                  </a:lnSpc>
                  <a:spcBef>
                    <a:spcPct val="20000"/>
                  </a:spcBef>
                </a:pPr>
                <a:r>
                  <a:rPr lang="en-US">
                    <a:solidFill>
                      <a:srgbClr val="3399FF"/>
                    </a:solidFill>
                  </a:rPr>
                  <a:t>Decider</a:t>
                </a:r>
              </a:p>
            </p:txBody>
          </p:sp>
        </p:grpSp>
        <p:sp>
          <p:nvSpPr>
            <p:cNvPr id="248873" name="Line 183"/>
            <p:cNvSpPr>
              <a:spLocks noChangeShapeType="1"/>
            </p:cNvSpPr>
            <p:nvPr/>
          </p:nvSpPr>
          <p:spPr bwMode="auto">
            <a:xfrm flipH="1" flipV="1">
              <a:off x="5040" y="1920"/>
              <a:ext cx="255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 type="triangle" w="med" len="med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48874" name="Line 184"/>
            <p:cNvSpPr>
              <a:spLocks noChangeShapeType="1"/>
            </p:cNvSpPr>
            <p:nvPr/>
          </p:nvSpPr>
          <p:spPr bwMode="auto">
            <a:xfrm flipH="1" flipV="1">
              <a:off x="5040" y="2160"/>
              <a:ext cx="25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48875" name="Rectangle 185"/>
            <p:cNvSpPr>
              <a:spLocks noChangeArrowheads="1"/>
            </p:cNvSpPr>
            <p:nvPr/>
          </p:nvSpPr>
          <p:spPr bwMode="auto">
            <a:xfrm>
              <a:off x="5260" y="1824"/>
              <a:ext cx="308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b="0">
                  <a:solidFill>
                    <a:srgbClr val="33CC33"/>
                  </a:solidFill>
                </a:rPr>
                <a:t>yes</a:t>
              </a:r>
            </a:p>
          </p:txBody>
        </p:sp>
        <p:sp>
          <p:nvSpPr>
            <p:cNvPr id="248876" name="Rectangle 186"/>
            <p:cNvSpPr>
              <a:spLocks noChangeArrowheads="1"/>
            </p:cNvSpPr>
            <p:nvPr/>
          </p:nvSpPr>
          <p:spPr bwMode="auto">
            <a:xfrm>
              <a:off x="5260" y="2064"/>
              <a:ext cx="260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b="0">
                  <a:solidFill>
                    <a:srgbClr val="FF0000"/>
                  </a:solidFill>
                </a:rPr>
                <a:t>no</a:t>
              </a:r>
            </a:p>
          </p:txBody>
        </p:sp>
        <p:sp>
          <p:nvSpPr>
            <p:cNvPr id="248877" name="Line 187"/>
            <p:cNvSpPr>
              <a:spLocks noChangeShapeType="1"/>
            </p:cNvSpPr>
            <p:nvPr/>
          </p:nvSpPr>
          <p:spPr bwMode="auto">
            <a:xfrm flipH="1" flipV="1">
              <a:off x="3888" y="2025"/>
              <a:ext cx="2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cxnSp>
        <p:nvCxnSpPr>
          <p:cNvPr id="3224764" name="AutoShape 188"/>
          <p:cNvCxnSpPr>
            <a:cxnSpLocks noChangeShapeType="1"/>
            <a:stCxn id="248883" idx="3"/>
            <a:endCxn id="3224765" idx="1"/>
          </p:cNvCxnSpPr>
          <p:nvPr/>
        </p:nvCxnSpPr>
        <p:spPr bwMode="auto">
          <a:xfrm flipV="1">
            <a:off x="3962400" y="4759325"/>
            <a:ext cx="1981200" cy="12700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3399FF"/>
            </a:solidFill>
            <a:round/>
            <a:headEnd/>
            <a:tailEnd type="triangle" w="med" len="med"/>
          </a:ln>
        </p:spPr>
      </p:cxnSp>
      <p:sp>
        <p:nvSpPr>
          <p:cNvPr id="3224765" name="Rectangle 189"/>
          <p:cNvSpPr>
            <a:spLocks noChangeArrowheads="1"/>
          </p:cNvSpPr>
          <p:nvPr/>
        </p:nvSpPr>
        <p:spPr bwMode="auto">
          <a:xfrm>
            <a:off x="5943600" y="4579938"/>
            <a:ext cx="1828800" cy="357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600" b="0">
                <a:solidFill>
                  <a:srgbClr val="FF00FF"/>
                </a:solidFill>
              </a:rPr>
              <a:t>x</a:t>
            </a:r>
            <a:r>
              <a:rPr lang="en-US" sz="2600" b="0"/>
              <a:t> is </a:t>
            </a:r>
            <a:r>
              <a:rPr lang="en-US" sz="2600" b="0">
                <a:solidFill>
                  <a:srgbClr val="3399FF"/>
                </a:solidFill>
              </a:rPr>
              <a:t>true</a:t>
            </a:r>
          </a:p>
        </p:txBody>
      </p:sp>
      <p:cxnSp>
        <p:nvCxnSpPr>
          <p:cNvPr id="3224766" name="AutoShape 190"/>
          <p:cNvCxnSpPr>
            <a:cxnSpLocks noChangeShapeType="1"/>
            <a:stCxn id="248876" idx="3"/>
            <a:endCxn id="3224765" idx="1"/>
          </p:cNvCxnSpPr>
          <p:nvPr/>
        </p:nvCxnSpPr>
        <p:spPr bwMode="auto">
          <a:xfrm flipV="1">
            <a:off x="3886200" y="4759325"/>
            <a:ext cx="2057400" cy="1370013"/>
          </a:xfrm>
          <a:prstGeom prst="curvedConnector3">
            <a:avLst>
              <a:gd name="adj1" fmla="val 75458"/>
            </a:avLst>
          </a:prstGeom>
          <a:noFill/>
          <a:ln w="19050">
            <a:solidFill>
              <a:srgbClr val="3399FF"/>
            </a:solidFill>
            <a:round/>
            <a:headEnd/>
            <a:tailEnd type="triangle" w="med" len="med"/>
          </a:ln>
        </p:spPr>
      </p:cxnSp>
      <p:sp>
        <p:nvSpPr>
          <p:cNvPr id="3224767" name="Rectangle 191"/>
          <p:cNvSpPr>
            <a:spLocks noChangeArrowheads="1"/>
          </p:cNvSpPr>
          <p:nvPr/>
        </p:nvSpPr>
        <p:spPr bwMode="auto">
          <a:xfrm>
            <a:off x="5943600" y="5556250"/>
            <a:ext cx="2674938" cy="357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600" b="0">
                <a:solidFill>
                  <a:srgbClr val="FF00FF"/>
                </a:solidFill>
              </a:rPr>
              <a:t>x</a:t>
            </a:r>
            <a:r>
              <a:rPr lang="en-US" sz="2600" b="0"/>
              <a:t> is </a:t>
            </a:r>
            <a:r>
              <a:rPr lang="en-US" sz="2600" b="0">
                <a:solidFill>
                  <a:srgbClr val="33CC33"/>
                </a:solidFill>
              </a:rPr>
              <a:t>“don’t care”</a:t>
            </a:r>
          </a:p>
        </p:txBody>
      </p:sp>
      <p:cxnSp>
        <p:nvCxnSpPr>
          <p:cNvPr id="3224768" name="AutoShape 192"/>
          <p:cNvCxnSpPr>
            <a:cxnSpLocks noChangeShapeType="1"/>
            <a:stCxn id="248875" idx="3"/>
            <a:endCxn id="3224767" idx="1"/>
          </p:cNvCxnSpPr>
          <p:nvPr/>
        </p:nvCxnSpPr>
        <p:spPr bwMode="auto">
          <a:xfrm flipV="1">
            <a:off x="3962400" y="5735638"/>
            <a:ext cx="1981200" cy="12700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</p:spPr>
      </p:cxnSp>
      <p:cxnSp>
        <p:nvCxnSpPr>
          <p:cNvPr id="3224769" name="AutoShape 193"/>
          <p:cNvCxnSpPr>
            <a:cxnSpLocks noChangeShapeType="1"/>
            <a:stCxn id="248883" idx="3"/>
            <a:endCxn id="3224767" idx="1"/>
          </p:cNvCxnSpPr>
          <p:nvPr/>
        </p:nvCxnSpPr>
        <p:spPr bwMode="auto">
          <a:xfrm>
            <a:off x="3962400" y="4772025"/>
            <a:ext cx="1981200" cy="963613"/>
          </a:xfrm>
          <a:prstGeom prst="curvedConnector3">
            <a:avLst>
              <a:gd name="adj1" fmla="val 30287"/>
            </a:avLst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</p:spPr>
      </p:cxnSp>
      <p:sp>
        <p:nvSpPr>
          <p:cNvPr id="3224770" name="Rectangle 194"/>
          <p:cNvSpPr>
            <a:spLocks noChangeArrowheads="1"/>
          </p:cNvSpPr>
          <p:nvPr/>
        </p:nvSpPr>
        <p:spPr bwMode="auto">
          <a:xfrm>
            <a:off x="5943600" y="5951538"/>
            <a:ext cx="2895600" cy="357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600" b="0">
                <a:solidFill>
                  <a:srgbClr val="FF00FF"/>
                </a:solidFill>
              </a:rPr>
              <a:t>P</a:t>
            </a:r>
            <a:r>
              <a:rPr lang="en-US" sz="2600" b="0"/>
              <a:t> is </a:t>
            </a:r>
            <a:r>
              <a:rPr lang="en-US" sz="2600" b="0">
                <a:solidFill>
                  <a:srgbClr val="FF00FF"/>
                </a:solidFill>
              </a:rPr>
              <a:t>not satisfiable</a:t>
            </a:r>
          </a:p>
        </p:txBody>
      </p:sp>
      <p:cxnSp>
        <p:nvCxnSpPr>
          <p:cNvPr id="3224771" name="AutoShape 195"/>
          <p:cNvCxnSpPr>
            <a:cxnSpLocks noChangeShapeType="1"/>
            <a:stCxn id="248876" idx="3"/>
            <a:endCxn id="3224770" idx="1"/>
          </p:cNvCxnSpPr>
          <p:nvPr/>
        </p:nvCxnSpPr>
        <p:spPr bwMode="auto">
          <a:xfrm>
            <a:off x="3886200" y="6129338"/>
            <a:ext cx="2057400" cy="1587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</p:spPr>
      </p:cxnSp>
      <p:sp>
        <p:nvSpPr>
          <p:cNvPr id="3224772" name="Rectangle 196"/>
          <p:cNvSpPr>
            <a:spLocks noChangeArrowheads="1"/>
          </p:cNvSpPr>
          <p:nvPr/>
        </p:nvSpPr>
        <p:spPr bwMode="auto">
          <a:xfrm>
            <a:off x="5943600" y="4968875"/>
            <a:ext cx="1828800" cy="357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600" b="0">
                <a:solidFill>
                  <a:srgbClr val="FF00FF"/>
                </a:solidFill>
              </a:rPr>
              <a:t>x</a:t>
            </a:r>
            <a:r>
              <a:rPr lang="en-US" sz="2600" b="0"/>
              <a:t> is </a:t>
            </a:r>
            <a:r>
              <a:rPr lang="en-US" sz="2600" b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3224773" name="AutoShape 197"/>
          <p:cNvCxnSpPr>
            <a:cxnSpLocks noChangeShapeType="1"/>
            <a:stCxn id="248884" idx="3"/>
            <a:endCxn id="3224772" idx="1"/>
          </p:cNvCxnSpPr>
          <p:nvPr/>
        </p:nvCxnSpPr>
        <p:spPr bwMode="auto">
          <a:xfrm flipV="1">
            <a:off x="3886200" y="5148263"/>
            <a:ext cx="2057400" cy="4762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224774" name="AutoShape 198"/>
          <p:cNvCxnSpPr>
            <a:cxnSpLocks noChangeShapeType="1"/>
            <a:stCxn id="248875" idx="3"/>
            <a:endCxn id="3224772" idx="1"/>
          </p:cNvCxnSpPr>
          <p:nvPr/>
        </p:nvCxnSpPr>
        <p:spPr bwMode="auto">
          <a:xfrm flipV="1">
            <a:off x="3962400" y="5148263"/>
            <a:ext cx="1981200" cy="600075"/>
          </a:xfrm>
          <a:prstGeom prst="curvedConnector3">
            <a:avLst>
              <a:gd name="adj1" fmla="val 53602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224775" name="AutoShape 199"/>
          <p:cNvCxnSpPr>
            <a:cxnSpLocks noChangeShapeType="1"/>
            <a:stCxn id="248884" idx="3"/>
            <a:endCxn id="3224770" idx="1"/>
          </p:cNvCxnSpPr>
          <p:nvPr/>
        </p:nvCxnSpPr>
        <p:spPr bwMode="auto">
          <a:xfrm>
            <a:off x="3886200" y="5153025"/>
            <a:ext cx="2057400" cy="977900"/>
          </a:xfrm>
          <a:prstGeom prst="curvedConnector3">
            <a:avLst>
              <a:gd name="adj1" fmla="val 32870"/>
            </a:avLst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</p:spPr>
      </p:cxnSp>
      <p:sp>
        <p:nvSpPr>
          <p:cNvPr id="3224776" name="AutoShape 200"/>
          <p:cNvSpPr>
            <a:spLocks noChangeArrowheads="1"/>
          </p:cNvSpPr>
          <p:nvPr/>
        </p:nvSpPr>
        <p:spPr bwMode="auto">
          <a:xfrm>
            <a:off x="388938" y="4419600"/>
            <a:ext cx="8526462" cy="2133600"/>
          </a:xfrm>
          <a:prstGeom prst="roundRect">
            <a:avLst>
              <a:gd name="adj" fmla="val 1157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224778" name="Rectangle 202"/>
          <p:cNvSpPr>
            <a:spLocks noChangeArrowheads="1"/>
          </p:cNvSpPr>
          <p:nvPr/>
        </p:nvSpPr>
        <p:spPr bwMode="auto">
          <a:xfrm>
            <a:off x="762000" y="5249863"/>
            <a:ext cx="1209675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>
                <a:solidFill>
                  <a:srgbClr val="3399FF"/>
                </a:solidFill>
              </a:rPr>
              <a:t>Iterate!</a:t>
            </a:r>
          </a:p>
        </p:txBody>
      </p:sp>
      <p:grpSp>
        <p:nvGrpSpPr>
          <p:cNvPr id="7" name="Group 203"/>
          <p:cNvGrpSpPr>
            <a:grpSpLocks/>
          </p:cNvGrpSpPr>
          <p:nvPr/>
        </p:nvGrpSpPr>
        <p:grpSpPr bwMode="auto">
          <a:xfrm>
            <a:off x="7491413" y="4114800"/>
            <a:ext cx="1728787" cy="928688"/>
            <a:chOff x="2304" y="2928"/>
            <a:chExt cx="1089" cy="585"/>
          </a:xfrm>
        </p:grpSpPr>
        <p:pic>
          <p:nvPicPr>
            <p:cNvPr id="248870" name="Picture 204" descr="274001281_edb8f86730_o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4" y="2928"/>
              <a:ext cx="10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8871" name="Rectangle 205"/>
            <p:cNvSpPr>
              <a:spLocks noChangeArrowheads="1"/>
            </p:cNvSpPr>
            <p:nvPr/>
          </p:nvSpPr>
          <p:spPr bwMode="auto">
            <a:xfrm>
              <a:off x="2380" y="3042"/>
              <a:ext cx="10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bg1"/>
                  </a:solidFill>
                </a:rPr>
                <a:t>Satisfiability</a:t>
              </a:r>
            </a:p>
            <a:p>
              <a:pPr marL="342900" indent="-342900" algn="ctr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>
                  <a:solidFill>
                    <a:srgbClr val="FF0000"/>
                  </a:solidFill>
                </a:rPr>
                <a:t>Optimizer</a:t>
              </a:r>
            </a:p>
          </p:txBody>
        </p:sp>
      </p:grpSp>
      <p:sp>
        <p:nvSpPr>
          <p:cNvPr id="3224782" name="Line 206"/>
          <p:cNvSpPr>
            <a:spLocks noChangeShapeType="1"/>
          </p:cNvSpPr>
          <p:nvPr/>
        </p:nvSpPr>
        <p:spPr bwMode="auto">
          <a:xfrm flipH="1" flipV="1">
            <a:off x="5995988" y="3086100"/>
            <a:ext cx="4048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4783" name="Rectangle 207"/>
          <p:cNvSpPr>
            <a:spLocks noChangeArrowheads="1"/>
          </p:cNvSpPr>
          <p:nvPr/>
        </p:nvSpPr>
        <p:spPr bwMode="auto">
          <a:xfrm>
            <a:off x="34925" y="4908550"/>
            <a:ext cx="382588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>
                <a:solidFill>
                  <a:srgbClr val="FF00FF"/>
                </a:solidFill>
              </a:rPr>
              <a:t>P</a:t>
            </a:r>
          </a:p>
        </p:txBody>
      </p:sp>
      <p:sp>
        <p:nvSpPr>
          <p:cNvPr id="3224784" name="Line 208"/>
          <p:cNvSpPr>
            <a:spLocks noChangeShapeType="1"/>
          </p:cNvSpPr>
          <p:nvPr/>
        </p:nvSpPr>
        <p:spPr bwMode="auto">
          <a:xfrm flipH="1" flipV="1">
            <a:off x="536575" y="5419725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4785" name="Line 209"/>
          <p:cNvSpPr>
            <a:spLocks noChangeShapeType="1"/>
          </p:cNvSpPr>
          <p:nvPr/>
        </p:nvSpPr>
        <p:spPr bwMode="auto">
          <a:xfrm flipH="1" flipV="1">
            <a:off x="549275" y="5410200"/>
            <a:ext cx="0" cy="1006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4790" name="Line 214"/>
          <p:cNvSpPr>
            <a:spLocks noChangeShapeType="1"/>
          </p:cNvSpPr>
          <p:nvPr/>
        </p:nvSpPr>
        <p:spPr bwMode="auto">
          <a:xfrm flipV="1">
            <a:off x="533400" y="6426200"/>
            <a:ext cx="8086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4791" name="Line 215"/>
          <p:cNvSpPr>
            <a:spLocks noChangeShapeType="1"/>
          </p:cNvSpPr>
          <p:nvPr/>
        </p:nvSpPr>
        <p:spPr bwMode="auto">
          <a:xfrm flipV="1">
            <a:off x="8610600" y="5410200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4792" name="Line 216"/>
          <p:cNvSpPr>
            <a:spLocks noChangeShapeType="1"/>
          </p:cNvSpPr>
          <p:nvPr/>
        </p:nvSpPr>
        <p:spPr bwMode="auto">
          <a:xfrm flipV="1">
            <a:off x="7708900" y="5422900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2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2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22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2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224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24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224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3224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224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3224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3224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322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322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322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322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322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322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0"/>
                                        <p:tgtEl>
                                          <p:spTgt spid="3224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322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322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322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0"/>
                                        <p:tgtEl>
                                          <p:spTgt spid="322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000"/>
                                        <p:tgtEl>
                                          <p:spTgt spid="322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322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322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3000"/>
                                        <p:tgtEl>
                                          <p:spTgt spid="322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322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0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22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5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322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3224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3224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000"/>
                                        <p:tgtEl>
                                          <p:spTgt spid="322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0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3224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000"/>
                            </p:stCondLst>
                            <p:childTnLst>
                              <p:par>
                                <p:cTn id="18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4728" grpId="0" build="allAtOnce"/>
      <p:bldP spid="3224729" grpId="0" build="allAtOnce"/>
      <p:bldP spid="3224733" grpId="0" animBg="1"/>
      <p:bldP spid="3224734" grpId="0" animBg="1"/>
      <p:bldP spid="3224735" grpId="0"/>
      <p:bldP spid="3224736" grpId="0"/>
      <p:bldP spid="3224737" grpId="0" animBg="1"/>
      <p:bldP spid="3224765" grpId="0"/>
      <p:bldP spid="3224767" grpId="0"/>
      <p:bldP spid="3224770" grpId="0"/>
      <p:bldP spid="3224772" grpId="0"/>
      <p:bldP spid="3224776" grpId="0" animBg="1"/>
      <p:bldP spid="3224778" grpId="0"/>
      <p:bldP spid="3224782" grpId="0" animBg="1"/>
      <p:bldP spid="3224783" grpId="0"/>
      <p:bldP spid="3224784" grpId="0" animBg="1"/>
      <p:bldP spid="3224785" grpId="0" animBg="1"/>
      <p:bldP spid="3224790" grpId="0" animBg="1"/>
      <p:bldP spid="3224791" grpId="0" animBg="1"/>
      <p:bldP spid="322479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2530" name="AutoShape 2"/>
          <p:cNvCxnSpPr>
            <a:cxnSpLocks noChangeShapeType="1"/>
            <a:stCxn id="3222542" idx="2"/>
            <a:endCxn id="3222546" idx="4"/>
          </p:cNvCxnSpPr>
          <p:nvPr/>
        </p:nvCxnSpPr>
        <p:spPr bwMode="auto">
          <a:xfrm flipH="1" flipV="1">
            <a:off x="2781300" y="4214813"/>
            <a:ext cx="1311275" cy="2027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pic>
        <p:nvPicPr>
          <p:cNvPr id="3222531" name="Picture 3" descr="pcli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5400" y="1435100"/>
            <a:ext cx="14986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2532" name="Rectangle 4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Graph Cliques</a:t>
            </a: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2534" name="Rectangle 6"/>
          <p:cNvSpPr>
            <a:spLocks noChangeArrowheads="1"/>
          </p:cNvSpPr>
          <p:nvPr/>
        </p:nvSpPr>
        <p:spPr bwMode="auto">
          <a:xfrm>
            <a:off x="76200" y="685800"/>
            <a:ext cx="9067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Graph clique problem</a:t>
            </a:r>
            <a:r>
              <a:rPr lang="en-US" sz="2800" b="0"/>
              <a:t>: given a graph and an integer k, is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	 there a subgraph in G that is a complete graph of size k?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The </a:t>
            </a:r>
            <a:r>
              <a:rPr lang="en-US" sz="2800" b="0">
                <a:solidFill>
                  <a:srgbClr val="FF00FF"/>
                </a:solidFill>
              </a:rPr>
              <a:t>clique</a:t>
            </a:r>
            <a:r>
              <a:rPr lang="en-US" sz="2800" b="0"/>
              <a:t> problem is NP-complete.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Proof: Reduction from 3-SAT: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Literals become nodes; k clauses induce node groups;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Connect all inter-group compatible nodes / literals.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Example</a:t>
            </a:r>
            <a:r>
              <a:rPr lang="en-US" sz="2800" b="0"/>
              <a:t>: </a:t>
            </a:r>
            <a:r>
              <a:rPr lang="en-US" sz="2800" b="0">
                <a:solidFill>
                  <a:srgbClr val="FF0000"/>
                </a:solidFill>
              </a:rPr>
              <a:t>(x+y+z)</a:t>
            </a:r>
            <a:r>
              <a:rPr lang="en-US" sz="2800" b="0">
                <a:solidFill>
                  <a:srgbClr val="33CC33"/>
                </a:solidFill>
              </a:rPr>
              <a:t>(x'+y'+z)</a:t>
            </a:r>
            <a:r>
              <a:rPr lang="en-US" sz="2800" b="0">
                <a:solidFill>
                  <a:srgbClr val="3399FF"/>
                </a:solidFill>
              </a:rPr>
              <a:t>(x'+y+z')</a:t>
            </a:r>
          </a:p>
        </p:txBody>
      </p:sp>
      <p:sp>
        <p:nvSpPr>
          <p:cNvPr id="3222535" name="Oval 7"/>
          <p:cNvSpPr>
            <a:spLocks noChangeArrowheads="1"/>
          </p:cNvSpPr>
          <p:nvPr/>
        </p:nvSpPr>
        <p:spPr bwMode="auto">
          <a:xfrm>
            <a:off x="1185863" y="6081713"/>
            <a:ext cx="317500" cy="319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Z</a:t>
            </a:r>
          </a:p>
        </p:txBody>
      </p:sp>
      <p:cxnSp>
        <p:nvCxnSpPr>
          <p:cNvPr id="3222536" name="AutoShape 8"/>
          <p:cNvCxnSpPr>
            <a:cxnSpLocks noChangeShapeType="1"/>
            <a:stCxn id="3222541" idx="6"/>
            <a:endCxn id="3222546" idx="4"/>
          </p:cNvCxnSpPr>
          <p:nvPr/>
        </p:nvCxnSpPr>
        <p:spPr bwMode="auto">
          <a:xfrm flipV="1">
            <a:off x="1512888" y="4214813"/>
            <a:ext cx="1268412" cy="503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37" name="AutoShape 9"/>
          <p:cNvCxnSpPr>
            <a:cxnSpLocks noChangeShapeType="1"/>
            <a:stCxn id="3222541" idx="6"/>
            <a:endCxn id="3222542" idx="2"/>
          </p:cNvCxnSpPr>
          <p:nvPr/>
        </p:nvCxnSpPr>
        <p:spPr bwMode="auto">
          <a:xfrm>
            <a:off x="1512888" y="4718050"/>
            <a:ext cx="2579687" cy="1524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38" name="AutoShape 10"/>
          <p:cNvCxnSpPr>
            <a:cxnSpLocks noChangeShapeType="1"/>
            <a:stCxn id="3222541" idx="6"/>
            <a:endCxn id="3222543" idx="2"/>
          </p:cNvCxnSpPr>
          <p:nvPr/>
        </p:nvCxnSpPr>
        <p:spPr bwMode="auto">
          <a:xfrm>
            <a:off x="1512888" y="4718050"/>
            <a:ext cx="2579687" cy="762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39" name="AutoShape 11"/>
          <p:cNvCxnSpPr>
            <a:cxnSpLocks noChangeShapeType="1"/>
            <a:stCxn id="3222545" idx="4"/>
            <a:endCxn id="3222541" idx="6"/>
          </p:cNvCxnSpPr>
          <p:nvPr/>
        </p:nvCxnSpPr>
        <p:spPr bwMode="auto">
          <a:xfrm flipH="1">
            <a:off x="1512888" y="4214813"/>
            <a:ext cx="2062162" cy="503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222540" name="Oval 12"/>
          <p:cNvSpPr>
            <a:spLocks noChangeArrowheads="1"/>
          </p:cNvSpPr>
          <p:nvPr/>
        </p:nvSpPr>
        <p:spPr bwMode="auto">
          <a:xfrm>
            <a:off x="1185863" y="5319713"/>
            <a:ext cx="317500" cy="319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222541" name="Oval 13"/>
          <p:cNvSpPr>
            <a:spLocks noChangeArrowheads="1"/>
          </p:cNvSpPr>
          <p:nvPr/>
        </p:nvSpPr>
        <p:spPr bwMode="auto">
          <a:xfrm>
            <a:off x="1185863" y="4557713"/>
            <a:ext cx="317500" cy="319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222542" name="Oval 14"/>
          <p:cNvSpPr>
            <a:spLocks noChangeArrowheads="1"/>
          </p:cNvSpPr>
          <p:nvPr/>
        </p:nvSpPr>
        <p:spPr bwMode="auto">
          <a:xfrm>
            <a:off x="4102100" y="6081713"/>
            <a:ext cx="317500" cy="319087"/>
          </a:xfrm>
          <a:prstGeom prst="ellipse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3399FF"/>
                </a:solidFill>
              </a:rPr>
              <a:t>Z'</a:t>
            </a:r>
          </a:p>
        </p:txBody>
      </p:sp>
      <p:sp>
        <p:nvSpPr>
          <p:cNvPr id="3222543" name="Oval 15"/>
          <p:cNvSpPr>
            <a:spLocks noChangeArrowheads="1"/>
          </p:cNvSpPr>
          <p:nvPr/>
        </p:nvSpPr>
        <p:spPr bwMode="auto">
          <a:xfrm>
            <a:off x="4102100" y="5319713"/>
            <a:ext cx="317500" cy="319087"/>
          </a:xfrm>
          <a:prstGeom prst="ellipse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3399FF"/>
                </a:solidFill>
              </a:rPr>
              <a:t>Y</a:t>
            </a:r>
          </a:p>
        </p:txBody>
      </p:sp>
      <p:sp>
        <p:nvSpPr>
          <p:cNvPr id="3222544" name="Oval 16"/>
          <p:cNvSpPr>
            <a:spLocks noChangeArrowheads="1"/>
          </p:cNvSpPr>
          <p:nvPr/>
        </p:nvSpPr>
        <p:spPr bwMode="auto">
          <a:xfrm>
            <a:off x="4102100" y="4557713"/>
            <a:ext cx="317500" cy="319087"/>
          </a:xfrm>
          <a:prstGeom prst="ellipse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3399FF"/>
                </a:solidFill>
              </a:rPr>
              <a:t>X'</a:t>
            </a:r>
          </a:p>
        </p:txBody>
      </p:sp>
      <p:sp>
        <p:nvSpPr>
          <p:cNvPr id="3222545" name="Oval 17"/>
          <p:cNvSpPr>
            <a:spLocks noChangeArrowheads="1"/>
          </p:cNvSpPr>
          <p:nvPr/>
        </p:nvSpPr>
        <p:spPr bwMode="auto">
          <a:xfrm>
            <a:off x="3416300" y="3886200"/>
            <a:ext cx="317500" cy="319088"/>
          </a:xfrm>
          <a:prstGeom prst="ellips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33CC33"/>
                </a:solidFill>
              </a:rPr>
              <a:t>Z</a:t>
            </a:r>
          </a:p>
        </p:txBody>
      </p:sp>
      <p:sp>
        <p:nvSpPr>
          <p:cNvPr id="3222546" name="Oval 18"/>
          <p:cNvSpPr>
            <a:spLocks noChangeArrowheads="1"/>
          </p:cNvSpPr>
          <p:nvPr/>
        </p:nvSpPr>
        <p:spPr bwMode="auto">
          <a:xfrm>
            <a:off x="2622550" y="3886200"/>
            <a:ext cx="317500" cy="319088"/>
          </a:xfrm>
          <a:prstGeom prst="ellips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33CC33"/>
                </a:solidFill>
              </a:rPr>
              <a:t>Y'</a:t>
            </a:r>
          </a:p>
        </p:txBody>
      </p:sp>
      <p:sp>
        <p:nvSpPr>
          <p:cNvPr id="3222547" name="Oval 19"/>
          <p:cNvSpPr>
            <a:spLocks noChangeArrowheads="1"/>
          </p:cNvSpPr>
          <p:nvPr/>
        </p:nvSpPr>
        <p:spPr bwMode="auto">
          <a:xfrm>
            <a:off x="1828800" y="3886200"/>
            <a:ext cx="317500" cy="319088"/>
          </a:xfrm>
          <a:prstGeom prst="ellips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33CC33"/>
                </a:solidFill>
              </a:rPr>
              <a:t>X'</a:t>
            </a:r>
          </a:p>
        </p:txBody>
      </p:sp>
      <p:cxnSp>
        <p:nvCxnSpPr>
          <p:cNvPr id="3222548" name="AutoShape 20"/>
          <p:cNvCxnSpPr>
            <a:cxnSpLocks noChangeShapeType="1"/>
            <a:stCxn id="3222540" idx="6"/>
            <a:endCxn id="3222547" idx="4"/>
          </p:cNvCxnSpPr>
          <p:nvPr/>
        </p:nvCxnSpPr>
        <p:spPr bwMode="auto">
          <a:xfrm flipV="1">
            <a:off x="1512888" y="4214813"/>
            <a:ext cx="474662" cy="1265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49" name="AutoShape 21"/>
          <p:cNvCxnSpPr>
            <a:cxnSpLocks noChangeShapeType="1"/>
            <a:stCxn id="3222540" idx="6"/>
            <a:endCxn id="3222545" idx="4"/>
          </p:cNvCxnSpPr>
          <p:nvPr/>
        </p:nvCxnSpPr>
        <p:spPr bwMode="auto">
          <a:xfrm flipV="1">
            <a:off x="1512888" y="4214813"/>
            <a:ext cx="2062162" cy="1265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0" name="AutoShape 22"/>
          <p:cNvCxnSpPr>
            <a:cxnSpLocks noChangeShapeType="1"/>
            <a:stCxn id="3222540" idx="6"/>
            <a:endCxn id="3222544" idx="2"/>
          </p:cNvCxnSpPr>
          <p:nvPr/>
        </p:nvCxnSpPr>
        <p:spPr bwMode="auto">
          <a:xfrm flipV="1">
            <a:off x="1512888" y="4718050"/>
            <a:ext cx="2579687" cy="762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1" name="AutoShape 23"/>
          <p:cNvCxnSpPr>
            <a:cxnSpLocks noChangeShapeType="1"/>
            <a:stCxn id="3222540" idx="6"/>
            <a:endCxn id="3222543" idx="2"/>
          </p:cNvCxnSpPr>
          <p:nvPr/>
        </p:nvCxnSpPr>
        <p:spPr bwMode="auto">
          <a:xfrm>
            <a:off x="1512888" y="5480050"/>
            <a:ext cx="25796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2" name="AutoShape 24"/>
          <p:cNvCxnSpPr>
            <a:cxnSpLocks noChangeShapeType="1"/>
            <a:stCxn id="3222540" idx="6"/>
            <a:endCxn id="3222542" idx="2"/>
          </p:cNvCxnSpPr>
          <p:nvPr/>
        </p:nvCxnSpPr>
        <p:spPr bwMode="auto">
          <a:xfrm>
            <a:off x="1512888" y="5480050"/>
            <a:ext cx="2579687" cy="762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3" name="AutoShape 25"/>
          <p:cNvCxnSpPr>
            <a:cxnSpLocks noChangeShapeType="1"/>
            <a:stCxn id="3222535" idx="6"/>
            <a:endCxn id="3222547" idx="4"/>
          </p:cNvCxnSpPr>
          <p:nvPr/>
        </p:nvCxnSpPr>
        <p:spPr bwMode="auto">
          <a:xfrm flipV="1">
            <a:off x="1512888" y="4214813"/>
            <a:ext cx="474662" cy="2027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4" name="AutoShape 26"/>
          <p:cNvCxnSpPr>
            <a:cxnSpLocks noChangeShapeType="1"/>
            <a:stCxn id="3222535" idx="6"/>
            <a:endCxn id="3222546" idx="4"/>
          </p:cNvCxnSpPr>
          <p:nvPr/>
        </p:nvCxnSpPr>
        <p:spPr bwMode="auto">
          <a:xfrm flipV="1">
            <a:off x="1512888" y="4214813"/>
            <a:ext cx="1268412" cy="2027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5" name="AutoShape 27"/>
          <p:cNvCxnSpPr>
            <a:cxnSpLocks noChangeShapeType="1"/>
            <a:stCxn id="3222535" idx="6"/>
            <a:endCxn id="3222544" idx="2"/>
          </p:cNvCxnSpPr>
          <p:nvPr/>
        </p:nvCxnSpPr>
        <p:spPr bwMode="auto">
          <a:xfrm flipV="1">
            <a:off x="1512888" y="4718050"/>
            <a:ext cx="2579687" cy="1524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6" name="AutoShape 28"/>
          <p:cNvCxnSpPr>
            <a:cxnSpLocks noChangeShapeType="1"/>
            <a:stCxn id="3222535" idx="6"/>
            <a:endCxn id="3222545" idx="4"/>
          </p:cNvCxnSpPr>
          <p:nvPr/>
        </p:nvCxnSpPr>
        <p:spPr bwMode="auto">
          <a:xfrm flipV="1">
            <a:off x="1512888" y="4214813"/>
            <a:ext cx="2062162" cy="2027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7" name="AutoShape 29"/>
          <p:cNvCxnSpPr>
            <a:cxnSpLocks noChangeShapeType="1"/>
            <a:stCxn id="3222535" idx="6"/>
            <a:endCxn id="3222543" idx="2"/>
          </p:cNvCxnSpPr>
          <p:nvPr/>
        </p:nvCxnSpPr>
        <p:spPr bwMode="auto">
          <a:xfrm flipV="1">
            <a:off x="1512888" y="5480050"/>
            <a:ext cx="2579687" cy="762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8" name="AutoShape 30"/>
          <p:cNvCxnSpPr>
            <a:cxnSpLocks noChangeShapeType="1"/>
            <a:stCxn id="3222544" idx="2"/>
            <a:endCxn id="3222547" idx="4"/>
          </p:cNvCxnSpPr>
          <p:nvPr/>
        </p:nvCxnSpPr>
        <p:spPr bwMode="auto">
          <a:xfrm flipH="1" flipV="1">
            <a:off x="1987550" y="4214813"/>
            <a:ext cx="2105025" cy="503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59" name="AutoShape 31"/>
          <p:cNvCxnSpPr>
            <a:cxnSpLocks noChangeShapeType="1"/>
            <a:stCxn id="3222543" idx="2"/>
            <a:endCxn id="3222547" idx="4"/>
          </p:cNvCxnSpPr>
          <p:nvPr/>
        </p:nvCxnSpPr>
        <p:spPr bwMode="auto">
          <a:xfrm flipH="1" flipV="1">
            <a:off x="1987550" y="4214813"/>
            <a:ext cx="2105025" cy="1265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60" name="AutoShape 32"/>
          <p:cNvCxnSpPr>
            <a:cxnSpLocks noChangeShapeType="1"/>
            <a:stCxn id="3222542" idx="2"/>
            <a:endCxn id="3222547" idx="4"/>
          </p:cNvCxnSpPr>
          <p:nvPr/>
        </p:nvCxnSpPr>
        <p:spPr bwMode="auto">
          <a:xfrm flipH="1" flipV="1">
            <a:off x="1987550" y="4214813"/>
            <a:ext cx="2105025" cy="2027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61" name="AutoShape 33"/>
          <p:cNvCxnSpPr>
            <a:cxnSpLocks noChangeShapeType="1"/>
            <a:stCxn id="3222544" idx="2"/>
            <a:endCxn id="3222546" idx="4"/>
          </p:cNvCxnSpPr>
          <p:nvPr/>
        </p:nvCxnSpPr>
        <p:spPr bwMode="auto">
          <a:xfrm flipH="1" flipV="1">
            <a:off x="2781300" y="4214813"/>
            <a:ext cx="1311275" cy="503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62" name="AutoShape 34"/>
          <p:cNvCxnSpPr>
            <a:cxnSpLocks noChangeShapeType="1"/>
            <a:stCxn id="3222544" idx="2"/>
            <a:endCxn id="3222545" idx="4"/>
          </p:cNvCxnSpPr>
          <p:nvPr/>
        </p:nvCxnSpPr>
        <p:spPr bwMode="auto">
          <a:xfrm flipH="1" flipV="1">
            <a:off x="3575050" y="4214813"/>
            <a:ext cx="517525" cy="503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22563" name="AutoShape 35"/>
          <p:cNvCxnSpPr>
            <a:cxnSpLocks noChangeShapeType="1"/>
            <a:stCxn id="3222543" idx="2"/>
            <a:endCxn id="3222545" idx="4"/>
          </p:cNvCxnSpPr>
          <p:nvPr/>
        </p:nvCxnSpPr>
        <p:spPr bwMode="auto">
          <a:xfrm flipH="1" flipV="1">
            <a:off x="3575050" y="4214813"/>
            <a:ext cx="517525" cy="12652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222564" name="Rectangle 36"/>
          <p:cNvSpPr>
            <a:spLocks noChangeArrowheads="1"/>
          </p:cNvSpPr>
          <p:nvPr/>
        </p:nvSpPr>
        <p:spPr bwMode="auto">
          <a:xfrm>
            <a:off x="4953000" y="5181600"/>
            <a:ext cx="411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FF"/>
                </a:solidFill>
              </a:rPr>
              <a:t>k-clique </a:t>
            </a:r>
            <a:r>
              <a:rPr lang="en-US" sz="2400" b="0"/>
              <a:t>corresponds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400" b="0"/>
              <a:t>	to 3-SAT solution: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00"/>
                </a:solidFill>
              </a:rPr>
              <a:t>	x </a:t>
            </a:r>
            <a:r>
              <a:rPr lang="en-US" sz="2400" b="0"/>
              <a:t>= </a:t>
            </a:r>
            <a:r>
              <a:rPr lang="en-US" sz="2400" b="0">
                <a:solidFill>
                  <a:srgbClr val="3399FF"/>
                </a:solidFill>
              </a:rPr>
              <a:t>true</a:t>
            </a:r>
            <a:r>
              <a:rPr lang="en-US" sz="2400" b="0"/>
              <a:t>,</a:t>
            </a:r>
            <a:r>
              <a:rPr lang="en-US" sz="2400" b="0">
                <a:solidFill>
                  <a:srgbClr val="3399FF"/>
                </a:solidFill>
              </a:rPr>
              <a:t> </a:t>
            </a:r>
            <a:r>
              <a:rPr lang="en-US" sz="2400" b="0">
                <a:solidFill>
                  <a:srgbClr val="33CC33"/>
                </a:solidFill>
              </a:rPr>
              <a:t>y </a:t>
            </a:r>
            <a:r>
              <a:rPr lang="en-US" sz="2400" b="0"/>
              <a:t>= </a:t>
            </a:r>
            <a:r>
              <a:rPr lang="en-US" sz="2400" b="0">
                <a:solidFill>
                  <a:srgbClr val="FF0000"/>
                </a:solidFill>
              </a:rPr>
              <a:t>false</a:t>
            </a:r>
            <a:r>
              <a:rPr lang="en-US" sz="2400" b="0"/>
              <a:t>,</a:t>
            </a:r>
            <a:r>
              <a:rPr lang="en-US" sz="2400" b="0">
                <a:solidFill>
                  <a:srgbClr val="FF0000"/>
                </a:solidFill>
              </a:rPr>
              <a:t> </a:t>
            </a:r>
            <a:r>
              <a:rPr lang="en-US" sz="2400" b="0">
                <a:solidFill>
                  <a:srgbClr val="3399FF"/>
                </a:solidFill>
              </a:rPr>
              <a:t>z </a:t>
            </a:r>
            <a:r>
              <a:rPr lang="en-US" sz="2400" b="0"/>
              <a:t>= </a:t>
            </a:r>
            <a:r>
              <a:rPr lang="en-US" sz="2400" b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3222565" name="AutoShape 37"/>
          <p:cNvCxnSpPr>
            <a:cxnSpLocks noChangeShapeType="1"/>
            <a:stCxn id="3222541" idx="6"/>
            <a:endCxn id="3222546" idx="4"/>
          </p:cNvCxnSpPr>
          <p:nvPr/>
        </p:nvCxnSpPr>
        <p:spPr bwMode="auto">
          <a:xfrm flipV="1">
            <a:off x="1512888" y="4214813"/>
            <a:ext cx="1268412" cy="503237"/>
          </a:xfrm>
          <a:prstGeom prst="straightConnector1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3222566" name="AutoShape 38"/>
          <p:cNvCxnSpPr>
            <a:cxnSpLocks noChangeShapeType="1"/>
            <a:stCxn id="3222541" idx="6"/>
            <a:endCxn id="3222542" idx="2"/>
          </p:cNvCxnSpPr>
          <p:nvPr/>
        </p:nvCxnSpPr>
        <p:spPr bwMode="auto">
          <a:xfrm>
            <a:off x="1512888" y="4718050"/>
            <a:ext cx="2579687" cy="1524000"/>
          </a:xfrm>
          <a:prstGeom prst="straightConnector1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3222567" name="AutoShape 39"/>
          <p:cNvCxnSpPr>
            <a:cxnSpLocks noChangeShapeType="1"/>
            <a:stCxn id="3222542" idx="2"/>
            <a:endCxn id="3222546" idx="4"/>
          </p:cNvCxnSpPr>
          <p:nvPr/>
        </p:nvCxnSpPr>
        <p:spPr bwMode="auto">
          <a:xfrm flipH="1" flipV="1">
            <a:off x="2781300" y="4214813"/>
            <a:ext cx="1311275" cy="2027237"/>
          </a:xfrm>
          <a:prstGeom prst="straightConnector1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sp>
        <p:nvSpPr>
          <p:cNvPr id="3222568" name="Rectangle 40"/>
          <p:cNvSpPr>
            <a:spLocks noChangeArrowheads="1"/>
          </p:cNvSpPr>
          <p:nvPr/>
        </p:nvSpPr>
        <p:spPr bwMode="auto">
          <a:xfrm>
            <a:off x="0" y="6400800"/>
            <a:ext cx="830580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Clique</a:t>
            </a:r>
            <a:r>
              <a:rPr lang="en-US" sz="2800"/>
              <a:t> </a:t>
            </a:r>
            <a:r>
              <a:rPr lang="en-US" sz="2800" b="0"/>
              <a:t>is in NP </a:t>
            </a:r>
            <a:r>
              <a:rPr lang="en-US" sz="2800" b="0">
                <a:latin typeface="Symbol" pitchFamily="18" charset="2"/>
              </a:rPr>
              <a:t>Þ</a:t>
            </a:r>
            <a:r>
              <a:rPr lang="en-US" sz="2800" b="0"/>
              <a:t> </a:t>
            </a:r>
            <a:r>
              <a:rPr lang="en-US" sz="2800" b="0">
                <a:solidFill>
                  <a:srgbClr val="FF00FF"/>
                </a:solidFill>
              </a:rPr>
              <a:t>clique</a:t>
            </a:r>
            <a:r>
              <a:rPr lang="en-US" sz="2800" b="0"/>
              <a:t> is NP-complete.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727700" y="3886200"/>
            <a:ext cx="1728788" cy="928688"/>
            <a:chOff x="2304" y="2928"/>
            <a:chExt cx="1089" cy="585"/>
          </a:xfrm>
        </p:grpSpPr>
        <p:pic>
          <p:nvPicPr>
            <p:cNvPr id="249904" name="Picture 42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4" y="2928"/>
              <a:ext cx="10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9905" name="Rectangle 43"/>
            <p:cNvSpPr>
              <a:spLocks noChangeArrowheads="1"/>
            </p:cNvSpPr>
            <p:nvPr/>
          </p:nvSpPr>
          <p:spPr bwMode="auto">
            <a:xfrm>
              <a:off x="2380" y="3042"/>
              <a:ext cx="10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Graph clique</a:t>
              </a:r>
            </a:p>
            <a:p>
              <a:pPr marL="342900" indent="-342900" algn="ctr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solver</a:t>
              </a:r>
            </a:p>
          </p:txBody>
        </p:sp>
      </p:grpSp>
      <p:sp>
        <p:nvSpPr>
          <p:cNvPr id="3222572" name="AutoShape 44"/>
          <p:cNvSpPr>
            <a:spLocks noChangeArrowheads="1"/>
          </p:cNvSpPr>
          <p:nvPr/>
        </p:nvSpPr>
        <p:spPr bwMode="auto">
          <a:xfrm>
            <a:off x="1066800" y="3810000"/>
            <a:ext cx="3505200" cy="2654300"/>
          </a:xfrm>
          <a:prstGeom prst="roundRect">
            <a:avLst>
              <a:gd name="adj" fmla="val 1157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222573" name="Line 45"/>
          <p:cNvSpPr>
            <a:spLocks noChangeShapeType="1"/>
          </p:cNvSpPr>
          <p:nvPr/>
        </p:nvSpPr>
        <p:spPr bwMode="auto">
          <a:xfrm flipH="1" flipV="1">
            <a:off x="4572000" y="4267200"/>
            <a:ext cx="11430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pic>
        <p:nvPicPr>
          <p:cNvPr id="3222574" name="Picture 46" descr="800px-Maqu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71900"/>
            <a:ext cx="12192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2575" name="Line 47"/>
          <p:cNvSpPr>
            <a:spLocks noChangeShapeType="1"/>
          </p:cNvSpPr>
          <p:nvPr/>
        </p:nvSpPr>
        <p:spPr bwMode="auto">
          <a:xfrm flipH="1" flipV="1">
            <a:off x="6773863" y="4806950"/>
            <a:ext cx="0" cy="45085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2576" name="AutoShape 48"/>
          <p:cNvSpPr>
            <a:spLocks noChangeArrowheads="1"/>
          </p:cNvSpPr>
          <p:nvPr/>
        </p:nvSpPr>
        <p:spPr bwMode="auto">
          <a:xfrm>
            <a:off x="4953000" y="5257800"/>
            <a:ext cx="3810000" cy="1066800"/>
          </a:xfrm>
          <a:prstGeom prst="roundRect">
            <a:avLst>
              <a:gd name="adj" fmla="val 464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3222577" name="AutoShape 49"/>
          <p:cNvCxnSpPr>
            <a:cxnSpLocks noChangeShapeType="1"/>
            <a:stCxn id="3222576" idx="3"/>
          </p:cNvCxnSpPr>
          <p:nvPr/>
        </p:nvCxnSpPr>
        <p:spPr bwMode="auto">
          <a:xfrm flipH="1" flipV="1">
            <a:off x="5410200" y="3581400"/>
            <a:ext cx="3352800" cy="2209800"/>
          </a:xfrm>
          <a:prstGeom prst="curvedConnector3">
            <a:avLst>
              <a:gd name="adj1" fmla="val -6819"/>
            </a:avLst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2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2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2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2225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2225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2225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22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22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22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22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22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2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32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32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32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32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32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32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32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32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32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32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32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32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32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32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32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32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32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32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32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32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1000"/>
                                        <p:tgtEl>
                                          <p:spTgt spid="3222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1000"/>
                                        <p:tgtEl>
                                          <p:spTgt spid="3222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2000"/>
                                        <p:tgtEl>
                                          <p:spTgt spid="32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2000"/>
                                        <p:tgtEl>
                                          <p:spTgt spid="32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0"/>
                            </p:stCondLst>
                            <p:childTnLst>
                              <p:par>
                                <p:cTn id="1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0" dur="2000"/>
                                        <p:tgtEl>
                                          <p:spTgt spid="32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0"/>
                                        <p:tgtEl>
                                          <p:spTgt spid="3222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3222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3222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"/>
                            </p:stCondLst>
                            <p:childTnLst>
                              <p:par>
                                <p:cTn id="2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3000" fill="hold"/>
                                        <p:tgtEl>
                                          <p:spTgt spid="3222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000" fill="hold"/>
                                        <p:tgtEl>
                                          <p:spTgt spid="3222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1000"/>
                                        <p:tgtEl>
                                          <p:spTgt spid="32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1000"/>
                                        <p:tgtEl>
                                          <p:spTgt spid="32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00"/>
                            </p:stCondLst>
                            <p:childTnLst>
                              <p:par>
                                <p:cTn id="2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2000"/>
                                        <p:tgtEl>
                                          <p:spTgt spid="322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000"/>
                            </p:stCondLst>
                            <p:childTnLst>
                              <p:par>
                                <p:cTn id="2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2000"/>
                                        <p:tgtEl>
                                          <p:spTgt spid="322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2000"/>
                                        <p:tgtEl>
                                          <p:spTgt spid="32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2535" grpId="0" animBg="1"/>
      <p:bldP spid="3222540" grpId="0" animBg="1"/>
      <p:bldP spid="3222541" grpId="0" animBg="1"/>
      <p:bldP spid="3222542" grpId="0" animBg="1"/>
      <p:bldP spid="3222543" grpId="0" animBg="1"/>
      <p:bldP spid="3222544" grpId="0" animBg="1"/>
      <p:bldP spid="3222545" grpId="0" animBg="1"/>
      <p:bldP spid="3222546" grpId="0" animBg="1"/>
      <p:bldP spid="3222547" grpId="0" animBg="1"/>
      <p:bldP spid="3222568" grpId="0"/>
      <p:bldP spid="3222572" grpId="0" animBg="1"/>
      <p:bldP spid="3222573" grpId="0" animBg="1"/>
      <p:bldP spid="3222575" grpId="0" animBg="1"/>
      <p:bldP spid="322257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554" name="AutoShape 2"/>
          <p:cNvSpPr>
            <a:spLocks noChangeArrowheads="1"/>
          </p:cNvSpPr>
          <p:nvPr/>
        </p:nvSpPr>
        <p:spPr bwMode="auto">
          <a:xfrm>
            <a:off x="1092200" y="3686175"/>
            <a:ext cx="2971800" cy="2514600"/>
          </a:xfrm>
          <a:prstGeom prst="roundRect">
            <a:avLst>
              <a:gd name="adj" fmla="val 1157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223555" name="AutoShape 3"/>
          <p:cNvSpPr>
            <a:spLocks noChangeArrowheads="1"/>
          </p:cNvSpPr>
          <p:nvPr/>
        </p:nvSpPr>
        <p:spPr bwMode="auto">
          <a:xfrm>
            <a:off x="5638800" y="3686175"/>
            <a:ext cx="2971800" cy="2514600"/>
          </a:xfrm>
          <a:prstGeom prst="roundRect">
            <a:avLst>
              <a:gd name="adj" fmla="val 1157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223556" name="Rectangle 4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Independent Sets</a:t>
            </a: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3558" name="Rectangle 6"/>
          <p:cNvSpPr>
            <a:spLocks noChangeArrowheads="1"/>
          </p:cNvSpPr>
          <p:nvPr/>
        </p:nvSpPr>
        <p:spPr bwMode="auto">
          <a:xfrm>
            <a:off x="76200" y="609600"/>
            <a:ext cx="9067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Independent set problem</a:t>
            </a:r>
            <a:r>
              <a:rPr lang="en-US" sz="2800" b="0"/>
              <a:t>: given a graph and an integer k,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	is there a pairwise non-adjacent node subset of size k?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The </a:t>
            </a:r>
            <a:r>
              <a:rPr lang="en-US" sz="2800" b="0">
                <a:solidFill>
                  <a:srgbClr val="FF00FF"/>
                </a:solidFill>
              </a:rPr>
              <a:t>independent set</a:t>
            </a:r>
            <a:r>
              <a:rPr lang="en-US" sz="2800" b="0"/>
              <a:t> problem is NP-complete.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Proof: Reduction from graph clique: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Idea: independent set is an “anti-clique” (i.e., negated clique)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  <a:buFont typeface="Symbol" pitchFamily="18" charset="2"/>
              <a:buChar char="Þ"/>
            </a:pPr>
            <a:r>
              <a:rPr lang="en-US" sz="2800" b="0"/>
              <a:t>finding a clique reduces to finding an independent set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en-US" sz="2800" b="0"/>
              <a:t>	in the complement graph: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44600" y="3838575"/>
            <a:ext cx="2713038" cy="2209800"/>
            <a:chOff x="3187" y="2448"/>
            <a:chExt cx="1709" cy="1392"/>
          </a:xfrm>
        </p:grpSpPr>
        <p:cxnSp>
          <p:nvCxnSpPr>
            <p:cNvPr id="250931" name="AutoShape 8"/>
            <p:cNvCxnSpPr>
              <a:cxnSpLocks noChangeShapeType="1"/>
              <a:stCxn id="250937" idx="1"/>
              <a:endCxn id="250940" idx="4"/>
            </p:cNvCxnSpPr>
            <p:nvPr/>
          </p:nvCxnSpPr>
          <p:spPr bwMode="auto">
            <a:xfrm flipH="1" flipV="1">
              <a:off x="4192" y="2655"/>
              <a:ext cx="32" cy="989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32" name="AutoShape 9"/>
            <p:cNvCxnSpPr>
              <a:cxnSpLocks noChangeShapeType="1"/>
              <a:stCxn id="250936" idx="6"/>
              <a:endCxn id="250940" idx="4"/>
            </p:cNvCxnSpPr>
            <p:nvPr/>
          </p:nvCxnSpPr>
          <p:spPr bwMode="auto">
            <a:xfrm flipV="1">
              <a:off x="3393" y="2655"/>
              <a:ext cx="799" cy="317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33" name="AutoShape 10"/>
            <p:cNvCxnSpPr>
              <a:cxnSpLocks noChangeShapeType="1"/>
              <a:stCxn id="250936" idx="6"/>
              <a:endCxn id="250937" idx="1"/>
            </p:cNvCxnSpPr>
            <p:nvPr/>
          </p:nvCxnSpPr>
          <p:spPr bwMode="auto">
            <a:xfrm>
              <a:off x="3393" y="2972"/>
              <a:ext cx="831" cy="672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34" name="AutoShape 11"/>
            <p:cNvCxnSpPr>
              <a:cxnSpLocks noChangeShapeType="1"/>
              <a:stCxn id="250936" idx="6"/>
              <a:endCxn id="250938" idx="2"/>
            </p:cNvCxnSpPr>
            <p:nvPr/>
          </p:nvCxnSpPr>
          <p:spPr bwMode="auto">
            <a:xfrm>
              <a:off x="3393" y="2972"/>
              <a:ext cx="1249" cy="393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sp>
          <p:nvSpPr>
            <p:cNvPr id="250935" name="Oval 12"/>
            <p:cNvSpPr>
              <a:spLocks noChangeArrowheads="1"/>
            </p:cNvSpPr>
            <p:nvPr/>
          </p:nvSpPr>
          <p:spPr bwMode="auto">
            <a:xfrm rot="-924206">
              <a:off x="3344" y="3495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0936" name="Oval 13"/>
            <p:cNvSpPr>
              <a:spLocks noChangeArrowheads="1"/>
            </p:cNvSpPr>
            <p:nvPr/>
          </p:nvSpPr>
          <p:spPr bwMode="auto">
            <a:xfrm>
              <a:off x="3187" y="2871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0937" name="Oval 14"/>
            <p:cNvSpPr>
              <a:spLocks noChangeArrowheads="1"/>
            </p:cNvSpPr>
            <p:nvPr/>
          </p:nvSpPr>
          <p:spPr bwMode="auto">
            <a:xfrm rot="1073768">
              <a:off x="4168" y="3639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250938" name="Oval 15"/>
            <p:cNvSpPr>
              <a:spLocks noChangeArrowheads="1"/>
            </p:cNvSpPr>
            <p:nvPr/>
          </p:nvSpPr>
          <p:spPr bwMode="auto">
            <a:xfrm>
              <a:off x="4648" y="3264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250939" name="Oval 16"/>
            <p:cNvSpPr>
              <a:spLocks noChangeArrowheads="1"/>
            </p:cNvSpPr>
            <p:nvPr/>
          </p:nvSpPr>
          <p:spPr bwMode="auto">
            <a:xfrm>
              <a:off x="4696" y="2832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250940" name="Oval 17"/>
            <p:cNvSpPr>
              <a:spLocks noChangeArrowheads="1"/>
            </p:cNvSpPr>
            <p:nvPr/>
          </p:nvSpPr>
          <p:spPr bwMode="auto">
            <a:xfrm>
              <a:off x="4092" y="2448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CC33"/>
                </a:solidFill>
              </a:endParaRPr>
            </a:p>
          </p:txBody>
        </p:sp>
        <p:sp>
          <p:nvSpPr>
            <p:cNvPr id="250941" name="Oval 18"/>
            <p:cNvSpPr>
              <a:spLocks noChangeArrowheads="1"/>
            </p:cNvSpPr>
            <p:nvPr/>
          </p:nvSpPr>
          <p:spPr bwMode="auto">
            <a:xfrm>
              <a:off x="3592" y="2448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CC33"/>
                </a:solidFill>
              </a:endParaRPr>
            </a:p>
          </p:txBody>
        </p:sp>
        <p:cxnSp>
          <p:nvCxnSpPr>
            <p:cNvPr id="250942" name="AutoShape 19"/>
            <p:cNvCxnSpPr>
              <a:cxnSpLocks noChangeShapeType="1"/>
              <a:stCxn id="250935" idx="6"/>
              <a:endCxn id="250941" idx="4"/>
            </p:cNvCxnSpPr>
            <p:nvPr/>
          </p:nvCxnSpPr>
          <p:spPr bwMode="auto">
            <a:xfrm flipV="1">
              <a:off x="3546" y="2655"/>
              <a:ext cx="146" cy="911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43" name="AutoShape 20"/>
            <p:cNvCxnSpPr>
              <a:cxnSpLocks noChangeShapeType="1"/>
              <a:stCxn id="250935" idx="6"/>
              <a:endCxn id="250939" idx="2"/>
            </p:cNvCxnSpPr>
            <p:nvPr/>
          </p:nvCxnSpPr>
          <p:spPr bwMode="auto">
            <a:xfrm flipV="1">
              <a:off x="3546" y="2933"/>
              <a:ext cx="1144" cy="633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44" name="AutoShape 21"/>
            <p:cNvCxnSpPr>
              <a:cxnSpLocks noChangeShapeType="1"/>
              <a:stCxn id="250937" idx="1"/>
              <a:endCxn id="250941" idx="4"/>
            </p:cNvCxnSpPr>
            <p:nvPr/>
          </p:nvCxnSpPr>
          <p:spPr bwMode="auto">
            <a:xfrm flipH="1" flipV="1">
              <a:off x="3692" y="2655"/>
              <a:ext cx="532" cy="989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45" name="AutoShape 22"/>
            <p:cNvCxnSpPr>
              <a:cxnSpLocks noChangeShapeType="1"/>
              <a:stCxn id="250939" idx="2"/>
              <a:endCxn id="250940" idx="4"/>
            </p:cNvCxnSpPr>
            <p:nvPr/>
          </p:nvCxnSpPr>
          <p:spPr bwMode="auto">
            <a:xfrm flipH="1" flipV="1">
              <a:off x="4192" y="2655"/>
              <a:ext cx="498" cy="278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46" name="AutoShape 23"/>
            <p:cNvCxnSpPr>
              <a:cxnSpLocks noChangeShapeType="1"/>
              <a:stCxn id="250937" idx="1"/>
              <a:endCxn id="250938" idx="2"/>
            </p:cNvCxnSpPr>
            <p:nvPr/>
          </p:nvCxnSpPr>
          <p:spPr bwMode="auto">
            <a:xfrm flipV="1">
              <a:off x="4224" y="3365"/>
              <a:ext cx="418" cy="279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47" name="AutoShape 24"/>
            <p:cNvCxnSpPr>
              <a:cxnSpLocks noChangeShapeType="1"/>
              <a:stCxn id="250940" idx="4"/>
              <a:endCxn id="250938" idx="2"/>
            </p:cNvCxnSpPr>
            <p:nvPr/>
          </p:nvCxnSpPr>
          <p:spPr bwMode="auto">
            <a:xfrm>
              <a:off x="4192" y="2655"/>
              <a:ext cx="450" cy="710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  <p:cxnSp>
          <p:nvCxnSpPr>
            <p:cNvPr id="250948" name="AutoShape 25"/>
            <p:cNvCxnSpPr>
              <a:cxnSpLocks noChangeShapeType="1"/>
              <a:stCxn id="250941" idx="4"/>
              <a:endCxn id="250940" idx="4"/>
            </p:cNvCxnSpPr>
            <p:nvPr/>
          </p:nvCxnSpPr>
          <p:spPr bwMode="auto">
            <a:xfrm>
              <a:off x="3692" y="2655"/>
              <a:ext cx="500" cy="0"/>
            </a:xfrm>
            <a:prstGeom prst="straightConnector1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</p:cxnSp>
      </p:grpSp>
      <p:cxnSp>
        <p:nvCxnSpPr>
          <p:cNvPr id="3223578" name="AutoShape 26"/>
          <p:cNvCxnSpPr>
            <a:cxnSpLocks noChangeShapeType="1"/>
            <a:stCxn id="250936" idx="6"/>
            <a:endCxn id="250940" idx="4"/>
          </p:cNvCxnSpPr>
          <p:nvPr/>
        </p:nvCxnSpPr>
        <p:spPr bwMode="auto">
          <a:xfrm flipV="1">
            <a:off x="1571625" y="4167188"/>
            <a:ext cx="1268413" cy="503237"/>
          </a:xfrm>
          <a:prstGeom prst="straightConnector1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3223579" name="AutoShape 27"/>
          <p:cNvCxnSpPr>
            <a:cxnSpLocks noChangeShapeType="1"/>
            <a:stCxn id="250936" idx="6"/>
            <a:endCxn id="250937" idx="1"/>
          </p:cNvCxnSpPr>
          <p:nvPr/>
        </p:nvCxnSpPr>
        <p:spPr bwMode="auto">
          <a:xfrm>
            <a:off x="1571625" y="4670425"/>
            <a:ext cx="1319213" cy="1066800"/>
          </a:xfrm>
          <a:prstGeom prst="straightConnector1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3223580" name="AutoShape 28"/>
          <p:cNvCxnSpPr>
            <a:cxnSpLocks noChangeShapeType="1"/>
            <a:stCxn id="250937" idx="1"/>
            <a:endCxn id="250940" idx="4"/>
          </p:cNvCxnSpPr>
          <p:nvPr/>
        </p:nvCxnSpPr>
        <p:spPr bwMode="auto">
          <a:xfrm flipH="1" flipV="1">
            <a:off x="2840038" y="4167188"/>
            <a:ext cx="50800" cy="1570037"/>
          </a:xfrm>
          <a:prstGeom prst="straightConnector1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3223581" name="AutoShape 29"/>
          <p:cNvCxnSpPr>
            <a:cxnSpLocks noChangeShapeType="1"/>
            <a:stCxn id="250937" idx="1"/>
            <a:endCxn id="250938" idx="2"/>
          </p:cNvCxnSpPr>
          <p:nvPr/>
        </p:nvCxnSpPr>
        <p:spPr bwMode="auto">
          <a:xfrm flipV="1">
            <a:off x="2890838" y="5294313"/>
            <a:ext cx="663575" cy="442912"/>
          </a:xfrm>
          <a:prstGeom prst="straightConnector1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3223582" name="AutoShape 30"/>
          <p:cNvCxnSpPr>
            <a:cxnSpLocks noChangeShapeType="1"/>
            <a:stCxn id="250938" idx="2"/>
            <a:endCxn id="250940" idx="4"/>
          </p:cNvCxnSpPr>
          <p:nvPr/>
        </p:nvCxnSpPr>
        <p:spPr bwMode="auto">
          <a:xfrm flipH="1" flipV="1">
            <a:off x="2840038" y="4167188"/>
            <a:ext cx="714375" cy="1127125"/>
          </a:xfrm>
          <a:prstGeom prst="straightConnector1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3223583" name="AutoShape 31"/>
          <p:cNvCxnSpPr>
            <a:cxnSpLocks noChangeShapeType="1"/>
            <a:stCxn id="250938" idx="2"/>
            <a:endCxn id="250936" idx="6"/>
          </p:cNvCxnSpPr>
          <p:nvPr/>
        </p:nvCxnSpPr>
        <p:spPr bwMode="auto">
          <a:xfrm flipH="1" flipV="1">
            <a:off x="1571625" y="4670425"/>
            <a:ext cx="1982788" cy="623888"/>
          </a:xfrm>
          <a:prstGeom prst="straightConnector1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</p:cxnSp>
      <p:sp>
        <p:nvSpPr>
          <p:cNvPr id="3223584" name="Line 32"/>
          <p:cNvSpPr>
            <a:spLocks noChangeShapeType="1"/>
          </p:cNvSpPr>
          <p:nvPr/>
        </p:nvSpPr>
        <p:spPr bwMode="auto">
          <a:xfrm flipH="1">
            <a:off x="4140200" y="4219575"/>
            <a:ext cx="1447800" cy="1588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med" len="lg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3585" name="Line 33"/>
          <p:cNvSpPr>
            <a:spLocks noChangeShapeType="1"/>
          </p:cNvSpPr>
          <p:nvPr/>
        </p:nvSpPr>
        <p:spPr bwMode="auto">
          <a:xfrm flipH="1">
            <a:off x="4140200" y="5284788"/>
            <a:ext cx="1447800" cy="1587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/>
            <a:tailEnd type="triangle" w="med" len="lg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3586" name="Oval 34"/>
          <p:cNvSpPr>
            <a:spLocks noChangeArrowheads="1"/>
          </p:cNvSpPr>
          <p:nvPr/>
        </p:nvSpPr>
        <p:spPr bwMode="auto">
          <a:xfrm>
            <a:off x="3498850" y="507047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3587" name="Oval 35"/>
          <p:cNvSpPr>
            <a:spLocks noChangeArrowheads="1"/>
          </p:cNvSpPr>
          <p:nvPr/>
        </p:nvSpPr>
        <p:spPr bwMode="auto">
          <a:xfrm>
            <a:off x="2730500" y="566102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3588" name="Oval 36"/>
          <p:cNvSpPr>
            <a:spLocks noChangeArrowheads="1"/>
          </p:cNvSpPr>
          <p:nvPr/>
        </p:nvSpPr>
        <p:spPr bwMode="auto">
          <a:xfrm>
            <a:off x="1174750" y="444182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3589" name="Oval 37"/>
          <p:cNvSpPr>
            <a:spLocks noChangeArrowheads="1"/>
          </p:cNvSpPr>
          <p:nvPr/>
        </p:nvSpPr>
        <p:spPr bwMode="auto">
          <a:xfrm>
            <a:off x="2616200" y="376872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225800" y="5729288"/>
            <a:ext cx="1728788" cy="928687"/>
            <a:chOff x="2304" y="2928"/>
            <a:chExt cx="1089" cy="585"/>
          </a:xfrm>
        </p:grpSpPr>
        <p:pic>
          <p:nvPicPr>
            <p:cNvPr id="250929" name="Picture 39" descr="274001281_edb8f86730_o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4" y="2928"/>
              <a:ext cx="10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0930" name="Rectangle 40"/>
            <p:cNvSpPr>
              <a:spLocks noChangeArrowheads="1"/>
            </p:cNvSpPr>
            <p:nvPr/>
          </p:nvSpPr>
          <p:spPr bwMode="auto">
            <a:xfrm>
              <a:off x="2380" y="3042"/>
              <a:ext cx="10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Graph clique</a:t>
              </a:r>
            </a:p>
            <a:p>
              <a:pPr marL="342900" indent="-342900" algn="ctr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solver</a:t>
              </a:r>
            </a:p>
          </p:txBody>
        </p:sp>
      </p:grpSp>
      <p:pic>
        <p:nvPicPr>
          <p:cNvPr id="3223593" name="Picture 41" descr="800px-Maqu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371975"/>
            <a:ext cx="14478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4902200" y="5729288"/>
            <a:ext cx="1828800" cy="928687"/>
            <a:chOff x="2784" y="3639"/>
            <a:chExt cx="1152" cy="585"/>
          </a:xfrm>
        </p:grpSpPr>
        <p:pic>
          <p:nvPicPr>
            <p:cNvPr id="250927" name="Picture 43" descr="274001281_edb8f86730_o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2784" y="3639"/>
              <a:ext cx="10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0928" name="Rectangle 44"/>
            <p:cNvSpPr>
              <a:spLocks noChangeArrowheads="1"/>
            </p:cNvSpPr>
            <p:nvPr/>
          </p:nvSpPr>
          <p:spPr bwMode="auto">
            <a:xfrm flipH="1">
              <a:off x="2923" y="3753"/>
              <a:ext cx="10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Independent</a:t>
              </a:r>
            </a:p>
            <a:p>
              <a:pPr marL="342900" indent="-342900" algn="ctr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set solver</a:t>
              </a:r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770563" y="3838575"/>
            <a:ext cx="2713037" cy="2209800"/>
            <a:chOff x="699" y="2448"/>
            <a:chExt cx="1709" cy="1392"/>
          </a:xfrm>
        </p:grpSpPr>
        <p:sp>
          <p:nvSpPr>
            <p:cNvPr id="250910" name="Oval 46"/>
            <p:cNvSpPr>
              <a:spLocks noChangeArrowheads="1"/>
            </p:cNvSpPr>
            <p:nvPr/>
          </p:nvSpPr>
          <p:spPr bwMode="auto">
            <a:xfrm rot="-924206">
              <a:off x="856" y="3495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0911" name="Oval 47"/>
            <p:cNvSpPr>
              <a:spLocks noChangeArrowheads="1"/>
            </p:cNvSpPr>
            <p:nvPr/>
          </p:nvSpPr>
          <p:spPr bwMode="auto">
            <a:xfrm>
              <a:off x="699" y="2871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0912" name="Oval 48"/>
            <p:cNvSpPr>
              <a:spLocks noChangeArrowheads="1"/>
            </p:cNvSpPr>
            <p:nvPr/>
          </p:nvSpPr>
          <p:spPr bwMode="auto">
            <a:xfrm rot="1073768">
              <a:off x="1680" y="3639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250913" name="Oval 49"/>
            <p:cNvSpPr>
              <a:spLocks noChangeArrowheads="1"/>
            </p:cNvSpPr>
            <p:nvPr/>
          </p:nvSpPr>
          <p:spPr bwMode="auto">
            <a:xfrm>
              <a:off x="2160" y="3264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250914" name="Oval 50"/>
            <p:cNvSpPr>
              <a:spLocks noChangeArrowheads="1"/>
            </p:cNvSpPr>
            <p:nvPr/>
          </p:nvSpPr>
          <p:spPr bwMode="auto">
            <a:xfrm>
              <a:off x="2208" y="2832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250915" name="Oval 51"/>
            <p:cNvSpPr>
              <a:spLocks noChangeArrowheads="1"/>
            </p:cNvSpPr>
            <p:nvPr/>
          </p:nvSpPr>
          <p:spPr bwMode="auto">
            <a:xfrm>
              <a:off x="1604" y="2448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CC33"/>
                </a:solidFill>
              </a:endParaRPr>
            </a:p>
          </p:txBody>
        </p:sp>
        <p:sp>
          <p:nvSpPr>
            <p:cNvPr id="250916" name="Oval 52"/>
            <p:cNvSpPr>
              <a:spLocks noChangeArrowheads="1"/>
            </p:cNvSpPr>
            <p:nvPr/>
          </p:nvSpPr>
          <p:spPr bwMode="auto">
            <a:xfrm>
              <a:off x="1104" y="2448"/>
              <a:ext cx="200" cy="20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33CC33"/>
                </a:solidFill>
              </a:endParaRPr>
            </a:p>
          </p:txBody>
        </p:sp>
        <p:cxnSp>
          <p:nvCxnSpPr>
            <p:cNvPr id="250917" name="AutoShape 53"/>
            <p:cNvCxnSpPr>
              <a:cxnSpLocks noChangeShapeType="1"/>
              <a:stCxn id="250910" idx="6"/>
              <a:endCxn id="250913" idx="2"/>
            </p:cNvCxnSpPr>
            <p:nvPr/>
          </p:nvCxnSpPr>
          <p:spPr bwMode="auto">
            <a:xfrm flipV="1">
              <a:off x="1058" y="3365"/>
              <a:ext cx="1096" cy="201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18" name="AutoShape 54"/>
            <p:cNvCxnSpPr>
              <a:cxnSpLocks noChangeShapeType="1"/>
              <a:stCxn id="250910" idx="6"/>
              <a:endCxn id="250912" idx="1"/>
            </p:cNvCxnSpPr>
            <p:nvPr/>
          </p:nvCxnSpPr>
          <p:spPr bwMode="auto">
            <a:xfrm>
              <a:off x="1058" y="3566"/>
              <a:ext cx="678" cy="78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19" name="AutoShape 55"/>
            <p:cNvCxnSpPr>
              <a:cxnSpLocks noChangeShapeType="1"/>
              <a:stCxn id="250914" idx="2"/>
              <a:endCxn id="250916" idx="4"/>
            </p:cNvCxnSpPr>
            <p:nvPr/>
          </p:nvCxnSpPr>
          <p:spPr bwMode="auto">
            <a:xfrm flipH="1" flipV="1">
              <a:off x="1204" y="2655"/>
              <a:ext cx="998" cy="278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20" name="AutoShape 56"/>
            <p:cNvCxnSpPr>
              <a:cxnSpLocks noChangeShapeType="1"/>
              <a:stCxn id="250913" idx="2"/>
              <a:endCxn id="250916" idx="4"/>
            </p:cNvCxnSpPr>
            <p:nvPr/>
          </p:nvCxnSpPr>
          <p:spPr bwMode="auto">
            <a:xfrm flipH="1" flipV="1">
              <a:off x="1204" y="2655"/>
              <a:ext cx="950" cy="710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21" name="AutoShape 57"/>
            <p:cNvCxnSpPr>
              <a:cxnSpLocks noChangeShapeType="1"/>
              <a:stCxn id="250911" idx="6"/>
              <a:endCxn id="250916" idx="4"/>
            </p:cNvCxnSpPr>
            <p:nvPr/>
          </p:nvCxnSpPr>
          <p:spPr bwMode="auto">
            <a:xfrm flipV="1">
              <a:off x="905" y="2655"/>
              <a:ext cx="299" cy="317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22" name="AutoShape 58"/>
            <p:cNvCxnSpPr>
              <a:cxnSpLocks noChangeShapeType="1"/>
              <a:stCxn id="250910" idx="6"/>
              <a:endCxn id="250911" idx="6"/>
            </p:cNvCxnSpPr>
            <p:nvPr/>
          </p:nvCxnSpPr>
          <p:spPr bwMode="auto">
            <a:xfrm flipH="1" flipV="1">
              <a:off x="905" y="2972"/>
              <a:ext cx="153" cy="594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23" name="AutoShape 59"/>
            <p:cNvCxnSpPr>
              <a:cxnSpLocks noChangeShapeType="1"/>
              <a:stCxn id="250911" idx="6"/>
              <a:endCxn id="250914" idx="2"/>
            </p:cNvCxnSpPr>
            <p:nvPr/>
          </p:nvCxnSpPr>
          <p:spPr bwMode="auto">
            <a:xfrm flipV="1">
              <a:off x="905" y="2933"/>
              <a:ext cx="1297" cy="39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24" name="AutoShape 60"/>
            <p:cNvCxnSpPr>
              <a:cxnSpLocks noChangeShapeType="1"/>
              <a:stCxn id="250915" idx="4"/>
              <a:endCxn id="250910" idx="6"/>
            </p:cNvCxnSpPr>
            <p:nvPr/>
          </p:nvCxnSpPr>
          <p:spPr bwMode="auto">
            <a:xfrm flipH="1">
              <a:off x="1058" y="2655"/>
              <a:ext cx="646" cy="911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25" name="AutoShape 61"/>
            <p:cNvCxnSpPr>
              <a:cxnSpLocks noChangeShapeType="1"/>
              <a:stCxn id="250914" idx="2"/>
              <a:endCxn id="250912" idx="1"/>
            </p:cNvCxnSpPr>
            <p:nvPr/>
          </p:nvCxnSpPr>
          <p:spPr bwMode="auto">
            <a:xfrm flipH="1">
              <a:off x="1736" y="2933"/>
              <a:ext cx="466" cy="711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0926" name="AutoShape 62"/>
            <p:cNvCxnSpPr>
              <a:cxnSpLocks noChangeShapeType="1"/>
              <a:stCxn id="250914" idx="2"/>
              <a:endCxn id="250913" idx="2"/>
            </p:cNvCxnSpPr>
            <p:nvPr/>
          </p:nvCxnSpPr>
          <p:spPr bwMode="auto">
            <a:xfrm flipH="1">
              <a:off x="2154" y="2933"/>
              <a:ext cx="48" cy="43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</p:grpSp>
      <p:sp>
        <p:nvSpPr>
          <p:cNvPr id="3223615" name="Oval 63"/>
          <p:cNvSpPr>
            <a:spLocks noChangeArrowheads="1"/>
          </p:cNvSpPr>
          <p:nvPr/>
        </p:nvSpPr>
        <p:spPr bwMode="auto">
          <a:xfrm>
            <a:off x="8020050" y="507047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3616" name="Oval 64"/>
          <p:cNvSpPr>
            <a:spLocks noChangeArrowheads="1"/>
          </p:cNvSpPr>
          <p:nvPr/>
        </p:nvSpPr>
        <p:spPr bwMode="auto">
          <a:xfrm>
            <a:off x="7251700" y="566102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3617" name="Oval 65"/>
          <p:cNvSpPr>
            <a:spLocks noChangeArrowheads="1"/>
          </p:cNvSpPr>
          <p:nvPr/>
        </p:nvSpPr>
        <p:spPr bwMode="auto">
          <a:xfrm>
            <a:off x="5695950" y="444182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3618" name="Oval 66"/>
          <p:cNvSpPr>
            <a:spLocks noChangeArrowheads="1"/>
          </p:cNvSpPr>
          <p:nvPr/>
        </p:nvSpPr>
        <p:spPr bwMode="auto">
          <a:xfrm>
            <a:off x="7137400" y="3768725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23619" name="Line 67"/>
          <p:cNvSpPr>
            <a:spLocks noChangeShapeType="1"/>
          </p:cNvSpPr>
          <p:nvPr/>
        </p:nvSpPr>
        <p:spPr bwMode="auto">
          <a:xfrm flipH="1" flipV="1">
            <a:off x="4673600" y="6200775"/>
            <a:ext cx="4572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23620" name="Rectangle 68"/>
          <p:cNvSpPr>
            <a:spLocks noChangeArrowheads="1"/>
          </p:cNvSpPr>
          <p:nvPr/>
        </p:nvSpPr>
        <p:spPr bwMode="auto">
          <a:xfrm>
            <a:off x="0" y="6140450"/>
            <a:ext cx="32766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FF"/>
                </a:solidFill>
              </a:rPr>
              <a:t>Independent set</a:t>
            </a:r>
            <a:r>
              <a:rPr lang="en-US" sz="2400"/>
              <a:t> </a:t>
            </a:r>
            <a:r>
              <a:rPr lang="en-US" sz="2400" b="0">
                <a:latin typeface="Symbol" pitchFamily="18" charset="2"/>
              </a:rPr>
              <a:t>Î</a:t>
            </a:r>
            <a:r>
              <a:rPr lang="en-US" sz="2400" b="0"/>
              <a:t>NP </a:t>
            </a:r>
          </a:p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400" b="0">
                <a:latin typeface="Symbol" pitchFamily="18" charset="2"/>
              </a:rPr>
              <a:t>Þ</a:t>
            </a:r>
            <a:r>
              <a:rPr lang="en-US" sz="2400" b="0"/>
              <a:t> NP-complete.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2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2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2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2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2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2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2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2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2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223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223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23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23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32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22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22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223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223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223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223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22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22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32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000"/>
                                        <p:tgtEl>
                                          <p:spTgt spid="32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2000"/>
                                        <p:tgtEl>
                                          <p:spTgt spid="32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000"/>
                                        <p:tgtEl>
                                          <p:spTgt spid="32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000"/>
                                        <p:tgtEl>
                                          <p:spTgt spid="32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000"/>
                                        <p:tgtEl>
                                          <p:spTgt spid="32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2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22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2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2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2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2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3223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0"/>
                                        <p:tgtEl>
                                          <p:spTgt spid="3223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3000" fill="hold"/>
                                        <p:tgtEl>
                                          <p:spTgt spid="3223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0" fill="hold"/>
                                        <p:tgtEl>
                                          <p:spTgt spid="3223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3554" grpId="0" animBg="1"/>
      <p:bldP spid="3223555" grpId="0" animBg="1"/>
      <p:bldP spid="3223584" grpId="0" animBg="1"/>
      <p:bldP spid="3223585" grpId="0" animBg="1"/>
      <p:bldP spid="3223586" grpId="0" animBg="1"/>
      <p:bldP spid="3223587" grpId="0" animBg="1"/>
      <p:bldP spid="3223588" grpId="0" animBg="1"/>
      <p:bldP spid="3223589" grpId="0" animBg="1"/>
      <p:bldP spid="3223615" grpId="0" animBg="1"/>
      <p:bldP spid="3223616" grpId="0" animBg="1"/>
      <p:bldP spid="3223617" grpId="0" animBg="1"/>
      <p:bldP spid="3223618" grpId="0" animBg="1"/>
      <p:bldP spid="32236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120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63" y="0"/>
            <a:ext cx="5926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Graph Colorability</a:t>
            </a: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885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Problem</a:t>
            </a:r>
            <a:r>
              <a:rPr lang="en-US" sz="3200" b="0"/>
              <a:t>: is a given graph G 3-colorable?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Graph 3-colorability is NP-complete.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Proof: Reduction from 3-SAT.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Idea</a:t>
            </a:r>
            <a:r>
              <a:rPr lang="en-US" sz="3200" b="0"/>
              <a:t>: construct a colorability “</a:t>
            </a:r>
            <a:r>
              <a:rPr lang="en-US" sz="3200" b="0">
                <a:solidFill>
                  <a:srgbClr val="FF0000"/>
                </a:solidFill>
              </a:rPr>
              <a:t>OR gate</a:t>
            </a:r>
            <a:r>
              <a:rPr lang="en-US" sz="3200" b="0"/>
              <a:t>” “gadget”:</a:t>
            </a:r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1752600" y="3429000"/>
            <a:ext cx="9350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4800" b="0">
                <a:latin typeface="Symbol" pitchFamily="18" charset="2"/>
              </a:rPr>
              <a:t>Þ</a:t>
            </a:r>
            <a:r>
              <a:rPr lang="en-US" sz="8800" b="0">
                <a:latin typeface="Symbol" pitchFamily="18" charset="2"/>
              </a:rPr>
              <a:t> 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7620000" y="5105400"/>
            <a:ext cx="1143000" cy="1295400"/>
            <a:chOff x="4848" y="2160"/>
            <a:chExt cx="720" cy="816"/>
          </a:xfrm>
        </p:grpSpPr>
        <p:cxnSp>
          <p:nvCxnSpPr>
            <p:cNvPr id="252966" name="AutoShape 25"/>
            <p:cNvCxnSpPr>
              <a:cxnSpLocks noChangeShapeType="1"/>
              <a:stCxn id="252970" idx="2"/>
              <a:endCxn id="252969" idx="5"/>
            </p:cNvCxnSpPr>
            <p:nvPr/>
          </p:nvCxnSpPr>
          <p:spPr bwMode="auto">
            <a:xfrm flipV="1">
              <a:off x="5097" y="2661"/>
              <a:ext cx="266" cy="195"/>
            </a:xfrm>
            <a:prstGeom prst="straightConnector1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252967" name="AutoShape 26"/>
            <p:cNvCxnSpPr>
              <a:cxnSpLocks noChangeShapeType="1"/>
              <a:stCxn id="252970" idx="0"/>
              <a:endCxn id="252971" idx="4"/>
            </p:cNvCxnSpPr>
            <p:nvPr/>
          </p:nvCxnSpPr>
          <p:spPr bwMode="auto">
            <a:xfrm flipV="1">
              <a:off x="4968" y="2409"/>
              <a:ext cx="0" cy="318"/>
            </a:xfrm>
            <a:prstGeom prst="straightConnector1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252968" name="AutoShape 27"/>
            <p:cNvCxnSpPr>
              <a:cxnSpLocks noChangeShapeType="1"/>
              <a:stCxn id="252971" idx="2"/>
              <a:endCxn id="252969" idx="7"/>
            </p:cNvCxnSpPr>
            <p:nvPr/>
          </p:nvCxnSpPr>
          <p:spPr bwMode="auto">
            <a:xfrm>
              <a:off x="5097" y="2280"/>
              <a:ext cx="266" cy="194"/>
            </a:xfrm>
            <a:prstGeom prst="straightConnector1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</p:cxnSp>
        <p:sp>
          <p:nvSpPr>
            <p:cNvPr id="252969" name="Oval 18"/>
            <p:cNvSpPr>
              <a:spLocks noChangeArrowheads="1"/>
            </p:cNvSpPr>
            <p:nvPr/>
          </p:nvSpPr>
          <p:spPr bwMode="auto">
            <a:xfrm flipH="1">
              <a:off x="5328" y="2448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70" name="Oval 20"/>
            <p:cNvSpPr>
              <a:spLocks noChangeArrowheads="1"/>
            </p:cNvSpPr>
            <p:nvPr/>
          </p:nvSpPr>
          <p:spPr bwMode="auto">
            <a:xfrm flipH="1">
              <a:off x="4848" y="2736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3200"/>
                <a:t>F</a:t>
              </a:r>
            </a:p>
          </p:txBody>
        </p:sp>
        <p:sp>
          <p:nvSpPr>
            <p:cNvPr id="252971" name="Oval 21"/>
            <p:cNvSpPr>
              <a:spLocks noChangeArrowheads="1"/>
            </p:cNvSpPr>
            <p:nvPr/>
          </p:nvSpPr>
          <p:spPr bwMode="auto">
            <a:xfrm flipH="1">
              <a:off x="4848" y="2160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/>
                <a:t>T</a:t>
              </a:r>
            </a:p>
          </p:txBody>
        </p:sp>
      </p:grpSp>
      <p:sp>
        <p:nvSpPr>
          <p:cNvPr id="718888" name="Rectangle 40"/>
          <p:cNvSpPr>
            <a:spLocks noChangeArrowheads="1"/>
          </p:cNvSpPr>
          <p:nvPr/>
        </p:nvSpPr>
        <p:spPr bwMode="auto">
          <a:xfrm>
            <a:off x="152400" y="4106863"/>
            <a:ext cx="1498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(x+y+z)</a:t>
            </a:r>
          </a:p>
        </p:txBody>
      </p:sp>
      <p:sp>
        <p:nvSpPr>
          <p:cNvPr id="718889" name="Rectangle 41"/>
          <p:cNvSpPr>
            <a:spLocks noChangeArrowheads="1"/>
          </p:cNvSpPr>
          <p:nvPr/>
        </p:nvSpPr>
        <p:spPr bwMode="auto">
          <a:xfrm>
            <a:off x="76200" y="57912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Property</a:t>
            </a:r>
            <a:r>
              <a:rPr lang="en-US" sz="3200" b="0"/>
              <a:t>: gadget is 3-colorable iff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		(x+y+z) is true</a:t>
            </a: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7620000" y="3352800"/>
            <a:ext cx="1143000" cy="1295400"/>
            <a:chOff x="4848" y="3264"/>
            <a:chExt cx="720" cy="816"/>
          </a:xfrm>
        </p:grpSpPr>
        <p:sp>
          <p:nvSpPr>
            <p:cNvPr id="252959" name="Oval 44"/>
            <p:cNvSpPr>
              <a:spLocks noChangeArrowheads="1"/>
            </p:cNvSpPr>
            <p:nvPr/>
          </p:nvSpPr>
          <p:spPr bwMode="auto">
            <a:xfrm flipH="1">
              <a:off x="5328" y="3552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0" name="Oval 45"/>
            <p:cNvSpPr>
              <a:spLocks noChangeArrowheads="1"/>
            </p:cNvSpPr>
            <p:nvPr/>
          </p:nvSpPr>
          <p:spPr bwMode="auto">
            <a:xfrm flipH="1">
              <a:off x="4848" y="384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x'</a:t>
              </a:r>
            </a:p>
          </p:txBody>
        </p:sp>
        <p:sp>
          <p:nvSpPr>
            <p:cNvPr id="252961" name="Oval 46"/>
            <p:cNvSpPr>
              <a:spLocks noChangeArrowheads="1"/>
            </p:cNvSpPr>
            <p:nvPr/>
          </p:nvSpPr>
          <p:spPr bwMode="auto">
            <a:xfrm flipH="1">
              <a:off x="4848" y="3264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x</a:t>
              </a:r>
            </a:p>
          </p:txBody>
        </p:sp>
        <p:cxnSp>
          <p:nvCxnSpPr>
            <p:cNvPr id="252962" name="AutoShape 47"/>
            <p:cNvCxnSpPr>
              <a:cxnSpLocks noChangeShapeType="1"/>
              <a:stCxn id="252960" idx="2"/>
              <a:endCxn id="252959" idx="5"/>
            </p:cNvCxnSpPr>
            <p:nvPr/>
          </p:nvCxnSpPr>
          <p:spPr bwMode="auto">
            <a:xfrm flipV="1">
              <a:off x="5097" y="3765"/>
              <a:ext cx="266" cy="195"/>
            </a:xfrm>
            <a:prstGeom prst="straightConnector1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2963" name="AutoShape 48"/>
            <p:cNvCxnSpPr>
              <a:cxnSpLocks noChangeShapeType="1"/>
              <a:stCxn id="252960" idx="0"/>
              <a:endCxn id="252961" idx="4"/>
            </p:cNvCxnSpPr>
            <p:nvPr/>
          </p:nvCxnSpPr>
          <p:spPr bwMode="auto">
            <a:xfrm flipV="1">
              <a:off x="4968" y="3513"/>
              <a:ext cx="0" cy="318"/>
            </a:xfrm>
            <a:prstGeom prst="straightConnector1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2964" name="AutoShape 49"/>
            <p:cNvCxnSpPr>
              <a:cxnSpLocks noChangeShapeType="1"/>
              <a:stCxn id="252961" idx="2"/>
              <a:endCxn id="252959" idx="7"/>
            </p:cNvCxnSpPr>
            <p:nvPr/>
          </p:nvCxnSpPr>
          <p:spPr bwMode="auto">
            <a:xfrm>
              <a:off x="5097" y="3384"/>
              <a:ext cx="266" cy="194"/>
            </a:xfrm>
            <a:prstGeom prst="straightConnector1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</p:cxnSp>
        <p:sp>
          <p:nvSpPr>
            <p:cNvPr id="252965" name="Rectangle 50"/>
            <p:cNvSpPr>
              <a:spLocks noChangeArrowheads="1"/>
            </p:cNvSpPr>
            <p:nvPr/>
          </p:nvSpPr>
          <p:spPr bwMode="auto">
            <a:xfrm>
              <a:off x="4928" y="3472"/>
              <a:ext cx="57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3200" b="0">
                  <a:latin typeface="Symbol" pitchFamily="18" charset="2"/>
                </a:rPr>
                <a:t>"</a:t>
              </a:r>
              <a:r>
                <a:rPr lang="en-US" sz="3200" b="0"/>
                <a:t>x</a:t>
              </a:r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2743200" y="3429000"/>
            <a:ext cx="3962400" cy="2057400"/>
            <a:chOff x="1728" y="2064"/>
            <a:chExt cx="2496" cy="1296"/>
          </a:xfrm>
        </p:grpSpPr>
        <p:sp>
          <p:nvSpPr>
            <p:cNvPr id="252940" name="Oval 5"/>
            <p:cNvSpPr>
              <a:spLocks noChangeArrowheads="1"/>
            </p:cNvSpPr>
            <p:nvPr/>
          </p:nvSpPr>
          <p:spPr bwMode="auto">
            <a:xfrm>
              <a:off x="1728" y="2064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x</a:t>
              </a:r>
            </a:p>
          </p:txBody>
        </p:sp>
        <p:sp>
          <p:nvSpPr>
            <p:cNvPr id="252941" name="Oval 6"/>
            <p:cNvSpPr>
              <a:spLocks noChangeArrowheads="1"/>
            </p:cNvSpPr>
            <p:nvPr/>
          </p:nvSpPr>
          <p:spPr bwMode="auto">
            <a:xfrm>
              <a:off x="2352" y="2064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42" name="Oval 7"/>
            <p:cNvSpPr>
              <a:spLocks noChangeArrowheads="1"/>
            </p:cNvSpPr>
            <p:nvPr/>
          </p:nvSpPr>
          <p:spPr bwMode="auto">
            <a:xfrm>
              <a:off x="1728" y="264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y</a:t>
              </a:r>
            </a:p>
          </p:txBody>
        </p:sp>
        <p:sp>
          <p:nvSpPr>
            <p:cNvPr id="252943" name="Oval 8"/>
            <p:cNvSpPr>
              <a:spLocks noChangeArrowheads="1"/>
            </p:cNvSpPr>
            <p:nvPr/>
          </p:nvSpPr>
          <p:spPr bwMode="auto">
            <a:xfrm>
              <a:off x="2352" y="264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44" name="Oval 9"/>
            <p:cNvSpPr>
              <a:spLocks noChangeArrowheads="1"/>
            </p:cNvSpPr>
            <p:nvPr/>
          </p:nvSpPr>
          <p:spPr bwMode="auto">
            <a:xfrm>
              <a:off x="2880" y="2352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2945" name="AutoShape 10"/>
            <p:cNvCxnSpPr>
              <a:cxnSpLocks noChangeShapeType="1"/>
              <a:stCxn id="252940" idx="6"/>
              <a:endCxn id="252941" idx="2"/>
            </p:cNvCxnSpPr>
            <p:nvPr/>
          </p:nvCxnSpPr>
          <p:spPr bwMode="auto">
            <a:xfrm>
              <a:off x="1977" y="2184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2946" name="AutoShape 12"/>
            <p:cNvCxnSpPr>
              <a:cxnSpLocks noChangeShapeType="1"/>
              <a:stCxn id="252943" idx="2"/>
              <a:endCxn id="252942" idx="6"/>
            </p:cNvCxnSpPr>
            <p:nvPr/>
          </p:nvCxnSpPr>
          <p:spPr bwMode="auto">
            <a:xfrm flipH="1">
              <a:off x="1977" y="2760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2947" name="AutoShape 13"/>
            <p:cNvCxnSpPr>
              <a:cxnSpLocks noChangeShapeType="1"/>
              <a:stCxn id="252943" idx="0"/>
              <a:endCxn id="252941" idx="4"/>
            </p:cNvCxnSpPr>
            <p:nvPr/>
          </p:nvCxnSpPr>
          <p:spPr bwMode="auto">
            <a:xfrm flipV="1">
              <a:off x="2472" y="2313"/>
              <a:ext cx="0" cy="3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2948" name="AutoShape 14"/>
            <p:cNvCxnSpPr>
              <a:cxnSpLocks noChangeShapeType="1"/>
              <a:stCxn id="252943" idx="6"/>
              <a:endCxn id="252944" idx="3"/>
            </p:cNvCxnSpPr>
            <p:nvPr/>
          </p:nvCxnSpPr>
          <p:spPr bwMode="auto">
            <a:xfrm flipV="1">
              <a:off x="2601" y="2566"/>
              <a:ext cx="314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2949" name="AutoShape 15"/>
            <p:cNvCxnSpPr>
              <a:cxnSpLocks noChangeShapeType="1"/>
              <a:stCxn id="252944" idx="1"/>
              <a:endCxn id="252941" idx="6"/>
            </p:cNvCxnSpPr>
            <p:nvPr/>
          </p:nvCxnSpPr>
          <p:spPr bwMode="auto">
            <a:xfrm flipH="1" flipV="1">
              <a:off x="2601" y="2184"/>
              <a:ext cx="314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2950" name="Oval 31"/>
            <p:cNvSpPr>
              <a:spLocks noChangeArrowheads="1"/>
            </p:cNvSpPr>
            <p:nvPr/>
          </p:nvSpPr>
          <p:spPr bwMode="auto">
            <a:xfrm>
              <a:off x="3456" y="2352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51" name="Oval 32"/>
            <p:cNvSpPr>
              <a:spLocks noChangeArrowheads="1"/>
            </p:cNvSpPr>
            <p:nvPr/>
          </p:nvSpPr>
          <p:spPr bwMode="auto">
            <a:xfrm>
              <a:off x="3456" y="312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52" name="Oval 33"/>
            <p:cNvSpPr>
              <a:spLocks noChangeArrowheads="1"/>
            </p:cNvSpPr>
            <p:nvPr/>
          </p:nvSpPr>
          <p:spPr bwMode="auto">
            <a:xfrm>
              <a:off x="3984" y="2736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/>
                <a:t>T</a:t>
              </a:r>
            </a:p>
          </p:txBody>
        </p:sp>
        <p:cxnSp>
          <p:nvCxnSpPr>
            <p:cNvPr id="252953" name="AutoShape 34"/>
            <p:cNvCxnSpPr>
              <a:cxnSpLocks noChangeShapeType="1"/>
              <a:stCxn id="252951" idx="0"/>
              <a:endCxn id="252950" idx="4"/>
            </p:cNvCxnSpPr>
            <p:nvPr/>
          </p:nvCxnSpPr>
          <p:spPr bwMode="auto">
            <a:xfrm flipV="1">
              <a:off x="3576" y="2601"/>
              <a:ext cx="0" cy="51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2954" name="AutoShape 35"/>
            <p:cNvCxnSpPr>
              <a:cxnSpLocks noChangeShapeType="1"/>
              <a:stCxn id="252951" idx="6"/>
              <a:endCxn id="252952" idx="3"/>
            </p:cNvCxnSpPr>
            <p:nvPr/>
          </p:nvCxnSpPr>
          <p:spPr bwMode="auto">
            <a:xfrm flipV="1">
              <a:off x="3705" y="2950"/>
              <a:ext cx="314" cy="29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2955" name="AutoShape 36"/>
            <p:cNvCxnSpPr>
              <a:cxnSpLocks noChangeShapeType="1"/>
              <a:stCxn id="252952" idx="1"/>
              <a:endCxn id="252950" idx="6"/>
            </p:cNvCxnSpPr>
            <p:nvPr/>
          </p:nvCxnSpPr>
          <p:spPr bwMode="auto">
            <a:xfrm flipH="1" flipV="1">
              <a:off x="3705" y="2472"/>
              <a:ext cx="314" cy="29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2956" name="AutoShape 37"/>
            <p:cNvCxnSpPr>
              <a:cxnSpLocks noChangeShapeType="1"/>
              <a:stCxn id="252950" idx="2"/>
              <a:endCxn id="252944" idx="6"/>
            </p:cNvCxnSpPr>
            <p:nvPr/>
          </p:nvCxnSpPr>
          <p:spPr bwMode="auto">
            <a:xfrm flipH="1">
              <a:off x="3129" y="2472"/>
              <a:ext cx="31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2957" name="Oval 38"/>
            <p:cNvSpPr>
              <a:spLocks noChangeArrowheads="1"/>
            </p:cNvSpPr>
            <p:nvPr/>
          </p:nvSpPr>
          <p:spPr bwMode="auto">
            <a:xfrm>
              <a:off x="1728" y="312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z</a:t>
              </a:r>
            </a:p>
          </p:txBody>
        </p:sp>
        <p:cxnSp>
          <p:nvCxnSpPr>
            <p:cNvPr id="252958" name="AutoShape 39"/>
            <p:cNvCxnSpPr>
              <a:cxnSpLocks noChangeShapeType="1"/>
              <a:stCxn id="252951" idx="2"/>
              <a:endCxn id="252957" idx="6"/>
            </p:cNvCxnSpPr>
            <p:nvPr/>
          </p:nvCxnSpPr>
          <p:spPr bwMode="auto">
            <a:xfrm flipH="1">
              <a:off x="1977" y="3240"/>
              <a:ext cx="147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18904" name="AutoShape 56"/>
          <p:cNvSpPr>
            <a:spLocks noChangeArrowheads="1"/>
          </p:cNvSpPr>
          <p:nvPr/>
        </p:nvSpPr>
        <p:spPr bwMode="auto">
          <a:xfrm>
            <a:off x="3505200" y="3352800"/>
            <a:ext cx="2590800" cy="2209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1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1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1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8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8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1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718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718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64" grpId="0"/>
      <p:bldP spid="718888" grpId="0"/>
      <p:bldP spid="71890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0970" name="AutoShape 74"/>
          <p:cNvCxnSpPr>
            <a:cxnSpLocks noChangeShapeType="1"/>
            <a:stCxn id="254067" idx="4"/>
            <a:endCxn id="720968" idx="0"/>
          </p:cNvCxnSpPr>
          <p:nvPr/>
        </p:nvCxnSpPr>
        <p:spPr bwMode="auto">
          <a:xfrm flipH="1">
            <a:off x="3162300" y="2147888"/>
            <a:ext cx="884238" cy="1470025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sp>
        <p:nvSpPr>
          <p:cNvPr id="720905" name="Rectangle 9"/>
          <p:cNvSpPr>
            <a:spLocks noChangeArrowheads="1"/>
          </p:cNvSpPr>
          <p:nvPr/>
        </p:nvSpPr>
        <p:spPr bwMode="auto">
          <a:xfrm>
            <a:off x="76200" y="60325"/>
            <a:ext cx="89154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Example</a:t>
            </a:r>
            <a:r>
              <a:rPr lang="en-US" sz="3200" b="0"/>
              <a:t>: </a:t>
            </a:r>
            <a:r>
              <a:rPr lang="en-US" sz="3200" b="0">
                <a:solidFill>
                  <a:srgbClr val="FF0000"/>
                </a:solidFill>
              </a:rPr>
              <a:t>(x+y+z)</a:t>
            </a:r>
            <a:r>
              <a:rPr lang="en-US" sz="3200" b="0">
                <a:solidFill>
                  <a:srgbClr val="33CC33"/>
                </a:solidFill>
              </a:rPr>
              <a:t>(x'+y'+z)</a:t>
            </a:r>
            <a:r>
              <a:rPr lang="en-US" sz="3200" b="0">
                <a:solidFill>
                  <a:srgbClr val="3399FF"/>
                </a:solidFill>
              </a:rPr>
              <a:t>(x'+y+z')</a:t>
            </a:r>
          </a:p>
        </p:txBody>
      </p:sp>
      <p:sp>
        <p:nvSpPr>
          <p:cNvPr id="253956" name="Oval 2"/>
          <p:cNvSpPr>
            <a:spLocks noChangeArrowheads="1"/>
          </p:cNvSpPr>
          <p:nvPr/>
        </p:nvSpPr>
        <p:spPr bwMode="auto">
          <a:xfrm>
            <a:off x="3584575" y="51816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3957" name="Oval 3"/>
          <p:cNvSpPr>
            <a:spLocks noChangeArrowheads="1"/>
          </p:cNvSpPr>
          <p:nvPr/>
        </p:nvSpPr>
        <p:spPr bwMode="auto">
          <a:xfrm>
            <a:off x="2819400" y="59436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3958" name="Oval 4"/>
          <p:cNvSpPr>
            <a:spLocks noChangeArrowheads="1"/>
          </p:cNvSpPr>
          <p:nvPr/>
        </p:nvSpPr>
        <p:spPr bwMode="auto">
          <a:xfrm>
            <a:off x="4495800" y="45720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3959" name="Oval 5"/>
          <p:cNvSpPr>
            <a:spLocks noChangeArrowheads="1"/>
          </p:cNvSpPr>
          <p:nvPr/>
        </p:nvSpPr>
        <p:spPr bwMode="auto">
          <a:xfrm>
            <a:off x="8686800" y="6858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3960" name="Oval 6"/>
          <p:cNvSpPr>
            <a:spLocks noChangeArrowheads="1"/>
          </p:cNvSpPr>
          <p:nvPr/>
        </p:nvSpPr>
        <p:spPr bwMode="auto">
          <a:xfrm>
            <a:off x="8077200" y="8382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3961" name="Oval 7"/>
          <p:cNvSpPr>
            <a:spLocks noChangeArrowheads="1"/>
          </p:cNvSpPr>
          <p:nvPr/>
        </p:nvSpPr>
        <p:spPr bwMode="auto">
          <a:xfrm>
            <a:off x="2978150" y="769938"/>
            <a:ext cx="74613" cy="746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3962" name="Oval 8"/>
          <p:cNvSpPr>
            <a:spLocks noChangeArrowheads="1"/>
          </p:cNvSpPr>
          <p:nvPr/>
        </p:nvSpPr>
        <p:spPr bwMode="auto">
          <a:xfrm>
            <a:off x="3054350" y="846138"/>
            <a:ext cx="74613" cy="746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cxnSp>
        <p:nvCxnSpPr>
          <p:cNvPr id="720960" name="AutoShape 64"/>
          <p:cNvCxnSpPr>
            <a:cxnSpLocks noChangeShapeType="1"/>
          </p:cNvCxnSpPr>
          <p:nvPr/>
        </p:nvCxnSpPr>
        <p:spPr bwMode="auto">
          <a:xfrm>
            <a:off x="3665538" y="1409700"/>
            <a:ext cx="0" cy="1658938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720966" name="AutoShape 70"/>
          <p:cNvCxnSpPr>
            <a:cxnSpLocks noChangeShapeType="1"/>
            <a:endCxn id="720968" idx="0"/>
          </p:cNvCxnSpPr>
          <p:nvPr/>
        </p:nvCxnSpPr>
        <p:spPr bwMode="auto">
          <a:xfrm flipH="1">
            <a:off x="3162300" y="1409700"/>
            <a:ext cx="503238" cy="2208213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720967" name="AutoShape 71"/>
          <p:cNvCxnSpPr>
            <a:cxnSpLocks noChangeShapeType="1"/>
          </p:cNvCxnSpPr>
          <p:nvPr/>
        </p:nvCxnSpPr>
        <p:spPr bwMode="auto">
          <a:xfrm flipH="1">
            <a:off x="3295650" y="3360738"/>
            <a:ext cx="260350" cy="312737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720908" name="AutoShape 12"/>
          <p:cNvCxnSpPr>
            <a:cxnSpLocks noChangeShapeType="1"/>
            <a:stCxn id="253962" idx="6"/>
            <a:endCxn id="720968" idx="4"/>
          </p:cNvCxnSpPr>
          <p:nvPr/>
        </p:nvCxnSpPr>
        <p:spPr bwMode="auto">
          <a:xfrm>
            <a:off x="3143250" y="884238"/>
            <a:ext cx="19050" cy="31432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720961" name="AutoShape 65"/>
          <p:cNvCxnSpPr>
            <a:cxnSpLocks noChangeShapeType="1"/>
          </p:cNvCxnSpPr>
          <p:nvPr/>
        </p:nvCxnSpPr>
        <p:spPr bwMode="auto">
          <a:xfrm flipH="1">
            <a:off x="8045450" y="876300"/>
            <a:ext cx="17463" cy="30924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720962" name="AutoShape 66"/>
          <p:cNvCxnSpPr>
            <a:cxnSpLocks noChangeShapeType="1"/>
          </p:cNvCxnSpPr>
          <p:nvPr/>
        </p:nvCxnSpPr>
        <p:spPr bwMode="auto">
          <a:xfrm flipH="1">
            <a:off x="3143250" y="876300"/>
            <a:ext cx="4919663" cy="7938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sp>
        <p:nvSpPr>
          <p:cNvPr id="720906" name="Oval 10"/>
          <p:cNvSpPr>
            <a:spLocks noChangeArrowheads="1"/>
          </p:cNvSpPr>
          <p:nvPr/>
        </p:nvSpPr>
        <p:spPr bwMode="auto">
          <a:xfrm flipH="1">
            <a:off x="8534400" y="3983038"/>
            <a:ext cx="3810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3200"/>
              <a:t>F</a:t>
            </a:r>
          </a:p>
        </p:txBody>
      </p:sp>
      <p:cxnSp>
        <p:nvCxnSpPr>
          <p:cNvPr id="720907" name="AutoShape 11"/>
          <p:cNvCxnSpPr>
            <a:cxnSpLocks noChangeShapeType="1"/>
            <a:stCxn id="254046" idx="2"/>
            <a:endCxn id="720906" idx="6"/>
          </p:cNvCxnSpPr>
          <p:nvPr/>
        </p:nvCxnSpPr>
        <p:spPr bwMode="auto">
          <a:xfrm>
            <a:off x="8250238" y="4173538"/>
            <a:ext cx="269875" cy="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720963" name="AutoShape 67"/>
          <p:cNvCxnSpPr>
            <a:cxnSpLocks noChangeShapeType="1"/>
            <a:stCxn id="253961" idx="6"/>
            <a:endCxn id="720968" idx="4"/>
          </p:cNvCxnSpPr>
          <p:nvPr/>
        </p:nvCxnSpPr>
        <p:spPr bwMode="auto">
          <a:xfrm>
            <a:off x="3067050" y="808038"/>
            <a:ext cx="95250" cy="32194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720964" name="AutoShape 68"/>
          <p:cNvCxnSpPr>
            <a:cxnSpLocks noChangeShapeType="1"/>
            <a:stCxn id="253959" idx="4"/>
            <a:endCxn id="720906" idx="0"/>
          </p:cNvCxnSpPr>
          <p:nvPr/>
        </p:nvCxnSpPr>
        <p:spPr bwMode="auto">
          <a:xfrm>
            <a:off x="8724900" y="774700"/>
            <a:ext cx="0" cy="31940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720965" name="AutoShape 69"/>
          <p:cNvCxnSpPr>
            <a:cxnSpLocks noChangeShapeType="1"/>
          </p:cNvCxnSpPr>
          <p:nvPr/>
        </p:nvCxnSpPr>
        <p:spPr bwMode="auto">
          <a:xfrm flipH="1">
            <a:off x="3067050" y="774700"/>
            <a:ext cx="5657850" cy="33338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sp>
        <p:nvSpPr>
          <p:cNvPr id="720968" name="Oval 72"/>
          <p:cNvSpPr>
            <a:spLocks noChangeArrowheads="1"/>
          </p:cNvSpPr>
          <p:nvPr/>
        </p:nvSpPr>
        <p:spPr bwMode="auto">
          <a:xfrm flipH="1">
            <a:off x="2971800" y="3632200"/>
            <a:ext cx="381000" cy="381000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20959" name="AutoShape 63"/>
          <p:cNvCxnSpPr>
            <a:cxnSpLocks noChangeShapeType="1"/>
          </p:cNvCxnSpPr>
          <p:nvPr/>
        </p:nvCxnSpPr>
        <p:spPr bwMode="auto">
          <a:xfrm>
            <a:off x="4046538" y="2147888"/>
            <a:ext cx="0" cy="1658937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720969" name="AutoShape 73"/>
          <p:cNvCxnSpPr>
            <a:cxnSpLocks noChangeShapeType="1"/>
            <a:stCxn id="254071" idx="2"/>
          </p:cNvCxnSpPr>
          <p:nvPr/>
        </p:nvCxnSpPr>
        <p:spPr bwMode="auto">
          <a:xfrm flipH="1" flipV="1">
            <a:off x="3367088" y="3822700"/>
            <a:ext cx="511175" cy="152400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720958" name="AutoShape 62"/>
          <p:cNvCxnSpPr>
            <a:cxnSpLocks noChangeShapeType="1"/>
          </p:cNvCxnSpPr>
          <p:nvPr/>
        </p:nvCxnSpPr>
        <p:spPr bwMode="auto">
          <a:xfrm>
            <a:off x="4424363" y="2763838"/>
            <a:ext cx="0" cy="3640137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720971" name="AutoShape 75"/>
          <p:cNvCxnSpPr>
            <a:cxnSpLocks noChangeShapeType="1"/>
          </p:cNvCxnSpPr>
          <p:nvPr/>
        </p:nvCxnSpPr>
        <p:spPr bwMode="auto">
          <a:xfrm flipH="1" flipV="1">
            <a:off x="3367088" y="3822700"/>
            <a:ext cx="1057275" cy="2581275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720972" name="AutoShape 76"/>
          <p:cNvCxnSpPr>
            <a:cxnSpLocks noChangeShapeType="1"/>
          </p:cNvCxnSpPr>
          <p:nvPr/>
        </p:nvCxnSpPr>
        <p:spPr bwMode="auto">
          <a:xfrm flipH="1">
            <a:off x="3367088" y="2763838"/>
            <a:ext cx="1057275" cy="1058862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grpSp>
        <p:nvGrpSpPr>
          <p:cNvPr id="2" name="Group 169"/>
          <p:cNvGrpSpPr>
            <a:grpSpLocks/>
          </p:cNvGrpSpPr>
          <p:nvPr/>
        </p:nvGrpSpPr>
        <p:grpSpPr bwMode="auto">
          <a:xfrm>
            <a:off x="3511550" y="2427288"/>
            <a:ext cx="4329113" cy="2373312"/>
            <a:chOff x="2212" y="1529"/>
            <a:chExt cx="2727" cy="1495"/>
          </a:xfrm>
        </p:grpSpPr>
        <p:sp>
          <p:nvSpPr>
            <p:cNvPr id="254068" name="AutoShape 119"/>
            <p:cNvSpPr>
              <a:spLocks noChangeArrowheads="1"/>
            </p:cNvSpPr>
            <p:nvPr/>
          </p:nvSpPr>
          <p:spPr bwMode="auto">
            <a:xfrm>
              <a:off x="3072" y="1872"/>
              <a:ext cx="1344" cy="1152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69" name="Oval 29"/>
            <p:cNvSpPr>
              <a:spLocks noChangeArrowheads="1"/>
            </p:cNvSpPr>
            <p:nvPr/>
          </p:nvSpPr>
          <p:spPr bwMode="auto">
            <a:xfrm>
              <a:off x="2212" y="1942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400" b="0"/>
                <a:t>x'</a:t>
              </a:r>
            </a:p>
          </p:txBody>
        </p:sp>
        <p:sp>
          <p:nvSpPr>
            <p:cNvPr id="254070" name="Oval 30"/>
            <p:cNvSpPr>
              <a:spLocks noChangeArrowheads="1"/>
            </p:cNvSpPr>
            <p:nvPr/>
          </p:nvSpPr>
          <p:spPr bwMode="auto">
            <a:xfrm>
              <a:off x="3196" y="1942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71" name="Oval 31"/>
            <p:cNvSpPr>
              <a:spLocks noChangeArrowheads="1"/>
            </p:cNvSpPr>
            <p:nvPr/>
          </p:nvSpPr>
          <p:spPr bwMode="auto">
            <a:xfrm>
              <a:off x="2452" y="2407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400" b="0"/>
                <a:t>y'</a:t>
              </a:r>
            </a:p>
          </p:txBody>
        </p:sp>
        <p:sp>
          <p:nvSpPr>
            <p:cNvPr id="254072" name="Oval 32"/>
            <p:cNvSpPr>
              <a:spLocks noChangeArrowheads="1"/>
            </p:cNvSpPr>
            <p:nvPr/>
          </p:nvSpPr>
          <p:spPr bwMode="auto">
            <a:xfrm>
              <a:off x="3196" y="2407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73" name="Oval 33"/>
            <p:cNvSpPr>
              <a:spLocks noChangeArrowheads="1"/>
            </p:cNvSpPr>
            <p:nvPr/>
          </p:nvSpPr>
          <p:spPr bwMode="auto">
            <a:xfrm>
              <a:off x="3622" y="2175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4074" name="AutoShape 34"/>
            <p:cNvCxnSpPr>
              <a:cxnSpLocks noChangeShapeType="1"/>
              <a:stCxn id="254069" idx="6"/>
              <a:endCxn id="254070" idx="2"/>
            </p:cNvCxnSpPr>
            <p:nvPr/>
          </p:nvCxnSpPr>
          <p:spPr bwMode="auto">
            <a:xfrm>
              <a:off x="2415" y="2039"/>
              <a:ext cx="77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75" name="AutoShape 35"/>
            <p:cNvCxnSpPr>
              <a:cxnSpLocks noChangeShapeType="1"/>
              <a:stCxn id="254072" idx="2"/>
              <a:endCxn id="254071" idx="6"/>
            </p:cNvCxnSpPr>
            <p:nvPr/>
          </p:nvCxnSpPr>
          <p:spPr bwMode="auto">
            <a:xfrm flipH="1">
              <a:off x="2655" y="2504"/>
              <a:ext cx="53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76" name="AutoShape 36"/>
            <p:cNvCxnSpPr>
              <a:cxnSpLocks noChangeShapeType="1"/>
              <a:stCxn id="254072" idx="0"/>
              <a:endCxn id="254070" idx="4"/>
            </p:cNvCxnSpPr>
            <p:nvPr/>
          </p:nvCxnSpPr>
          <p:spPr bwMode="auto">
            <a:xfrm flipV="1">
              <a:off x="3293" y="2143"/>
              <a:ext cx="0" cy="2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77" name="AutoShape 37"/>
            <p:cNvCxnSpPr>
              <a:cxnSpLocks noChangeShapeType="1"/>
              <a:stCxn id="254072" idx="6"/>
              <a:endCxn id="254073" idx="3"/>
            </p:cNvCxnSpPr>
            <p:nvPr/>
          </p:nvCxnSpPr>
          <p:spPr bwMode="auto">
            <a:xfrm flipV="1">
              <a:off x="3397" y="2348"/>
              <a:ext cx="254" cy="15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78" name="AutoShape 38"/>
            <p:cNvCxnSpPr>
              <a:cxnSpLocks noChangeShapeType="1"/>
              <a:stCxn id="254073" idx="1"/>
              <a:endCxn id="254070" idx="6"/>
            </p:cNvCxnSpPr>
            <p:nvPr/>
          </p:nvCxnSpPr>
          <p:spPr bwMode="auto">
            <a:xfrm flipH="1" flipV="1">
              <a:off x="3397" y="2039"/>
              <a:ext cx="254" cy="1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4079" name="Oval 39"/>
            <p:cNvSpPr>
              <a:spLocks noChangeArrowheads="1"/>
            </p:cNvSpPr>
            <p:nvPr/>
          </p:nvSpPr>
          <p:spPr bwMode="auto">
            <a:xfrm>
              <a:off x="4088" y="2175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80" name="Oval 40"/>
            <p:cNvSpPr>
              <a:spLocks noChangeArrowheads="1"/>
            </p:cNvSpPr>
            <p:nvPr/>
          </p:nvSpPr>
          <p:spPr bwMode="auto">
            <a:xfrm>
              <a:off x="4088" y="2795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4081" name="AutoShape 41"/>
            <p:cNvCxnSpPr>
              <a:cxnSpLocks noChangeShapeType="1"/>
              <a:stCxn id="254080" idx="0"/>
              <a:endCxn id="254079" idx="4"/>
            </p:cNvCxnSpPr>
            <p:nvPr/>
          </p:nvCxnSpPr>
          <p:spPr bwMode="auto">
            <a:xfrm flipV="1">
              <a:off x="4185" y="2376"/>
              <a:ext cx="0" cy="4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82" name="AutoShape 42"/>
            <p:cNvCxnSpPr>
              <a:cxnSpLocks noChangeShapeType="1"/>
              <a:stCxn id="254080" idx="6"/>
              <a:endCxn id="254046" idx="6"/>
            </p:cNvCxnSpPr>
            <p:nvPr/>
          </p:nvCxnSpPr>
          <p:spPr bwMode="auto">
            <a:xfrm flipV="1">
              <a:off x="4291" y="2629"/>
              <a:ext cx="648" cy="2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83" name="AutoShape 43"/>
            <p:cNvCxnSpPr>
              <a:cxnSpLocks noChangeShapeType="1"/>
              <a:stCxn id="254046" idx="6"/>
              <a:endCxn id="254079" idx="6"/>
            </p:cNvCxnSpPr>
            <p:nvPr/>
          </p:nvCxnSpPr>
          <p:spPr bwMode="auto">
            <a:xfrm flipH="1" flipV="1">
              <a:off x="4291" y="2272"/>
              <a:ext cx="648" cy="3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84" name="AutoShape 44"/>
            <p:cNvCxnSpPr>
              <a:cxnSpLocks noChangeShapeType="1"/>
              <a:stCxn id="254079" idx="2"/>
              <a:endCxn id="254073" idx="6"/>
            </p:cNvCxnSpPr>
            <p:nvPr/>
          </p:nvCxnSpPr>
          <p:spPr bwMode="auto">
            <a:xfrm flipH="1">
              <a:off x="3824" y="2272"/>
              <a:ext cx="25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85" name="AutoShape 45"/>
            <p:cNvCxnSpPr>
              <a:cxnSpLocks noChangeShapeType="1"/>
              <a:stCxn id="254080" idx="2"/>
              <a:endCxn id="253958" idx="6"/>
            </p:cNvCxnSpPr>
            <p:nvPr/>
          </p:nvCxnSpPr>
          <p:spPr bwMode="auto">
            <a:xfrm flipH="1">
              <a:off x="2888" y="2892"/>
              <a:ext cx="1191" cy="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86" name="AutoShape 77"/>
            <p:cNvCxnSpPr>
              <a:cxnSpLocks noChangeShapeType="1"/>
              <a:stCxn id="253958" idx="6"/>
              <a:endCxn id="254066" idx="0"/>
            </p:cNvCxnSpPr>
            <p:nvPr/>
          </p:nvCxnSpPr>
          <p:spPr bwMode="auto">
            <a:xfrm flipH="1" flipV="1">
              <a:off x="2787" y="1529"/>
              <a:ext cx="101" cy="13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163"/>
          <p:cNvGrpSpPr>
            <a:grpSpLocks/>
          </p:cNvGrpSpPr>
          <p:nvPr/>
        </p:nvGrpSpPr>
        <p:grpSpPr bwMode="auto">
          <a:xfrm>
            <a:off x="3511550" y="990600"/>
            <a:ext cx="4724400" cy="3373438"/>
            <a:chOff x="2212" y="624"/>
            <a:chExt cx="2976" cy="2125"/>
          </a:xfrm>
        </p:grpSpPr>
        <p:sp>
          <p:nvSpPr>
            <p:cNvPr id="254046" name="Oval 61"/>
            <p:cNvSpPr>
              <a:spLocks noChangeArrowheads="1"/>
            </p:cNvSpPr>
            <p:nvPr/>
          </p:nvSpPr>
          <p:spPr bwMode="auto">
            <a:xfrm flipH="1">
              <a:off x="4948" y="2509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/>
                <a:t>T</a:t>
              </a:r>
            </a:p>
          </p:txBody>
        </p:sp>
        <p:grpSp>
          <p:nvGrpSpPr>
            <p:cNvPr id="4" name="Group 161"/>
            <p:cNvGrpSpPr>
              <a:grpSpLocks/>
            </p:cNvGrpSpPr>
            <p:nvPr/>
          </p:nvGrpSpPr>
          <p:grpSpPr bwMode="auto">
            <a:xfrm>
              <a:off x="2212" y="624"/>
              <a:ext cx="2771" cy="1911"/>
              <a:chOff x="2212" y="624"/>
              <a:chExt cx="2771" cy="1911"/>
            </a:xfrm>
          </p:grpSpPr>
          <p:cxnSp>
            <p:nvCxnSpPr>
              <p:cNvPr id="254048" name="AutoShape 25"/>
              <p:cNvCxnSpPr>
                <a:cxnSpLocks noChangeShapeType="1"/>
                <a:stCxn id="254062" idx="6"/>
                <a:endCxn id="254046" idx="7"/>
              </p:cNvCxnSpPr>
              <p:nvPr/>
            </p:nvCxnSpPr>
            <p:spPr bwMode="auto">
              <a:xfrm>
                <a:off x="4291" y="1635"/>
                <a:ext cx="692" cy="9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49" name="AutoShape 26"/>
              <p:cNvCxnSpPr>
                <a:cxnSpLocks noChangeShapeType="1"/>
                <a:stCxn id="254046" idx="7"/>
                <a:endCxn id="254061" idx="6"/>
              </p:cNvCxnSpPr>
              <p:nvPr/>
            </p:nvCxnSpPr>
            <p:spPr bwMode="auto">
              <a:xfrm flipH="1" flipV="1">
                <a:off x="4291" y="1015"/>
                <a:ext cx="692" cy="152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5" name="Group 160"/>
              <p:cNvGrpSpPr>
                <a:grpSpLocks/>
              </p:cNvGrpSpPr>
              <p:nvPr/>
            </p:nvGrpSpPr>
            <p:grpSpPr bwMode="auto">
              <a:xfrm>
                <a:off x="2212" y="624"/>
                <a:ext cx="2204" cy="1152"/>
                <a:chOff x="2212" y="624"/>
                <a:chExt cx="2204" cy="1152"/>
              </a:xfrm>
            </p:grpSpPr>
            <p:sp>
              <p:nvSpPr>
                <p:cNvPr id="254051" name="AutoShape 118"/>
                <p:cNvSpPr>
                  <a:spLocks noChangeArrowheads="1"/>
                </p:cNvSpPr>
                <p:nvPr/>
              </p:nvSpPr>
              <p:spPr bwMode="auto">
                <a:xfrm>
                  <a:off x="3072" y="624"/>
                  <a:ext cx="1344" cy="1152"/>
                </a:xfrm>
                <a:prstGeom prst="roundRect">
                  <a:avLst>
                    <a:gd name="adj" fmla="val 16667"/>
                  </a:avLst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4052" name="Oval 13"/>
                <p:cNvSpPr>
                  <a:spLocks noChangeArrowheads="1"/>
                </p:cNvSpPr>
                <p:nvPr/>
              </p:nvSpPr>
              <p:spPr bwMode="auto">
                <a:xfrm>
                  <a:off x="2212" y="685"/>
                  <a:ext cx="194" cy="19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en-US" sz="2400" b="0"/>
                    <a:t>x</a:t>
                  </a:r>
                </a:p>
              </p:txBody>
            </p:sp>
            <p:sp>
              <p:nvSpPr>
                <p:cNvPr id="254053" name="Oval 14"/>
                <p:cNvSpPr>
                  <a:spLocks noChangeArrowheads="1"/>
                </p:cNvSpPr>
                <p:nvPr/>
              </p:nvSpPr>
              <p:spPr bwMode="auto">
                <a:xfrm>
                  <a:off x="3196" y="685"/>
                  <a:ext cx="194" cy="19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4054" name="Oval 15"/>
                <p:cNvSpPr>
                  <a:spLocks noChangeArrowheads="1"/>
                </p:cNvSpPr>
                <p:nvPr/>
              </p:nvSpPr>
              <p:spPr bwMode="auto">
                <a:xfrm>
                  <a:off x="3196" y="1150"/>
                  <a:ext cx="194" cy="19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4055" name="Oval 16"/>
                <p:cNvSpPr>
                  <a:spLocks noChangeArrowheads="1"/>
                </p:cNvSpPr>
                <p:nvPr/>
              </p:nvSpPr>
              <p:spPr bwMode="auto">
                <a:xfrm>
                  <a:off x="3622" y="918"/>
                  <a:ext cx="194" cy="19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54056" name="AutoShape 17"/>
                <p:cNvCxnSpPr>
                  <a:cxnSpLocks noChangeShapeType="1"/>
                  <a:stCxn id="254052" idx="6"/>
                  <a:endCxn id="254053" idx="2"/>
                </p:cNvCxnSpPr>
                <p:nvPr/>
              </p:nvCxnSpPr>
              <p:spPr bwMode="auto">
                <a:xfrm>
                  <a:off x="2415" y="782"/>
                  <a:ext cx="772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057" name="AutoShape 18"/>
                <p:cNvCxnSpPr>
                  <a:cxnSpLocks noChangeShapeType="1"/>
                  <a:stCxn id="254054" idx="2"/>
                  <a:endCxn id="254067" idx="6"/>
                </p:cNvCxnSpPr>
                <p:nvPr/>
              </p:nvCxnSpPr>
              <p:spPr bwMode="auto">
                <a:xfrm flipH="1">
                  <a:off x="2655" y="1247"/>
                  <a:ext cx="532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058" name="AutoShape 19"/>
                <p:cNvCxnSpPr>
                  <a:cxnSpLocks noChangeShapeType="1"/>
                  <a:stCxn id="254054" idx="0"/>
                  <a:endCxn id="254053" idx="4"/>
                </p:cNvCxnSpPr>
                <p:nvPr/>
              </p:nvCxnSpPr>
              <p:spPr bwMode="auto">
                <a:xfrm flipV="1">
                  <a:off x="3293" y="886"/>
                  <a:ext cx="0" cy="257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059" name="AutoShape 20"/>
                <p:cNvCxnSpPr>
                  <a:cxnSpLocks noChangeShapeType="1"/>
                  <a:stCxn id="254054" idx="6"/>
                  <a:endCxn id="254055" idx="3"/>
                </p:cNvCxnSpPr>
                <p:nvPr/>
              </p:nvCxnSpPr>
              <p:spPr bwMode="auto">
                <a:xfrm flipV="1">
                  <a:off x="3397" y="1091"/>
                  <a:ext cx="254" cy="156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060" name="AutoShape 21"/>
                <p:cNvCxnSpPr>
                  <a:cxnSpLocks noChangeShapeType="1"/>
                  <a:stCxn id="254055" idx="1"/>
                  <a:endCxn id="254053" idx="6"/>
                </p:cNvCxnSpPr>
                <p:nvPr/>
              </p:nvCxnSpPr>
              <p:spPr bwMode="auto">
                <a:xfrm flipH="1" flipV="1">
                  <a:off x="3397" y="782"/>
                  <a:ext cx="254" cy="157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54061" name="Oval 22"/>
                <p:cNvSpPr>
                  <a:spLocks noChangeArrowheads="1"/>
                </p:cNvSpPr>
                <p:nvPr/>
              </p:nvSpPr>
              <p:spPr bwMode="auto">
                <a:xfrm>
                  <a:off x="4088" y="918"/>
                  <a:ext cx="194" cy="19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4062" name="Oval 23"/>
                <p:cNvSpPr>
                  <a:spLocks noChangeArrowheads="1"/>
                </p:cNvSpPr>
                <p:nvPr/>
              </p:nvSpPr>
              <p:spPr bwMode="auto">
                <a:xfrm>
                  <a:off x="4088" y="1538"/>
                  <a:ext cx="194" cy="19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54063" name="AutoShape 24"/>
                <p:cNvCxnSpPr>
                  <a:cxnSpLocks noChangeShapeType="1"/>
                  <a:stCxn id="254062" idx="0"/>
                  <a:endCxn id="254061" idx="4"/>
                </p:cNvCxnSpPr>
                <p:nvPr/>
              </p:nvCxnSpPr>
              <p:spPr bwMode="auto">
                <a:xfrm flipV="1">
                  <a:off x="4185" y="1119"/>
                  <a:ext cx="0" cy="412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064" name="AutoShape 27"/>
                <p:cNvCxnSpPr>
                  <a:cxnSpLocks noChangeShapeType="1"/>
                  <a:stCxn id="254061" idx="2"/>
                  <a:endCxn id="254055" idx="6"/>
                </p:cNvCxnSpPr>
                <p:nvPr/>
              </p:nvCxnSpPr>
              <p:spPr bwMode="auto">
                <a:xfrm flipH="1">
                  <a:off x="3824" y="1015"/>
                  <a:ext cx="256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065" name="AutoShape 28"/>
                <p:cNvCxnSpPr>
                  <a:cxnSpLocks noChangeShapeType="1"/>
                  <a:stCxn id="254062" idx="2"/>
                  <a:endCxn id="254066" idx="6"/>
                </p:cNvCxnSpPr>
                <p:nvPr/>
              </p:nvCxnSpPr>
              <p:spPr bwMode="auto">
                <a:xfrm flipH="1">
                  <a:off x="2893" y="1635"/>
                  <a:ext cx="1186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54066" name="Oval 79"/>
                <p:cNvSpPr>
                  <a:spLocks noChangeArrowheads="1"/>
                </p:cNvSpPr>
                <p:nvPr/>
              </p:nvSpPr>
              <p:spPr bwMode="auto">
                <a:xfrm>
                  <a:off x="2690" y="1538"/>
                  <a:ext cx="194" cy="19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en-US" sz="2400" b="0"/>
                    <a:t>z</a:t>
                  </a:r>
                </a:p>
              </p:txBody>
            </p:sp>
            <p:sp>
              <p:nvSpPr>
                <p:cNvPr id="254067" name="Oval 82"/>
                <p:cNvSpPr>
                  <a:spLocks noChangeArrowheads="1"/>
                </p:cNvSpPr>
                <p:nvPr/>
              </p:nvSpPr>
              <p:spPr bwMode="auto">
                <a:xfrm>
                  <a:off x="2452" y="1150"/>
                  <a:ext cx="194" cy="19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en-US" sz="2400" b="0"/>
                    <a:t>y</a:t>
                  </a:r>
                </a:p>
              </p:txBody>
            </p:sp>
          </p:grpSp>
        </p:grpSp>
      </p:grpSp>
      <p:sp>
        <p:nvSpPr>
          <p:cNvPr id="253982" name="Oval 122"/>
          <p:cNvSpPr>
            <a:spLocks noChangeArrowheads="1"/>
          </p:cNvSpPr>
          <p:nvPr/>
        </p:nvSpPr>
        <p:spPr bwMode="auto">
          <a:xfrm>
            <a:off x="2819400" y="1938338"/>
            <a:ext cx="74613" cy="746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grpSp>
        <p:nvGrpSpPr>
          <p:cNvPr id="6" name="Group 170"/>
          <p:cNvGrpSpPr>
            <a:grpSpLocks/>
          </p:cNvGrpSpPr>
          <p:nvPr/>
        </p:nvGrpSpPr>
        <p:grpSpPr bwMode="auto">
          <a:xfrm>
            <a:off x="2908300" y="1976438"/>
            <a:ext cx="5002213" cy="4805362"/>
            <a:chOff x="1832" y="1245"/>
            <a:chExt cx="3151" cy="3027"/>
          </a:xfrm>
        </p:grpSpPr>
        <p:sp>
          <p:nvSpPr>
            <p:cNvPr id="254026" name="AutoShape 120"/>
            <p:cNvSpPr>
              <a:spLocks noChangeArrowheads="1"/>
            </p:cNvSpPr>
            <p:nvPr/>
          </p:nvSpPr>
          <p:spPr bwMode="auto">
            <a:xfrm>
              <a:off x="3072" y="3120"/>
              <a:ext cx="1344" cy="1152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27" name="Oval 46"/>
            <p:cNvSpPr>
              <a:spLocks noChangeArrowheads="1"/>
            </p:cNvSpPr>
            <p:nvPr/>
          </p:nvSpPr>
          <p:spPr bwMode="auto">
            <a:xfrm>
              <a:off x="3196" y="3190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28" name="Oval 47"/>
            <p:cNvSpPr>
              <a:spLocks noChangeArrowheads="1"/>
            </p:cNvSpPr>
            <p:nvPr/>
          </p:nvSpPr>
          <p:spPr bwMode="auto">
            <a:xfrm>
              <a:off x="3196" y="3655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29" name="Oval 48"/>
            <p:cNvSpPr>
              <a:spLocks noChangeArrowheads="1"/>
            </p:cNvSpPr>
            <p:nvPr/>
          </p:nvSpPr>
          <p:spPr bwMode="auto">
            <a:xfrm>
              <a:off x="3622" y="3423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4030" name="AutoShape 49"/>
            <p:cNvCxnSpPr>
              <a:cxnSpLocks noChangeShapeType="1"/>
              <a:stCxn id="253957" idx="6"/>
              <a:endCxn id="254028" idx="2"/>
            </p:cNvCxnSpPr>
            <p:nvPr/>
          </p:nvCxnSpPr>
          <p:spPr bwMode="auto">
            <a:xfrm flipV="1">
              <a:off x="1832" y="3752"/>
              <a:ext cx="1355" cy="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31" name="AutoShape 50"/>
            <p:cNvCxnSpPr>
              <a:cxnSpLocks noChangeShapeType="1"/>
              <a:stCxn id="254027" idx="2"/>
              <a:endCxn id="253956" idx="6"/>
            </p:cNvCxnSpPr>
            <p:nvPr/>
          </p:nvCxnSpPr>
          <p:spPr bwMode="auto">
            <a:xfrm flipH="1">
              <a:off x="2314" y="3287"/>
              <a:ext cx="873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32" name="AutoShape 51"/>
            <p:cNvCxnSpPr>
              <a:cxnSpLocks noChangeShapeType="1"/>
              <a:stCxn id="254028" idx="0"/>
              <a:endCxn id="254027" idx="4"/>
            </p:cNvCxnSpPr>
            <p:nvPr/>
          </p:nvCxnSpPr>
          <p:spPr bwMode="auto">
            <a:xfrm flipV="1">
              <a:off x="3293" y="3391"/>
              <a:ext cx="0" cy="2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33" name="AutoShape 52"/>
            <p:cNvCxnSpPr>
              <a:cxnSpLocks noChangeShapeType="1"/>
              <a:stCxn id="254028" idx="6"/>
              <a:endCxn id="254029" idx="3"/>
            </p:cNvCxnSpPr>
            <p:nvPr/>
          </p:nvCxnSpPr>
          <p:spPr bwMode="auto">
            <a:xfrm flipV="1">
              <a:off x="3397" y="3596"/>
              <a:ext cx="254" cy="15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34" name="AutoShape 53"/>
            <p:cNvCxnSpPr>
              <a:cxnSpLocks noChangeShapeType="1"/>
              <a:stCxn id="254029" idx="1"/>
              <a:endCxn id="254027" idx="6"/>
            </p:cNvCxnSpPr>
            <p:nvPr/>
          </p:nvCxnSpPr>
          <p:spPr bwMode="auto">
            <a:xfrm flipH="1" flipV="1">
              <a:off x="3397" y="3287"/>
              <a:ext cx="254" cy="1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4035" name="Oval 54"/>
            <p:cNvSpPr>
              <a:spLocks noChangeArrowheads="1"/>
            </p:cNvSpPr>
            <p:nvPr/>
          </p:nvSpPr>
          <p:spPr bwMode="auto">
            <a:xfrm>
              <a:off x="4088" y="3423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36" name="Oval 55"/>
            <p:cNvSpPr>
              <a:spLocks noChangeArrowheads="1"/>
            </p:cNvSpPr>
            <p:nvPr/>
          </p:nvSpPr>
          <p:spPr bwMode="auto">
            <a:xfrm>
              <a:off x="4088" y="4043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4037" name="AutoShape 56"/>
            <p:cNvCxnSpPr>
              <a:cxnSpLocks noChangeShapeType="1"/>
              <a:stCxn id="254036" idx="0"/>
              <a:endCxn id="254035" idx="4"/>
            </p:cNvCxnSpPr>
            <p:nvPr/>
          </p:nvCxnSpPr>
          <p:spPr bwMode="auto">
            <a:xfrm flipV="1">
              <a:off x="4185" y="3624"/>
              <a:ext cx="0" cy="4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38" name="AutoShape 57"/>
            <p:cNvCxnSpPr>
              <a:cxnSpLocks noChangeShapeType="1"/>
              <a:stCxn id="254036" idx="6"/>
              <a:endCxn id="254046" idx="5"/>
            </p:cNvCxnSpPr>
            <p:nvPr/>
          </p:nvCxnSpPr>
          <p:spPr bwMode="auto">
            <a:xfrm flipV="1">
              <a:off x="4291" y="2722"/>
              <a:ext cx="692" cy="14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39" name="AutoShape 58"/>
            <p:cNvCxnSpPr>
              <a:cxnSpLocks noChangeShapeType="1"/>
              <a:stCxn id="254046" idx="5"/>
              <a:endCxn id="254035" idx="6"/>
            </p:cNvCxnSpPr>
            <p:nvPr/>
          </p:nvCxnSpPr>
          <p:spPr bwMode="auto">
            <a:xfrm flipH="1">
              <a:off x="4291" y="2722"/>
              <a:ext cx="692" cy="7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40" name="AutoShape 59"/>
            <p:cNvCxnSpPr>
              <a:cxnSpLocks noChangeShapeType="1"/>
              <a:stCxn id="254035" idx="2"/>
              <a:endCxn id="254029" idx="6"/>
            </p:cNvCxnSpPr>
            <p:nvPr/>
          </p:nvCxnSpPr>
          <p:spPr bwMode="auto">
            <a:xfrm flipH="1">
              <a:off x="3824" y="3520"/>
              <a:ext cx="25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41" name="AutoShape 60"/>
            <p:cNvCxnSpPr>
              <a:cxnSpLocks noChangeShapeType="1"/>
              <a:stCxn id="254036" idx="2"/>
              <a:endCxn id="254042" idx="6"/>
            </p:cNvCxnSpPr>
            <p:nvPr/>
          </p:nvCxnSpPr>
          <p:spPr bwMode="auto">
            <a:xfrm flipH="1">
              <a:off x="2893" y="4140"/>
              <a:ext cx="118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4042" name="Oval 78"/>
            <p:cNvSpPr>
              <a:spLocks noChangeArrowheads="1"/>
            </p:cNvSpPr>
            <p:nvPr/>
          </p:nvSpPr>
          <p:spPr bwMode="auto">
            <a:xfrm>
              <a:off x="2690" y="4043"/>
              <a:ext cx="194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400" b="0"/>
                <a:t>z'</a:t>
              </a:r>
            </a:p>
          </p:txBody>
        </p:sp>
        <p:cxnSp>
          <p:nvCxnSpPr>
            <p:cNvPr id="254043" name="AutoShape 80"/>
            <p:cNvCxnSpPr>
              <a:cxnSpLocks noChangeShapeType="1"/>
              <a:stCxn id="253956" idx="6"/>
              <a:endCxn id="254069" idx="4"/>
            </p:cNvCxnSpPr>
            <p:nvPr/>
          </p:nvCxnSpPr>
          <p:spPr bwMode="auto">
            <a:xfrm flipH="1" flipV="1">
              <a:off x="2309" y="2145"/>
              <a:ext cx="5" cy="114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44" name="AutoShape 81"/>
            <p:cNvCxnSpPr>
              <a:cxnSpLocks noChangeShapeType="1"/>
              <a:stCxn id="253982" idx="6"/>
              <a:endCxn id="253957" idx="6"/>
            </p:cNvCxnSpPr>
            <p:nvPr/>
          </p:nvCxnSpPr>
          <p:spPr bwMode="auto">
            <a:xfrm>
              <a:off x="1832" y="1245"/>
              <a:ext cx="0" cy="252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045" name="AutoShape 123"/>
            <p:cNvCxnSpPr>
              <a:cxnSpLocks noChangeShapeType="1"/>
              <a:stCxn id="254067" idx="2"/>
              <a:endCxn id="253982" idx="6"/>
            </p:cNvCxnSpPr>
            <p:nvPr/>
          </p:nvCxnSpPr>
          <p:spPr bwMode="auto">
            <a:xfrm flipH="1" flipV="1">
              <a:off x="1832" y="1245"/>
              <a:ext cx="611" cy="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7" name="Group 124"/>
          <p:cNvGrpSpPr>
            <a:grpSpLocks/>
          </p:cNvGrpSpPr>
          <p:nvPr/>
        </p:nvGrpSpPr>
        <p:grpSpPr bwMode="auto">
          <a:xfrm>
            <a:off x="1066800" y="2590800"/>
            <a:ext cx="1143000" cy="1295400"/>
            <a:chOff x="4848" y="2160"/>
            <a:chExt cx="720" cy="816"/>
          </a:xfrm>
        </p:grpSpPr>
        <p:cxnSp>
          <p:nvCxnSpPr>
            <p:cNvPr id="254020" name="AutoShape 125"/>
            <p:cNvCxnSpPr>
              <a:cxnSpLocks noChangeShapeType="1"/>
              <a:stCxn id="254024" idx="2"/>
              <a:endCxn id="254023" idx="5"/>
            </p:cNvCxnSpPr>
            <p:nvPr/>
          </p:nvCxnSpPr>
          <p:spPr bwMode="auto">
            <a:xfrm flipV="1">
              <a:off x="5097" y="2661"/>
              <a:ext cx="266" cy="195"/>
            </a:xfrm>
            <a:prstGeom prst="straightConnector1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254021" name="AutoShape 126"/>
            <p:cNvCxnSpPr>
              <a:cxnSpLocks noChangeShapeType="1"/>
              <a:stCxn id="254024" idx="0"/>
              <a:endCxn id="254025" idx="4"/>
            </p:cNvCxnSpPr>
            <p:nvPr/>
          </p:nvCxnSpPr>
          <p:spPr bwMode="auto">
            <a:xfrm flipV="1">
              <a:off x="4968" y="2409"/>
              <a:ext cx="0" cy="318"/>
            </a:xfrm>
            <a:prstGeom prst="straightConnector1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254022" name="AutoShape 127"/>
            <p:cNvCxnSpPr>
              <a:cxnSpLocks noChangeShapeType="1"/>
              <a:stCxn id="254025" idx="2"/>
              <a:endCxn id="254023" idx="7"/>
            </p:cNvCxnSpPr>
            <p:nvPr/>
          </p:nvCxnSpPr>
          <p:spPr bwMode="auto">
            <a:xfrm>
              <a:off x="5097" y="2280"/>
              <a:ext cx="266" cy="194"/>
            </a:xfrm>
            <a:prstGeom prst="straightConnector1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</p:cxnSp>
        <p:sp>
          <p:nvSpPr>
            <p:cNvPr id="254023" name="Oval 128"/>
            <p:cNvSpPr>
              <a:spLocks noChangeArrowheads="1"/>
            </p:cNvSpPr>
            <p:nvPr/>
          </p:nvSpPr>
          <p:spPr bwMode="auto">
            <a:xfrm flipH="1">
              <a:off x="5328" y="2448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24" name="Oval 129"/>
            <p:cNvSpPr>
              <a:spLocks noChangeArrowheads="1"/>
            </p:cNvSpPr>
            <p:nvPr/>
          </p:nvSpPr>
          <p:spPr bwMode="auto">
            <a:xfrm flipH="1">
              <a:off x="4848" y="2736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3200"/>
                <a:t>F</a:t>
              </a:r>
            </a:p>
          </p:txBody>
        </p:sp>
        <p:sp>
          <p:nvSpPr>
            <p:cNvPr id="254025" name="Oval 130"/>
            <p:cNvSpPr>
              <a:spLocks noChangeArrowheads="1"/>
            </p:cNvSpPr>
            <p:nvPr/>
          </p:nvSpPr>
          <p:spPr bwMode="auto">
            <a:xfrm flipH="1">
              <a:off x="4848" y="2160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/>
                <a:t>T</a:t>
              </a:r>
            </a:p>
          </p:txBody>
        </p:sp>
      </p:grpSp>
      <p:grpSp>
        <p:nvGrpSpPr>
          <p:cNvPr id="8" name="Group 131"/>
          <p:cNvGrpSpPr>
            <a:grpSpLocks/>
          </p:cNvGrpSpPr>
          <p:nvPr/>
        </p:nvGrpSpPr>
        <p:grpSpPr bwMode="auto">
          <a:xfrm>
            <a:off x="1066800" y="4343400"/>
            <a:ext cx="1143000" cy="1295400"/>
            <a:chOff x="4848" y="3264"/>
            <a:chExt cx="720" cy="816"/>
          </a:xfrm>
        </p:grpSpPr>
        <p:sp>
          <p:nvSpPr>
            <p:cNvPr id="254013" name="Oval 132"/>
            <p:cNvSpPr>
              <a:spLocks noChangeArrowheads="1"/>
            </p:cNvSpPr>
            <p:nvPr/>
          </p:nvSpPr>
          <p:spPr bwMode="auto">
            <a:xfrm flipH="1">
              <a:off x="5328" y="3552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014" name="Oval 133"/>
            <p:cNvSpPr>
              <a:spLocks noChangeArrowheads="1"/>
            </p:cNvSpPr>
            <p:nvPr/>
          </p:nvSpPr>
          <p:spPr bwMode="auto">
            <a:xfrm flipH="1">
              <a:off x="4848" y="384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x'</a:t>
              </a:r>
            </a:p>
          </p:txBody>
        </p:sp>
        <p:sp>
          <p:nvSpPr>
            <p:cNvPr id="254015" name="Oval 134"/>
            <p:cNvSpPr>
              <a:spLocks noChangeArrowheads="1"/>
            </p:cNvSpPr>
            <p:nvPr/>
          </p:nvSpPr>
          <p:spPr bwMode="auto">
            <a:xfrm flipH="1">
              <a:off x="4848" y="3264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x</a:t>
              </a:r>
            </a:p>
          </p:txBody>
        </p:sp>
        <p:cxnSp>
          <p:nvCxnSpPr>
            <p:cNvPr id="254016" name="AutoShape 135"/>
            <p:cNvCxnSpPr>
              <a:cxnSpLocks noChangeShapeType="1"/>
              <a:stCxn id="254014" idx="2"/>
              <a:endCxn id="254013" idx="5"/>
            </p:cNvCxnSpPr>
            <p:nvPr/>
          </p:nvCxnSpPr>
          <p:spPr bwMode="auto">
            <a:xfrm flipV="1">
              <a:off x="5097" y="3765"/>
              <a:ext cx="266" cy="195"/>
            </a:xfrm>
            <a:prstGeom prst="straightConnector1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4017" name="AutoShape 136"/>
            <p:cNvCxnSpPr>
              <a:cxnSpLocks noChangeShapeType="1"/>
              <a:stCxn id="254014" idx="0"/>
              <a:endCxn id="254015" idx="4"/>
            </p:cNvCxnSpPr>
            <p:nvPr/>
          </p:nvCxnSpPr>
          <p:spPr bwMode="auto">
            <a:xfrm flipV="1">
              <a:off x="4968" y="3513"/>
              <a:ext cx="0" cy="318"/>
            </a:xfrm>
            <a:prstGeom prst="straightConnector1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54018" name="AutoShape 137"/>
            <p:cNvCxnSpPr>
              <a:cxnSpLocks noChangeShapeType="1"/>
              <a:stCxn id="254015" idx="2"/>
              <a:endCxn id="254013" idx="7"/>
            </p:cNvCxnSpPr>
            <p:nvPr/>
          </p:nvCxnSpPr>
          <p:spPr bwMode="auto">
            <a:xfrm>
              <a:off x="5097" y="3384"/>
              <a:ext cx="266" cy="194"/>
            </a:xfrm>
            <a:prstGeom prst="straightConnector1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</p:cxnSp>
        <p:sp>
          <p:nvSpPr>
            <p:cNvPr id="254019" name="Rectangle 138"/>
            <p:cNvSpPr>
              <a:spLocks noChangeArrowheads="1"/>
            </p:cNvSpPr>
            <p:nvPr/>
          </p:nvSpPr>
          <p:spPr bwMode="auto">
            <a:xfrm>
              <a:off x="4928" y="3472"/>
              <a:ext cx="57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3200" b="0">
                  <a:latin typeface="Symbol" pitchFamily="18" charset="2"/>
                </a:rPr>
                <a:t>"</a:t>
              </a:r>
              <a:r>
                <a:rPr lang="en-US" sz="3200" b="0"/>
                <a:t>x</a:t>
              </a:r>
            </a:p>
          </p:txBody>
        </p: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52400" y="838200"/>
            <a:ext cx="2209800" cy="1295400"/>
            <a:chOff x="96" y="528"/>
            <a:chExt cx="1392" cy="816"/>
          </a:xfrm>
        </p:grpSpPr>
        <p:grpSp>
          <p:nvGrpSpPr>
            <p:cNvPr id="10" name="Group 139"/>
            <p:cNvGrpSpPr>
              <a:grpSpLocks/>
            </p:cNvGrpSpPr>
            <p:nvPr/>
          </p:nvGrpSpPr>
          <p:grpSpPr bwMode="auto">
            <a:xfrm>
              <a:off x="96" y="573"/>
              <a:ext cx="1392" cy="723"/>
              <a:chOff x="1728" y="2064"/>
              <a:chExt cx="2496" cy="1296"/>
            </a:xfrm>
          </p:grpSpPr>
          <p:sp>
            <p:nvSpPr>
              <p:cNvPr id="253994" name="Oval 140"/>
              <p:cNvSpPr>
                <a:spLocks noChangeArrowheads="1"/>
              </p:cNvSpPr>
              <p:nvPr/>
            </p:nvSpPr>
            <p:spPr bwMode="auto">
              <a:xfrm>
                <a:off x="1728" y="2064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600" b="0"/>
                  <a:t>x</a:t>
                </a:r>
              </a:p>
            </p:txBody>
          </p:sp>
          <p:sp>
            <p:nvSpPr>
              <p:cNvPr id="253995" name="Oval 141"/>
              <p:cNvSpPr>
                <a:spLocks noChangeArrowheads="1"/>
              </p:cNvSpPr>
              <p:nvPr/>
            </p:nvSpPr>
            <p:spPr bwMode="auto">
              <a:xfrm>
                <a:off x="2352" y="2064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3996" name="Oval 142"/>
              <p:cNvSpPr>
                <a:spLocks noChangeArrowheads="1"/>
              </p:cNvSpPr>
              <p:nvPr/>
            </p:nvSpPr>
            <p:spPr bwMode="auto">
              <a:xfrm>
                <a:off x="1728" y="2640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600" b="0"/>
                  <a:t>y</a:t>
                </a:r>
              </a:p>
            </p:txBody>
          </p:sp>
          <p:sp>
            <p:nvSpPr>
              <p:cNvPr id="253997" name="Oval 143"/>
              <p:cNvSpPr>
                <a:spLocks noChangeArrowheads="1"/>
              </p:cNvSpPr>
              <p:nvPr/>
            </p:nvSpPr>
            <p:spPr bwMode="auto">
              <a:xfrm>
                <a:off x="2352" y="2640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3998" name="Oval 144"/>
              <p:cNvSpPr>
                <a:spLocks noChangeArrowheads="1"/>
              </p:cNvSpPr>
              <p:nvPr/>
            </p:nvSpPr>
            <p:spPr bwMode="auto">
              <a:xfrm>
                <a:off x="2880" y="2352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3999" name="AutoShape 145"/>
              <p:cNvCxnSpPr>
                <a:cxnSpLocks noChangeShapeType="1"/>
                <a:stCxn id="253994" idx="6"/>
                <a:endCxn id="253995" idx="2"/>
              </p:cNvCxnSpPr>
              <p:nvPr/>
            </p:nvCxnSpPr>
            <p:spPr bwMode="auto">
              <a:xfrm>
                <a:off x="1977" y="2184"/>
                <a:ext cx="366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00" name="AutoShape 146"/>
              <p:cNvCxnSpPr>
                <a:cxnSpLocks noChangeShapeType="1"/>
                <a:stCxn id="253997" idx="2"/>
                <a:endCxn id="253996" idx="6"/>
              </p:cNvCxnSpPr>
              <p:nvPr/>
            </p:nvCxnSpPr>
            <p:spPr bwMode="auto">
              <a:xfrm flipH="1">
                <a:off x="1977" y="2760"/>
                <a:ext cx="366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01" name="AutoShape 147"/>
              <p:cNvCxnSpPr>
                <a:cxnSpLocks noChangeShapeType="1"/>
                <a:stCxn id="253997" idx="0"/>
                <a:endCxn id="253995" idx="4"/>
              </p:cNvCxnSpPr>
              <p:nvPr/>
            </p:nvCxnSpPr>
            <p:spPr bwMode="auto">
              <a:xfrm flipV="1">
                <a:off x="2472" y="2313"/>
                <a:ext cx="0" cy="31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02" name="AutoShape 148"/>
              <p:cNvCxnSpPr>
                <a:cxnSpLocks noChangeShapeType="1"/>
                <a:stCxn id="253997" idx="6"/>
                <a:endCxn id="253998" idx="3"/>
              </p:cNvCxnSpPr>
              <p:nvPr/>
            </p:nvCxnSpPr>
            <p:spPr bwMode="auto">
              <a:xfrm flipV="1">
                <a:off x="2601" y="2566"/>
                <a:ext cx="314" cy="194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03" name="AutoShape 149"/>
              <p:cNvCxnSpPr>
                <a:cxnSpLocks noChangeShapeType="1"/>
                <a:stCxn id="253998" idx="1"/>
                <a:endCxn id="253995" idx="6"/>
              </p:cNvCxnSpPr>
              <p:nvPr/>
            </p:nvCxnSpPr>
            <p:spPr bwMode="auto">
              <a:xfrm flipH="1" flipV="1">
                <a:off x="2601" y="2184"/>
                <a:ext cx="314" cy="194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4004" name="Oval 150"/>
              <p:cNvSpPr>
                <a:spLocks noChangeArrowheads="1"/>
              </p:cNvSpPr>
              <p:nvPr/>
            </p:nvSpPr>
            <p:spPr bwMode="auto">
              <a:xfrm>
                <a:off x="3456" y="2352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4005" name="Oval 151"/>
              <p:cNvSpPr>
                <a:spLocks noChangeArrowheads="1"/>
              </p:cNvSpPr>
              <p:nvPr/>
            </p:nvSpPr>
            <p:spPr bwMode="auto">
              <a:xfrm>
                <a:off x="3456" y="3120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4006" name="Oval 152"/>
              <p:cNvSpPr>
                <a:spLocks noChangeArrowheads="1"/>
              </p:cNvSpPr>
              <p:nvPr/>
            </p:nvSpPr>
            <p:spPr bwMode="auto">
              <a:xfrm>
                <a:off x="3984" y="2736"/>
                <a:ext cx="240" cy="240"/>
              </a:xfrm>
              <a:prstGeom prst="ellipse">
                <a:avLst/>
              </a:prstGeom>
              <a:solidFill>
                <a:srgbClr val="3399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600"/>
                  <a:t>T</a:t>
                </a:r>
              </a:p>
            </p:txBody>
          </p:sp>
          <p:cxnSp>
            <p:nvCxnSpPr>
              <p:cNvPr id="254007" name="AutoShape 153"/>
              <p:cNvCxnSpPr>
                <a:cxnSpLocks noChangeShapeType="1"/>
                <a:stCxn id="254005" idx="0"/>
                <a:endCxn id="254004" idx="4"/>
              </p:cNvCxnSpPr>
              <p:nvPr/>
            </p:nvCxnSpPr>
            <p:spPr bwMode="auto">
              <a:xfrm flipV="1">
                <a:off x="3576" y="2601"/>
                <a:ext cx="0" cy="51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08" name="AutoShape 154"/>
              <p:cNvCxnSpPr>
                <a:cxnSpLocks noChangeShapeType="1"/>
                <a:stCxn id="254005" idx="6"/>
                <a:endCxn id="254006" idx="3"/>
              </p:cNvCxnSpPr>
              <p:nvPr/>
            </p:nvCxnSpPr>
            <p:spPr bwMode="auto">
              <a:xfrm flipV="1">
                <a:off x="3705" y="2950"/>
                <a:ext cx="314" cy="2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09" name="AutoShape 155"/>
              <p:cNvCxnSpPr>
                <a:cxnSpLocks noChangeShapeType="1"/>
                <a:stCxn id="254006" idx="1"/>
                <a:endCxn id="254004" idx="6"/>
              </p:cNvCxnSpPr>
              <p:nvPr/>
            </p:nvCxnSpPr>
            <p:spPr bwMode="auto">
              <a:xfrm flipH="1" flipV="1">
                <a:off x="3705" y="2472"/>
                <a:ext cx="314" cy="29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010" name="AutoShape 156"/>
              <p:cNvCxnSpPr>
                <a:cxnSpLocks noChangeShapeType="1"/>
                <a:stCxn id="254004" idx="2"/>
                <a:endCxn id="253998" idx="6"/>
              </p:cNvCxnSpPr>
              <p:nvPr/>
            </p:nvCxnSpPr>
            <p:spPr bwMode="auto">
              <a:xfrm flipH="1">
                <a:off x="3129" y="2472"/>
                <a:ext cx="31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4011" name="Oval 157"/>
              <p:cNvSpPr>
                <a:spLocks noChangeArrowheads="1"/>
              </p:cNvSpPr>
              <p:nvPr/>
            </p:nvSpPr>
            <p:spPr bwMode="auto">
              <a:xfrm>
                <a:off x="1728" y="3120"/>
                <a:ext cx="240" cy="24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600" b="0"/>
                  <a:t>z</a:t>
                </a:r>
              </a:p>
            </p:txBody>
          </p:sp>
          <p:cxnSp>
            <p:nvCxnSpPr>
              <p:cNvPr id="254012" name="AutoShape 158"/>
              <p:cNvCxnSpPr>
                <a:cxnSpLocks noChangeShapeType="1"/>
                <a:stCxn id="254005" idx="2"/>
                <a:endCxn id="254011" idx="6"/>
              </p:cNvCxnSpPr>
              <p:nvPr/>
            </p:nvCxnSpPr>
            <p:spPr bwMode="auto">
              <a:xfrm flipH="1">
                <a:off x="1977" y="3240"/>
                <a:ext cx="1470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53993" name="AutoShape 159"/>
            <p:cNvSpPr>
              <a:spLocks noChangeArrowheads="1"/>
            </p:cNvSpPr>
            <p:nvPr/>
          </p:nvSpPr>
          <p:spPr bwMode="auto">
            <a:xfrm>
              <a:off x="384" y="528"/>
              <a:ext cx="912" cy="816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060" name="Rectangle 164"/>
          <p:cNvSpPr>
            <a:spLocks noChangeArrowheads="1"/>
          </p:cNvSpPr>
          <p:nvPr/>
        </p:nvSpPr>
        <p:spPr bwMode="auto">
          <a:xfrm>
            <a:off x="1871663" y="58738"/>
            <a:ext cx="1228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x+y+z</a:t>
            </a:r>
          </a:p>
        </p:txBody>
      </p:sp>
      <p:sp>
        <p:nvSpPr>
          <p:cNvPr id="721063" name="Rectangle 167"/>
          <p:cNvSpPr>
            <a:spLocks noChangeArrowheads="1"/>
          </p:cNvSpPr>
          <p:nvPr/>
        </p:nvSpPr>
        <p:spPr bwMode="auto">
          <a:xfrm>
            <a:off x="3186113" y="58738"/>
            <a:ext cx="182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CC33"/>
                </a:solidFill>
              </a:rPr>
              <a:t>x'+y'+z</a:t>
            </a:r>
            <a:endParaRPr lang="en-US" sz="3200" b="0">
              <a:solidFill>
                <a:srgbClr val="3399FF"/>
              </a:solidFill>
            </a:endParaRPr>
          </a:p>
        </p:txBody>
      </p:sp>
      <p:sp>
        <p:nvSpPr>
          <p:cNvPr id="721064" name="Rectangle 168"/>
          <p:cNvSpPr>
            <a:spLocks noChangeArrowheads="1"/>
          </p:cNvSpPr>
          <p:nvPr/>
        </p:nvSpPr>
        <p:spPr bwMode="auto">
          <a:xfrm>
            <a:off x="4645025" y="60325"/>
            <a:ext cx="1828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x'+y+z'</a:t>
            </a:r>
          </a:p>
        </p:txBody>
      </p:sp>
      <p:sp>
        <p:nvSpPr>
          <p:cNvPr id="721072" name="Oval 176"/>
          <p:cNvSpPr>
            <a:spLocks noChangeArrowheads="1"/>
          </p:cNvSpPr>
          <p:nvPr/>
        </p:nvSpPr>
        <p:spPr bwMode="auto">
          <a:xfrm flipH="1">
            <a:off x="1828800" y="3048000"/>
            <a:ext cx="381000" cy="381000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1073" name="Oval 177"/>
          <p:cNvSpPr>
            <a:spLocks noChangeArrowheads="1"/>
          </p:cNvSpPr>
          <p:nvPr/>
        </p:nvSpPr>
        <p:spPr bwMode="auto">
          <a:xfrm flipH="1">
            <a:off x="1066800" y="3505200"/>
            <a:ext cx="3810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3200"/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20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2.59259E-6 L 0.4184 0.1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21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25972 0.4157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21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0.10017 0.70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2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12535 0.08611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72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4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92 C 0.07552 0.07315 0.15104 0.14537 0.23819 0.18518 C 0.32535 0.225 0.43507 0.23842 0.52292 0.23981 C 0.61076 0.2412 0.71615 0.22176 0.76528 0.19352 C 0.81441 0.16528 0.8092 0.09097 0.81806 0.07037 " pathEditMode="relative" ptsTypes="aaaaA">
                                      <p:cBhvr>
                                        <p:cTn id="73" dur="3000" fill="hold"/>
                                        <p:tgtEl>
                                          <p:spTgt spid="721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2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72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000"/>
                                        <p:tgtEl>
                                          <p:spTgt spid="72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2000"/>
                                        <p:tgtEl>
                                          <p:spTgt spid="72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72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000"/>
                                        <p:tgtEl>
                                          <p:spTgt spid="72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72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3000"/>
                                        <p:tgtEl>
                                          <p:spTgt spid="72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000"/>
                                        <p:tgtEl>
                                          <p:spTgt spid="72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000"/>
                                        <p:tgtEl>
                                          <p:spTgt spid="72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000"/>
                                        <p:tgtEl>
                                          <p:spTgt spid="72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000"/>
                                        <p:tgtEl>
                                          <p:spTgt spid="72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72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000"/>
                                        <p:tgtEl>
                                          <p:spTgt spid="72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2000"/>
                                        <p:tgtEl>
                                          <p:spTgt spid="72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1000"/>
                                        <p:tgtEl>
                                          <p:spTgt spid="72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6" grpId="0" animBg="1"/>
      <p:bldP spid="720968" grpId="0" animBg="1"/>
      <p:bldP spid="721060" grpId="0"/>
      <p:bldP spid="721060" grpId="1"/>
      <p:bldP spid="721063" grpId="0" build="allAtOnce"/>
      <p:bldP spid="721063" grpId="1" build="allAtOnce"/>
      <p:bldP spid="721064" grpId="0" build="allAtOnce"/>
      <p:bldP spid="721064" grpId="1" build="allAtOnce"/>
      <p:bldP spid="721072" grpId="0" animBg="1"/>
      <p:bldP spid="721072" grpId="1" animBg="1"/>
      <p:bldP spid="721073" grpId="0" animBg="1"/>
      <p:bldP spid="72107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4978" name="AutoShape 2"/>
          <p:cNvCxnSpPr>
            <a:cxnSpLocks noChangeShapeType="1"/>
            <a:stCxn id="255058" idx="4"/>
            <a:endCxn id="254998" idx="0"/>
          </p:cNvCxnSpPr>
          <p:nvPr/>
        </p:nvCxnSpPr>
        <p:spPr bwMode="auto">
          <a:xfrm flipH="1">
            <a:off x="3162300" y="2147888"/>
            <a:ext cx="884238" cy="1470025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76200" y="60325"/>
            <a:ext cx="89154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Example</a:t>
            </a:r>
            <a:r>
              <a:rPr lang="en-US" sz="3200" b="0" dirty="0"/>
              <a:t>: </a:t>
            </a:r>
            <a:r>
              <a:rPr lang="en-US" sz="3200" b="0" dirty="0">
                <a:solidFill>
                  <a:srgbClr val="FF0000"/>
                </a:solidFill>
              </a:rPr>
              <a:t>(</a:t>
            </a:r>
            <a:r>
              <a:rPr lang="en-US" sz="3200" b="0" dirty="0" err="1">
                <a:solidFill>
                  <a:srgbClr val="FF0000"/>
                </a:solidFill>
              </a:rPr>
              <a:t>x+y+z</a:t>
            </a:r>
            <a:r>
              <a:rPr lang="en-US" sz="3200" b="0" dirty="0">
                <a:solidFill>
                  <a:srgbClr val="FF0000"/>
                </a:solidFill>
              </a:rPr>
              <a:t>)</a:t>
            </a:r>
            <a:r>
              <a:rPr lang="en-US" sz="3200" b="0" dirty="0">
                <a:solidFill>
                  <a:srgbClr val="33CC33"/>
                </a:solidFill>
              </a:rPr>
              <a:t>(</a:t>
            </a:r>
            <a:r>
              <a:rPr lang="en-US" sz="3200" b="0" dirty="0" err="1">
                <a:solidFill>
                  <a:srgbClr val="33CC33"/>
                </a:solidFill>
              </a:rPr>
              <a:t>x'+y'+z</a:t>
            </a:r>
            <a:r>
              <a:rPr lang="en-US" sz="3200" b="0" dirty="0">
                <a:solidFill>
                  <a:srgbClr val="33CC33"/>
                </a:solidFill>
              </a:rPr>
              <a:t>)</a:t>
            </a:r>
            <a:r>
              <a:rPr lang="en-US" sz="3200" b="0" dirty="0">
                <a:solidFill>
                  <a:srgbClr val="3399FF"/>
                </a:solidFill>
              </a:rPr>
              <a:t>(</a:t>
            </a:r>
            <a:r>
              <a:rPr lang="en-US" sz="3200" b="0" dirty="0" err="1">
                <a:solidFill>
                  <a:srgbClr val="3399FF"/>
                </a:solidFill>
              </a:rPr>
              <a:t>x'+y+z</a:t>
            </a:r>
            <a:r>
              <a:rPr lang="en-US" sz="3200" b="0" dirty="0">
                <a:solidFill>
                  <a:srgbClr val="3399FF"/>
                </a:solidFill>
              </a:rPr>
              <a:t>')</a:t>
            </a:r>
          </a:p>
        </p:txBody>
      </p:sp>
      <p:sp>
        <p:nvSpPr>
          <p:cNvPr id="254980" name="Oval 4"/>
          <p:cNvSpPr>
            <a:spLocks noChangeArrowheads="1"/>
          </p:cNvSpPr>
          <p:nvPr/>
        </p:nvSpPr>
        <p:spPr bwMode="auto">
          <a:xfrm>
            <a:off x="3584575" y="51816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4981" name="Oval 5"/>
          <p:cNvSpPr>
            <a:spLocks noChangeArrowheads="1"/>
          </p:cNvSpPr>
          <p:nvPr/>
        </p:nvSpPr>
        <p:spPr bwMode="auto">
          <a:xfrm>
            <a:off x="2819400" y="59436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4982" name="Oval 6"/>
          <p:cNvSpPr>
            <a:spLocks noChangeArrowheads="1"/>
          </p:cNvSpPr>
          <p:nvPr/>
        </p:nvSpPr>
        <p:spPr bwMode="auto">
          <a:xfrm>
            <a:off x="4495800" y="45720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4983" name="Oval 7"/>
          <p:cNvSpPr>
            <a:spLocks noChangeArrowheads="1"/>
          </p:cNvSpPr>
          <p:nvPr/>
        </p:nvSpPr>
        <p:spPr bwMode="auto">
          <a:xfrm>
            <a:off x="8686800" y="6858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4984" name="Oval 8"/>
          <p:cNvSpPr>
            <a:spLocks noChangeArrowheads="1"/>
          </p:cNvSpPr>
          <p:nvPr/>
        </p:nvSpPr>
        <p:spPr bwMode="auto">
          <a:xfrm>
            <a:off x="8077200" y="838200"/>
            <a:ext cx="74613" cy="746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4985" name="Oval 9"/>
          <p:cNvSpPr>
            <a:spLocks noChangeArrowheads="1"/>
          </p:cNvSpPr>
          <p:nvPr/>
        </p:nvSpPr>
        <p:spPr bwMode="auto">
          <a:xfrm>
            <a:off x="2978150" y="769938"/>
            <a:ext cx="74613" cy="746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sp>
        <p:nvSpPr>
          <p:cNvPr id="254986" name="Oval 10"/>
          <p:cNvSpPr>
            <a:spLocks noChangeArrowheads="1"/>
          </p:cNvSpPr>
          <p:nvPr/>
        </p:nvSpPr>
        <p:spPr bwMode="auto">
          <a:xfrm>
            <a:off x="3054350" y="846138"/>
            <a:ext cx="74613" cy="746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cxnSp>
        <p:nvCxnSpPr>
          <p:cNvPr id="254987" name="AutoShape 11"/>
          <p:cNvCxnSpPr>
            <a:cxnSpLocks noChangeShapeType="1"/>
          </p:cNvCxnSpPr>
          <p:nvPr/>
        </p:nvCxnSpPr>
        <p:spPr bwMode="auto">
          <a:xfrm>
            <a:off x="3665538" y="1409700"/>
            <a:ext cx="0" cy="1658938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254988" name="AutoShape 12"/>
          <p:cNvCxnSpPr>
            <a:cxnSpLocks noChangeShapeType="1"/>
            <a:endCxn id="254998" idx="0"/>
          </p:cNvCxnSpPr>
          <p:nvPr/>
        </p:nvCxnSpPr>
        <p:spPr bwMode="auto">
          <a:xfrm flipH="1">
            <a:off x="3162300" y="1409700"/>
            <a:ext cx="503238" cy="2208213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254989" name="AutoShape 13"/>
          <p:cNvCxnSpPr>
            <a:cxnSpLocks noChangeShapeType="1"/>
          </p:cNvCxnSpPr>
          <p:nvPr/>
        </p:nvCxnSpPr>
        <p:spPr bwMode="auto">
          <a:xfrm flipH="1">
            <a:off x="3295650" y="3360738"/>
            <a:ext cx="260350" cy="312737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254990" name="AutoShape 14"/>
          <p:cNvCxnSpPr>
            <a:cxnSpLocks noChangeShapeType="1"/>
            <a:stCxn id="254986" idx="6"/>
            <a:endCxn id="254998" idx="4"/>
          </p:cNvCxnSpPr>
          <p:nvPr/>
        </p:nvCxnSpPr>
        <p:spPr bwMode="auto">
          <a:xfrm>
            <a:off x="3143250" y="884238"/>
            <a:ext cx="19050" cy="31432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254991" name="AutoShape 15"/>
          <p:cNvCxnSpPr>
            <a:cxnSpLocks noChangeShapeType="1"/>
          </p:cNvCxnSpPr>
          <p:nvPr/>
        </p:nvCxnSpPr>
        <p:spPr bwMode="auto">
          <a:xfrm flipH="1">
            <a:off x="8045450" y="876300"/>
            <a:ext cx="17463" cy="30924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254992" name="AutoShape 16"/>
          <p:cNvCxnSpPr>
            <a:cxnSpLocks noChangeShapeType="1"/>
          </p:cNvCxnSpPr>
          <p:nvPr/>
        </p:nvCxnSpPr>
        <p:spPr bwMode="auto">
          <a:xfrm flipH="1">
            <a:off x="3143250" y="876300"/>
            <a:ext cx="4919663" cy="7938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sp>
        <p:nvSpPr>
          <p:cNvPr id="254993" name="Oval 17"/>
          <p:cNvSpPr>
            <a:spLocks noChangeArrowheads="1"/>
          </p:cNvSpPr>
          <p:nvPr/>
        </p:nvSpPr>
        <p:spPr bwMode="auto">
          <a:xfrm flipH="1">
            <a:off x="8534400" y="3983038"/>
            <a:ext cx="3810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3200"/>
              <a:t>F</a:t>
            </a:r>
          </a:p>
        </p:txBody>
      </p:sp>
      <p:cxnSp>
        <p:nvCxnSpPr>
          <p:cNvPr id="254994" name="AutoShape 18"/>
          <p:cNvCxnSpPr>
            <a:cxnSpLocks noChangeShapeType="1"/>
            <a:stCxn id="255037" idx="2"/>
            <a:endCxn id="254993" idx="6"/>
          </p:cNvCxnSpPr>
          <p:nvPr/>
        </p:nvCxnSpPr>
        <p:spPr bwMode="auto">
          <a:xfrm>
            <a:off x="8250238" y="4173538"/>
            <a:ext cx="269875" cy="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254995" name="AutoShape 19"/>
          <p:cNvCxnSpPr>
            <a:cxnSpLocks noChangeShapeType="1"/>
            <a:stCxn id="254985" idx="6"/>
            <a:endCxn id="254998" idx="4"/>
          </p:cNvCxnSpPr>
          <p:nvPr/>
        </p:nvCxnSpPr>
        <p:spPr bwMode="auto">
          <a:xfrm>
            <a:off x="3067050" y="808038"/>
            <a:ext cx="95250" cy="32194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254996" name="AutoShape 20"/>
          <p:cNvCxnSpPr>
            <a:cxnSpLocks noChangeShapeType="1"/>
            <a:stCxn id="254983" idx="4"/>
            <a:endCxn id="254993" idx="0"/>
          </p:cNvCxnSpPr>
          <p:nvPr/>
        </p:nvCxnSpPr>
        <p:spPr bwMode="auto">
          <a:xfrm>
            <a:off x="8724900" y="774700"/>
            <a:ext cx="0" cy="3194050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254997" name="AutoShape 21"/>
          <p:cNvCxnSpPr>
            <a:cxnSpLocks noChangeShapeType="1"/>
          </p:cNvCxnSpPr>
          <p:nvPr/>
        </p:nvCxnSpPr>
        <p:spPr bwMode="auto">
          <a:xfrm flipH="1">
            <a:off x="3067050" y="774700"/>
            <a:ext cx="5657850" cy="33338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</p:cxnSp>
      <p:sp>
        <p:nvSpPr>
          <p:cNvPr id="254998" name="Oval 22"/>
          <p:cNvSpPr>
            <a:spLocks noChangeArrowheads="1"/>
          </p:cNvSpPr>
          <p:nvPr/>
        </p:nvSpPr>
        <p:spPr bwMode="auto">
          <a:xfrm flipH="1">
            <a:off x="2971800" y="3632200"/>
            <a:ext cx="381000" cy="381000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54999" name="AutoShape 23"/>
          <p:cNvCxnSpPr>
            <a:cxnSpLocks noChangeShapeType="1"/>
          </p:cNvCxnSpPr>
          <p:nvPr/>
        </p:nvCxnSpPr>
        <p:spPr bwMode="auto">
          <a:xfrm>
            <a:off x="4046538" y="2147888"/>
            <a:ext cx="0" cy="1658937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255000" name="AutoShape 24"/>
          <p:cNvCxnSpPr>
            <a:cxnSpLocks noChangeShapeType="1"/>
            <a:stCxn id="255062" idx="2"/>
          </p:cNvCxnSpPr>
          <p:nvPr/>
        </p:nvCxnSpPr>
        <p:spPr bwMode="auto">
          <a:xfrm flipH="1" flipV="1">
            <a:off x="3367088" y="3822700"/>
            <a:ext cx="511175" cy="152400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255001" name="AutoShape 25"/>
          <p:cNvCxnSpPr>
            <a:cxnSpLocks noChangeShapeType="1"/>
          </p:cNvCxnSpPr>
          <p:nvPr/>
        </p:nvCxnSpPr>
        <p:spPr bwMode="auto">
          <a:xfrm>
            <a:off x="4424363" y="2763838"/>
            <a:ext cx="0" cy="3640137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255002" name="AutoShape 26"/>
          <p:cNvCxnSpPr>
            <a:cxnSpLocks noChangeShapeType="1"/>
          </p:cNvCxnSpPr>
          <p:nvPr/>
        </p:nvCxnSpPr>
        <p:spPr bwMode="auto">
          <a:xfrm flipH="1" flipV="1">
            <a:off x="3367088" y="3822700"/>
            <a:ext cx="1057275" cy="2581275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cxnSp>
        <p:nvCxnSpPr>
          <p:cNvPr id="255003" name="AutoShape 27"/>
          <p:cNvCxnSpPr>
            <a:cxnSpLocks noChangeShapeType="1"/>
          </p:cNvCxnSpPr>
          <p:nvPr/>
        </p:nvCxnSpPr>
        <p:spPr bwMode="auto">
          <a:xfrm flipH="1">
            <a:off x="3367088" y="2763838"/>
            <a:ext cx="1057275" cy="1058862"/>
          </a:xfrm>
          <a:prstGeom prst="straightConnector1">
            <a:avLst/>
          </a:prstGeom>
          <a:noFill/>
          <a:ln w="19050">
            <a:solidFill>
              <a:srgbClr val="3399FF"/>
            </a:solidFill>
            <a:round/>
            <a:headEnd/>
            <a:tailEnd/>
          </a:ln>
        </p:spPr>
      </p:cxn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511550" y="2427288"/>
            <a:ext cx="4329113" cy="2373312"/>
            <a:chOff x="2212" y="1529"/>
            <a:chExt cx="2727" cy="1495"/>
          </a:xfrm>
        </p:grpSpPr>
        <p:sp>
          <p:nvSpPr>
            <p:cNvPr id="255059" name="AutoShape 29"/>
            <p:cNvSpPr>
              <a:spLocks noChangeArrowheads="1"/>
            </p:cNvSpPr>
            <p:nvPr/>
          </p:nvSpPr>
          <p:spPr bwMode="auto">
            <a:xfrm>
              <a:off x="3072" y="1872"/>
              <a:ext cx="1344" cy="1152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60" name="Oval 30"/>
            <p:cNvSpPr>
              <a:spLocks noChangeArrowheads="1"/>
            </p:cNvSpPr>
            <p:nvPr/>
          </p:nvSpPr>
          <p:spPr bwMode="auto">
            <a:xfrm>
              <a:off x="2212" y="1942"/>
              <a:ext cx="194" cy="19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400" b="0"/>
                <a:t>x'</a:t>
              </a:r>
            </a:p>
          </p:txBody>
        </p:sp>
        <p:sp>
          <p:nvSpPr>
            <p:cNvPr id="255061" name="Oval 31"/>
            <p:cNvSpPr>
              <a:spLocks noChangeArrowheads="1"/>
            </p:cNvSpPr>
            <p:nvPr/>
          </p:nvSpPr>
          <p:spPr bwMode="auto">
            <a:xfrm>
              <a:off x="3196" y="1942"/>
              <a:ext cx="194" cy="194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62" name="Oval 32"/>
            <p:cNvSpPr>
              <a:spLocks noChangeArrowheads="1"/>
            </p:cNvSpPr>
            <p:nvPr/>
          </p:nvSpPr>
          <p:spPr bwMode="auto">
            <a:xfrm>
              <a:off x="2452" y="2407"/>
              <a:ext cx="194" cy="194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400" b="0"/>
                <a:t>y'</a:t>
              </a:r>
            </a:p>
          </p:txBody>
        </p:sp>
        <p:sp>
          <p:nvSpPr>
            <p:cNvPr id="255063" name="Oval 33"/>
            <p:cNvSpPr>
              <a:spLocks noChangeArrowheads="1"/>
            </p:cNvSpPr>
            <p:nvPr/>
          </p:nvSpPr>
          <p:spPr bwMode="auto">
            <a:xfrm>
              <a:off x="3196" y="2407"/>
              <a:ext cx="194" cy="19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64" name="Oval 34"/>
            <p:cNvSpPr>
              <a:spLocks noChangeArrowheads="1"/>
            </p:cNvSpPr>
            <p:nvPr/>
          </p:nvSpPr>
          <p:spPr bwMode="auto">
            <a:xfrm>
              <a:off x="3622" y="2175"/>
              <a:ext cx="194" cy="194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5065" name="AutoShape 35"/>
            <p:cNvCxnSpPr>
              <a:cxnSpLocks noChangeShapeType="1"/>
              <a:stCxn id="255060" idx="6"/>
              <a:endCxn id="255061" idx="2"/>
            </p:cNvCxnSpPr>
            <p:nvPr/>
          </p:nvCxnSpPr>
          <p:spPr bwMode="auto">
            <a:xfrm>
              <a:off x="2415" y="2039"/>
              <a:ext cx="77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66" name="AutoShape 36"/>
            <p:cNvCxnSpPr>
              <a:cxnSpLocks noChangeShapeType="1"/>
              <a:stCxn id="255063" idx="2"/>
              <a:endCxn id="255062" idx="6"/>
            </p:cNvCxnSpPr>
            <p:nvPr/>
          </p:nvCxnSpPr>
          <p:spPr bwMode="auto">
            <a:xfrm flipH="1">
              <a:off x="2655" y="2504"/>
              <a:ext cx="53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67" name="AutoShape 37"/>
            <p:cNvCxnSpPr>
              <a:cxnSpLocks noChangeShapeType="1"/>
              <a:stCxn id="255063" idx="0"/>
              <a:endCxn id="255061" idx="4"/>
            </p:cNvCxnSpPr>
            <p:nvPr/>
          </p:nvCxnSpPr>
          <p:spPr bwMode="auto">
            <a:xfrm flipV="1">
              <a:off x="3293" y="2143"/>
              <a:ext cx="0" cy="2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68" name="AutoShape 38"/>
            <p:cNvCxnSpPr>
              <a:cxnSpLocks noChangeShapeType="1"/>
              <a:stCxn id="255063" idx="6"/>
              <a:endCxn id="255064" idx="3"/>
            </p:cNvCxnSpPr>
            <p:nvPr/>
          </p:nvCxnSpPr>
          <p:spPr bwMode="auto">
            <a:xfrm flipV="1">
              <a:off x="3397" y="2348"/>
              <a:ext cx="254" cy="15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69" name="AutoShape 39"/>
            <p:cNvCxnSpPr>
              <a:cxnSpLocks noChangeShapeType="1"/>
              <a:stCxn id="255064" idx="1"/>
              <a:endCxn id="255061" idx="6"/>
            </p:cNvCxnSpPr>
            <p:nvPr/>
          </p:nvCxnSpPr>
          <p:spPr bwMode="auto">
            <a:xfrm flipH="1" flipV="1">
              <a:off x="3397" y="2039"/>
              <a:ext cx="254" cy="1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5070" name="Oval 40"/>
            <p:cNvSpPr>
              <a:spLocks noChangeArrowheads="1"/>
            </p:cNvSpPr>
            <p:nvPr/>
          </p:nvSpPr>
          <p:spPr bwMode="auto">
            <a:xfrm>
              <a:off x="4088" y="2175"/>
              <a:ext cx="194" cy="19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71" name="Oval 41"/>
            <p:cNvSpPr>
              <a:spLocks noChangeArrowheads="1"/>
            </p:cNvSpPr>
            <p:nvPr/>
          </p:nvSpPr>
          <p:spPr bwMode="auto">
            <a:xfrm>
              <a:off x="4088" y="2795"/>
              <a:ext cx="194" cy="194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5072" name="AutoShape 42"/>
            <p:cNvCxnSpPr>
              <a:cxnSpLocks noChangeShapeType="1"/>
              <a:stCxn id="255071" idx="0"/>
              <a:endCxn id="255070" idx="4"/>
            </p:cNvCxnSpPr>
            <p:nvPr/>
          </p:nvCxnSpPr>
          <p:spPr bwMode="auto">
            <a:xfrm flipV="1">
              <a:off x="4185" y="2376"/>
              <a:ext cx="0" cy="4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73" name="AutoShape 43"/>
            <p:cNvCxnSpPr>
              <a:cxnSpLocks noChangeShapeType="1"/>
              <a:stCxn id="255071" idx="6"/>
              <a:endCxn id="255037" idx="6"/>
            </p:cNvCxnSpPr>
            <p:nvPr/>
          </p:nvCxnSpPr>
          <p:spPr bwMode="auto">
            <a:xfrm flipV="1">
              <a:off x="4291" y="2629"/>
              <a:ext cx="648" cy="2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74" name="AutoShape 44"/>
            <p:cNvCxnSpPr>
              <a:cxnSpLocks noChangeShapeType="1"/>
              <a:stCxn id="255037" idx="6"/>
              <a:endCxn id="255070" idx="6"/>
            </p:cNvCxnSpPr>
            <p:nvPr/>
          </p:nvCxnSpPr>
          <p:spPr bwMode="auto">
            <a:xfrm flipH="1" flipV="1">
              <a:off x="4291" y="2272"/>
              <a:ext cx="648" cy="3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75" name="AutoShape 45"/>
            <p:cNvCxnSpPr>
              <a:cxnSpLocks noChangeShapeType="1"/>
              <a:stCxn id="255070" idx="2"/>
              <a:endCxn id="255064" idx="6"/>
            </p:cNvCxnSpPr>
            <p:nvPr/>
          </p:nvCxnSpPr>
          <p:spPr bwMode="auto">
            <a:xfrm flipH="1">
              <a:off x="3824" y="2272"/>
              <a:ext cx="25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76" name="AutoShape 46"/>
            <p:cNvCxnSpPr>
              <a:cxnSpLocks noChangeShapeType="1"/>
              <a:stCxn id="255071" idx="2"/>
              <a:endCxn id="254982" idx="6"/>
            </p:cNvCxnSpPr>
            <p:nvPr/>
          </p:nvCxnSpPr>
          <p:spPr bwMode="auto">
            <a:xfrm flipH="1">
              <a:off x="2888" y="2892"/>
              <a:ext cx="1191" cy="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77" name="AutoShape 47"/>
            <p:cNvCxnSpPr>
              <a:cxnSpLocks noChangeShapeType="1"/>
              <a:stCxn id="254982" idx="6"/>
              <a:endCxn id="255057" idx="0"/>
            </p:cNvCxnSpPr>
            <p:nvPr/>
          </p:nvCxnSpPr>
          <p:spPr bwMode="auto">
            <a:xfrm flipH="1" flipV="1">
              <a:off x="2787" y="1529"/>
              <a:ext cx="101" cy="13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511550" y="990600"/>
            <a:ext cx="4724400" cy="3373438"/>
            <a:chOff x="2212" y="624"/>
            <a:chExt cx="2976" cy="2125"/>
          </a:xfrm>
        </p:grpSpPr>
        <p:sp>
          <p:nvSpPr>
            <p:cNvPr id="255037" name="Oval 49"/>
            <p:cNvSpPr>
              <a:spLocks noChangeArrowheads="1"/>
            </p:cNvSpPr>
            <p:nvPr/>
          </p:nvSpPr>
          <p:spPr bwMode="auto">
            <a:xfrm flipH="1">
              <a:off x="4948" y="2509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/>
                <a:t>T</a:t>
              </a:r>
            </a:p>
          </p:txBody>
        </p:sp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2212" y="624"/>
              <a:ext cx="2771" cy="1911"/>
              <a:chOff x="2212" y="624"/>
              <a:chExt cx="2771" cy="1911"/>
            </a:xfrm>
          </p:grpSpPr>
          <p:cxnSp>
            <p:nvCxnSpPr>
              <p:cNvPr id="255039" name="AutoShape 51"/>
              <p:cNvCxnSpPr>
                <a:cxnSpLocks noChangeShapeType="1"/>
                <a:stCxn id="255053" idx="6"/>
                <a:endCxn id="255037" idx="7"/>
              </p:cNvCxnSpPr>
              <p:nvPr/>
            </p:nvCxnSpPr>
            <p:spPr bwMode="auto">
              <a:xfrm>
                <a:off x="4291" y="1635"/>
                <a:ext cx="692" cy="9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5040" name="AutoShape 52"/>
              <p:cNvCxnSpPr>
                <a:cxnSpLocks noChangeShapeType="1"/>
                <a:stCxn id="255037" idx="7"/>
                <a:endCxn id="255052" idx="6"/>
              </p:cNvCxnSpPr>
              <p:nvPr/>
            </p:nvCxnSpPr>
            <p:spPr bwMode="auto">
              <a:xfrm flipH="1" flipV="1">
                <a:off x="4291" y="1015"/>
                <a:ext cx="692" cy="152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5" name="Group 53"/>
              <p:cNvGrpSpPr>
                <a:grpSpLocks/>
              </p:cNvGrpSpPr>
              <p:nvPr/>
            </p:nvGrpSpPr>
            <p:grpSpPr bwMode="auto">
              <a:xfrm>
                <a:off x="2212" y="624"/>
                <a:ext cx="2204" cy="1152"/>
                <a:chOff x="2212" y="624"/>
                <a:chExt cx="2204" cy="1152"/>
              </a:xfrm>
            </p:grpSpPr>
            <p:sp>
              <p:nvSpPr>
                <p:cNvPr id="255042" name="AutoShape 54"/>
                <p:cNvSpPr>
                  <a:spLocks noChangeArrowheads="1"/>
                </p:cNvSpPr>
                <p:nvPr/>
              </p:nvSpPr>
              <p:spPr bwMode="auto">
                <a:xfrm>
                  <a:off x="3072" y="624"/>
                  <a:ext cx="1344" cy="1152"/>
                </a:xfrm>
                <a:prstGeom prst="roundRect">
                  <a:avLst>
                    <a:gd name="adj" fmla="val 16667"/>
                  </a:avLst>
                </a:prstGeom>
                <a:noFill/>
                <a:ln w="190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5043" name="Oval 55"/>
                <p:cNvSpPr>
                  <a:spLocks noChangeArrowheads="1"/>
                </p:cNvSpPr>
                <p:nvPr/>
              </p:nvSpPr>
              <p:spPr bwMode="auto">
                <a:xfrm>
                  <a:off x="2212" y="685"/>
                  <a:ext cx="194" cy="194"/>
                </a:xfrm>
                <a:prstGeom prst="ellipse">
                  <a:avLst/>
                </a:prstGeom>
                <a:solidFill>
                  <a:srgbClr val="3399FF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en-US" sz="2400" b="0"/>
                    <a:t>x</a:t>
                  </a:r>
                </a:p>
              </p:txBody>
            </p:sp>
            <p:sp>
              <p:nvSpPr>
                <p:cNvPr id="255044" name="Oval 56"/>
                <p:cNvSpPr>
                  <a:spLocks noChangeArrowheads="1"/>
                </p:cNvSpPr>
                <p:nvPr/>
              </p:nvSpPr>
              <p:spPr bwMode="auto">
                <a:xfrm>
                  <a:off x="3196" y="685"/>
                  <a:ext cx="194" cy="194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5045" name="Oval 57"/>
                <p:cNvSpPr>
                  <a:spLocks noChangeArrowheads="1"/>
                </p:cNvSpPr>
                <p:nvPr/>
              </p:nvSpPr>
              <p:spPr bwMode="auto">
                <a:xfrm>
                  <a:off x="3196" y="1150"/>
                  <a:ext cx="194" cy="194"/>
                </a:xfrm>
                <a:prstGeom prst="ellipse">
                  <a:avLst/>
                </a:prstGeom>
                <a:solidFill>
                  <a:srgbClr val="3399FF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5046" name="Oval 58"/>
                <p:cNvSpPr>
                  <a:spLocks noChangeArrowheads="1"/>
                </p:cNvSpPr>
                <p:nvPr/>
              </p:nvSpPr>
              <p:spPr bwMode="auto">
                <a:xfrm>
                  <a:off x="3622" y="918"/>
                  <a:ext cx="194" cy="194"/>
                </a:xfrm>
                <a:prstGeom prst="ellipse">
                  <a:avLst/>
                </a:prstGeom>
                <a:solidFill>
                  <a:srgbClr val="33CC33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55047" name="AutoShape 59"/>
                <p:cNvCxnSpPr>
                  <a:cxnSpLocks noChangeShapeType="1"/>
                  <a:stCxn id="255043" idx="6"/>
                  <a:endCxn id="255044" idx="2"/>
                </p:cNvCxnSpPr>
                <p:nvPr/>
              </p:nvCxnSpPr>
              <p:spPr bwMode="auto">
                <a:xfrm>
                  <a:off x="2415" y="782"/>
                  <a:ext cx="772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048" name="AutoShape 60"/>
                <p:cNvCxnSpPr>
                  <a:cxnSpLocks noChangeShapeType="1"/>
                  <a:stCxn id="255045" idx="2"/>
                  <a:endCxn id="255058" idx="6"/>
                </p:cNvCxnSpPr>
                <p:nvPr/>
              </p:nvCxnSpPr>
              <p:spPr bwMode="auto">
                <a:xfrm flipH="1">
                  <a:off x="2655" y="1247"/>
                  <a:ext cx="532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049" name="AutoShape 61"/>
                <p:cNvCxnSpPr>
                  <a:cxnSpLocks noChangeShapeType="1"/>
                  <a:stCxn id="255045" idx="0"/>
                  <a:endCxn id="255044" idx="4"/>
                </p:cNvCxnSpPr>
                <p:nvPr/>
              </p:nvCxnSpPr>
              <p:spPr bwMode="auto">
                <a:xfrm flipV="1">
                  <a:off x="3293" y="886"/>
                  <a:ext cx="0" cy="257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050" name="AutoShape 62"/>
                <p:cNvCxnSpPr>
                  <a:cxnSpLocks noChangeShapeType="1"/>
                  <a:stCxn id="255045" idx="6"/>
                  <a:endCxn id="255046" idx="3"/>
                </p:cNvCxnSpPr>
                <p:nvPr/>
              </p:nvCxnSpPr>
              <p:spPr bwMode="auto">
                <a:xfrm flipV="1">
                  <a:off x="3397" y="1091"/>
                  <a:ext cx="254" cy="156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051" name="AutoShape 63"/>
                <p:cNvCxnSpPr>
                  <a:cxnSpLocks noChangeShapeType="1"/>
                  <a:stCxn id="255046" idx="1"/>
                  <a:endCxn id="255044" idx="6"/>
                </p:cNvCxnSpPr>
                <p:nvPr/>
              </p:nvCxnSpPr>
              <p:spPr bwMode="auto">
                <a:xfrm flipH="1" flipV="1">
                  <a:off x="3397" y="782"/>
                  <a:ext cx="254" cy="157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55052" name="Oval 64"/>
                <p:cNvSpPr>
                  <a:spLocks noChangeArrowheads="1"/>
                </p:cNvSpPr>
                <p:nvPr/>
              </p:nvSpPr>
              <p:spPr bwMode="auto">
                <a:xfrm>
                  <a:off x="4088" y="918"/>
                  <a:ext cx="194" cy="194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5053" name="Oval 65"/>
                <p:cNvSpPr>
                  <a:spLocks noChangeArrowheads="1"/>
                </p:cNvSpPr>
                <p:nvPr/>
              </p:nvSpPr>
              <p:spPr bwMode="auto">
                <a:xfrm>
                  <a:off x="4088" y="1538"/>
                  <a:ext cx="194" cy="194"/>
                </a:xfrm>
                <a:prstGeom prst="ellipse">
                  <a:avLst/>
                </a:prstGeom>
                <a:solidFill>
                  <a:srgbClr val="33CC33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55054" name="AutoShape 66"/>
                <p:cNvCxnSpPr>
                  <a:cxnSpLocks noChangeShapeType="1"/>
                  <a:stCxn id="255053" idx="0"/>
                  <a:endCxn id="255052" idx="4"/>
                </p:cNvCxnSpPr>
                <p:nvPr/>
              </p:nvCxnSpPr>
              <p:spPr bwMode="auto">
                <a:xfrm flipV="1">
                  <a:off x="4185" y="1119"/>
                  <a:ext cx="0" cy="412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055" name="AutoShape 67"/>
                <p:cNvCxnSpPr>
                  <a:cxnSpLocks noChangeShapeType="1"/>
                  <a:stCxn id="255052" idx="2"/>
                  <a:endCxn id="255046" idx="6"/>
                </p:cNvCxnSpPr>
                <p:nvPr/>
              </p:nvCxnSpPr>
              <p:spPr bwMode="auto">
                <a:xfrm flipH="1">
                  <a:off x="3824" y="1015"/>
                  <a:ext cx="256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056" name="AutoShape 68"/>
                <p:cNvCxnSpPr>
                  <a:cxnSpLocks noChangeShapeType="1"/>
                  <a:stCxn id="255053" idx="2"/>
                  <a:endCxn id="255057" idx="6"/>
                </p:cNvCxnSpPr>
                <p:nvPr/>
              </p:nvCxnSpPr>
              <p:spPr bwMode="auto">
                <a:xfrm flipH="1">
                  <a:off x="2893" y="1635"/>
                  <a:ext cx="1186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55057" name="Oval 69"/>
                <p:cNvSpPr>
                  <a:spLocks noChangeArrowheads="1"/>
                </p:cNvSpPr>
                <p:nvPr/>
              </p:nvSpPr>
              <p:spPr bwMode="auto">
                <a:xfrm>
                  <a:off x="2690" y="1538"/>
                  <a:ext cx="194" cy="194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en-US" sz="2400" b="0"/>
                    <a:t>z</a:t>
                  </a:r>
                </a:p>
              </p:txBody>
            </p:sp>
            <p:sp>
              <p:nvSpPr>
                <p:cNvPr id="255058" name="Oval 70"/>
                <p:cNvSpPr>
                  <a:spLocks noChangeArrowheads="1"/>
                </p:cNvSpPr>
                <p:nvPr/>
              </p:nvSpPr>
              <p:spPr bwMode="auto">
                <a:xfrm>
                  <a:off x="2452" y="1150"/>
                  <a:ext cx="194" cy="194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en-US" sz="2400" b="0"/>
                    <a:t>y</a:t>
                  </a:r>
                </a:p>
              </p:txBody>
            </p:sp>
          </p:grpSp>
        </p:grpSp>
      </p:grpSp>
      <p:sp>
        <p:nvSpPr>
          <p:cNvPr id="255006" name="Oval 71"/>
          <p:cNvSpPr>
            <a:spLocks noChangeArrowheads="1"/>
          </p:cNvSpPr>
          <p:nvPr/>
        </p:nvSpPr>
        <p:spPr bwMode="auto">
          <a:xfrm>
            <a:off x="2819400" y="1938338"/>
            <a:ext cx="74613" cy="746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400" b="0"/>
          </a:p>
        </p:txBody>
      </p: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2908300" y="1976438"/>
            <a:ext cx="5002213" cy="4805362"/>
            <a:chOff x="1832" y="1245"/>
            <a:chExt cx="3151" cy="3027"/>
          </a:xfrm>
        </p:grpSpPr>
        <p:sp>
          <p:nvSpPr>
            <p:cNvPr id="255017" name="AutoShape 73"/>
            <p:cNvSpPr>
              <a:spLocks noChangeArrowheads="1"/>
            </p:cNvSpPr>
            <p:nvPr/>
          </p:nvSpPr>
          <p:spPr bwMode="auto">
            <a:xfrm>
              <a:off x="3072" y="3120"/>
              <a:ext cx="1344" cy="1152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18" name="Oval 74"/>
            <p:cNvSpPr>
              <a:spLocks noChangeArrowheads="1"/>
            </p:cNvSpPr>
            <p:nvPr/>
          </p:nvSpPr>
          <p:spPr bwMode="auto">
            <a:xfrm>
              <a:off x="3196" y="3190"/>
              <a:ext cx="194" cy="194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19" name="Oval 75"/>
            <p:cNvSpPr>
              <a:spLocks noChangeArrowheads="1"/>
            </p:cNvSpPr>
            <p:nvPr/>
          </p:nvSpPr>
          <p:spPr bwMode="auto">
            <a:xfrm>
              <a:off x="3196" y="3655"/>
              <a:ext cx="194" cy="194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20" name="Oval 76"/>
            <p:cNvSpPr>
              <a:spLocks noChangeArrowheads="1"/>
            </p:cNvSpPr>
            <p:nvPr/>
          </p:nvSpPr>
          <p:spPr bwMode="auto">
            <a:xfrm>
              <a:off x="3622" y="3423"/>
              <a:ext cx="194" cy="19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5021" name="AutoShape 77"/>
            <p:cNvCxnSpPr>
              <a:cxnSpLocks noChangeShapeType="1"/>
              <a:stCxn id="254981" idx="6"/>
              <a:endCxn id="255019" idx="2"/>
            </p:cNvCxnSpPr>
            <p:nvPr/>
          </p:nvCxnSpPr>
          <p:spPr bwMode="auto">
            <a:xfrm flipV="1">
              <a:off x="1832" y="3752"/>
              <a:ext cx="1355" cy="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22" name="AutoShape 78"/>
            <p:cNvCxnSpPr>
              <a:cxnSpLocks noChangeShapeType="1"/>
              <a:stCxn id="255018" idx="2"/>
              <a:endCxn id="254980" idx="6"/>
            </p:cNvCxnSpPr>
            <p:nvPr/>
          </p:nvCxnSpPr>
          <p:spPr bwMode="auto">
            <a:xfrm flipH="1">
              <a:off x="2314" y="3287"/>
              <a:ext cx="873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23" name="AutoShape 79"/>
            <p:cNvCxnSpPr>
              <a:cxnSpLocks noChangeShapeType="1"/>
              <a:stCxn id="255019" idx="0"/>
              <a:endCxn id="255018" idx="4"/>
            </p:cNvCxnSpPr>
            <p:nvPr/>
          </p:nvCxnSpPr>
          <p:spPr bwMode="auto">
            <a:xfrm flipV="1">
              <a:off x="3293" y="3391"/>
              <a:ext cx="0" cy="2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24" name="AutoShape 80"/>
            <p:cNvCxnSpPr>
              <a:cxnSpLocks noChangeShapeType="1"/>
              <a:stCxn id="255019" idx="6"/>
              <a:endCxn id="255020" idx="3"/>
            </p:cNvCxnSpPr>
            <p:nvPr/>
          </p:nvCxnSpPr>
          <p:spPr bwMode="auto">
            <a:xfrm flipV="1">
              <a:off x="3397" y="3596"/>
              <a:ext cx="254" cy="15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25" name="AutoShape 81"/>
            <p:cNvCxnSpPr>
              <a:cxnSpLocks noChangeShapeType="1"/>
              <a:stCxn id="255020" idx="1"/>
              <a:endCxn id="255018" idx="6"/>
            </p:cNvCxnSpPr>
            <p:nvPr/>
          </p:nvCxnSpPr>
          <p:spPr bwMode="auto">
            <a:xfrm flipH="1" flipV="1">
              <a:off x="3397" y="3287"/>
              <a:ext cx="254" cy="1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5026" name="Oval 82"/>
            <p:cNvSpPr>
              <a:spLocks noChangeArrowheads="1"/>
            </p:cNvSpPr>
            <p:nvPr/>
          </p:nvSpPr>
          <p:spPr bwMode="auto">
            <a:xfrm>
              <a:off x="4088" y="3423"/>
              <a:ext cx="194" cy="194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027" name="Oval 83"/>
            <p:cNvSpPr>
              <a:spLocks noChangeArrowheads="1"/>
            </p:cNvSpPr>
            <p:nvPr/>
          </p:nvSpPr>
          <p:spPr bwMode="auto">
            <a:xfrm>
              <a:off x="4088" y="4043"/>
              <a:ext cx="194" cy="19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5028" name="AutoShape 84"/>
            <p:cNvCxnSpPr>
              <a:cxnSpLocks noChangeShapeType="1"/>
              <a:stCxn id="255027" idx="0"/>
              <a:endCxn id="255026" idx="4"/>
            </p:cNvCxnSpPr>
            <p:nvPr/>
          </p:nvCxnSpPr>
          <p:spPr bwMode="auto">
            <a:xfrm flipV="1">
              <a:off x="4185" y="3624"/>
              <a:ext cx="0" cy="4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29" name="AutoShape 85"/>
            <p:cNvCxnSpPr>
              <a:cxnSpLocks noChangeShapeType="1"/>
              <a:stCxn id="255027" idx="6"/>
              <a:endCxn id="255037" idx="5"/>
            </p:cNvCxnSpPr>
            <p:nvPr/>
          </p:nvCxnSpPr>
          <p:spPr bwMode="auto">
            <a:xfrm flipV="1">
              <a:off x="4291" y="2722"/>
              <a:ext cx="692" cy="14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30" name="AutoShape 86"/>
            <p:cNvCxnSpPr>
              <a:cxnSpLocks noChangeShapeType="1"/>
              <a:stCxn id="255037" idx="5"/>
              <a:endCxn id="255026" idx="6"/>
            </p:cNvCxnSpPr>
            <p:nvPr/>
          </p:nvCxnSpPr>
          <p:spPr bwMode="auto">
            <a:xfrm flipH="1">
              <a:off x="4291" y="2722"/>
              <a:ext cx="692" cy="7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31" name="AutoShape 87"/>
            <p:cNvCxnSpPr>
              <a:cxnSpLocks noChangeShapeType="1"/>
              <a:stCxn id="255026" idx="2"/>
              <a:endCxn id="255020" idx="6"/>
            </p:cNvCxnSpPr>
            <p:nvPr/>
          </p:nvCxnSpPr>
          <p:spPr bwMode="auto">
            <a:xfrm flipH="1">
              <a:off x="3824" y="3520"/>
              <a:ext cx="25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32" name="AutoShape 88"/>
            <p:cNvCxnSpPr>
              <a:cxnSpLocks noChangeShapeType="1"/>
              <a:stCxn id="255027" idx="2"/>
              <a:endCxn id="255033" idx="6"/>
            </p:cNvCxnSpPr>
            <p:nvPr/>
          </p:nvCxnSpPr>
          <p:spPr bwMode="auto">
            <a:xfrm flipH="1">
              <a:off x="2893" y="4140"/>
              <a:ext cx="118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5033" name="Oval 89"/>
            <p:cNvSpPr>
              <a:spLocks noChangeArrowheads="1"/>
            </p:cNvSpPr>
            <p:nvPr/>
          </p:nvSpPr>
          <p:spPr bwMode="auto">
            <a:xfrm>
              <a:off x="2690" y="4043"/>
              <a:ext cx="194" cy="194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400" b="0"/>
                <a:t>z'</a:t>
              </a:r>
            </a:p>
          </p:txBody>
        </p:sp>
        <p:cxnSp>
          <p:nvCxnSpPr>
            <p:cNvPr id="255034" name="AutoShape 90"/>
            <p:cNvCxnSpPr>
              <a:cxnSpLocks noChangeShapeType="1"/>
              <a:stCxn id="254980" idx="6"/>
              <a:endCxn id="255060" idx="4"/>
            </p:cNvCxnSpPr>
            <p:nvPr/>
          </p:nvCxnSpPr>
          <p:spPr bwMode="auto">
            <a:xfrm flipH="1" flipV="1">
              <a:off x="2309" y="2145"/>
              <a:ext cx="5" cy="114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35" name="AutoShape 91"/>
            <p:cNvCxnSpPr>
              <a:cxnSpLocks noChangeShapeType="1"/>
              <a:stCxn id="255006" idx="6"/>
              <a:endCxn id="254981" idx="6"/>
            </p:cNvCxnSpPr>
            <p:nvPr/>
          </p:nvCxnSpPr>
          <p:spPr bwMode="auto">
            <a:xfrm>
              <a:off x="1832" y="1245"/>
              <a:ext cx="0" cy="252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5036" name="AutoShape 92"/>
            <p:cNvCxnSpPr>
              <a:cxnSpLocks noChangeShapeType="1"/>
              <a:stCxn id="255058" idx="2"/>
              <a:endCxn id="255006" idx="6"/>
            </p:cNvCxnSpPr>
            <p:nvPr/>
          </p:nvCxnSpPr>
          <p:spPr bwMode="auto">
            <a:xfrm flipH="1" flipV="1">
              <a:off x="1832" y="1245"/>
              <a:ext cx="611" cy="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26151" name="Rectangle 135"/>
          <p:cNvSpPr>
            <a:spLocks noChangeArrowheads="1"/>
          </p:cNvSpPr>
          <p:nvPr/>
        </p:nvSpPr>
        <p:spPr bwMode="auto">
          <a:xfrm>
            <a:off x="76200" y="2362200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3-satisfiability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Solution</a:t>
            </a:r>
            <a:r>
              <a:rPr lang="en-US" sz="3200" b="0"/>
              <a:t>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x = </a:t>
            </a:r>
            <a:r>
              <a:rPr lang="en-US" sz="3200" b="0">
                <a:solidFill>
                  <a:srgbClr val="3399FF"/>
                </a:solidFill>
              </a:rPr>
              <a:t>true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y = </a:t>
            </a:r>
            <a:r>
              <a:rPr lang="en-US" sz="3200" b="0">
                <a:solidFill>
                  <a:srgbClr val="FF0000"/>
                </a:solidFill>
              </a:rPr>
              <a:t>false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z = </a:t>
            </a:r>
            <a:r>
              <a:rPr lang="en-US" sz="3200" b="0">
                <a:solidFill>
                  <a:srgbClr val="FF0000"/>
                </a:solidFill>
              </a:rPr>
              <a:t>false</a:t>
            </a:r>
            <a:endParaRPr lang="en-US" sz="3200" b="0"/>
          </a:p>
        </p:txBody>
      </p:sp>
      <p:sp>
        <p:nvSpPr>
          <p:cNvPr id="726152" name="Oval 136"/>
          <p:cNvSpPr>
            <a:spLocks noChangeArrowheads="1"/>
          </p:cNvSpPr>
          <p:nvPr/>
        </p:nvSpPr>
        <p:spPr bwMode="auto">
          <a:xfrm rot="-1801542">
            <a:off x="3644900" y="855663"/>
            <a:ext cx="838200" cy="2133600"/>
          </a:xfrm>
          <a:prstGeom prst="ellipse">
            <a:avLst/>
          </a:prstGeom>
          <a:noFill/>
          <a:ln w="7620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6153" name="Line 137"/>
          <p:cNvSpPr>
            <a:spLocks noChangeShapeType="1"/>
          </p:cNvSpPr>
          <p:nvPr/>
        </p:nvSpPr>
        <p:spPr bwMode="auto">
          <a:xfrm flipH="1">
            <a:off x="2438400" y="1828800"/>
            <a:ext cx="1066800" cy="2590800"/>
          </a:xfrm>
          <a:prstGeom prst="line">
            <a:avLst/>
          </a:prstGeom>
          <a:noFill/>
          <a:ln w="76200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6154" name="AutoShape 138"/>
          <p:cNvSpPr>
            <a:spLocks/>
          </p:cNvSpPr>
          <p:nvPr/>
        </p:nvSpPr>
        <p:spPr bwMode="auto">
          <a:xfrm>
            <a:off x="1905000" y="3733800"/>
            <a:ext cx="457200" cy="1447800"/>
          </a:xfrm>
          <a:prstGeom prst="rightBrace">
            <a:avLst>
              <a:gd name="adj1" fmla="val 2638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6155" name="Rectangle 139"/>
          <p:cNvSpPr>
            <a:spLocks noChangeArrowheads="1"/>
          </p:cNvSpPr>
          <p:nvPr/>
        </p:nvSpPr>
        <p:spPr bwMode="auto">
          <a:xfrm>
            <a:off x="76200" y="8382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3-colorability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Solution</a:t>
            </a:r>
            <a:r>
              <a:rPr lang="en-US" sz="3200" b="0"/>
              <a:t>:</a:t>
            </a:r>
          </a:p>
        </p:txBody>
      </p:sp>
      <p:sp>
        <p:nvSpPr>
          <p:cNvPr id="726156" name="Line 140"/>
          <p:cNvSpPr>
            <a:spLocks noChangeShapeType="1"/>
          </p:cNvSpPr>
          <p:nvPr/>
        </p:nvSpPr>
        <p:spPr bwMode="auto">
          <a:xfrm>
            <a:off x="1752600" y="1752600"/>
            <a:ext cx="1219200" cy="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2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2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72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72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2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2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2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152" grpId="0" animBg="1"/>
      <p:bldP spid="726153" grpId="0" animBg="1"/>
      <p:bldP spid="726154" grpId="0" animBg="1"/>
      <p:bldP spid="72615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What Makes Colorability Difficult?</a:t>
            </a:r>
          </a:p>
        </p:txBody>
      </p:sp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830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Q: </a:t>
            </a:r>
            <a:r>
              <a:rPr lang="en-US" sz="3200" b="0" dirty="0"/>
              <a:t>Are high node degrees the reason that graph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 dirty="0"/>
              <a:t>		</a:t>
            </a:r>
            <a:r>
              <a:rPr lang="en-US" sz="3200" b="0" dirty="0" err="1"/>
              <a:t>colorability</a:t>
            </a:r>
            <a:r>
              <a:rPr lang="en-US" sz="3200" b="0" dirty="0"/>
              <a:t> is computationally difficult?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A: </a:t>
            </a:r>
            <a:r>
              <a:rPr lang="en-US" sz="3200" b="0" dirty="0"/>
              <a:t>No!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Graph </a:t>
            </a:r>
            <a:r>
              <a:rPr lang="en-US" sz="3200" b="0" dirty="0" err="1"/>
              <a:t>colorability</a:t>
            </a:r>
            <a:r>
              <a:rPr lang="en-US" sz="3200" b="0" dirty="0"/>
              <a:t> is easy for max-degree-</a:t>
            </a:r>
            <a:r>
              <a:rPr lang="en-US" sz="3200" b="0" dirty="0">
                <a:solidFill>
                  <a:srgbClr val="FF0000"/>
                </a:solidFill>
              </a:rPr>
              <a:t>0</a:t>
            </a:r>
            <a:r>
              <a:rPr lang="en-US" sz="3200" b="0" dirty="0"/>
              <a:t> graphs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Graph </a:t>
            </a:r>
            <a:r>
              <a:rPr lang="en-US" sz="3200" b="0" dirty="0" err="1"/>
              <a:t>colorability</a:t>
            </a:r>
            <a:r>
              <a:rPr lang="en-US" sz="3200" b="0" dirty="0"/>
              <a:t> is easy for max-degree-</a:t>
            </a:r>
            <a:r>
              <a:rPr lang="en-US" sz="3200" b="0" dirty="0">
                <a:solidFill>
                  <a:srgbClr val="FF0000"/>
                </a:solidFill>
              </a:rPr>
              <a:t>1</a:t>
            </a:r>
            <a:r>
              <a:rPr lang="en-US" sz="3200" b="0" dirty="0"/>
              <a:t> graphs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Graph </a:t>
            </a:r>
            <a:r>
              <a:rPr lang="en-US" sz="3200" b="0" dirty="0" err="1"/>
              <a:t>colorability</a:t>
            </a:r>
            <a:r>
              <a:rPr lang="en-US" sz="3200" b="0" dirty="0"/>
              <a:t> is easy for max-degree-</a:t>
            </a:r>
            <a:r>
              <a:rPr lang="en-US" sz="3200" b="0" dirty="0">
                <a:solidFill>
                  <a:srgbClr val="FF0000"/>
                </a:solidFill>
              </a:rPr>
              <a:t>2</a:t>
            </a:r>
            <a:r>
              <a:rPr lang="en-US" sz="3200" b="0" dirty="0"/>
              <a:t> graphs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Theorem</a:t>
            </a:r>
            <a:r>
              <a:rPr lang="en-US" sz="3200" b="0" dirty="0"/>
              <a:t>: Graph </a:t>
            </a:r>
            <a:r>
              <a:rPr lang="en-US" sz="3200" b="0" dirty="0" err="1"/>
              <a:t>colorability</a:t>
            </a:r>
            <a:r>
              <a:rPr lang="en-US" sz="3200" b="0" dirty="0"/>
              <a:t> is NP-complete for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 dirty="0"/>
              <a:t>	max-degree-</a:t>
            </a:r>
            <a:r>
              <a:rPr lang="en-US" sz="3200" b="0" dirty="0">
                <a:solidFill>
                  <a:srgbClr val="FF0000"/>
                </a:solidFill>
              </a:rPr>
              <a:t>4</a:t>
            </a:r>
            <a:r>
              <a:rPr lang="en-US" sz="3200" b="0" dirty="0"/>
              <a:t> graphs.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>
              <a:solidFill>
                <a:srgbClr val="FF0000"/>
              </a:solidFill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1828800" y="2230438"/>
            <a:ext cx="1600200" cy="969962"/>
            <a:chOff x="3120" y="1728"/>
            <a:chExt cx="1584" cy="960"/>
          </a:xfrm>
        </p:grpSpPr>
        <p:sp>
          <p:nvSpPr>
            <p:cNvPr id="256032" name="Oval 71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33" name="Oval 72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34" name="Oval 73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35" name="Oval 74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36" name="Oval 75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6037" name="AutoShape 76"/>
            <p:cNvCxnSpPr>
              <a:cxnSpLocks noChangeShapeType="1"/>
              <a:stCxn id="256032" idx="6"/>
              <a:endCxn id="256033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38" name="AutoShape 77"/>
            <p:cNvCxnSpPr>
              <a:cxnSpLocks noChangeShapeType="1"/>
              <a:stCxn id="256032" idx="3"/>
              <a:endCxn id="256034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39" name="AutoShape 78"/>
            <p:cNvCxnSpPr>
              <a:cxnSpLocks noChangeShapeType="1"/>
              <a:stCxn id="256035" idx="2"/>
              <a:endCxn id="256034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40" name="AutoShape 79"/>
            <p:cNvCxnSpPr>
              <a:cxnSpLocks noChangeShapeType="1"/>
              <a:stCxn id="256035" idx="0"/>
              <a:endCxn id="256033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41" name="AutoShape 80"/>
            <p:cNvCxnSpPr>
              <a:cxnSpLocks noChangeShapeType="1"/>
              <a:stCxn id="256035" idx="6"/>
              <a:endCxn id="256036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42" name="AutoShape 81"/>
            <p:cNvCxnSpPr>
              <a:cxnSpLocks noChangeShapeType="1"/>
              <a:stCxn id="256036" idx="1"/>
              <a:endCxn id="256033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152"/>
          <p:cNvGrpSpPr>
            <a:grpSpLocks/>
          </p:cNvGrpSpPr>
          <p:nvPr/>
        </p:nvGrpSpPr>
        <p:grpSpPr bwMode="auto">
          <a:xfrm>
            <a:off x="4114800" y="1966913"/>
            <a:ext cx="3048000" cy="1614487"/>
            <a:chOff x="2880" y="1008"/>
            <a:chExt cx="1920" cy="1017"/>
          </a:xfrm>
        </p:grpSpPr>
        <p:sp>
          <p:nvSpPr>
            <p:cNvPr id="256008" name="Oval 83"/>
            <p:cNvSpPr>
              <a:spLocks noChangeArrowheads="1"/>
            </p:cNvSpPr>
            <p:nvPr/>
          </p:nvSpPr>
          <p:spPr bwMode="auto">
            <a:xfrm>
              <a:off x="3002" y="1344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09" name="Oval 84"/>
            <p:cNvSpPr>
              <a:spLocks noChangeArrowheads="1"/>
            </p:cNvSpPr>
            <p:nvPr/>
          </p:nvSpPr>
          <p:spPr bwMode="auto">
            <a:xfrm>
              <a:off x="3456" y="1344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0" name="Oval 85"/>
            <p:cNvSpPr>
              <a:spLocks noChangeArrowheads="1"/>
            </p:cNvSpPr>
            <p:nvPr/>
          </p:nvSpPr>
          <p:spPr bwMode="auto">
            <a:xfrm>
              <a:off x="2880" y="1680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1" name="Oval 86"/>
            <p:cNvSpPr>
              <a:spLocks noChangeArrowheads="1"/>
            </p:cNvSpPr>
            <p:nvPr/>
          </p:nvSpPr>
          <p:spPr bwMode="auto">
            <a:xfrm>
              <a:off x="3312" y="1824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2" name="Oval 87"/>
            <p:cNvSpPr>
              <a:spLocks noChangeArrowheads="1"/>
            </p:cNvSpPr>
            <p:nvPr/>
          </p:nvSpPr>
          <p:spPr bwMode="auto">
            <a:xfrm>
              <a:off x="3744" y="187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6013" name="AutoShape 88"/>
            <p:cNvCxnSpPr>
              <a:cxnSpLocks noChangeShapeType="1"/>
              <a:stCxn id="256008" idx="6"/>
              <a:endCxn id="256009" idx="2"/>
            </p:cNvCxnSpPr>
            <p:nvPr/>
          </p:nvCxnSpPr>
          <p:spPr bwMode="auto">
            <a:xfrm>
              <a:off x="3164" y="1421"/>
              <a:ext cx="28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14" name="AutoShape 89"/>
            <p:cNvCxnSpPr>
              <a:cxnSpLocks noChangeShapeType="1"/>
              <a:stCxn id="256008" idx="3"/>
              <a:endCxn id="256010" idx="0"/>
            </p:cNvCxnSpPr>
            <p:nvPr/>
          </p:nvCxnSpPr>
          <p:spPr bwMode="auto">
            <a:xfrm flipH="1">
              <a:off x="2956" y="1480"/>
              <a:ext cx="68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15" name="AutoShape 90"/>
            <p:cNvCxnSpPr>
              <a:cxnSpLocks noChangeShapeType="1"/>
              <a:stCxn id="256011" idx="2"/>
              <a:endCxn id="256010" idx="5"/>
            </p:cNvCxnSpPr>
            <p:nvPr/>
          </p:nvCxnSpPr>
          <p:spPr bwMode="auto">
            <a:xfrm flipH="1" flipV="1">
              <a:off x="3011" y="1820"/>
              <a:ext cx="292" cy="8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16" name="AutoShape 91"/>
            <p:cNvCxnSpPr>
              <a:cxnSpLocks noChangeShapeType="1"/>
              <a:stCxn id="256011" idx="0"/>
              <a:endCxn id="256009" idx="4"/>
            </p:cNvCxnSpPr>
            <p:nvPr/>
          </p:nvCxnSpPr>
          <p:spPr bwMode="auto">
            <a:xfrm flipV="1">
              <a:off x="3388" y="1506"/>
              <a:ext cx="145" cy="3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17" name="AutoShape 92"/>
            <p:cNvCxnSpPr>
              <a:cxnSpLocks noChangeShapeType="1"/>
              <a:stCxn id="256011" idx="6"/>
              <a:endCxn id="256012" idx="2"/>
            </p:cNvCxnSpPr>
            <p:nvPr/>
          </p:nvCxnSpPr>
          <p:spPr bwMode="auto">
            <a:xfrm>
              <a:off x="3473" y="1901"/>
              <a:ext cx="262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18" name="AutoShape 93"/>
            <p:cNvCxnSpPr>
              <a:cxnSpLocks noChangeShapeType="1"/>
              <a:stCxn id="256012" idx="1"/>
              <a:endCxn id="256009" idx="5"/>
            </p:cNvCxnSpPr>
            <p:nvPr/>
          </p:nvCxnSpPr>
          <p:spPr bwMode="auto">
            <a:xfrm flipH="1" flipV="1">
              <a:off x="3587" y="1484"/>
              <a:ext cx="179" cy="4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6019" name="Oval 95"/>
            <p:cNvSpPr>
              <a:spLocks noChangeArrowheads="1"/>
            </p:cNvSpPr>
            <p:nvPr/>
          </p:nvSpPr>
          <p:spPr bwMode="auto">
            <a:xfrm>
              <a:off x="3744" y="1056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0" name="Oval 96"/>
            <p:cNvSpPr>
              <a:spLocks noChangeArrowheads="1"/>
            </p:cNvSpPr>
            <p:nvPr/>
          </p:nvSpPr>
          <p:spPr bwMode="auto">
            <a:xfrm>
              <a:off x="4647" y="129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1" name="Oval 97"/>
            <p:cNvSpPr>
              <a:spLocks noChangeArrowheads="1"/>
            </p:cNvSpPr>
            <p:nvPr/>
          </p:nvSpPr>
          <p:spPr bwMode="auto">
            <a:xfrm rot="-355356">
              <a:off x="3888" y="1440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2" name="Oval 98"/>
            <p:cNvSpPr>
              <a:spLocks noChangeArrowheads="1"/>
            </p:cNvSpPr>
            <p:nvPr/>
          </p:nvSpPr>
          <p:spPr bwMode="auto">
            <a:xfrm>
              <a:off x="4368" y="1584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3" name="Oval 99"/>
            <p:cNvSpPr>
              <a:spLocks noChangeArrowheads="1"/>
            </p:cNvSpPr>
            <p:nvPr/>
          </p:nvSpPr>
          <p:spPr bwMode="auto">
            <a:xfrm>
              <a:off x="3312" y="1008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6024" name="AutoShape 100"/>
            <p:cNvCxnSpPr>
              <a:cxnSpLocks noChangeShapeType="1"/>
              <a:stCxn id="256019" idx="6"/>
              <a:endCxn id="256020" idx="2"/>
            </p:cNvCxnSpPr>
            <p:nvPr/>
          </p:nvCxnSpPr>
          <p:spPr bwMode="auto">
            <a:xfrm>
              <a:off x="3906" y="1133"/>
              <a:ext cx="732" cy="24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25" name="AutoShape 101"/>
            <p:cNvCxnSpPr>
              <a:cxnSpLocks noChangeShapeType="1"/>
              <a:stCxn id="256019" idx="5"/>
              <a:endCxn id="256021" idx="0"/>
            </p:cNvCxnSpPr>
            <p:nvPr/>
          </p:nvCxnSpPr>
          <p:spPr bwMode="auto">
            <a:xfrm>
              <a:off x="3875" y="1196"/>
              <a:ext cx="8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26" name="AutoShape 102"/>
            <p:cNvCxnSpPr>
              <a:cxnSpLocks noChangeShapeType="1"/>
              <a:stCxn id="256022" idx="2"/>
              <a:endCxn id="256021" idx="5"/>
            </p:cNvCxnSpPr>
            <p:nvPr/>
          </p:nvCxnSpPr>
          <p:spPr bwMode="auto">
            <a:xfrm flipH="1" flipV="1">
              <a:off x="4024" y="1573"/>
              <a:ext cx="335" cy="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27" name="AutoShape 103"/>
            <p:cNvCxnSpPr>
              <a:cxnSpLocks noChangeShapeType="1"/>
              <a:stCxn id="256022" idx="7"/>
              <a:endCxn id="256020" idx="3"/>
            </p:cNvCxnSpPr>
            <p:nvPr/>
          </p:nvCxnSpPr>
          <p:spPr bwMode="auto">
            <a:xfrm flipV="1">
              <a:off x="4498" y="1436"/>
              <a:ext cx="171" cy="16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28" name="AutoShape 104"/>
            <p:cNvCxnSpPr>
              <a:cxnSpLocks noChangeShapeType="1"/>
              <a:stCxn id="256009" idx="1"/>
              <a:endCxn id="256023" idx="4"/>
            </p:cNvCxnSpPr>
            <p:nvPr/>
          </p:nvCxnSpPr>
          <p:spPr bwMode="auto">
            <a:xfrm flipH="1" flipV="1">
              <a:off x="3389" y="1170"/>
              <a:ext cx="89" cy="1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29" name="AutoShape 105"/>
            <p:cNvCxnSpPr>
              <a:cxnSpLocks noChangeShapeType="1"/>
              <a:stCxn id="256023" idx="6"/>
              <a:endCxn id="256019" idx="2"/>
            </p:cNvCxnSpPr>
            <p:nvPr/>
          </p:nvCxnSpPr>
          <p:spPr bwMode="auto">
            <a:xfrm>
              <a:off x="3474" y="1085"/>
              <a:ext cx="261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30" name="AutoShape 106"/>
            <p:cNvCxnSpPr>
              <a:cxnSpLocks noChangeShapeType="1"/>
              <a:stCxn id="256019" idx="3"/>
              <a:endCxn id="256009" idx="7"/>
            </p:cNvCxnSpPr>
            <p:nvPr/>
          </p:nvCxnSpPr>
          <p:spPr bwMode="auto">
            <a:xfrm flipH="1">
              <a:off x="3587" y="1196"/>
              <a:ext cx="179" cy="16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031" name="AutoShape 107"/>
            <p:cNvCxnSpPr>
              <a:cxnSpLocks noChangeShapeType="1"/>
              <a:stCxn id="256021" idx="2"/>
              <a:endCxn id="256009" idx="6"/>
            </p:cNvCxnSpPr>
            <p:nvPr/>
          </p:nvCxnSpPr>
          <p:spPr bwMode="auto">
            <a:xfrm flipH="1" flipV="1">
              <a:off x="3618" y="1421"/>
              <a:ext cx="261" cy="10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38457" name="Oval 153"/>
          <p:cNvSpPr>
            <a:spLocks noChangeArrowheads="1"/>
          </p:cNvSpPr>
          <p:nvPr/>
        </p:nvSpPr>
        <p:spPr bwMode="auto">
          <a:xfrm>
            <a:off x="4921250" y="2393950"/>
            <a:ext cx="4572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 rot="19278348">
            <a:off x="8055851" y="4982428"/>
            <a:ext cx="1165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3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3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3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3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3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3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73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738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738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738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738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457" grpId="0" animBg="1"/>
      <p:bldP spid="4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4"/>
          <p:cNvGrpSpPr>
            <a:grpSpLocks/>
          </p:cNvGrpSpPr>
          <p:nvPr/>
        </p:nvGrpSpPr>
        <p:grpSpPr bwMode="auto">
          <a:xfrm>
            <a:off x="6934200" y="2590800"/>
            <a:ext cx="1919288" cy="1385888"/>
            <a:chOff x="432" y="1767"/>
            <a:chExt cx="1209" cy="873"/>
          </a:xfrm>
        </p:grpSpPr>
        <p:sp>
          <p:nvSpPr>
            <p:cNvPr id="257143" name="Oval 395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44" name="Oval 396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45" name="Oval 397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46" name="Oval 398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47" name="Oval 399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148" name="AutoShape 400"/>
            <p:cNvCxnSpPr>
              <a:cxnSpLocks noChangeShapeType="1"/>
              <a:stCxn id="257143" idx="6"/>
              <a:endCxn id="257154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49" name="AutoShape 401"/>
            <p:cNvCxnSpPr>
              <a:cxnSpLocks noChangeShapeType="1"/>
              <a:stCxn id="257143" idx="3"/>
              <a:endCxn id="257145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50" name="AutoShape 402"/>
            <p:cNvCxnSpPr>
              <a:cxnSpLocks noChangeShapeType="1"/>
              <a:stCxn id="257146" idx="2"/>
              <a:endCxn id="257145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51" name="AutoShape 403"/>
            <p:cNvCxnSpPr>
              <a:cxnSpLocks noChangeShapeType="1"/>
              <a:stCxn id="257146" idx="0"/>
              <a:endCxn id="257143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52" name="AutoShape 404"/>
            <p:cNvCxnSpPr>
              <a:cxnSpLocks noChangeShapeType="1"/>
              <a:stCxn id="257146" idx="6"/>
              <a:endCxn id="257144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53" name="AutoShape 405"/>
            <p:cNvCxnSpPr>
              <a:cxnSpLocks noChangeShapeType="1"/>
              <a:stCxn id="257147" idx="1"/>
              <a:endCxn id="257155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7154" name="Oval 406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55" name="Oval 407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56" name="Oval 408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157" name="AutoShape 409"/>
            <p:cNvCxnSpPr>
              <a:cxnSpLocks noChangeShapeType="1"/>
              <a:stCxn id="257144" idx="6"/>
              <a:endCxn id="257147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58" name="AutoShape 410"/>
            <p:cNvCxnSpPr>
              <a:cxnSpLocks noChangeShapeType="1"/>
              <a:stCxn id="257155" idx="3"/>
              <a:endCxn id="257144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59" name="AutoShape 411"/>
            <p:cNvCxnSpPr>
              <a:cxnSpLocks noChangeShapeType="1"/>
              <a:stCxn id="257146" idx="7"/>
              <a:endCxn id="257154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60" name="AutoShape 412"/>
            <p:cNvCxnSpPr>
              <a:cxnSpLocks noChangeShapeType="1"/>
              <a:stCxn id="257144" idx="1"/>
              <a:endCxn id="257154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61" name="AutoShape 413"/>
            <p:cNvCxnSpPr>
              <a:cxnSpLocks noChangeShapeType="1"/>
              <a:stCxn id="257155" idx="2"/>
              <a:endCxn id="257154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62" name="AutoShape 414"/>
            <p:cNvCxnSpPr>
              <a:cxnSpLocks noChangeShapeType="1"/>
              <a:stCxn id="257156" idx="3"/>
              <a:endCxn id="257143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63" name="AutoShape 415"/>
            <p:cNvCxnSpPr>
              <a:cxnSpLocks noChangeShapeType="1"/>
              <a:stCxn id="257156" idx="5"/>
              <a:endCxn id="257155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372"/>
          <p:cNvGrpSpPr>
            <a:grpSpLocks/>
          </p:cNvGrpSpPr>
          <p:nvPr/>
        </p:nvGrpSpPr>
        <p:grpSpPr bwMode="auto">
          <a:xfrm>
            <a:off x="2743200" y="2590800"/>
            <a:ext cx="1919288" cy="1385888"/>
            <a:chOff x="432" y="1767"/>
            <a:chExt cx="1209" cy="873"/>
          </a:xfrm>
        </p:grpSpPr>
        <p:sp>
          <p:nvSpPr>
            <p:cNvPr id="257122" name="Oval 373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23" name="Oval 374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24" name="Oval 375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25" name="Oval 376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26" name="Oval 377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127" name="AutoShape 378"/>
            <p:cNvCxnSpPr>
              <a:cxnSpLocks noChangeShapeType="1"/>
              <a:stCxn id="257122" idx="6"/>
              <a:endCxn id="257133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28" name="AutoShape 379"/>
            <p:cNvCxnSpPr>
              <a:cxnSpLocks noChangeShapeType="1"/>
              <a:stCxn id="257122" idx="3"/>
              <a:endCxn id="257124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29" name="AutoShape 380"/>
            <p:cNvCxnSpPr>
              <a:cxnSpLocks noChangeShapeType="1"/>
              <a:stCxn id="257125" idx="2"/>
              <a:endCxn id="257124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30" name="AutoShape 381"/>
            <p:cNvCxnSpPr>
              <a:cxnSpLocks noChangeShapeType="1"/>
              <a:stCxn id="257125" idx="0"/>
              <a:endCxn id="257122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31" name="AutoShape 382"/>
            <p:cNvCxnSpPr>
              <a:cxnSpLocks noChangeShapeType="1"/>
              <a:stCxn id="257125" idx="6"/>
              <a:endCxn id="257123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32" name="AutoShape 383"/>
            <p:cNvCxnSpPr>
              <a:cxnSpLocks noChangeShapeType="1"/>
              <a:stCxn id="257126" idx="1"/>
              <a:endCxn id="257134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7133" name="Oval 384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34" name="Oval 385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35" name="Oval 386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136" name="AutoShape 387"/>
            <p:cNvCxnSpPr>
              <a:cxnSpLocks noChangeShapeType="1"/>
              <a:stCxn id="257123" idx="6"/>
              <a:endCxn id="257126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37" name="AutoShape 388"/>
            <p:cNvCxnSpPr>
              <a:cxnSpLocks noChangeShapeType="1"/>
              <a:stCxn id="257134" idx="3"/>
              <a:endCxn id="257123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38" name="AutoShape 389"/>
            <p:cNvCxnSpPr>
              <a:cxnSpLocks noChangeShapeType="1"/>
              <a:stCxn id="257125" idx="7"/>
              <a:endCxn id="257133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39" name="AutoShape 390"/>
            <p:cNvCxnSpPr>
              <a:cxnSpLocks noChangeShapeType="1"/>
              <a:stCxn id="257123" idx="1"/>
              <a:endCxn id="257133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40" name="AutoShape 391"/>
            <p:cNvCxnSpPr>
              <a:cxnSpLocks noChangeShapeType="1"/>
              <a:stCxn id="257134" idx="2"/>
              <a:endCxn id="257133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41" name="AutoShape 392"/>
            <p:cNvCxnSpPr>
              <a:cxnSpLocks noChangeShapeType="1"/>
              <a:stCxn id="257135" idx="3"/>
              <a:endCxn id="257122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42" name="AutoShape 393"/>
            <p:cNvCxnSpPr>
              <a:cxnSpLocks noChangeShapeType="1"/>
              <a:stCxn id="257135" idx="5"/>
              <a:endCxn id="257134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5227" name="Rectangle 107"/>
          <p:cNvSpPr>
            <a:spLocks noChangeArrowheads="1"/>
          </p:cNvSpPr>
          <p:nvPr/>
        </p:nvSpPr>
        <p:spPr bwMode="auto">
          <a:xfrm>
            <a:off x="76200" y="4419600"/>
            <a:ext cx="906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Gadget properties: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lphaLcParenR"/>
            </a:pPr>
            <a:r>
              <a:rPr lang="en-US" sz="3200" b="0"/>
              <a:t>Gadget has </a:t>
            </a:r>
            <a:r>
              <a:rPr lang="en-US" sz="3200" b="0">
                <a:solidFill>
                  <a:srgbClr val="FF00FF"/>
                </a:solidFill>
              </a:rPr>
              <a:t>max-degree of 4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lphaLcParenR"/>
            </a:pPr>
            <a:r>
              <a:rPr lang="en-US" sz="3200" b="0"/>
              <a:t>Gadget is 3-colorable but </a:t>
            </a:r>
            <a:r>
              <a:rPr lang="en-US" sz="3200" b="0">
                <a:solidFill>
                  <a:srgbClr val="FF00FF"/>
                </a:solidFill>
              </a:rPr>
              <a:t>not 2-colorable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  <a:buFontTx/>
              <a:buAutoNum type="alphaLcParenR"/>
            </a:pPr>
            <a:r>
              <a:rPr lang="en-US" sz="3200" b="0"/>
              <a:t>In any 3-coloring all </a:t>
            </a:r>
            <a:r>
              <a:rPr lang="en-US" sz="3200" b="0">
                <a:solidFill>
                  <a:srgbClr val="FF00FF"/>
                </a:solidFill>
              </a:rPr>
              <a:t>corners get the same color</a:t>
            </a:r>
          </a:p>
        </p:txBody>
      </p:sp>
      <p:grpSp>
        <p:nvGrpSpPr>
          <p:cNvPr id="4" name="Group 211"/>
          <p:cNvGrpSpPr>
            <a:grpSpLocks/>
          </p:cNvGrpSpPr>
          <p:nvPr/>
        </p:nvGrpSpPr>
        <p:grpSpPr bwMode="auto">
          <a:xfrm>
            <a:off x="381000" y="2590800"/>
            <a:ext cx="1919288" cy="1385888"/>
            <a:chOff x="432" y="1767"/>
            <a:chExt cx="1209" cy="873"/>
          </a:xfrm>
        </p:grpSpPr>
        <p:sp>
          <p:nvSpPr>
            <p:cNvPr id="257101" name="Oval 212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02" name="Oval 213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03" name="Oval 214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04" name="Oval 215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05" name="Oval 216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106" name="AutoShape 217"/>
            <p:cNvCxnSpPr>
              <a:cxnSpLocks noChangeShapeType="1"/>
              <a:stCxn id="257101" idx="6"/>
              <a:endCxn id="257112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07" name="AutoShape 218"/>
            <p:cNvCxnSpPr>
              <a:cxnSpLocks noChangeShapeType="1"/>
              <a:stCxn id="257101" idx="3"/>
              <a:endCxn id="257103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08" name="AutoShape 219"/>
            <p:cNvCxnSpPr>
              <a:cxnSpLocks noChangeShapeType="1"/>
              <a:stCxn id="257104" idx="2"/>
              <a:endCxn id="257103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09" name="AutoShape 220"/>
            <p:cNvCxnSpPr>
              <a:cxnSpLocks noChangeShapeType="1"/>
              <a:stCxn id="257104" idx="0"/>
              <a:endCxn id="257101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10" name="AutoShape 221"/>
            <p:cNvCxnSpPr>
              <a:cxnSpLocks noChangeShapeType="1"/>
              <a:stCxn id="257104" idx="6"/>
              <a:endCxn id="257102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11" name="AutoShape 222"/>
            <p:cNvCxnSpPr>
              <a:cxnSpLocks noChangeShapeType="1"/>
              <a:stCxn id="257105" idx="1"/>
              <a:endCxn id="257113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7112" name="Oval 223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13" name="Oval 224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114" name="Oval 225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115" name="AutoShape 226"/>
            <p:cNvCxnSpPr>
              <a:cxnSpLocks noChangeShapeType="1"/>
              <a:stCxn id="257102" idx="6"/>
              <a:endCxn id="257105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16" name="AutoShape 227"/>
            <p:cNvCxnSpPr>
              <a:cxnSpLocks noChangeShapeType="1"/>
              <a:stCxn id="257113" idx="3"/>
              <a:endCxn id="257102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17" name="AutoShape 228"/>
            <p:cNvCxnSpPr>
              <a:cxnSpLocks noChangeShapeType="1"/>
              <a:stCxn id="257104" idx="7"/>
              <a:endCxn id="257112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18" name="AutoShape 229"/>
            <p:cNvCxnSpPr>
              <a:cxnSpLocks noChangeShapeType="1"/>
              <a:stCxn id="257102" idx="1"/>
              <a:endCxn id="257112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19" name="AutoShape 230"/>
            <p:cNvCxnSpPr>
              <a:cxnSpLocks noChangeShapeType="1"/>
              <a:stCxn id="257113" idx="2"/>
              <a:endCxn id="257112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20" name="AutoShape 231"/>
            <p:cNvCxnSpPr>
              <a:cxnSpLocks noChangeShapeType="1"/>
              <a:stCxn id="257114" idx="3"/>
              <a:endCxn id="257101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21" name="AutoShape 232"/>
            <p:cNvCxnSpPr>
              <a:cxnSpLocks noChangeShapeType="1"/>
              <a:stCxn id="257114" idx="5"/>
              <a:endCxn id="257113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5122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Restricted Graph Colorability</a:t>
            </a:r>
          </a:p>
        </p:txBody>
      </p:sp>
      <p:sp>
        <p:nvSpPr>
          <p:cNvPr id="257031" name="Rectangle 3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5124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Graph 3-colorability is NP-complete for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max-degree-</a:t>
            </a:r>
            <a:r>
              <a:rPr lang="en-US" sz="3200" b="0">
                <a:solidFill>
                  <a:srgbClr val="FF0000"/>
                </a:solidFill>
              </a:rPr>
              <a:t>4</a:t>
            </a:r>
            <a:r>
              <a:rPr lang="en-US" sz="3200" b="0"/>
              <a:t> graphs.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Proof: Use “degree reduction” gadgets:</a:t>
            </a:r>
          </a:p>
        </p:txBody>
      </p:sp>
      <p:grpSp>
        <p:nvGrpSpPr>
          <p:cNvPr id="5" name="Group 236"/>
          <p:cNvGrpSpPr>
            <a:grpSpLocks/>
          </p:cNvGrpSpPr>
          <p:nvPr/>
        </p:nvGrpSpPr>
        <p:grpSpPr bwMode="auto">
          <a:xfrm>
            <a:off x="2743200" y="2590800"/>
            <a:ext cx="1919288" cy="1385888"/>
            <a:chOff x="432" y="1767"/>
            <a:chExt cx="1209" cy="873"/>
          </a:xfrm>
        </p:grpSpPr>
        <p:sp>
          <p:nvSpPr>
            <p:cNvPr id="257080" name="Oval 237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81" name="Oval 238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82" name="Oval 239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83" name="Oval 240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84" name="Oval 241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085" name="AutoShape 242"/>
            <p:cNvCxnSpPr>
              <a:cxnSpLocks noChangeShapeType="1"/>
              <a:stCxn id="257080" idx="6"/>
              <a:endCxn id="257091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86" name="AutoShape 243"/>
            <p:cNvCxnSpPr>
              <a:cxnSpLocks noChangeShapeType="1"/>
              <a:stCxn id="257080" idx="3"/>
              <a:endCxn id="257082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87" name="AutoShape 244"/>
            <p:cNvCxnSpPr>
              <a:cxnSpLocks noChangeShapeType="1"/>
              <a:stCxn id="257083" idx="2"/>
              <a:endCxn id="257082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88" name="AutoShape 245"/>
            <p:cNvCxnSpPr>
              <a:cxnSpLocks noChangeShapeType="1"/>
              <a:stCxn id="257083" idx="0"/>
              <a:endCxn id="257080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89" name="AutoShape 246"/>
            <p:cNvCxnSpPr>
              <a:cxnSpLocks noChangeShapeType="1"/>
              <a:stCxn id="257083" idx="6"/>
              <a:endCxn id="257081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90" name="AutoShape 247"/>
            <p:cNvCxnSpPr>
              <a:cxnSpLocks noChangeShapeType="1"/>
              <a:stCxn id="257084" idx="1"/>
              <a:endCxn id="257092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7091" name="Oval 248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92" name="Oval 249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93" name="Oval 250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094" name="AutoShape 251"/>
            <p:cNvCxnSpPr>
              <a:cxnSpLocks noChangeShapeType="1"/>
              <a:stCxn id="257081" idx="6"/>
              <a:endCxn id="257084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95" name="AutoShape 252"/>
            <p:cNvCxnSpPr>
              <a:cxnSpLocks noChangeShapeType="1"/>
              <a:stCxn id="257092" idx="3"/>
              <a:endCxn id="257081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96" name="AutoShape 253"/>
            <p:cNvCxnSpPr>
              <a:cxnSpLocks noChangeShapeType="1"/>
              <a:stCxn id="257083" idx="7"/>
              <a:endCxn id="257091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97" name="AutoShape 254"/>
            <p:cNvCxnSpPr>
              <a:cxnSpLocks noChangeShapeType="1"/>
              <a:stCxn id="257081" idx="1"/>
              <a:endCxn id="257091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98" name="AutoShape 255"/>
            <p:cNvCxnSpPr>
              <a:cxnSpLocks noChangeShapeType="1"/>
              <a:stCxn id="257092" idx="2"/>
              <a:endCxn id="257091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99" name="AutoShape 256"/>
            <p:cNvCxnSpPr>
              <a:cxnSpLocks noChangeShapeType="1"/>
              <a:stCxn id="257093" idx="3"/>
              <a:endCxn id="257080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100" name="AutoShape 257"/>
            <p:cNvCxnSpPr>
              <a:cxnSpLocks noChangeShapeType="1"/>
              <a:stCxn id="257093" idx="5"/>
              <a:endCxn id="257092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5423" name="Oval 303"/>
          <p:cNvSpPr>
            <a:spLocks noChangeArrowheads="1"/>
          </p:cNvSpPr>
          <p:nvPr/>
        </p:nvSpPr>
        <p:spPr bwMode="auto">
          <a:xfrm>
            <a:off x="1162050" y="3311525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grpSp>
        <p:nvGrpSpPr>
          <p:cNvPr id="6" name="Group 349"/>
          <p:cNvGrpSpPr>
            <a:grpSpLocks/>
          </p:cNvGrpSpPr>
          <p:nvPr/>
        </p:nvGrpSpPr>
        <p:grpSpPr bwMode="auto">
          <a:xfrm>
            <a:off x="5272088" y="3109913"/>
            <a:ext cx="1087437" cy="1233487"/>
            <a:chOff x="3321" y="2007"/>
            <a:chExt cx="685" cy="777"/>
          </a:xfrm>
        </p:grpSpPr>
        <p:sp>
          <p:nvSpPr>
            <p:cNvPr id="257071" name="Oval 327"/>
            <p:cNvSpPr>
              <a:spLocks noChangeArrowheads="1"/>
            </p:cNvSpPr>
            <p:nvPr/>
          </p:nvSpPr>
          <p:spPr bwMode="auto">
            <a:xfrm>
              <a:off x="3321" y="2326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072" name="AutoShape 332"/>
            <p:cNvCxnSpPr>
              <a:cxnSpLocks noChangeShapeType="1"/>
              <a:stCxn id="257071" idx="5"/>
              <a:endCxn id="257074" idx="1"/>
            </p:cNvCxnSpPr>
            <p:nvPr/>
          </p:nvCxnSpPr>
          <p:spPr bwMode="auto">
            <a:xfrm>
              <a:off x="3452" y="2466"/>
              <a:ext cx="157" cy="17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73" name="AutoShape 333"/>
            <p:cNvCxnSpPr>
              <a:cxnSpLocks noChangeShapeType="1"/>
              <a:stCxn id="257075" idx="2"/>
              <a:endCxn id="257071" idx="6"/>
            </p:cNvCxnSpPr>
            <p:nvPr/>
          </p:nvCxnSpPr>
          <p:spPr bwMode="auto">
            <a:xfrm flipH="1">
              <a:off x="3483" y="2403"/>
              <a:ext cx="36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7074" name="Oval 338"/>
            <p:cNvSpPr>
              <a:spLocks noChangeArrowheads="1"/>
            </p:cNvSpPr>
            <p:nvPr/>
          </p:nvSpPr>
          <p:spPr bwMode="auto">
            <a:xfrm>
              <a:off x="3587" y="2631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75" name="Oval 339"/>
            <p:cNvSpPr>
              <a:spLocks noChangeArrowheads="1"/>
            </p:cNvSpPr>
            <p:nvPr/>
          </p:nvSpPr>
          <p:spPr bwMode="auto">
            <a:xfrm>
              <a:off x="3853" y="2326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76" name="Oval 340"/>
            <p:cNvSpPr>
              <a:spLocks noChangeArrowheads="1"/>
            </p:cNvSpPr>
            <p:nvPr/>
          </p:nvSpPr>
          <p:spPr bwMode="auto">
            <a:xfrm>
              <a:off x="3587" y="200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7077" name="AutoShape 345"/>
            <p:cNvCxnSpPr>
              <a:cxnSpLocks noChangeShapeType="1"/>
              <a:stCxn id="257075" idx="3"/>
              <a:endCxn id="257074" idx="7"/>
            </p:cNvCxnSpPr>
            <p:nvPr/>
          </p:nvCxnSpPr>
          <p:spPr bwMode="auto">
            <a:xfrm flipH="1">
              <a:off x="3718" y="2466"/>
              <a:ext cx="157" cy="17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78" name="AutoShape 346"/>
            <p:cNvCxnSpPr>
              <a:cxnSpLocks noChangeShapeType="1"/>
              <a:stCxn id="257076" idx="3"/>
              <a:endCxn id="257071" idx="7"/>
            </p:cNvCxnSpPr>
            <p:nvPr/>
          </p:nvCxnSpPr>
          <p:spPr bwMode="auto">
            <a:xfrm flipH="1">
              <a:off x="3452" y="2147"/>
              <a:ext cx="157" cy="19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7079" name="AutoShape 347"/>
            <p:cNvCxnSpPr>
              <a:cxnSpLocks noChangeShapeType="1"/>
              <a:stCxn id="257076" idx="5"/>
              <a:endCxn id="257075" idx="1"/>
            </p:cNvCxnSpPr>
            <p:nvPr/>
          </p:nvCxnSpPr>
          <p:spPr bwMode="auto">
            <a:xfrm>
              <a:off x="3718" y="2147"/>
              <a:ext cx="157" cy="19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5468" name="Rectangle 348"/>
          <p:cNvSpPr>
            <a:spLocks noChangeArrowheads="1"/>
          </p:cNvSpPr>
          <p:nvPr/>
        </p:nvSpPr>
        <p:spPr bwMode="auto">
          <a:xfrm>
            <a:off x="4635500" y="2476500"/>
            <a:ext cx="2298700" cy="49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3-colorability </a:t>
            </a:r>
          </a:p>
          <a:p>
            <a:pPr algn="ctr"/>
            <a:r>
              <a:rPr lang="en-US" b="0">
                <a:solidFill>
                  <a:srgbClr val="FF00FF"/>
                </a:solidFill>
              </a:rPr>
              <a:t>constraint propagation:</a:t>
            </a:r>
          </a:p>
        </p:txBody>
      </p:sp>
      <p:sp>
        <p:nvSpPr>
          <p:cNvPr id="3205471" name="Oval 351"/>
          <p:cNvSpPr>
            <a:spLocks noChangeArrowheads="1"/>
          </p:cNvSpPr>
          <p:nvPr/>
        </p:nvSpPr>
        <p:spPr bwMode="auto">
          <a:xfrm>
            <a:off x="3206750" y="3300413"/>
            <a:ext cx="990600" cy="87947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5472" name="Oval 352"/>
          <p:cNvSpPr>
            <a:spLocks noChangeArrowheads="1"/>
          </p:cNvSpPr>
          <p:nvPr/>
        </p:nvSpPr>
        <p:spPr bwMode="auto">
          <a:xfrm>
            <a:off x="1450975" y="3692525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5473" name="Oval 353"/>
          <p:cNvSpPr>
            <a:spLocks noChangeArrowheads="1"/>
          </p:cNvSpPr>
          <p:nvPr/>
        </p:nvSpPr>
        <p:spPr bwMode="auto">
          <a:xfrm>
            <a:off x="895350" y="3692525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5474" name="Oval 354"/>
          <p:cNvSpPr>
            <a:spLocks noChangeArrowheads="1"/>
          </p:cNvSpPr>
          <p:nvPr/>
        </p:nvSpPr>
        <p:spPr bwMode="auto">
          <a:xfrm>
            <a:off x="727075" y="3117850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5475" name="Oval 355"/>
          <p:cNvSpPr>
            <a:spLocks noChangeArrowheads="1"/>
          </p:cNvSpPr>
          <p:nvPr/>
        </p:nvSpPr>
        <p:spPr bwMode="auto">
          <a:xfrm>
            <a:off x="1571625" y="3117850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5477" name="Line 357"/>
          <p:cNvSpPr>
            <a:spLocks noChangeShapeType="1"/>
          </p:cNvSpPr>
          <p:nvPr/>
        </p:nvSpPr>
        <p:spPr bwMode="auto">
          <a:xfrm flipV="1">
            <a:off x="5413375" y="3281363"/>
            <a:ext cx="254000" cy="300037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triangl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478" name="Line 358"/>
          <p:cNvSpPr>
            <a:spLocks noChangeShapeType="1"/>
          </p:cNvSpPr>
          <p:nvPr/>
        </p:nvSpPr>
        <p:spPr bwMode="auto">
          <a:xfrm flipH="1" flipV="1">
            <a:off x="5965825" y="3294063"/>
            <a:ext cx="250825" cy="2905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479" name="Line 359"/>
          <p:cNvSpPr>
            <a:spLocks noChangeShapeType="1"/>
          </p:cNvSpPr>
          <p:nvPr/>
        </p:nvSpPr>
        <p:spPr bwMode="auto">
          <a:xfrm flipH="1" flipV="1">
            <a:off x="5546725" y="3678238"/>
            <a:ext cx="55245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med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481" name="Oval 361"/>
          <p:cNvSpPr>
            <a:spLocks noChangeArrowheads="1"/>
          </p:cNvSpPr>
          <p:nvPr/>
        </p:nvSpPr>
        <p:spPr bwMode="auto">
          <a:xfrm>
            <a:off x="5270500" y="3616325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84" name="Oval 364"/>
          <p:cNvSpPr>
            <a:spLocks noChangeArrowheads="1"/>
          </p:cNvSpPr>
          <p:nvPr/>
        </p:nvSpPr>
        <p:spPr bwMode="auto">
          <a:xfrm>
            <a:off x="5692775" y="4100513"/>
            <a:ext cx="242888" cy="242887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85" name="Oval 365"/>
          <p:cNvSpPr>
            <a:spLocks noChangeArrowheads="1"/>
          </p:cNvSpPr>
          <p:nvPr/>
        </p:nvSpPr>
        <p:spPr bwMode="auto">
          <a:xfrm>
            <a:off x="6115050" y="3616325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86" name="Oval 366"/>
          <p:cNvSpPr>
            <a:spLocks noChangeArrowheads="1"/>
          </p:cNvSpPr>
          <p:nvPr/>
        </p:nvSpPr>
        <p:spPr bwMode="auto">
          <a:xfrm>
            <a:off x="5692775" y="3109913"/>
            <a:ext cx="242888" cy="242887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90" name="Line 370"/>
          <p:cNvSpPr>
            <a:spLocks noChangeShapeType="1"/>
          </p:cNvSpPr>
          <p:nvPr/>
        </p:nvSpPr>
        <p:spPr bwMode="auto">
          <a:xfrm flipH="1" flipV="1">
            <a:off x="5416550" y="3887788"/>
            <a:ext cx="250825" cy="2905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491" name="Line 371"/>
          <p:cNvSpPr>
            <a:spLocks noChangeShapeType="1"/>
          </p:cNvSpPr>
          <p:nvPr/>
        </p:nvSpPr>
        <p:spPr bwMode="auto">
          <a:xfrm flipV="1">
            <a:off x="5959475" y="3886200"/>
            <a:ext cx="254000" cy="300038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425" name="Oval 305"/>
          <p:cNvSpPr>
            <a:spLocks noChangeArrowheads="1"/>
          </p:cNvSpPr>
          <p:nvPr/>
        </p:nvSpPr>
        <p:spPr bwMode="auto">
          <a:xfrm>
            <a:off x="7329488" y="3159125"/>
            <a:ext cx="242887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26" name="Oval 306"/>
          <p:cNvSpPr>
            <a:spLocks noChangeArrowheads="1"/>
          </p:cNvSpPr>
          <p:nvPr/>
        </p:nvSpPr>
        <p:spPr bwMode="auto">
          <a:xfrm>
            <a:off x="8050213" y="3733800"/>
            <a:ext cx="242887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27" name="Oval 307"/>
          <p:cNvSpPr>
            <a:spLocks noChangeArrowheads="1"/>
          </p:cNvSpPr>
          <p:nvPr/>
        </p:nvSpPr>
        <p:spPr bwMode="auto">
          <a:xfrm>
            <a:off x="6934200" y="373380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28" name="Oval 308"/>
          <p:cNvSpPr>
            <a:spLocks noChangeArrowheads="1"/>
          </p:cNvSpPr>
          <p:nvPr/>
        </p:nvSpPr>
        <p:spPr bwMode="auto">
          <a:xfrm>
            <a:off x="7493000" y="3733800"/>
            <a:ext cx="241300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29" name="Oval 309"/>
          <p:cNvSpPr>
            <a:spLocks noChangeArrowheads="1"/>
          </p:cNvSpPr>
          <p:nvPr/>
        </p:nvSpPr>
        <p:spPr bwMode="auto">
          <a:xfrm>
            <a:off x="8610600" y="373380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36" name="Oval 316"/>
          <p:cNvSpPr>
            <a:spLocks noChangeArrowheads="1"/>
          </p:cNvSpPr>
          <p:nvPr/>
        </p:nvSpPr>
        <p:spPr bwMode="auto">
          <a:xfrm>
            <a:off x="7761288" y="3352800"/>
            <a:ext cx="242887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37" name="Oval 317"/>
          <p:cNvSpPr>
            <a:spLocks noChangeArrowheads="1"/>
          </p:cNvSpPr>
          <p:nvPr/>
        </p:nvSpPr>
        <p:spPr bwMode="auto">
          <a:xfrm>
            <a:off x="8174038" y="3159125"/>
            <a:ext cx="242887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438" name="Oval 318"/>
          <p:cNvSpPr>
            <a:spLocks noChangeArrowheads="1"/>
          </p:cNvSpPr>
          <p:nvPr/>
        </p:nvSpPr>
        <p:spPr bwMode="auto">
          <a:xfrm>
            <a:off x="7761288" y="2590800"/>
            <a:ext cx="242887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5536" name="Line 416"/>
          <p:cNvSpPr>
            <a:spLocks noChangeShapeType="1"/>
          </p:cNvSpPr>
          <p:nvPr/>
        </p:nvSpPr>
        <p:spPr bwMode="auto">
          <a:xfrm flipH="1" flipV="1">
            <a:off x="8026400" y="3514725"/>
            <a:ext cx="568325" cy="285750"/>
          </a:xfrm>
          <a:prstGeom prst="line">
            <a:avLst/>
          </a:prstGeom>
          <a:noFill/>
          <a:ln w="38100" cmpd="dbl">
            <a:solidFill>
              <a:srgbClr val="33CC33"/>
            </a:solidFill>
            <a:round/>
            <a:headEnd type="triangle" w="med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37" name="Line 417"/>
          <p:cNvSpPr>
            <a:spLocks noChangeShapeType="1"/>
          </p:cNvSpPr>
          <p:nvPr/>
        </p:nvSpPr>
        <p:spPr bwMode="auto">
          <a:xfrm flipV="1">
            <a:off x="7191375" y="3521075"/>
            <a:ext cx="549275" cy="273050"/>
          </a:xfrm>
          <a:prstGeom prst="line">
            <a:avLst/>
          </a:prstGeom>
          <a:noFill/>
          <a:ln w="38100" cmpd="dbl">
            <a:solidFill>
              <a:srgbClr val="33CC33"/>
            </a:solidFill>
            <a:round/>
            <a:headEnd type="triangle" w="med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38" name="Line 418"/>
          <p:cNvSpPr>
            <a:spLocks noChangeShapeType="1"/>
          </p:cNvSpPr>
          <p:nvPr/>
        </p:nvSpPr>
        <p:spPr bwMode="auto">
          <a:xfrm flipH="1" flipV="1">
            <a:off x="8020050" y="3549650"/>
            <a:ext cx="117475" cy="176213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39" name="Line 419"/>
          <p:cNvSpPr>
            <a:spLocks noChangeShapeType="1"/>
          </p:cNvSpPr>
          <p:nvPr/>
        </p:nvSpPr>
        <p:spPr bwMode="auto">
          <a:xfrm flipV="1">
            <a:off x="7651750" y="3546475"/>
            <a:ext cx="107950" cy="182563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40" name="Line 420"/>
          <p:cNvSpPr>
            <a:spLocks noChangeShapeType="1"/>
          </p:cNvSpPr>
          <p:nvPr/>
        </p:nvSpPr>
        <p:spPr bwMode="auto">
          <a:xfrm flipH="1" flipV="1">
            <a:off x="7740650" y="3921125"/>
            <a:ext cx="301625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triangl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43" name="Line 423"/>
          <p:cNvSpPr>
            <a:spLocks noChangeShapeType="1"/>
          </p:cNvSpPr>
          <p:nvPr/>
        </p:nvSpPr>
        <p:spPr bwMode="auto">
          <a:xfrm>
            <a:off x="7478713" y="3427413"/>
            <a:ext cx="79375" cy="2921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44" name="Line 424"/>
          <p:cNvSpPr>
            <a:spLocks noChangeShapeType="1"/>
          </p:cNvSpPr>
          <p:nvPr/>
        </p:nvSpPr>
        <p:spPr bwMode="auto">
          <a:xfrm flipH="1">
            <a:off x="8229600" y="3425825"/>
            <a:ext cx="39688" cy="2921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45" name="Line 425"/>
          <p:cNvSpPr>
            <a:spLocks noChangeShapeType="1"/>
          </p:cNvSpPr>
          <p:nvPr/>
        </p:nvSpPr>
        <p:spPr bwMode="auto">
          <a:xfrm flipH="1">
            <a:off x="7580313" y="2855913"/>
            <a:ext cx="250825" cy="350837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46" name="Line 426"/>
          <p:cNvSpPr>
            <a:spLocks noChangeShapeType="1"/>
          </p:cNvSpPr>
          <p:nvPr/>
        </p:nvSpPr>
        <p:spPr bwMode="auto">
          <a:xfrm>
            <a:off x="7932738" y="2855913"/>
            <a:ext cx="227012" cy="34766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476" name="Line 356"/>
          <p:cNvSpPr>
            <a:spLocks noChangeShapeType="1"/>
          </p:cNvSpPr>
          <p:nvPr/>
        </p:nvSpPr>
        <p:spPr bwMode="auto">
          <a:xfrm flipV="1">
            <a:off x="5819775" y="3387725"/>
            <a:ext cx="0" cy="681038"/>
          </a:xfrm>
          <a:prstGeom prst="line">
            <a:avLst/>
          </a:prstGeom>
          <a:noFill/>
          <a:ln w="38100" cmpd="dbl">
            <a:solidFill>
              <a:srgbClr val="33CC33"/>
            </a:solidFill>
            <a:round/>
            <a:headEnd type="triangle" w="med" len="sm"/>
            <a:tailEnd type="triangle" w="med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47" name="Line 427"/>
          <p:cNvSpPr>
            <a:spLocks noChangeShapeType="1"/>
          </p:cNvSpPr>
          <p:nvPr/>
        </p:nvSpPr>
        <p:spPr bwMode="auto">
          <a:xfrm>
            <a:off x="7580313" y="3336925"/>
            <a:ext cx="168275" cy="74613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5549" name="Line 429"/>
          <p:cNvSpPr>
            <a:spLocks noChangeShapeType="1"/>
          </p:cNvSpPr>
          <p:nvPr/>
        </p:nvSpPr>
        <p:spPr bwMode="auto">
          <a:xfrm flipH="1">
            <a:off x="8012113" y="3340100"/>
            <a:ext cx="152400" cy="6985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0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0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0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20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205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205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0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0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205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205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05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05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205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205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0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0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205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205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205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3205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205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205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2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2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2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2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32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32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2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000"/>
                                        <p:tgtEl>
                                          <p:spTgt spid="32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320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32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32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32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205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000"/>
                                        <p:tgtEl>
                                          <p:spTgt spid="3205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3205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000"/>
                            </p:stCondLst>
                            <p:childTnLst>
                              <p:par>
                                <p:cTn id="1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2000"/>
                                        <p:tgtEl>
                                          <p:spTgt spid="320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205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0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0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1000"/>
                                        <p:tgtEl>
                                          <p:spTgt spid="320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1000"/>
                                        <p:tgtEl>
                                          <p:spTgt spid="320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3205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20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320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1000"/>
                                        <p:tgtEl>
                                          <p:spTgt spid="320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320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320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1000"/>
                                        <p:tgtEl>
                                          <p:spTgt spid="320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3205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320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320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3205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423" grpId="0" animBg="1"/>
      <p:bldP spid="3205468" grpId="0"/>
      <p:bldP spid="3205471" grpId="0" animBg="1"/>
      <p:bldP spid="3205472" grpId="0" animBg="1"/>
      <p:bldP spid="3205473" grpId="0" animBg="1"/>
      <p:bldP spid="3205474" grpId="0" animBg="1"/>
      <p:bldP spid="3205475" grpId="0" animBg="1"/>
      <p:bldP spid="3205477" grpId="0" animBg="1"/>
      <p:bldP spid="3205478" grpId="0" animBg="1"/>
      <p:bldP spid="3205479" grpId="0" animBg="1"/>
      <p:bldP spid="3205481" grpId="0" animBg="1"/>
      <p:bldP spid="3205484" grpId="0" animBg="1"/>
      <p:bldP spid="3205485" grpId="0" animBg="1"/>
      <p:bldP spid="3205486" grpId="0" animBg="1"/>
      <p:bldP spid="3205490" grpId="0" animBg="1"/>
      <p:bldP spid="3205491" grpId="0" animBg="1"/>
      <p:bldP spid="3205425" grpId="0" animBg="1"/>
      <p:bldP spid="3205426" grpId="0" animBg="1"/>
      <p:bldP spid="3205427" grpId="0" animBg="1"/>
      <p:bldP spid="3205428" grpId="0" animBg="1"/>
      <p:bldP spid="3205429" grpId="0" animBg="1"/>
      <p:bldP spid="3205436" grpId="0" animBg="1"/>
      <p:bldP spid="3205437" grpId="0" animBg="1"/>
      <p:bldP spid="3205438" grpId="0" animBg="1"/>
      <p:bldP spid="3205536" grpId="0" animBg="1"/>
      <p:bldP spid="3205537" grpId="0" animBg="1"/>
      <p:bldP spid="3205538" grpId="0" animBg="1"/>
      <p:bldP spid="3205539" grpId="0" animBg="1"/>
      <p:bldP spid="3205540" grpId="0" animBg="1"/>
      <p:bldP spid="3205543" grpId="0" animBg="1"/>
      <p:bldP spid="3205544" grpId="0" animBg="1"/>
      <p:bldP spid="3205545" grpId="0" animBg="1"/>
      <p:bldP spid="3205546" grpId="0" animBg="1"/>
      <p:bldP spid="3205476" grpId="0" animBg="1"/>
      <p:bldP spid="3205547" grpId="0" animBg="1"/>
      <p:bldP spid="32055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52400" y="838200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Def</a:t>
            </a:r>
            <a:r>
              <a:rPr lang="en-US" sz="3000" b="0"/>
              <a:t>: A </a:t>
            </a:r>
            <a:r>
              <a:rPr lang="en-US" sz="3200" b="0"/>
              <a:t>language A is </a:t>
            </a:r>
            <a:r>
              <a:rPr lang="en-US" sz="3200" b="0">
                <a:solidFill>
                  <a:schemeClr val="bg1"/>
                </a:solidFill>
              </a:rPr>
              <a:t>polynomial-time</a:t>
            </a:r>
            <a:r>
              <a:rPr lang="en-US" sz="3200" b="0"/>
              <a:t> reducible to a language B if  </a:t>
            </a:r>
            <a:r>
              <a:rPr lang="en-US" sz="3200" b="0">
                <a:latin typeface="Symbol" pitchFamily="18" charset="2"/>
              </a:rPr>
              <a:t>$</a:t>
            </a:r>
            <a:r>
              <a:rPr lang="en-US" sz="3200" b="0"/>
              <a:t> </a:t>
            </a:r>
            <a:r>
              <a:rPr lang="en-US" sz="3200" b="0">
                <a:solidFill>
                  <a:schemeClr val="bg1"/>
                </a:solidFill>
              </a:rPr>
              <a:t>polynomial-time</a:t>
            </a:r>
            <a:r>
              <a:rPr lang="en-US" sz="3200" b="0"/>
              <a:t> computable function ƒ:</a:t>
            </a:r>
            <a:r>
              <a:rPr lang="en-US" sz="3200" b="0">
                <a:latin typeface="Symbol" pitchFamily="18" charset="2"/>
              </a:rPr>
              <a:t>å</a:t>
            </a:r>
            <a:r>
              <a:rPr lang="en-US" sz="3200" b="0"/>
              <a:t>*</a:t>
            </a:r>
            <a:r>
              <a:rPr lang="en-US" sz="3200" b="0">
                <a:latin typeface="Symbol" pitchFamily="18" charset="2"/>
              </a:rPr>
              <a:t>®å</a:t>
            </a:r>
            <a:r>
              <a:rPr lang="en-US" sz="3200" b="0"/>
              <a:t>* where w</a:t>
            </a:r>
            <a:r>
              <a:rPr lang="en-US" sz="3200" b="0">
                <a:latin typeface="Symbol" pitchFamily="18" charset="2"/>
              </a:rPr>
              <a:t>Î</a:t>
            </a:r>
            <a:r>
              <a:rPr lang="en-US" sz="3200" b="0"/>
              <a:t>A </a:t>
            </a:r>
            <a:r>
              <a:rPr lang="en-US" sz="3200" b="0">
                <a:latin typeface="Symbol" pitchFamily="18" charset="2"/>
              </a:rPr>
              <a:t>Û</a:t>
            </a:r>
            <a:r>
              <a:rPr lang="en-US" sz="3200" b="0"/>
              <a:t> ƒ(w)</a:t>
            </a:r>
            <a:r>
              <a:rPr lang="en-US" sz="3200" b="0">
                <a:latin typeface="Symbol" pitchFamily="18" charset="2"/>
              </a:rPr>
              <a:t>Î</a:t>
            </a:r>
            <a:r>
              <a:rPr lang="en-US" sz="3200" b="0"/>
              <a:t>B </a:t>
            </a:r>
            <a:r>
              <a:rPr lang="en-US" sz="3200" b="0">
                <a:latin typeface="Symbol" pitchFamily="18" charset="2"/>
              </a:rPr>
              <a:t>"</a:t>
            </a:r>
            <a:r>
              <a:rPr lang="en-US" sz="3200" b="0"/>
              <a:t>w 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Reducibilities Reloaded</a:t>
            </a: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Def</a:t>
            </a:r>
            <a:r>
              <a:rPr lang="en-US" sz="3000" b="0"/>
              <a:t>: A </a:t>
            </a:r>
            <a:r>
              <a:rPr lang="en-US" sz="3200" b="0"/>
              <a:t>language A is </a:t>
            </a:r>
            <a:r>
              <a:rPr lang="en-US" sz="3200" b="0">
                <a:solidFill>
                  <a:srgbClr val="FF0000"/>
                </a:solidFill>
              </a:rPr>
              <a:t>polynomial-time</a:t>
            </a:r>
            <a:r>
              <a:rPr lang="en-US" sz="3200" b="0"/>
              <a:t> reducible to a language B if  </a:t>
            </a:r>
            <a:r>
              <a:rPr lang="en-US" sz="3200" b="0">
                <a:latin typeface="Symbol" pitchFamily="18" charset="2"/>
              </a:rPr>
              <a:t>$</a:t>
            </a:r>
            <a:r>
              <a:rPr lang="en-US" sz="3200" b="0"/>
              <a:t> </a:t>
            </a:r>
            <a:r>
              <a:rPr lang="en-US" sz="3200" b="0">
                <a:solidFill>
                  <a:srgbClr val="FF0000"/>
                </a:solidFill>
              </a:rPr>
              <a:t>polynomial-time</a:t>
            </a:r>
            <a:r>
              <a:rPr lang="en-US" sz="3200" b="0"/>
              <a:t> computable function ƒ:</a:t>
            </a:r>
            <a:r>
              <a:rPr lang="en-US" sz="3200" b="0">
                <a:latin typeface="Symbol" pitchFamily="18" charset="2"/>
              </a:rPr>
              <a:t>å</a:t>
            </a:r>
            <a:r>
              <a:rPr lang="en-US" sz="3200" b="0"/>
              <a:t>*</a:t>
            </a:r>
            <a:r>
              <a:rPr lang="en-US" sz="3200" b="0">
                <a:latin typeface="Symbol" pitchFamily="18" charset="2"/>
              </a:rPr>
              <a:t>®å</a:t>
            </a:r>
            <a:r>
              <a:rPr lang="en-US" sz="3200" b="0"/>
              <a:t>* where w</a:t>
            </a:r>
            <a:r>
              <a:rPr lang="en-US" sz="3200" b="0">
                <a:latin typeface="Symbol" pitchFamily="18" charset="2"/>
              </a:rPr>
              <a:t>Î</a:t>
            </a:r>
            <a:r>
              <a:rPr lang="en-US" sz="3200" b="0"/>
              <a:t>A </a:t>
            </a:r>
            <a:r>
              <a:rPr lang="en-US" sz="3200" b="0">
                <a:latin typeface="Symbol" pitchFamily="18" charset="2"/>
              </a:rPr>
              <a:t>Û</a:t>
            </a:r>
            <a:r>
              <a:rPr lang="en-US" sz="3200" b="0"/>
              <a:t> ƒ(w)</a:t>
            </a:r>
            <a:r>
              <a:rPr lang="en-US" sz="3200" b="0">
                <a:latin typeface="Symbol" pitchFamily="18" charset="2"/>
              </a:rPr>
              <a:t>Î</a:t>
            </a:r>
            <a:r>
              <a:rPr lang="en-US" sz="3200" b="0"/>
              <a:t>B </a:t>
            </a:r>
            <a:r>
              <a:rPr lang="en-US" sz="3200" b="0">
                <a:latin typeface="Symbol" pitchFamily="18" charset="2"/>
              </a:rPr>
              <a:t>"</a:t>
            </a:r>
            <a:r>
              <a:rPr lang="en-US" sz="3200" b="0"/>
              <a:t>w </a:t>
            </a:r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11"/>
          <p:cNvGraphicFramePr>
            <a:graphicFrameLocks noChangeAspect="1"/>
          </p:cNvGraphicFramePr>
          <p:nvPr/>
        </p:nvGraphicFramePr>
        <p:xfrm>
          <a:off x="1727200" y="2298700"/>
          <a:ext cx="5695950" cy="2428875"/>
        </p:xfrm>
        <a:graphic>
          <a:graphicData uri="http://schemas.openxmlformats.org/presentationml/2006/ole">
            <p:oleObj spid="_x0000_s2050" name="Picture" r:id="rId3" imgW="5696640" imgH="2429640" progId="Word.Picture.8">
              <p:embed/>
            </p:oleObj>
          </a:graphicData>
        </a:graphic>
      </p:graphicFrame>
      <p:sp>
        <p:nvSpPr>
          <p:cNvPr id="2055" name="Rectangle 13"/>
          <p:cNvSpPr>
            <a:spLocks noChangeArrowheads="1"/>
          </p:cNvSpPr>
          <p:nvPr/>
        </p:nvSpPr>
        <p:spPr bwMode="auto">
          <a:xfrm>
            <a:off x="3787775" y="3163888"/>
            <a:ext cx="7000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  <a:latin typeface="Symbol" pitchFamily="18" charset="2"/>
              </a:rPr>
              <a:t>Î</a:t>
            </a:r>
            <a:r>
              <a:rPr lang="en-US" sz="3200" b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23982" name="Rectangle 14"/>
          <p:cNvSpPr>
            <a:spLocks noChangeArrowheads="1"/>
          </p:cNvSpPr>
          <p:nvPr/>
        </p:nvSpPr>
        <p:spPr bwMode="auto">
          <a:xfrm>
            <a:off x="0" y="4724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If A </a:t>
            </a:r>
            <a:r>
              <a:rPr lang="en-US" sz="2800" b="0">
                <a:latin typeface="Symbol" pitchFamily="18" charset="2"/>
              </a:rPr>
              <a:t>£</a:t>
            </a:r>
            <a:r>
              <a:rPr lang="en-US" sz="2800" b="0" baseline="-25000">
                <a:solidFill>
                  <a:srgbClr val="FF0000"/>
                </a:solidFill>
              </a:rPr>
              <a:t>P</a:t>
            </a:r>
            <a:r>
              <a:rPr lang="en-US" sz="2800" b="0">
                <a:latin typeface="Symbol" pitchFamily="18" charset="2"/>
              </a:rPr>
              <a:t> </a:t>
            </a:r>
            <a:r>
              <a:rPr lang="en-US" sz="2800" b="0"/>
              <a:t>B and B is decidable </a:t>
            </a:r>
            <a:r>
              <a:rPr lang="en-US" sz="2800" b="0">
                <a:solidFill>
                  <a:srgbClr val="FF0000"/>
                </a:solidFill>
              </a:rPr>
              <a:t>within</a:t>
            </a:r>
            <a:r>
              <a:rPr lang="en-US" sz="2800" b="0"/>
              <a:t> </a:t>
            </a:r>
            <a:r>
              <a:rPr lang="en-US" sz="3200" b="0">
                <a:solidFill>
                  <a:srgbClr val="FF0000"/>
                </a:solidFill>
              </a:rPr>
              <a:t>polynomial time</a:t>
            </a:r>
            <a:r>
              <a:rPr lang="en-US" sz="2800" b="0"/>
              <a:t> then A is decidable </a:t>
            </a:r>
            <a:r>
              <a:rPr lang="en-US" sz="2800" b="0">
                <a:solidFill>
                  <a:srgbClr val="FF0000"/>
                </a:solidFill>
              </a:rPr>
              <a:t>within </a:t>
            </a:r>
            <a:r>
              <a:rPr lang="en-US" sz="3200" b="0">
                <a:solidFill>
                  <a:srgbClr val="FF0000"/>
                </a:solidFill>
              </a:rPr>
              <a:t>polynomial time</a:t>
            </a:r>
            <a:r>
              <a:rPr lang="en-US" sz="2800" b="0"/>
              <a:t>. </a:t>
            </a:r>
          </a:p>
        </p:txBody>
      </p:sp>
      <p:sp>
        <p:nvSpPr>
          <p:cNvPr id="723983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700" b="0">
                <a:solidFill>
                  <a:srgbClr val="FF0000"/>
                </a:solidFill>
              </a:rPr>
              <a:t>Theorem</a:t>
            </a:r>
            <a:r>
              <a:rPr lang="en-US" sz="2700" b="0"/>
              <a:t>: If A </a:t>
            </a:r>
            <a:r>
              <a:rPr lang="en-US" sz="2700" b="0">
                <a:latin typeface="Symbol" pitchFamily="18" charset="2"/>
              </a:rPr>
              <a:t>£</a:t>
            </a:r>
            <a:r>
              <a:rPr lang="en-US" sz="2700" b="0" baseline="-25000">
                <a:solidFill>
                  <a:srgbClr val="FF0000"/>
                </a:solidFill>
              </a:rPr>
              <a:t>P</a:t>
            </a:r>
            <a:r>
              <a:rPr lang="en-US" sz="2700" b="0">
                <a:latin typeface="Symbol" pitchFamily="18" charset="2"/>
              </a:rPr>
              <a:t> </a:t>
            </a:r>
            <a:r>
              <a:rPr lang="en-US" sz="2700" b="0"/>
              <a:t>B and A is not decidable </a:t>
            </a:r>
            <a:r>
              <a:rPr lang="en-US" sz="2700" b="0">
                <a:solidFill>
                  <a:srgbClr val="FF0000"/>
                </a:solidFill>
              </a:rPr>
              <a:t>within polynomial time</a:t>
            </a:r>
            <a:r>
              <a:rPr lang="en-US" sz="2700" b="0"/>
              <a:t> then B is not decidable </a:t>
            </a:r>
            <a:r>
              <a:rPr lang="en-US" sz="2700" b="0">
                <a:solidFill>
                  <a:srgbClr val="FF0000"/>
                </a:solidFill>
              </a:rPr>
              <a:t>within polynomial time</a:t>
            </a:r>
            <a:r>
              <a:rPr lang="en-US" sz="2700" b="0"/>
              <a:t>. </a:t>
            </a:r>
          </a:p>
        </p:txBody>
      </p:sp>
      <p:sp>
        <p:nvSpPr>
          <p:cNvPr id="723984" name="Rectangle 16"/>
          <p:cNvSpPr>
            <a:spLocks noChangeArrowheads="1"/>
          </p:cNvSpPr>
          <p:nvPr/>
        </p:nvSpPr>
        <p:spPr bwMode="auto">
          <a:xfrm>
            <a:off x="6477000" y="2667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000" b="0" dirty="0">
                <a:solidFill>
                  <a:srgbClr val="FF00FF"/>
                </a:solidFill>
              </a:rPr>
              <a:t>Note</a:t>
            </a:r>
            <a:r>
              <a:rPr lang="en-US" sz="3000" b="0" dirty="0"/>
              <a:t>: </a:t>
            </a:r>
            <a:r>
              <a:rPr lang="en-US" sz="3200" b="0" dirty="0"/>
              <a:t>be very </a:t>
            </a:r>
          </a:p>
          <a:p>
            <a:pPr marL="342900" indent="-342900" eaLnBrk="1" hangingPunct="1"/>
            <a:r>
              <a:rPr lang="en-US" sz="3200" b="0" dirty="0"/>
              <a:t>careful about </a:t>
            </a:r>
          </a:p>
          <a:p>
            <a:pPr marL="342900" indent="-342900" eaLnBrk="1" hangingPunct="1"/>
            <a:r>
              <a:rPr lang="en-US" sz="3200" b="0" dirty="0"/>
              <a:t>the reduction</a:t>
            </a:r>
          </a:p>
          <a:p>
            <a:pPr marL="342900" indent="-342900" eaLnBrk="1" hangingPunct="1"/>
            <a:r>
              <a:rPr lang="en-US" sz="3200" b="0" dirty="0"/>
              <a:t>direction!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2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2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82" grpId="0"/>
      <p:bldP spid="723983" grpId="0"/>
      <p:bldP spid="72398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106613" y="1676400"/>
            <a:ext cx="1919287" cy="1385888"/>
            <a:chOff x="432" y="1767"/>
            <a:chExt cx="1209" cy="873"/>
          </a:xfrm>
        </p:grpSpPr>
        <p:sp>
          <p:nvSpPr>
            <p:cNvPr id="258233" name="Oval 51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34" name="Oval 52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35" name="Oval 53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36" name="Oval 54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37" name="Oval 55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238" name="AutoShape 56"/>
            <p:cNvCxnSpPr>
              <a:cxnSpLocks noChangeShapeType="1"/>
              <a:stCxn id="258233" idx="6"/>
              <a:endCxn id="258244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39" name="AutoShape 57"/>
            <p:cNvCxnSpPr>
              <a:cxnSpLocks noChangeShapeType="1"/>
              <a:stCxn id="258233" idx="3"/>
              <a:endCxn id="258235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40" name="AutoShape 58"/>
            <p:cNvCxnSpPr>
              <a:cxnSpLocks noChangeShapeType="1"/>
              <a:stCxn id="258236" idx="2"/>
              <a:endCxn id="258235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41" name="AutoShape 59"/>
            <p:cNvCxnSpPr>
              <a:cxnSpLocks noChangeShapeType="1"/>
              <a:stCxn id="258236" idx="0"/>
              <a:endCxn id="258233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42" name="AutoShape 60"/>
            <p:cNvCxnSpPr>
              <a:cxnSpLocks noChangeShapeType="1"/>
              <a:stCxn id="258236" idx="6"/>
              <a:endCxn id="258234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43" name="AutoShape 61"/>
            <p:cNvCxnSpPr>
              <a:cxnSpLocks noChangeShapeType="1"/>
              <a:stCxn id="258237" idx="1"/>
              <a:endCxn id="258245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8244" name="Oval 62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45" name="Oval 63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46" name="Oval 64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247" name="AutoShape 65"/>
            <p:cNvCxnSpPr>
              <a:cxnSpLocks noChangeShapeType="1"/>
              <a:stCxn id="258234" idx="6"/>
              <a:endCxn id="258237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48" name="AutoShape 66"/>
            <p:cNvCxnSpPr>
              <a:cxnSpLocks noChangeShapeType="1"/>
              <a:stCxn id="258245" idx="3"/>
              <a:endCxn id="258234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49" name="AutoShape 67"/>
            <p:cNvCxnSpPr>
              <a:cxnSpLocks noChangeShapeType="1"/>
              <a:stCxn id="258236" idx="7"/>
              <a:endCxn id="258244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50" name="AutoShape 68"/>
            <p:cNvCxnSpPr>
              <a:cxnSpLocks noChangeShapeType="1"/>
              <a:stCxn id="258234" idx="1"/>
              <a:endCxn id="258244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51" name="AutoShape 69"/>
            <p:cNvCxnSpPr>
              <a:cxnSpLocks noChangeShapeType="1"/>
              <a:stCxn id="258245" idx="2"/>
              <a:endCxn id="258244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52" name="AutoShape 70"/>
            <p:cNvCxnSpPr>
              <a:cxnSpLocks noChangeShapeType="1"/>
              <a:stCxn id="258246" idx="3"/>
              <a:endCxn id="258233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53" name="AutoShape 71"/>
            <p:cNvCxnSpPr>
              <a:cxnSpLocks noChangeShapeType="1"/>
              <a:stCxn id="258246" idx="5"/>
              <a:endCxn id="258245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139"/>
          <p:cNvGrpSpPr>
            <a:grpSpLocks/>
          </p:cNvGrpSpPr>
          <p:nvPr/>
        </p:nvGrpSpPr>
        <p:grpSpPr bwMode="auto">
          <a:xfrm>
            <a:off x="2105025" y="1676400"/>
            <a:ext cx="1919288" cy="1385888"/>
            <a:chOff x="432" y="1767"/>
            <a:chExt cx="1209" cy="873"/>
          </a:xfrm>
        </p:grpSpPr>
        <p:sp>
          <p:nvSpPr>
            <p:cNvPr id="258212" name="Oval 140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13" name="Oval 141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14" name="Oval 142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15" name="Oval 143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16" name="Oval 144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217" name="AutoShape 145"/>
            <p:cNvCxnSpPr>
              <a:cxnSpLocks noChangeShapeType="1"/>
              <a:stCxn id="258212" idx="6"/>
              <a:endCxn id="258223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18" name="AutoShape 146"/>
            <p:cNvCxnSpPr>
              <a:cxnSpLocks noChangeShapeType="1"/>
              <a:stCxn id="258212" idx="3"/>
              <a:endCxn id="258214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19" name="AutoShape 147"/>
            <p:cNvCxnSpPr>
              <a:cxnSpLocks noChangeShapeType="1"/>
              <a:stCxn id="258215" idx="2"/>
              <a:endCxn id="258214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20" name="AutoShape 148"/>
            <p:cNvCxnSpPr>
              <a:cxnSpLocks noChangeShapeType="1"/>
              <a:stCxn id="258215" idx="0"/>
              <a:endCxn id="258212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21" name="AutoShape 149"/>
            <p:cNvCxnSpPr>
              <a:cxnSpLocks noChangeShapeType="1"/>
              <a:stCxn id="258215" idx="6"/>
              <a:endCxn id="258213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22" name="AutoShape 150"/>
            <p:cNvCxnSpPr>
              <a:cxnSpLocks noChangeShapeType="1"/>
              <a:stCxn id="258216" idx="1"/>
              <a:endCxn id="258224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8223" name="Oval 151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24" name="Oval 152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25" name="Oval 153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226" name="AutoShape 154"/>
            <p:cNvCxnSpPr>
              <a:cxnSpLocks noChangeShapeType="1"/>
              <a:stCxn id="258213" idx="6"/>
              <a:endCxn id="258216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27" name="AutoShape 155"/>
            <p:cNvCxnSpPr>
              <a:cxnSpLocks noChangeShapeType="1"/>
              <a:stCxn id="258224" idx="3"/>
              <a:endCxn id="258213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28" name="AutoShape 156"/>
            <p:cNvCxnSpPr>
              <a:cxnSpLocks noChangeShapeType="1"/>
              <a:stCxn id="258215" idx="7"/>
              <a:endCxn id="258223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29" name="AutoShape 157"/>
            <p:cNvCxnSpPr>
              <a:cxnSpLocks noChangeShapeType="1"/>
              <a:stCxn id="258213" idx="1"/>
              <a:endCxn id="258223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30" name="AutoShape 158"/>
            <p:cNvCxnSpPr>
              <a:cxnSpLocks noChangeShapeType="1"/>
              <a:stCxn id="258224" idx="2"/>
              <a:endCxn id="258223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31" name="AutoShape 159"/>
            <p:cNvCxnSpPr>
              <a:cxnSpLocks noChangeShapeType="1"/>
              <a:stCxn id="258225" idx="3"/>
              <a:endCxn id="258212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32" name="AutoShape 160"/>
            <p:cNvCxnSpPr>
              <a:cxnSpLocks noChangeShapeType="1"/>
              <a:stCxn id="258225" idx="5"/>
              <a:endCxn id="258224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58052" name="Rectangle 24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Restricted Graph Colorability</a:t>
            </a:r>
          </a:p>
        </p:txBody>
      </p:sp>
      <p:sp>
        <p:nvSpPr>
          <p:cNvPr id="258053" name="Rectangle 25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6170" name="Rectangle 26"/>
          <p:cNvSpPr>
            <a:spLocks noChangeArrowheads="1"/>
          </p:cNvSpPr>
          <p:nvPr/>
        </p:nvSpPr>
        <p:spPr bwMode="auto">
          <a:xfrm>
            <a:off x="76200" y="8382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Idea: combine gadgets into “super nodes”!</a:t>
            </a:r>
          </a:p>
        </p:txBody>
      </p:sp>
      <p:sp>
        <p:nvSpPr>
          <p:cNvPr id="3206171" name="Rectangle 27"/>
          <p:cNvSpPr>
            <a:spLocks noChangeArrowheads="1"/>
          </p:cNvSpPr>
          <p:nvPr/>
        </p:nvSpPr>
        <p:spPr bwMode="auto">
          <a:xfrm>
            <a:off x="0" y="342900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Properties (inherited from simple gadget):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Tx/>
              <a:buAutoNum type="alphaLcParenR"/>
            </a:pPr>
            <a:r>
              <a:rPr lang="en-US" sz="3200" b="0"/>
              <a:t>Super-node has </a:t>
            </a:r>
            <a:r>
              <a:rPr lang="en-US" sz="3200" b="0">
                <a:solidFill>
                  <a:srgbClr val="FF00FF"/>
                </a:solidFill>
              </a:rPr>
              <a:t>max-degree of 4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Tx/>
              <a:buAutoNum type="alphaLcParenR"/>
            </a:pPr>
            <a:r>
              <a:rPr lang="en-US" sz="3200" b="0"/>
              <a:t>Super-node is 3-colorable but </a:t>
            </a:r>
            <a:r>
              <a:rPr lang="en-US" sz="3200" b="0">
                <a:solidFill>
                  <a:srgbClr val="FF00FF"/>
                </a:solidFill>
              </a:rPr>
              <a:t>not 2-colorable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Tx/>
              <a:buAutoNum type="alphaLcParenR"/>
            </a:pPr>
            <a:r>
              <a:rPr lang="en-US" sz="3200" b="0"/>
              <a:t>In any 3-coloring all </a:t>
            </a:r>
            <a:r>
              <a:rPr lang="en-US" sz="3200" b="0">
                <a:solidFill>
                  <a:srgbClr val="FF00FF"/>
                </a:solidFill>
              </a:rPr>
              <a:t>“corners” get the same color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28625" y="1676400"/>
            <a:ext cx="1919288" cy="1385888"/>
            <a:chOff x="432" y="1767"/>
            <a:chExt cx="1209" cy="873"/>
          </a:xfrm>
        </p:grpSpPr>
        <p:sp>
          <p:nvSpPr>
            <p:cNvPr id="258191" name="Oval 29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92" name="Oval 30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93" name="Oval 31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94" name="Oval 32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95" name="Oval 33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196" name="AutoShape 34"/>
            <p:cNvCxnSpPr>
              <a:cxnSpLocks noChangeShapeType="1"/>
              <a:stCxn id="258191" idx="6"/>
              <a:endCxn id="258202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97" name="AutoShape 35"/>
            <p:cNvCxnSpPr>
              <a:cxnSpLocks noChangeShapeType="1"/>
              <a:stCxn id="258191" idx="3"/>
              <a:endCxn id="258193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98" name="AutoShape 36"/>
            <p:cNvCxnSpPr>
              <a:cxnSpLocks noChangeShapeType="1"/>
              <a:stCxn id="258194" idx="2"/>
              <a:endCxn id="258193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99" name="AutoShape 37"/>
            <p:cNvCxnSpPr>
              <a:cxnSpLocks noChangeShapeType="1"/>
              <a:stCxn id="258194" idx="0"/>
              <a:endCxn id="258191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00" name="AutoShape 38"/>
            <p:cNvCxnSpPr>
              <a:cxnSpLocks noChangeShapeType="1"/>
              <a:stCxn id="258194" idx="6"/>
              <a:endCxn id="258192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01" name="AutoShape 39"/>
            <p:cNvCxnSpPr>
              <a:cxnSpLocks noChangeShapeType="1"/>
              <a:stCxn id="258195" idx="1"/>
              <a:endCxn id="258203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8202" name="Oval 40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03" name="Oval 41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204" name="Oval 42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205" name="AutoShape 43"/>
            <p:cNvCxnSpPr>
              <a:cxnSpLocks noChangeShapeType="1"/>
              <a:stCxn id="258192" idx="6"/>
              <a:endCxn id="258195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06" name="AutoShape 44"/>
            <p:cNvCxnSpPr>
              <a:cxnSpLocks noChangeShapeType="1"/>
              <a:stCxn id="258203" idx="3"/>
              <a:endCxn id="258192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07" name="AutoShape 45"/>
            <p:cNvCxnSpPr>
              <a:cxnSpLocks noChangeShapeType="1"/>
              <a:stCxn id="258194" idx="7"/>
              <a:endCxn id="258202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08" name="AutoShape 46"/>
            <p:cNvCxnSpPr>
              <a:cxnSpLocks noChangeShapeType="1"/>
              <a:stCxn id="258192" idx="1"/>
              <a:endCxn id="258202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09" name="AutoShape 47"/>
            <p:cNvCxnSpPr>
              <a:cxnSpLocks noChangeShapeType="1"/>
              <a:stCxn id="258203" idx="2"/>
              <a:endCxn id="258202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10" name="AutoShape 48"/>
            <p:cNvCxnSpPr>
              <a:cxnSpLocks noChangeShapeType="1"/>
              <a:stCxn id="258204" idx="3"/>
              <a:endCxn id="258191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211" name="AutoShape 49"/>
            <p:cNvCxnSpPr>
              <a:cxnSpLocks noChangeShapeType="1"/>
              <a:stCxn id="258204" idx="5"/>
              <a:endCxn id="258203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3779838" y="1676400"/>
            <a:ext cx="1919287" cy="1385888"/>
            <a:chOff x="432" y="1767"/>
            <a:chExt cx="1209" cy="873"/>
          </a:xfrm>
        </p:grpSpPr>
        <p:sp>
          <p:nvSpPr>
            <p:cNvPr id="258170" name="Oval 73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71" name="Oval 74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72" name="Oval 75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73" name="Oval 76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74" name="Oval 77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175" name="AutoShape 78"/>
            <p:cNvCxnSpPr>
              <a:cxnSpLocks noChangeShapeType="1"/>
              <a:stCxn id="258170" idx="6"/>
              <a:endCxn id="258181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76" name="AutoShape 79"/>
            <p:cNvCxnSpPr>
              <a:cxnSpLocks noChangeShapeType="1"/>
              <a:stCxn id="258170" idx="3"/>
              <a:endCxn id="258172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77" name="AutoShape 80"/>
            <p:cNvCxnSpPr>
              <a:cxnSpLocks noChangeShapeType="1"/>
              <a:stCxn id="258173" idx="2"/>
              <a:endCxn id="258172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78" name="AutoShape 81"/>
            <p:cNvCxnSpPr>
              <a:cxnSpLocks noChangeShapeType="1"/>
              <a:stCxn id="258173" idx="0"/>
              <a:endCxn id="258170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79" name="AutoShape 82"/>
            <p:cNvCxnSpPr>
              <a:cxnSpLocks noChangeShapeType="1"/>
              <a:stCxn id="258173" idx="6"/>
              <a:endCxn id="258171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80" name="AutoShape 83"/>
            <p:cNvCxnSpPr>
              <a:cxnSpLocks noChangeShapeType="1"/>
              <a:stCxn id="258174" idx="1"/>
              <a:endCxn id="258182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8181" name="Oval 84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82" name="Oval 85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83" name="Oval 86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184" name="AutoShape 87"/>
            <p:cNvCxnSpPr>
              <a:cxnSpLocks noChangeShapeType="1"/>
              <a:stCxn id="258171" idx="6"/>
              <a:endCxn id="258174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85" name="AutoShape 88"/>
            <p:cNvCxnSpPr>
              <a:cxnSpLocks noChangeShapeType="1"/>
              <a:stCxn id="258182" idx="3"/>
              <a:endCxn id="258171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86" name="AutoShape 89"/>
            <p:cNvCxnSpPr>
              <a:cxnSpLocks noChangeShapeType="1"/>
              <a:stCxn id="258173" idx="7"/>
              <a:endCxn id="258181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87" name="AutoShape 90"/>
            <p:cNvCxnSpPr>
              <a:cxnSpLocks noChangeShapeType="1"/>
              <a:stCxn id="258171" idx="1"/>
              <a:endCxn id="258181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88" name="AutoShape 91"/>
            <p:cNvCxnSpPr>
              <a:cxnSpLocks noChangeShapeType="1"/>
              <a:stCxn id="258182" idx="2"/>
              <a:endCxn id="258181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89" name="AutoShape 92"/>
            <p:cNvCxnSpPr>
              <a:cxnSpLocks noChangeShapeType="1"/>
              <a:stCxn id="258183" idx="3"/>
              <a:endCxn id="258170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90" name="AutoShape 93"/>
            <p:cNvCxnSpPr>
              <a:cxnSpLocks noChangeShapeType="1"/>
              <a:stCxn id="258183" idx="5"/>
              <a:endCxn id="258182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6238" name="Rectangle 94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Idea</a:t>
            </a:r>
            <a:r>
              <a:rPr lang="en-US" sz="3200" b="0"/>
              <a:t>: Use “super nodes” as “fan out” components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to reduce all node degrees to 4 or less</a:t>
            </a:r>
          </a:p>
        </p:txBody>
      </p:sp>
      <p:sp>
        <p:nvSpPr>
          <p:cNvPr id="3206305" name="Oval 161"/>
          <p:cNvSpPr>
            <a:spLocks noChangeArrowheads="1"/>
          </p:cNvSpPr>
          <p:nvPr/>
        </p:nvSpPr>
        <p:spPr bwMode="auto">
          <a:xfrm>
            <a:off x="381000" y="2778125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6306" name="Oval 162"/>
          <p:cNvSpPr>
            <a:spLocks noChangeArrowheads="1"/>
          </p:cNvSpPr>
          <p:nvPr/>
        </p:nvSpPr>
        <p:spPr bwMode="auto">
          <a:xfrm>
            <a:off x="1209675" y="1630363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6307" name="Oval 163"/>
          <p:cNvSpPr>
            <a:spLocks noChangeArrowheads="1"/>
          </p:cNvSpPr>
          <p:nvPr/>
        </p:nvSpPr>
        <p:spPr bwMode="auto">
          <a:xfrm>
            <a:off x="2887663" y="1635125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6308" name="Oval 164"/>
          <p:cNvSpPr>
            <a:spLocks noChangeArrowheads="1"/>
          </p:cNvSpPr>
          <p:nvPr/>
        </p:nvSpPr>
        <p:spPr bwMode="auto">
          <a:xfrm>
            <a:off x="4564063" y="1633538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6309" name="Oval 165"/>
          <p:cNvSpPr>
            <a:spLocks noChangeArrowheads="1"/>
          </p:cNvSpPr>
          <p:nvPr/>
        </p:nvSpPr>
        <p:spPr bwMode="auto">
          <a:xfrm>
            <a:off x="5411788" y="2773363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428625" y="1676400"/>
            <a:ext cx="1919288" cy="1385888"/>
            <a:chOff x="432" y="1767"/>
            <a:chExt cx="1209" cy="873"/>
          </a:xfrm>
        </p:grpSpPr>
        <p:sp>
          <p:nvSpPr>
            <p:cNvPr id="258149" name="Oval 96"/>
            <p:cNvSpPr>
              <a:spLocks noChangeArrowheads="1"/>
            </p:cNvSpPr>
            <p:nvPr/>
          </p:nvSpPr>
          <p:spPr bwMode="auto">
            <a:xfrm>
              <a:off x="681" y="2125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50" name="Oval 97"/>
            <p:cNvSpPr>
              <a:spLocks noChangeArrowheads="1"/>
            </p:cNvSpPr>
            <p:nvPr/>
          </p:nvSpPr>
          <p:spPr bwMode="auto">
            <a:xfrm>
              <a:off x="1135" y="248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51" name="Oval 98"/>
            <p:cNvSpPr>
              <a:spLocks noChangeArrowheads="1"/>
            </p:cNvSpPr>
            <p:nvPr/>
          </p:nvSpPr>
          <p:spPr bwMode="auto">
            <a:xfrm>
              <a:off x="432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52" name="Oval 99"/>
            <p:cNvSpPr>
              <a:spLocks noChangeArrowheads="1"/>
            </p:cNvSpPr>
            <p:nvPr/>
          </p:nvSpPr>
          <p:spPr bwMode="auto">
            <a:xfrm>
              <a:off x="784" y="2487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53" name="Oval 100"/>
            <p:cNvSpPr>
              <a:spLocks noChangeArrowheads="1"/>
            </p:cNvSpPr>
            <p:nvPr/>
          </p:nvSpPr>
          <p:spPr bwMode="auto">
            <a:xfrm>
              <a:off x="1488" y="248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154" name="AutoShape 101"/>
            <p:cNvCxnSpPr>
              <a:cxnSpLocks noChangeShapeType="1"/>
              <a:stCxn id="258149" idx="6"/>
              <a:endCxn id="258160" idx="1"/>
            </p:cNvCxnSpPr>
            <p:nvPr/>
          </p:nvCxnSpPr>
          <p:spPr bwMode="auto">
            <a:xfrm>
              <a:off x="843" y="2202"/>
              <a:ext cx="132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55" name="AutoShape 102"/>
            <p:cNvCxnSpPr>
              <a:cxnSpLocks noChangeShapeType="1"/>
              <a:stCxn id="258149" idx="3"/>
              <a:endCxn id="258151" idx="7"/>
            </p:cNvCxnSpPr>
            <p:nvPr/>
          </p:nvCxnSpPr>
          <p:spPr bwMode="auto">
            <a:xfrm flipH="1">
              <a:off x="563" y="2265"/>
              <a:ext cx="140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56" name="AutoShape 103"/>
            <p:cNvCxnSpPr>
              <a:cxnSpLocks noChangeShapeType="1"/>
              <a:stCxn id="258152" idx="2"/>
              <a:endCxn id="258151" idx="6"/>
            </p:cNvCxnSpPr>
            <p:nvPr/>
          </p:nvCxnSpPr>
          <p:spPr bwMode="auto">
            <a:xfrm flipH="1">
              <a:off x="594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57" name="AutoShape 104"/>
            <p:cNvCxnSpPr>
              <a:cxnSpLocks noChangeShapeType="1"/>
              <a:stCxn id="258152" idx="0"/>
              <a:endCxn id="258149" idx="5"/>
            </p:cNvCxnSpPr>
            <p:nvPr/>
          </p:nvCxnSpPr>
          <p:spPr bwMode="auto">
            <a:xfrm flipH="1" flipV="1">
              <a:off x="812" y="2265"/>
              <a:ext cx="48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58" name="AutoShape 105"/>
            <p:cNvCxnSpPr>
              <a:cxnSpLocks noChangeShapeType="1"/>
              <a:stCxn id="258152" idx="6"/>
              <a:endCxn id="258150" idx="2"/>
            </p:cNvCxnSpPr>
            <p:nvPr/>
          </p:nvCxnSpPr>
          <p:spPr bwMode="auto">
            <a:xfrm>
              <a:off x="945" y="2564"/>
              <a:ext cx="1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59" name="AutoShape 106"/>
            <p:cNvCxnSpPr>
              <a:cxnSpLocks noChangeShapeType="1"/>
              <a:stCxn id="258153" idx="1"/>
              <a:endCxn id="258161" idx="5"/>
            </p:cNvCxnSpPr>
            <p:nvPr/>
          </p:nvCxnSpPr>
          <p:spPr bwMode="auto">
            <a:xfrm flipH="1" flipV="1">
              <a:off x="1344" y="2265"/>
              <a:ext cx="166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8160" name="Oval 107"/>
            <p:cNvSpPr>
              <a:spLocks noChangeArrowheads="1"/>
            </p:cNvSpPr>
            <p:nvPr/>
          </p:nvSpPr>
          <p:spPr bwMode="auto">
            <a:xfrm>
              <a:off x="953" y="224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61" name="Oval 108"/>
            <p:cNvSpPr>
              <a:spLocks noChangeArrowheads="1"/>
            </p:cNvSpPr>
            <p:nvPr/>
          </p:nvSpPr>
          <p:spPr bwMode="auto">
            <a:xfrm>
              <a:off x="1213" y="2125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162" name="Oval 109"/>
            <p:cNvSpPr>
              <a:spLocks noChangeArrowheads="1"/>
            </p:cNvSpPr>
            <p:nvPr/>
          </p:nvSpPr>
          <p:spPr bwMode="auto">
            <a:xfrm>
              <a:off x="953" y="176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163" name="AutoShape 110"/>
            <p:cNvCxnSpPr>
              <a:cxnSpLocks noChangeShapeType="1"/>
              <a:stCxn id="258150" idx="6"/>
              <a:endCxn id="258153" idx="2"/>
            </p:cNvCxnSpPr>
            <p:nvPr/>
          </p:nvCxnSpPr>
          <p:spPr bwMode="auto">
            <a:xfrm>
              <a:off x="1297" y="2564"/>
              <a:ext cx="18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64" name="AutoShape 111"/>
            <p:cNvCxnSpPr>
              <a:cxnSpLocks noChangeShapeType="1"/>
              <a:stCxn id="258161" idx="3"/>
              <a:endCxn id="258150" idx="0"/>
            </p:cNvCxnSpPr>
            <p:nvPr/>
          </p:nvCxnSpPr>
          <p:spPr bwMode="auto">
            <a:xfrm flipH="1">
              <a:off x="1212" y="2265"/>
              <a:ext cx="23" cy="2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65" name="AutoShape 112"/>
            <p:cNvCxnSpPr>
              <a:cxnSpLocks noChangeShapeType="1"/>
              <a:stCxn id="258152" idx="7"/>
              <a:endCxn id="258160" idx="3"/>
            </p:cNvCxnSpPr>
            <p:nvPr/>
          </p:nvCxnSpPr>
          <p:spPr bwMode="auto">
            <a:xfrm flipV="1">
              <a:off x="914" y="2387"/>
              <a:ext cx="61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66" name="AutoShape 113"/>
            <p:cNvCxnSpPr>
              <a:cxnSpLocks noChangeShapeType="1"/>
              <a:stCxn id="258150" idx="1"/>
              <a:endCxn id="258160" idx="5"/>
            </p:cNvCxnSpPr>
            <p:nvPr/>
          </p:nvCxnSpPr>
          <p:spPr bwMode="auto">
            <a:xfrm flipH="1" flipV="1">
              <a:off x="1084" y="2387"/>
              <a:ext cx="7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67" name="AutoShape 114"/>
            <p:cNvCxnSpPr>
              <a:cxnSpLocks noChangeShapeType="1"/>
              <a:stCxn id="258161" idx="2"/>
              <a:endCxn id="258160" idx="7"/>
            </p:cNvCxnSpPr>
            <p:nvPr/>
          </p:nvCxnSpPr>
          <p:spPr bwMode="auto">
            <a:xfrm flipH="1">
              <a:off x="1084" y="2202"/>
              <a:ext cx="120" cy="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68" name="AutoShape 115"/>
            <p:cNvCxnSpPr>
              <a:cxnSpLocks noChangeShapeType="1"/>
              <a:stCxn id="258162" idx="3"/>
              <a:endCxn id="258149" idx="7"/>
            </p:cNvCxnSpPr>
            <p:nvPr/>
          </p:nvCxnSpPr>
          <p:spPr bwMode="auto">
            <a:xfrm flipH="1">
              <a:off x="812" y="1907"/>
              <a:ext cx="163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169" name="AutoShape 116"/>
            <p:cNvCxnSpPr>
              <a:cxnSpLocks noChangeShapeType="1"/>
              <a:stCxn id="258162" idx="5"/>
              <a:endCxn id="258161" idx="1"/>
            </p:cNvCxnSpPr>
            <p:nvPr/>
          </p:nvCxnSpPr>
          <p:spPr bwMode="auto">
            <a:xfrm>
              <a:off x="1084" y="1907"/>
              <a:ext cx="151" cy="2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7" name="Group 278"/>
          <p:cNvGrpSpPr>
            <a:grpSpLocks/>
          </p:cNvGrpSpPr>
          <p:nvPr/>
        </p:nvGrpSpPr>
        <p:grpSpPr bwMode="auto">
          <a:xfrm>
            <a:off x="7258050" y="2760663"/>
            <a:ext cx="762000" cy="200025"/>
            <a:chOff x="4176" y="912"/>
            <a:chExt cx="3321" cy="873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4176" y="912"/>
              <a:ext cx="1209" cy="873"/>
              <a:chOff x="432" y="1767"/>
              <a:chExt cx="1209" cy="873"/>
            </a:xfrm>
          </p:grpSpPr>
          <p:sp>
            <p:nvSpPr>
              <p:cNvPr id="258128" name="Oval 3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29" name="Oval 4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30" name="Oval 5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31" name="Oval 6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32" name="Oval 7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8133" name="AutoShape 8"/>
              <p:cNvCxnSpPr>
                <a:cxnSpLocks noChangeShapeType="1"/>
                <a:stCxn id="258128" idx="6"/>
                <a:endCxn id="258139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34" name="AutoShape 9"/>
              <p:cNvCxnSpPr>
                <a:cxnSpLocks noChangeShapeType="1"/>
                <a:stCxn id="258128" idx="3"/>
                <a:endCxn id="258130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35" name="AutoShape 10"/>
              <p:cNvCxnSpPr>
                <a:cxnSpLocks noChangeShapeType="1"/>
                <a:stCxn id="258131" idx="2"/>
                <a:endCxn id="258130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36" name="AutoShape 11"/>
              <p:cNvCxnSpPr>
                <a:cxnSpLocks noChangeShapeType="1"/>
                <a:stCxn id="258131" idx="0"/>
                <a:endCxn id="258128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37" name="AutoShape 12"/>
              <p:cNvCxnSpPr>
                <a:cxnSpLocks noChangeShapeType="1"/>
                <a:stCxn id="258131" idx="6"/>
                <a:endCxn id="258129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38" name="AutoShape 13"/>
              <p:cNvCxnSpPr>
                <a:cxnSpLocks noChangeShapeType="1"/>
                <a:stCxn id="258132" idx="1"/>
                <a:endCxn id="258140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8139" name="Oval 14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40" name="Oval 15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41" name="Oval 16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8142" name="AutoShape 17"/>
              <p:cNvCxnSpPr>
                <a:cxnSpLocks noChangeShapeType="1"/>
                <a:stCxn id="258129" idx="6"/>
                <a:endCxn id="258132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43" name="AutoShape 18"/>
              <p:cNvCxnSpPr>
                <a:cxnSpLocks noChangeShapeType="1"/>
                <a:stCxn id="258140" idx="3"/>
                <a:endCxn id="258129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44" name="AutoShape 19"/>
              <p:cNvCxnSpPr>
                <a:cxnSpLocks noChangeShapeType="1"/>
                <a:stCxn id="258131" idx="7"/>
                <a:endCxn id="258139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45" name="AutoShape 20"/>
              <p:cNvCxnSpPr>
                <a:cxnSpLocks noChangeShapeType="1"/>
                <a:stCxn id="258129" idx="1"/>
                <a:endCxn id="258139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46" name="AutoShape 21"/>
              <p:cNvCxnSpPr>
                <a:cxnSpLocks noChangeShapeType="1"/>
                <a:stCxn id="258140" idx="2"/>
                <a:endCxn id="258139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47" name="AutoShape 22"/>
              <p:cNvCxnSpPr>
                <a:cxnSpLocks noChangeShapeType="1"/>
                <a:stCxn id="258141" idx="3"/>
                <a:endCxn id="258128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48" name="AutoShape 23"/>
              <p:cNvCxnSpPr>
                <a:cxnSpLocks noChangeShapeType="1"/>
                <a:stCxn id="258141" idx="5"/>
                <a:endCxn id="258140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68"/>
            <p:cNvGrpSpPr>
              <a:grpSpLocks/>
            </p:cNvGrpSpPr>
            <p:nvPr/>
          </p:nvGrpSpPr>
          <p:grpSpPr bwMode="auto">
            <a:xfrm>
              <a:off x="5232" y="912"/>
              <a:ext cx="1209" cy="873"/>
              <a:chOff x="432" y="1767"/>
              <a:chExt cx="1209" cy="873"/>
            </a:xfrm>
          </p:grpSpPr>
          <p:sp>
            <p:nvSpPr>
              <p:cNvPr id="258107" name="Oval 169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08" name="Oval 170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09" name="Oval 171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10" name="Oval 172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11" name="Oval 173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8112" name="AutoShape 174"/>
              <p:cNvCxnSpPr>
                <a:cxnSpLocks noChangeShapeType="1"/>
                <a:stCxn id="258107" idx="6"/>
                <a:endCxn id="258118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13" name="AutoShape 175"/>
              <p:cNvCxnSpPr>
                <a:cxnSpLocks noChangeShapeType="1"/>
                <a:stCxn id="258107" idx="3"/>
                <a:endCxn id="258109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14" name="AutoShape 176"/>
              <p:cNvCxnSpPr>
                <a:cxnSpLocks noChangeShapeType="1"/>
                <a:stCxn id="258110" idx="2"/>
                <a:endCxn id="258109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15" name="AutoShape 177"/>
              <p:cNvCxnSpPr>
                <a:cxnSpLocks noChangeShapeType="1"/>
                <a:stCxn id="258110" idx="0"/>
                <a:endCxn id="258107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16" name="AutoShape 178"/>
              <p:cNvCxnSpPr>
                <a:cxnSpLocks noChangeShapeType="1"/>
                <a:stCxn id="258110" idx="6"/>
                <a:endCxn id="258108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17" name="AutoShape 179"/>
              <p:cNvCxnSpPr>
                <a:cxnSpLocks noChangeShapeType="1"/>
                <a:stCxn id="258111" idx="1"/>
                <a:endCxn id="258119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8118" name="Oval 180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19" name="Oval 181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120" name="Oval 182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8121" name="AutoShape 183"/>
              <p:cNvCxnSpPr>
                <a:cxnSpLocks noChangeShapeType="1"/>
                <a:stCxn id="258108" idx="6"/>
                <a:endCxn id="258111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22" name="AutoShape 184"/>
              <p:cNvCxnSpPr>
                <a:cxnSpLocks noChangeShapeType="1"/>
                <a:stCxn id="258119" idx="3"/>
                <a:endCxn id="258108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23" name="AutoShape 185"/>
              <p:cNvCxnSpPr>
                <a:cxnSpLocks noChangeShapeType="1"/>
                <a:stCxn id="258110" idx="7"/>
                <a:endCxn id="258118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24" name="AutoShape 186"/>
              <p:cNvCxnSpPr>
                <a:cxnSpLocks noChangeShapeType="1"/>
                <a:stCxn id="258108" idx="1"/>
                <a:endCxn id="258118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25" name="AutoShape 187"/>
              <p:cNvCxnSpPr>
                <a:cxnSpLocks noChangeShapeType="1"/>
                <a:stCxn id="258119" idx="2"/>
                <a:endCxn id="258118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26" name="AutoShape 188"/>
              <p:cNvCxnSpPr>
                <a:cxnSpLocks noChangeShapeType="1"/>
                <a:stCxn id="258120" idx="3"/>
                <a:endCxn id="258107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27" name="AutoShape 189"/>
              <p:cNvCxnSpPr>
                <a:cxnSpLocks noChangeShapeType="1"/>
                <a:stCxn id="258120" idx="5"/>
                <a:endCxn id="258119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90"/>
            <p:cNvGrpSpPr>
              <a:grpSpLocks/>
            </p:cNvGrpSpPr>
            <p:nvPr/>
          </p:nvGrpSpPr>
          <p:grpSpPr bwMode="auto">
            <a:xfrm>
              <a:off x="6288" y="912"/>
              <a:ext cx="1209" cy="873"/>
              <a:chOff x="432" y="1767"/>
              <a:chExt cx="1209" cy="873"/>
            </a:xfrm>
          </p:grpSpPr>
          <p:sp>
            <p:nvSpPr>
              <p:cNvPr id="258086" name="Oval 191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087" name="Oval 192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088" name="Oval 193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089" name="Oval 194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090" name="Oval 195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8091" name="AutoShape 196"/>
              <p:cNvCxnSpPr>
                <a:cxnSpLocks noChangeShapeType="1"/>
                <a:stCxn id="258086" idx="6"/>
                <a:endCxn id="258097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092" name="AutoShape 197"/>
              <p:cNvCxnSpPr>
                <a:cxnSpLocks noChangeShapeType="1"/>
                <a:stCxn id="258086" idx="3"/>
                <a:endCxn id="258088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093" name="AutoShape 198"/>
              <p:cNvCxnSpPr>
                <a:cxnSpLocks noChangeShapeType="1"/>
                <a:stCxn id="258089" idx="2"/>
                <a:endCxn id="258088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094" name="AutoShape 199"/>
              <p:cNvCxnSpPr>
                <a:cxnSpLocks noChangeShapeType="1"/>
                <a:stCxn id="258089" idx="0"/>
                <a:endCxn id="258086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095" name="AutoShape 200"/>
              <p:cNvCxnSpPr>
                <a:cxnSpLocks noChangeShapeType="1"/>
                <a:stCxn id="258089" idx="6"/>
                <a:endCxn id="258087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096" name="AutoShape 201"/>
              <p:cNvCxnSpPr>
                <a:cxnSpLocks noChangeShapeType="1"/>
                <a:stCxn id="258090" idx="1"/>
                <a:endCxn id="258098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8097" name="Oval 202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098" name="Oval 203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099" name="Oval 204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8100" name="AutoShape 205"/>
              <p:cNvCxnSpPr>
                <a:cxnSpLocks noChangeShapeType="1"/>
                <a:stCxn id="258087" idx="6"/>
                <a:endCxn id="258090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01" name="AutoShape 206"/>
              <p:cNvCxnSpPr>
                <a:cxnSpLocks noChangeShapeType="1"/>
                <a:stCxn id="258098" idx="3"/>
                <a:endCxn id="258087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02" name="AutoShape 207"/>
              <p:cNvCxnSpPr>
                <a:cxnSpLocks noChangeShapeType="1"/>
                <a:stCxn id="258089" idx="7"/>
                <a:endCxn id="258097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03" name="AutoShape 208"/>
              <p:cNvCxnSpPr>
                <a:cxnSpLocks noChangeShapeType="1"/>
                <a:stCxn id="258087" idx="1"/>
                <a:endCxn id="258097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04" name="AutoShape 209"/>
              <p:cNvCxnSpPr>
                <a:cxnSpLocks noChangeShapeType="1"/>
                <a:stCxn id="258098" idx="2"/>
                <a:endCxn id="258097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05" name="AutoShape 210"/>
              <p:cNvCxnSpPr>
                <a:cxnSpLocks noChangeShapeType="1"/>
                <a:stCxn id="258099" idx="3"/>
                <a:endCxn id="258086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8106" name="AutoShape 211"/>
              <p:cNvCxnSpPr>
                <a:cxnSpLocks noChangeShapeType="1"/>
                <a:stCxn id="258099" idx="5"/>
                <a:endCxn id="258098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1" name="Group 318"/>
          <p:cNvGrpSpPr>
            <a:grpSpLocks/>
          </p:cNvGrpSpPr>
          <p:nvPr/>
        </p:nvGrpSpPr>
        <p:grpSpPr bwMode="auto">
          <a:xfrm>
            <a:off x="5410200" y="1676400"/>
            <a:ext cx="989013" cy="531813"/>
            <a:chOff x="3805" y="1174"/>
            <a:chExt cx="623" cy="335"/>
          </a:xfrm>
        </p:grpSpPr>
        <p:cxnSp>
          <p:nvCxnSpPr>
            <p:cNvPr id="258077" name="AutoShape 285"/>
            <p:cNvCxnSpPr>
              <a:cxnSpLocks noChangeShapeType="1"/>
              <a:endCxn id="258079" idx="1"/>
            </p:cNvCxnSpPr>
            <p:nvPr/>
          </p:nvCxnSpPr>
          <p:spPr bwMode="auto">
            <a:xfrm>
              <a:off x="3939" y="1252"/>
              <a:ext cx="121" cy="11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078" name="AutoShape 288"/>
            <p:cNvCxnSpPr>
              <a:cxnSpLocks noChangeShapeType="1"/>
              <a:stCxn id="258079" idx="2"/>
            </p:cNvCxnSpPr>
            <p:nvPr/>
          </p:nvCxnSpPr>
          <p:spPr bwMode="auto">
            <a:xfrm flipH="1" flipV="1">
              <a:off x="3805" y="1432"/>
              <a:ext cx="22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8079" name="Oval 291"/>
            <p:cNvSpPr>
              <a:spLocks noChangeArrowheads="1"/>
            </p:cNvSpPr>
            <p:nvPr/>
          </p:nvSpPr>
          <p:spPr bwMode="auto">
            <a:xfrm>
              <a:off x="4038" y="1356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8080" name="AutoShape 297"/>
            <p:cNvCxnSpPr>
              <a:cxnSpLocks noChangeShapeType="1"/>
              <a:endCxn id="258079" idx="6"/>
            </p:cNvCxnSpPr>
            <p:nvPr/>
          </p:nvCxnSpPr>
          <p:spPr bwMode="auto">
            <a:xfrm flipH="1" flipV="1">
              <a:off x="4200" y="1433"/>
              <a:ext cx="228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081" name="AutoShape 298"/>
            <p:cNvCxnSpPr>
              <a:cxnSpLocks noChangeShapeType="1"/>
              <a:endCxn id="258079" idx="7"/>
            </p:cNvCxnSpPr>
            <p:nvPr/>
          </p:nvCxnSpPr>
          <p:spPr bwMode="auto">
            <a:xfrm flipH="1">
              <a:off x="4169" y="1248"/>
              <a:ext cx="155" cy="12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8082" name="AutoShape 300"/>
            <p:cNvCxnSpPr>
              <a:cxnSpLocks noChangeShapeType="1"/>
              <a:endCxn id="258079" idx="0"/>
            </p:cNvCxnSpPr>
            <p:nvPr/>
          </p:nvCxnSpPr>
          <p:spPr bwMode="auto">
            <a:xfrm>
              <a:off x="4113" y="1174"/>
              <a:ext cx="2" cy="17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206455" name="AutoShape 311"/>
          <p:cNvCxnSpPr>
            <a:cxnSpLocks noChangeShapeType="1"/>
          </p:cNvCxnSpPr>
          <p:nvPr/>
        </p:nvCxnSpPr>
        <p:spPr bwMode="auto">
          <a:xfrm>
            <a:off x="6761163" y="2171700"/>
            <a:ext cx="617537" cy="5937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6456" name="AutoShape 312"/>
          <p:cNvCxnSpPr>
            <a:cxnSpLocks noChangeShapeType="1"/>
          </p:cNvCxnSpPr>
          <p:nvPr/>
        </p:nvCxnSpPr>
        <p:spPr bwMode="auto">
          <a:xfrm flipH="1">
            <a:off x="6219825" y="2941638"/>
            <a:ext cx="103505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206457" name="Oval 313"/>
          <p:cNvSpPr>
            <a:spLocks noChangeArrowheads="1"/>
          </p:cNvSpPr>
          <p:nvPr/>
        </p:nvSpPr>
        <p:spPr bwMode="auto">
          <a:xfrm>
            <a:off x="7202488" y="2493963"/>
            <a:ext cx="882650" cy="882650"/>
          </a:xfrm>
          <a:prstGeom prst="ellipse">
            <a:avLst/>
          </a:prstGeom>
          <a:noFill/>
          <a:ln w="28575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206458" name="AutoShape 314"/>
          <p:cNvCxnSpPr>
            <a:cxnSpLocks noChangeShapeType="1"/>
          </p:cNvCxnSpPr>
          <p:nvPr/>
        </p:nvCxnSpPr>
        <p:spPr bwMode="auto">
          <a:xfrm flipH="1">
            <a:off x="8021638" y="2941638"/>
            <a:ext cx="1049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6459" name="AutoShape 315"/>
          <p:cNvCxnSpPr>
            <a:cxnSpLocks noChangeShapeType="1"/>
          </p:cNvCxnSpPr>
          <p:nvPr/>
        </p:nvCxnSpPr>
        <p:spPr bwMode="auto">
          <a:xfrm flipH="1">
            <a:off x="7893050" y="2068513"/>
            <a:ext cx="895350" cy="698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6460" name="AutoShape 316"/>
          <p:cNvCxnSpPr>
            <a:cxnSpLocks noChangeShapeType="1"/>
          </p:cNvCxnSpPr>
          <p:nvPr/>
        </p:nvCxnSpPr>
        <p:spPr bwMode="auto">
          <a:xfrm>
            <a:off x="7626350" y="1758950"/>
            <a:ext cx="11113" cy="9985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206463" name="Rectangle 319"/>
          <p:cNvSpPr>
            <a:spLocks noChangeArrowheads="1"/>
          </p:cNvSpPr>
          <p:nvPr/>
        </p:nvSpPr>
        <p:spPr bwMode="auto">
          <a:xfrm>
            <a:off x="6254750" y="1492250"/>
            <a:ext cx="1365250" cy="49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Local node </a:t>
            </a:r>
          </a:p>
          <a:p>
            <a:pPr algn="ctr"/>
            <a:r>
              <a:rPr lang="en-US" b="0">
                <a:solidFill>
                  <a:srgbClr val="FF00FF"/>
                </a:solidFill>
              </a:rPr>
              <a:t>replacement:</a:t>
            </a:r>
          </a:p>
        </p:txBody>
      </p:sp>
      <p:sp>
        <p:nvSpPr>
          <p:cNvPr id="3206464" name="Line 320"/>
          <p:cNvSpPr>
            <a:spLocks noChangeShapeType="1"/>
          </p:cNvSpPr>
          <p:nvPr/>
        </p:nvSpPr>
        <p:spPr bwMode="auto">
          <a:xfrm flipH="1" flipV="1">
            <a:off x="6072188" y="2201863"/>
            <a:ext cx="1014412" cy="541337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6465" name="Rectangle 321"/>
          <p:cNvSpPr>
            <a:spLocks noChangeArrowheads="1"/>
          </p:cNvSpPr>
          <p:nvPr/>
        </p:nvSpPr>
        <p:spPr bwMode="auto">
          <a:xfrm>
            <a:off x="5557838" y="2255838"/>
            <a:ext cx="727075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b="0">
                <a:solidFill>
                  <a:srgbClr val="FF0000"/>
                </a:solidFill>
              </a:rPr>
              <a:t>High </a:t>
            </a:r>
          </a:p>
          <a:p>
            <a:pPr algn="ctr">
              <a:lnSpc>
                <a:spcPct val="70000"/>
              </a:lnSpc>
            </a:pPr>
            <a:r>
              <a:rPr lang="en-US" sz="1600" b="0">
                <a:solidFill>
                  <a:srgbClr val="FF0000"/>
                </a:solidFill>
              </a:rPr>
              <a:t>degree</a:t>
            </a:r>
          </a:p>
        </p:txBody>
      </p:sp>
      <p:sp>
        <p:nvSpPr>
          <p:cNvPr id="3206466" name="Rectangle 322"/>
          <p:cNvSpPr>
            <a:spLocks noChangeArrowheads="1"/>
          </p:cNvSpPr>
          <p:nvPr/>
        </p:nvSpPr>
        <p:spPr bwMode="auto">
          <a:xfrm>
            <a:off x="7939088" y="3005138"/>
            <a:ext cx="879475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b="0">
                <a:solidFill>
                  <a:srgbClr val="FF0000"/>
                </a:solidFill>
              </a:rPr>
              <a:t>Max </a:t>
            </a:r>
          </a:p>
          <a:p>
            <a:pPr algn="ctr">
              <a:lnSpc>
                <a:spcPct val="70000"/>
              </a:lnSpc>
            </a:pPr>
            <a:r>
              <a:rPr lang="en-US" sz="1600" b="0">
                <a:solidFill>
                  <a:srgbClr val="FF0000"/>
                </a:solidFill>
              </a:rPr>
              <a:t>degree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06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18351 -3.7037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18351 -3.7037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206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206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206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206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06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06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0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20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206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206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06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206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206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206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3206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3206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206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206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206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206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320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206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206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320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0"/>
                                        <p:tgtEl>
                                          <p:spTgt spid="320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000"/>
                                        <p:tgtEl>
                                          <p:spTgt spid="320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2000"/>
                                        <p:tgtEl>
                                          <p:spTgt spid="3206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2000"/>
                                        <p:tgtEl>
                                          <p:spTgt spid="320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206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206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6305" grpId="0" animBg="1"/>
      <p:bldP spid="3206306" grpId="0" animBg="1"/>
      <p:bldP spid="3206307" grpId="0" animBg="1"/>
      <p:bldP spid="3206308" grpId="0" animBg="1"/>
      <p:bldP spid="3206309" grpId="0" animBg="1"/>
      <p:bldP spid="3206457" grpId="0" animBg="1"/>
      <p:bldP spid="3206463" grpId="0"/>
      <p:bldP spid="3206464" grpId="0" animBg="1"/>
      <p:bldP spid="3206465" grpId="0"/>
      <p:bldP spid="320646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7739" name="AutoShape 571"/>
          <p:cNvCxnSpPr>
            <a:cxnSpLocks noChangeShapeType="1"/>
            <a:stCxn id="259310" idx="0"/>
            <a:endCxn id="259202" idx="1"/>
          </p:cNvCxnSpPr>
          <p:nvPr/>
        </p:nvCxnSpPr>
        <p:spPr bwMode="auto">
          <a:xfrm flipH="1" flipV="1">
            <a:off x="7023100" y="3494088"/>
            <a:ext cx="119063" cy="382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207809" name="Oval 641"/>
          <p:cNvSpPr>
            <a:spLocks noChangeArrowheads="1"/>
          </p:cNvSpPr>
          <p:nvPr/>
        </p:nvSpPr>
        <p:spPr bwMode="auto">
          <a:xfrm rot="5400000">
            <a:off x="6858000" y="2743200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207813" name="AutoShape 645"/>
          <p:cNvCxnSpPr>
            <a:cxnSpLocks noChangeShapeType="1"/>
            <a:endCxn id="3207809" idx="2"/>
          </p:cNvCxnSpPr>
          <p:nvPr/>
        </p:nvCxnSpPr>
        <p:spPr bwMode="auto">
          <a:xfrm flipH="1">
            <a:off x="6981825" y="2011363"/>
            <a:ext cx="76200" cy="7191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16" name="AutoShape 648"/>
          <p:cNvCxnSpPr>
            <a:cxnSpLocks noChangeShapeType="1"/>
            <a:endCxn id="3207809" idx="4"/>
          </p:cNvCxnSpPr>
          <p:nvPr/>
        </p:nvCxnSpPr>
        <p:spPr bwMode="auto">
          <a:xfrm>
            <a:off x="5821363" y="2713038"/>
            <a:ext cx="1025525" cy="152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18" name="AutoShape 650"/>
          <p:cNvCxnSpPr>
            <a:cxnSpLocks noChangeShapeType="1"/>
            <a:endCxn id="3207809" idx="5"/>
          </p:cNvCxnSpPr>
          <p:nvPr/>
        </p:nvCxnSpPr>
        <p:spPr bwMode="auto">
          <a:xfrm flipV="1">
            <a:off x="5710238" y="2951163"/>
            <a:ext cx="1171575" cy="666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28" name="AutoShape 660"/>
          <p:cNvCxnSpPr>
            <a:cxnSpLocks noChangeShapeType="1"/>
            <a:stCxn id="3207809" idx="1"/>
          </p:cNvCxnSpPr>
          <p:nvPr/>
        </p:nvCxnSpPr>
        <p:spPr bwMode="auto">
          <a:xfrm flipV="1">
            <a:off x="7081838" y="2332038"/>
            <a:ext cx="1060450" cy="4476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30" name="AutoShape 662"/>
          <p:cNvCxnSpPr>
            <a:cxnSpLocks noChangeShapeType="1"/>
            <a:endCxn id="3207809" idx="7"/>
          </p:cNvCxnSpPr>
          <p:nvPr/>
        </p:nvCxnSpPr>
        <p:spPr bwMode="auto">
          <a:xfrm flipH="1" flipV="1">
            <a:off x="7081838" y="2951163"/>
            <a:ext cx="1095375" cy="666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259081" name="Rectangle 46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Restricted Graph Colorability</a:t>
            </a:r>
          </a:p>
        </p:txBody>
      </p:sp>
      <p:sp>
        <p:nvSpPr>
          <p:cNvPr id="259082" name="Rectangle 47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7216" name="Rectangle 48"/>
          <p:cNvSpPr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Example: convert high-degree to max-degree-4 graph</a:t>
            </a:r>
          </a:p>
        </p:txBody>
      </p:sp>
      <p:sp>
        <p:nvSpPr>
          <p:cNvPr id="3207262" name="Rectangle 94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Conclusion</a:t>
            </a:r>
            <a:r>
              <a:rPr lang="en-US" sz="3200" b="0"/>
              <a:t>: Solving max-degree-4 graph colorability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is as difficult as solving general graph colorability!</a:t>
            </a:r>
          </a:p>
        </p:txBody>
      </p:sp>
      <p:grpSp>
        <p:nvGrpSpPr>
          <p:cNvPr id="2" name="Group 301"/>
          <p:cNvGrpSpPr>
            <a:grpSpLocks/>
          </p:cNvGrpSpPr>
          <p:nvPr/>
        </p:nvGrpSpPr>
        <p:grpSpPr bwMode="auto">
          <a:xfrm>
            <a:off x="6400800" y="3886200"/>
            <a:ext cx="1487488" cy="390525"/>
            <a:chOff x="624" y="-960"/>
            <a:chExt cx="3321" cy="873"/>
          </a:xfrm>
        </p:grpSpPr>
        <p:grpSp>
          <p:nvGrpSpPr>
            <p:cNvPr id="3" name="Group 302"/>
            <p:cNvGrpSpPr>
              <a:grpSpLocks/>
            </p:cNvGrpSpPr>
            <p:nvPr/>
          </p:nvGrpSpPr>
          <p:grpSpPr bwMode="auto">
            <a:xfrm>
              <a:off x="624" y="-960"/>
              <a:ext cx="1209" cy="873"/>
              <a:chOff x="432" y="1767"/>
              <a:chExt cx="1209" cy="873"/>
            </a:xfrm>
          </p:grpSpPr>
          <p:sp>
            <p:nvSpPr>
              <p:cNvPr id="259318" name="Oval 303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19" name="Oval 304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20" name="Oval 305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21" name="Oval 306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22" name="Oval 307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323" name="AutoShape 308"/>
              <p:cNvCxnSpPr>
                <a:cxnSpLocks noChangeShapeType="1"/>
                <a:stCxn id="259318" idx="6"/>
                <a:endCxn id="259329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24" name="AutoShape 309"/>
              <p:cNvCxnSpPr>
                <a:cxnSpLocks noChangeShapeType="1"/>
                <a:stCxn id="259318" idx="3"/>
                <a:endCxn id="259320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25" name="AutoShape 310"/>
              <p:cNvCxnSpPr>
                <a:cxnSpLocks noChangeShapeType="1"/>
                <a:stCxn id="259321" idx="2"/>
                <a:endCxn id="259320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26" name="AutoShape 311"/>
              <p:cNvCxnSpPr>
                <a:cxnSpLocks noChangeShapeType="1"/>
                <a:stCxn id="259321" idx="0"/>
                <a:endCxn id="259318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27" name="AutoShape 312"/>
              <p:cNvCxnSpPr>
                <a:cxnSpLocks noChangeShapeType="1"/>
                <a:stCxn id="259321" idx="6"/>
                <a:endCxn id="259319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28" name="AutoShape 313"/>
              <p:cNvCxnSpPr>
                <a:cxnSpLocks noChangeShapeType="1"/>
                <a:stCxn id="259322" idx="1"/>
                <a:endCxn id="259330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9329" name="Oval 314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30" name="Oval 315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31" name="Oval 316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332" name="AutoShape 317"/>
              <p:cNvCxnSpPr>
                <a:cxnSpLocks noChangeShapeType="1"/>
                <a:stCxn id="259319" idx="6"/>
                <a:endCxn id="259322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33" name="AutoShape 318"/>
              <p:cNvCxnSpPr>
                <a:cxnSpLocks noChangeShapeType="1"/>
                <a:stCxn id="259330" idx="3"/>
                <a:endCxn id="259319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34" name="AutoShape 319"/>
              <p:cNvCxnSpPr>
                <a:cxnSpLocks noChangeShapeType="1"/>
                <a:stCxn id="259321" idx="7"/>
                <a:endCxn id="259329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35" name="AutoShape 320"/>
              <p:cNvCxnSpPr>
                <a:cxnSpLocks noChangeShapeType="1"/>
                <a:stCxn id="259319" idx="1"/>
                <a:endCxn id="259329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36" name="AutoShape 321"/>
              <p:cNvCxnSpPr>
                <a:cxnSpLocks noChangeShapeType="1"/>
                <a:stCxn id="259330" idx="2"/>
                <a:endCxn id="259329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37" name="AutoShape 322"/>
              <p:cNvCxnSpPr>
                <a:cxnSpLocks noChangeShapeType="1"/>
                <a:stCxn id="259331" idx="3"/>
                <a:endCxn id="259318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38" name="AutoShape 323"/>
              <p:cNvCxnSpPr>
                <a:cxnSpLocks noChangeShapeType="1"/>
                <a:stCxn id="259331" idx="5"/>
                <a:endCxn id="259330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4" name="Group 324"/>
            <p:cNvGrpSpPr>
              <a:grpSpLocks/>
            </p:cNvGrpSpPr>
            <p:nvPr/>
          </p:nvGrpSpPr>
          <p:grpSpPr bwMode="auto">
            <a:xfrm>
              <a:off x="1680" y="-960"/>
              <a:ext cx="1209" cy="873"/>
              <a:chOff x="432" y="1767"/>
              <a:chExt cx="1209" cy="873"/>
            </a:xfrm>
          </p:grpSpPr>
          <p:sp>
            <p:nvSpPr>
              <p:cNvPr id="259297" name="Oval 325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98" name="Oval 326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99" name="Oval 327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00" name="Oval 328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01" name="Oval 329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302" name="AutoShape 330"/>
              <p:cNvCxnSpPr>
                <a:cxnSpLocks noChangeShapeType="1"/>
                <a:stCxn id="259297" idx="6"/>
                <a:endCxn id="259308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03" name="AutoShape 331"/>
              <p:cNvCxnSpPr>
                <a:cxnSpLocks noChangeShapeType="1"/>
                <a:stCxn id="259297" idx="3"/>
                <a:endCxn id="259299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04" name="AutoShape 332"/>
              <p:cNvCxnSpPr>
                <a:cxnSpLocks noChangeShapeType="1"/>
                <a:stCxn id="259300" idx="2"/>
                <a:endCxn id="259299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05" name="AutoShape 333"/>
              <p:cNvCxnSpPr>
                <a:cxnSpLocks noChangeShapeType="1"/>
                <a:stCxn id="259300" idx="0"/>
                <a:endCxn id="259297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06" name="AutoShape 334"/>
              <p:cNvCxnSpPr>
                <a:cxnSpLocks noChangeShapeType="1"/>
                <a:stCxn id="259300" idx="6"/>
                <a:endCxn id="259298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07" name="AutoShape 335"/>
              <p:cNvCxnSpPr>
                <a:cxnSpLocks noChangeShapeType="1"/>
                <a:stCxn id="259301" idx="1"/>
                <a:endCxn id="259309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9308" name="Oval 336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09" name="Oval 337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310" name="Oval 338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311" name="AutoShape 339"/>
              <p:cNvCxnSpPr>
                <a:cxnSpLocks noChangeShapeType="1"/>
                <a:stCxn id="259298" idx="6"/>
                <a:endCxn id="259301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12" name="AutoShape 340"/>
              <p:cNvCxnSpPr>
                <a:cxnSpLocks noChangeShapeType="1"/>
                <a:stCxn id="259309" idx="3"/>
                <a:endCxn id="259298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13" name="AutoShape 341"/>
              <p:cNvCxnSpPr>
                <a:cxnSpLocks noChangeShapeType="1"/>
                <a:stCxn id="259300" idx="7"/>
                <a:endCxn id="259308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14" name="AutoShape 342"/>
              <p:cNvCxnSpPr>
                <a:cxnSpLocks noChangeShapeType="1"/>
                <a:stCxn id="259298" idx="1"/>
                <a:endCxn id="259308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15" name="AutoShape 343"/>
              <p:cNvCxnSpPr>
                <a:cxnSpLocks noChangeShapeType="1"/>
                <a:stCxn id="259309" idx="2"/>
                <a:endCxn id="259308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16" name="AutoShape 344"/>
              <p:cNvCxnSpPr>
                <a:cxnSpLocks noChangeShapeType="1"/>
                <a:stCxn id="259310" idx="3"/>
                <a:endCxn id="259297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317" name="AutoShape 345"/>
              <p:cNvCxnSpPr>
                <a:cxnSpLocks noChangeShapeType="1"/>
                <a:stCxn id="259310" idx="5"/>
                <a:endCxn id="259309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5" name="Group 346"/>
            <p:cNvGrpSpPr>
              <a:grpSpLocks/>
            </p:cNvGrpSpPr>
            <p:nvPr/>
          </p:nvGrpSpPr>
          <p:grpSpPr bwMode="auto">
            <a:xfrm>
              <a:off x="2736" y="-960"/>
              <a:ext cx="1209" cy="873"/>
              <a:chOff x="432" y="1767"/>
              <a:chExt cx="1209" cy="873"/>
            </a:xfrm>
          </p:grpSpPr>
          <p:sp>
            <p:nvSpPr>
              <p:cNvPr id="259276" name="Oval 347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77" name="Oval 348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78" name="Oval 349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79" name="Oval 350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80" name="Oval 351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81" name="AutoShape 352"/>
              <p:cNvCxnSpPr>
                <a:cxnSpLocks noChangeShapeType="1"/>
                <a:stCxn id="259276" idx="6"/>
                <a:endCxn id="259287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82" name="AutoShape 353"/>
              <p:cNvCxnSpPr>
                <a:cxnSpLocks noChangeShapeType="1"/>
                <a:stCxn id="259276" idx="3"/>
                <a:endCxn id="259278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83" name="AutoShape 354"/>
              <p:cNvCxnSpPr>
                <a:cxnSpLocks noChangeShapeType="1"/>
                <a:stCxn id="259279" idx="2"/>
                <a:endCxn id="259278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84" name="AutoShape 355"/>
              <p:cNvCxnSpPr>
                <a:cxnSpLocks noChangeShapeType="1"/>
                <a:stCxn id="259279" idx="0"/>
                <a:endCxn id="259276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85" name="AutoShape 356"/>
              <p:cNvCxnSpPr>
                <a:cxnSpLocks noChangeShapeType="1"/>
                <a:stCxn id="259279" idx="6"/>
                <a:endCxn id="259277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86" name="AutoShape 357"/>
              <p:cNvCxnSpPr>
                <a:cxnSpLocks noChangeShapeType="1"/>
                <a:stCxn id="259280" idx="1"/>
                <a:endCxn id="259288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9287" name="Oval 358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88" name="Oval 359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89" name="Oval 360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90" name="AutoShape 361"/>
              <p:cNvCxnSpPr>
                <a:cxnSpLocks noChangeShapeType="1"/>
                <a:stCxn id="259277" idx="6"/>
                <a:endCxn id="259280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91" name="AutoShape 362"/>
              <p:cNvCxnSpPr>
                <a:cxnSpLocks noChangeShapeType="1"/>
                <a:stCxn id="259288" idx="3"/>
                <a:endCxn id="259277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92" name="AutoShape 363"/>
              <p:cNvCxnSpPr>
                <a:cxnSpLocks noChangeShapeType="1"/>
                <a:stCxn id="259279" idx="7"/>
                <a:endCxn id="259287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93" name="AutoShape 364"/>
              <p:cNvCxnSpPr>
                <a:cxnSpLocks noChangeShapeType="1"/>
                <a:stCxn id="259277" idx="1"/>
                <a:endCxn id="259287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94" name="AutoShape 365"/>
              <p:cNvCxnSpPr>
                <a:cxnSpLocks noChangeShapeType="1"/>
                <a:stCxn id="259288" idx="2"/>
                <a:endCxn id="259287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95" name="AutoShape 366"/>
              <p:cNvCxnSpPr>
                <a:cxnSpLocks noChangeShapeType="1"/>
                <a:stCxn id="259289" idx="3"/>
                <a:endCxn id="259276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96" name="AutoShape 367"/>
              <p:cNvCxnSpPr>
                <a:cxnSpLocks noChangeShapeType="1"/>
                <a:stCxn id="259289" idx="5"/>
                <a:endCxn id="259288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6" name="Group 574"/>
          <p:cNvGrpSpPr>
            <a:grpSpLocks/>
          </p:cNvGrpSpPr>
          <p:nvPr/>
        </p:nvGrpSpPr>
        <p:grpSpPr bwMode="auto">
          <a:xfrm>
            <a:off x="6477000" y="2362200"/>
            <a:ext cx="1127125" cy="1136650"/>
            <a:chOff x="2216" y="1298"/>
            <a:chExt cx="710" cy="716"/>
          </a:xfrm>
        </p:grpSpPr>
        <p:grpSp>
          <p:nvGrpSpPr>
            <p:cNvPr id="7" name="Group 459"/>
            <p:cNvGrpSpPr>
              <a:grpSpLocks/>
            </p:cNvGrpSpPr>
            <p:nvPr/>
          </p:nvGrpSpPr>
          <p:grpSpPr bwMode="auto">
            <a:xfrm rot="-1273642">
              <a:off x="2216" y="1304"/>
              <a:ext cx="318" cy="230"/>
              <a:chOff x="432" y="1767"/>
              <a:chExt cx="1209" cy="873"/>
            </a:xfrm>
          </p:grpSpPr>
          <p:sp>
            <p:nvSpPr>
              <p:cNvPr id="259252" name="Oval 460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53" name="Oval 461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54" name="Oval 462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55" name="Oval 463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56" name="Oval 464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57" name="AutoShape 465"/>
              <p:cNvCxnSpPr>
                <a:cxnSpLocks noChangeShapeType="1"/>
                <a:stCxn id="259252" idx="6"/>
                <a:endCxn id="259263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58" name="AutoShape 466"/>
              <p:cNvCxnSpPr>
                <a:cxnSpLocks noChangeShapeType="1"/>
                <a:stCxn id="259252" idx="3"/>
                <a:endCxn id="259254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59" name="AutoShape 467"/>
              <p:cNvCxnSpPr>
                <a:cxnSpLocks noChangeShapeType="1"/>
                <a:stCxn id="259255" idx="2"/>
                <a:endCxn id="259254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60" name="AutoShape 468"/>
              <p:cNvCxnSpPr>
                <a:cxnSpLocks noChangeShapeType="1"/>
                <a:stCxn id="259255" idx="0"/>
                <a:endCxn id="259252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61" name="AutoShape 469"/>
              <p:cNvCxnSpPr>
                <a:cxnSpLocks noChangeShapeType="1"/>
                <a:stCxn id="259255" idx="6"/>
                <a:endCxn id="259253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62" name="AutoShape 470"/>
              <p:cNvCxnSpPr>
                <a:cxnSpLocks noChangeShapeType="1"/>
                <a:stCxn id="259256" idx="1"/>
                <a:endCxn id="259264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9263" name="Oval 471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64" name="Oval 472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65" name="Oval 473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66" name="AutoShape 474"/>
              <p:cNvCxnSpPr>
                <a:cxnSpLocks noChangeShapeType="1"/>
                <a:stCxn id="259253" idx="6"/>
                <a:endCxn id="259256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67" name="AutoShape 475"/>
              <p:cNvCxnSpPr>
                <a:cxnSpLocks noChangeShapeType="1"/>
                <a:stCxn id="259264" idx="3"/>
                <a:endCxn id="259253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68" name="AutoShape 476"/>
              <p:cNvCxnSpPr>
                <a:cxnSpLocks noChangeShapeType="1"/>
                <a:stCxn id="259255" idx="7"/>
                <a:endCxn id="259263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69" name="AutoShape 477"/>
              <p:cNvCxnSpPr>
                <a:cxnSpLocks noChangeShapeType="1"/>
                <a:stCxn id="259253" idx="1"/>
                <a:endCxn id="259263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70" name="AutoShape 478"/>
              <p:cNvCxnSpPr>
                <a:cxnSpLocks noChangeShapeType="1"/>
                <a:stCxn id="259264" idx="2"/>
                <a:endCxn id="259263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71" name="AutoShape 479"/>
              <p:cNvCxnSpPr>
                <a:cxnSpLocks noChangeShapeType="1"/>
                <a:stCxn id="259265" idx="3"/>
                <a:endCxn id="259252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72" name="AutoShape 480"/>
              <p:cNvCxnSpPr>
                <a:cxnSpLocks noChangeShapeType="1"/>
                <a:stCxn id="259265" idx="5"/>
                <a:endCxn id="259264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8" name="Group 481"/>
            <p:cNvGrpSpPr>
              <a:grpSpLocks/>
            </p:cNvGrpSpPr>
            <p:nvPr/>
          </p:nvGrpSpPr>
          <p:grpSpPr bwMode="auto">
            <a:xfrm rot="1152761">
              <a:off x="2541" y="1298"/>
              <a:ext cx="318" cy="230"/>
              <a:chOff x="432" y="1767"/>
              <a:chExt cx="1209" cy="873"/>
            </a:xfrm>
          </p:grpSpPr>
          <p:sp>
            <p:nvSpPr>
              <p:cNvPr id="259231" name="Oval 482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32" name="Oval 483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33" name="Oval 484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34" name="Oval 485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35" name="Oval 486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36" name="AutoShape 487"/>
              <p:cNvCxnSpPr>
                <a:cxnSpLocks noChangeShapeType="1"/>
                <a:stCxn id="259231" idx="6"/>
                <a:endCxn id="259242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37" name="AutoShape 488"/>
              <p:cNvCxnSpPr>
                <a:cxnSpLocks noChangeShapeType="1"/>
                <a:stCxn id="259231" idx="3"/>
                <a:endCxn id="259233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38" name="AutoShape 489"/>
              <p:cNvCxnSpPr>
                <a:cxnSpLocks noChangeShapeType="1"/>
                <a:stCxn id="259234" idx="2"/>
                <a:endCxn id="259233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39" name="AutoShape 490"/>
              <p:cNvCxnSpPr>
                <a:cxnSpLocks noChangeShapeType="1"/>
                <a:stCxn id="259234" idx="0"/>
                <a:endCxn id="259231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40" name="AutoShape 491"/>
              <p:cNvCxnSpPr>
                <a:cxnSpLocks noChangeShapeType="1"/>
                <a:stCxn id="259234" idx="6"/>
                <a:endCxn id="259232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41" name="AutoShape 492"/>
              <p:cNvCxnSpPr>
                <a:cxnSpLocks noChangeShapeType="1"/>
                <a:stCxn id="259235" idx="1"/>
                <a:endCxn id="259243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9242" name="Oval 493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43" name="Oval 494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44" name="Oval 495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45" name="AutoShape 496"/>
              <p:cNvCxnSpPr>
                <a:cxnSpLocks noChangeShapeType="1"/>
                <a:stCxn id="259232" idx="6"/>
                <a:endCxn id="259235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46" name="AutoShape 497"/>
              <p:cNvCxnSpPr>
                <a:cxnSpLocks noChangeShapeType="1"/>
                <a:stCxn id="259243" idx="3"/>
                <a:endCxn id="259232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47" name="AutoShape 498"/>
              <p:cNvCxnSpPr>
                <a:cxnSpLocks noChangeShapeType="1"/>
                <a:stCxn id="259234" idx="7"/>
                <a:endCxn id="259242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48" name="AutoShape 499"/>
              <p:cNvCxnSpPr>
                <a:cxnSpLocks noChangeShapeType="1"/>
                <a:stCxn id="259232" idx="1"/>
                <a:endCxn id="259242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49" name="AutoShape 500"/>
              <p:cNvCxnSpPr>
                <a:cxnSpLocks noChangeShapeType="1"/>
                <a:stCxn id="259243" idx="2"/>
                <a:endCxn id="259242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50" name="AutoShape 501"/>
              <p:cNvCxnSpPr>
                <a:cxnSpLocks noChangeShapeType="1"/>
                <a:stCxn id="259244" idx="3"/>
                <a:endCxn id="259231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51" name="AutoShape 502"/>
              <p:cNvCxnSpPr>
                <a:cxnSpLocks noChangeShapeType="1"/>
                <a:stCxn id="259244" idx="5"/>
                <a:endCxn id="259243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503"/>
            <p:cNvGrpSpPr>
              <a:grpSpLocks/>
            </p:cNvGrpSpPr>
            <p:nvPr/>
          </p:nvGrpSpPr>
          <p:grpSpPr bwMode="auto">
            <a:xfrm rot="7237116">
              <a:off x="2652" y="1602"/>
              <a:ext cx="318" cy="230"/>
              <a:chOff x="432" y="1767"/>
              <a:chExt cx="1209" cy="873"/>
            </a:xfrm>
          </p:grpSpPr>
          <p:sp>
            <p:nvSpPr>
              <p:cNvPr id="259210" name="Oval 504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11" name="Oval 505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12" name="Oval 506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13" name="Oval 507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14" name="Oval 508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15" name="AutoShape 509"/>
              <p:cNvCxnSpPr>
                <a:cxnSpLocks noChangeShapeType="1"/>
                <a:stCxn id="259210" idx="6"/>
                <a:endCxn id="259221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16" name="AutoShape 510"/>
              <p:cNvCxnSpPr>
                <a:cxnSpLocks noChangeShapeType="1"/>
                <a:stCxn id="259210" idx="3"/>
                <a:endCxn id="259212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17" name="AutoShape 511"/>
              <p:cNvCxnSpPr>
                <a:cxnSpLocks noChangeShapeType="1"/>
                <a:stCxn id="259213" idx="2"/>
                <a:endCxn id="259212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18" name="AutoShape 512"/>
              <p:cNvCxnSpPr>
                <a:cxnSpLocks noChangeShapeType="1"/>
                <a:stCxn id="259213" idx="0"/>
                <a:endCxn id="259210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19" name="AutoShape 513"/>
              <p:cNvCxnSpPr>
                <a:cxnSpLocks noChangeShapeType="1"/>
                <a:stCxn id="259213" idx="6"/>
                <a:endCxn id="259211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20" name="AutoShape 514"/>
              <p:cNvCxnSpPr>
                <a:cxnSpLocks noChangeShapeType="1"/>
                <a:stCxn id="259214" idx="1"/>
                <a:endCxn id="259222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9221" name="Oval 515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22" name="Oval 516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23" name="Oval 517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24" name="AutoShape 518"/>
              <p:cNvCxnSpPr>
                <a:cxnSpLocks noChangeShapeType="1"/>
                <a:stCxn id="259211" idx="6"/>
                <a:endCxn id="259214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25" name="AutoShape 519"/>
              <p:cNvCxnSpPr>
                <a:cxnSpLocks noChangeShapeType="1"/>
                <a:stCxn id="259222" idx="3"/>
                <a:endCxn id="259211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26" name="AutoShape 520"/>
              <p:cNvCxnSpPr>
                <a:cxnSpLocks noChangeShapeType="1"/>
                <a:stCxn id="259213" idx="7"/>
                <a:endCxn id="259221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27" name="AutoShape 521"/>
              <p:cNvCxnSpPr>
                <a:cxnSpLocks noChangeShapeType="1"/>
                <a:stCxn id="259211" idx="1"/>
                <a:endCxn id="259221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28" name="AutoShape 522"/>
              <p:cNvCxnSpPr>
                <a:cxnSpLocks noChangeShapeType="1"/>
                <a:stCxn id="259222" idx="2"/>
                <a:endCxn id="259221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29" name="AutoShape 523"/>
              <p:cNvCxnSpPr>
                <a:cxnSpLocks noChangeShapeType="1"/>
                <a:stCxn id="259223" idx="3"/>
                <a:endCxn id="259210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30" name="AutoShape 524"/>
              <p:cNvCxnSpPr>
                <a:cxnSpLocks noChangeShapeType="1"/>
                <a:stCxn id="259223" idx="5"/>
                <a:endCxn id="259222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525"/>
            <p:cNvGrpSpPr>
              <a:grpSpLocks/>
            </p:cNvGrpSpPr>
            <p:nvPr/>
          </p:nvGrpSpPr>
          <p:grpSpPr bwMode="auto">
            <a:xfrm rot="10399142">
              <a:off x="2372" y="1784"/>
              <a:ext cx="318" cy="230"/>
              <a:chOff x="432" y="1767"/>
              <a:chExt cx="1209" cy="873"/>
            </a:xfrm>
          </p:grpSpPr>
          <p:sp>
            <p:nvSpPr>
              <p:cNvPr id="259189" name="Oval 526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190" name="Oval 527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191" name="Oval 528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192" name="Oval 529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193" name="Oval 530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194" name="AutoShape 531"/>
              <p:cNvCxnSpPr>
                <a:cxnSpLocks noChangeShapeType="1"/>
                <a:stCxn id="259189" idx="6"/>
                <a:endCxn id="259200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195" name="AutoShape 532"/>
              <p:cNvCxnSpPr>
                <a:cxnSpLocks noChangeShapeType="1"/>
                <a:stCxn id="259189" idx="3"/>
                <a:endCxn id="259191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196" name="AutoShape 533"/>
              <p:cNvCxnSpPr>
                <a:cxnSpLocks noChangeShapeType="1"/>
                <a:stCxn id="259192" idx="2"/>
                <a:endCxn id="259191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197" name="AutoShape 534"/>
              <p:cNvCxnSpPr>
                <a:cxnSpLocks noChangeShapeType="1"/>
                <a:stCxn id="259192" idx="0"/>
                <a:endCxn id="259189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198" name="AutoShape 535"/>
              <p:cNvCxnSpPr>
                <a:cxnSpLocks noChangeShapeType="1"/>
                <a:stCxn id="259192" idx="6"/>
                <a:endCxn id="259190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199" name="AutoShape 536"/>
              <p:cNvCxnSpPr>
                <a:cxnSpLocks noChangeShapeType="1"/>
                <a:stCxn id="259193" idx="1"/>
                <a:endCxn id="259201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59200" name="Oval 537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01" name="Oval 538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202" name="Oval 539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59203" name="AutoShape 540"/>
              <p:cNvCxnSpPr>
                <a:cxnSpLocks noChangeShapeType="1"/>
                <a:stCxn id="259190" idx="6"/>
                <a:endCxn id="259193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04" name="AutoShape 541"/>
              <p:cNvCxnSpPr>
                <a:cxnSpLocks noChangeShapeType="1"/>
                <a:stCxn id="259201" idx="3"/>
                <a:endCxn id="259190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05" name="AutoShape 542"/>
              <p:cNvCxnSpPr>
                <a:cxnSpLocks noChangeShapeType="1"/>
                <a:stCxn id="259192" idx="7"/>
                <a:endCxn id="259200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06" name="AutoShape 543"/>
              <p:cNvCxnSpPr>
                <a:cxnSpLocks noChangeShapeType="1"/>
                <a:stCxn id="259190" idx="1"/>
                <a:endCxn id="259200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07" name="AutoShape 544"/>
              <p:cNvCxnSpPr>
                <a:cxnSpLocks noChangeShapeType="1"/>
                <a:stCxn id="259201" idx="2"/>
                <a:endCxn id="259200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08" name="AutoShape 545"/>
              <p:cNvCxnSpPr>
                <a:cxnSpLocks noChangeShapeType="1"/>
                <a:stCxn id="259202" idx="3"/>
                <a:endCxn id="259189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9209" name="AutoShape 546"/>
              <p:cNvCxnSpPr>
                <a:cxnSpLocks noChangeShapeType="1"/>
                <a:stCxn id="259202" idx="5"/>
                <a:endCxn id="259201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1" name="Group 583"/>
          <p:cNvGrpSpPr>
            <a:grpSpLocks/>
          </p:cNvGrpSpPr>
          <p:nvPr/>
        </p:nvGrpSpPr>
        <p:grpSpPr bwMode="auto">
          <a:xfrm>
            <a:off x="457200" y="1676400"/>
            <a:ext cx="2909888" cy="3671888"/>
            <a:chOff x="144" y="1056"/>
            <a:chExt cx="1833" cy="2313"/>
          </a:xfrm>
        </p:grpSpPr>
        <p:sp>
          <p:nvSpPr>
            <p:cNvPr id="259159" name="Oval 207"/>
            <p:cNvSpPr>
              <a:spLocks noChangeArrowheads="1"/>
            </p:cNvSpPr>
            <p:nvPr/>
          </p:nvSpPr>
          <p:spPr bwMode="auto">
            <a:xfrm rot="5400000">
              <a:off x="1056" y="1104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60" name="Oval 208"/>
            <p:cNvSpPr>
              <a:spLocks noChangeArrowheads="1"/>
            </p:cNvSpPr>
            <p:nvPr/>
          </p:nvSpPr>
          <p:spPr bwMode="auto">
            <a:xfrm rot="5400000">
              <a:off x="1008" y="1728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61" name="Oval 209"/>
            <p:cNvSpPr>
              <a:spLocks noChangeArrowheads="1"/>
            </p:cNvSpPr>
            <p:nvPr/>
          </p:nvSpPr>
          <p:spPr bwMode="auto">
            <a:xfrm rot="5400000">
              <a:off x="432" y="105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62" name="Oval 210"/>
            <p:cNvSpPr>
              <a:spLocks noChangeArrowheads="1"/>
            </p:cNvSpPr>
            <p:nvPr/>
          </p:nvSpPr>
          <p:spPr bwMode="auto">
            <a:xfrm rot="5400000">
              <a:off x="193" y="163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63" name="Oval 211"/>
            <p:cNvSpPr>
              <a:spLocks noChangeArrowheads="1"/>
            </p:cNvSpPr>
            <p:nvPr/>
          </p:nvSpPr>
          <p:spPr bwMode="auto">
            <a:xfrm rot="5400000">
              <a:off x="144" y="2256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9164" name="AutoShape 212"/>
            <p:cNvCxnSpPr>
              <a:cxnSpLocks noChangeShapeType="1"/>
              <a:stCxn id="259159" idx="6"/>
              <a:endCxn id="259160" idx="2"/>
            </p:cNvCxnSpPr>
            <p:nvPr/>
          </p:nvCxnSpPr>
          <p:spPr bwMode="auto">
            <a:xfrm flipH="1">
              <a:off x="1086" y="1267"/>
              <a:ext cx="48" cy="45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65" name="AutoShape 213"/>
            <p:cNvCxnSpPr>
              <a:cxnSpLocks noChangeShapeType="1"/>
              <a:stCxn id="259159" idx="4"/>
              <a:endCxn id="259161" idx="0"/>
            </p:cNvCxnSpPr>
            <p:nvPr/>
          </p:nvCxnSpPr>
          <p:spPr bwMode="auto">
            <a:xfrm flipH="1" flipV="1">
              <a:off x="596" y="1133"/>
              <a:ext cx="453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66" name="AutoShape 214"/>
            <p:cNvCxnSpPr>
              <a:cxnSpLocks noChangeShapeType="1"/>
              <a:stCxn id="259162" idx="2"/>
              <a:endCxn id="259161" idx="5"/>
            </p:cNvCxnSpPr>
            <p:nvPr/>
          </p:nvCxnSpPr>
          <p:spPr bwMode="auto">
            <a:xfrm flipV="1">
              <a:off x="269" y="1187"/>
              <a:ext cx="178" cy="4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67" name="AutoShape 215"/>
            <p:cNvCxnSpPr>
              <a:cxnSpLocks noChangeShapeType="1"/>
              <a:stCxn id="259162" idx="0"/>
              <a:endCxn id="259160" idx="4"/>
            </p:cNvCxnSpPr>
            <p:nvPr/>
          </p:nvCxnSpPr>
          <p:spPr bwMode="auto">
            <a:xfrm>
              <a:off x="355" y="1709"/>
              <a:ext cx="646" cy="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68" name="AutoShape 216"/>
            <p:cNvCxnSpPr>
              <a:cxnSpLocks noChangeShapeType="1"/>
              <a:stCxn id="259162" idx="6"/>
              <a:endCxn id="259163" idx="2"/>
            </p:cNvCxnSpPr>
            <p:nvPr/>
          </p:nvCxnSpPr>
          <p:spPr bwMode="auto">
            <a:xfrm flipH="1">
              <a:off x="222" y="1794"/>
              <a:ext cx="47" cy="45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69" name="AutoShape 217"/>
            <p:cNvCxnSpPr>
              <a:cxnSpLocks noChangeShapeType="1"/>
              <a:stCxn id="259163" idx="1"/>
              <a:endCxn id="259160" idx="5"/>
            </p:cNvCxnSpPr>
            <p:nvPr/>
          </p:nvCxnSpPr>
          <p:spPr bwMode="auto">
            <a:xfrm flipV="1">
              <a:off x="285" y="1859"/>
              <a:ext cx="738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9170" name="Oval 218"/>
            <p:cNvSpPr>
              <a:spLocks noChangeArrowheads="1"/>
            </p:cNvSpPr>
            <p:nvPr/>
          </p:nvSpPr>
          <p:spPr bwMode="auto">
            <a:xfrm rot="5400000">
              <a:off x="1824" y="2256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71" name="Oval 219"/>
            <p:cNvSpPr>
              <a:spLocks noChangeArrowheads="1"/>
            </p:cNvSpPr>
            <p:nvPr/>
          </p:nvSpPr>
          <p:spPr bwMode="auto">
            <a:xfrm rot="5400000">
              <a:off x="1632" y="321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72" name="Oval 220"/>
            <p:cNvSpPr>
              <a:spLocks noChangeArrowheads="1"/>
            </p:cNvSpPr>
            <p:nvPr/>
          </p:nvSpPr>
          <p:spPr bwMode="auto">
            <a:xfrm rot="5044644">
              <a:off x="1152" y="2400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73" name="Oval 221"/>
            <p:cNvSpPr>
              <a:spLocks noChangeArrowheads="1"/>
            </p:cNvSpPr>
            <p:nvPr/>
          </p:nvSpPr>
          <p:spPr bwMode="auto">
            <a:xfrm rot="5400000">
              <a:off x="433" y="307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74" name="Oval 222"/>
            <p:cNvSpPr>
              <a:spLocks noChangeArrowheads="1"/>
            </p:cNvSpPr>
            <p:nvPr/>
          </p:nvSpPr>
          <p:spPr bwMode="auto">
            <a:xfrm rot="5400000">
              <a:off x="1824" y="139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9175" name="AutoShape 223"/>
            <p:cNvCxnSpPr>
              <a:cxnSpLocks noChangeShapeType="1"/>
              <a:stCxn id="259170" idx="6"/>
              <a:endCxn id="259171" idx="1"/>
            </p:cNvCxnSpPr>
            <p:nvPr/>
          </p:nvCxnSpPr>
          <p:spPr bwMode="auto">
            <a:xfrm flipH="1">
              <a:off x="1773" y="2419"/>
              <a:ext cx="129" cy="8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76" name="AutoShape 224"/>
            <p:cNvCxnSpPr>
              <a:cxnSpLocks noChangeShapeType="1"/>
              <a:stCxn id="259170" idx="5"/>
              <a:endCxn id="259172" idx="0"/>
            </p:cNvCxnSpPr>
            <p:nvPr/>
          </p:nvCxnSpPr>
          <p:spPr bwMode="auto">
            <a:xfrm flipH="1">
              <a:off x="1315" y="2387"/>
              <a:ext cx="524" cy="8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77" name="AutoShape 225"/>
            <p:cNvCxnSpPr>
              <a:cxnSpLocks noChangeShapeType="1"/>
              <a:stCxn id="259173" idx="1"/>
              <a:endCxn id="259172" idx="5"/>
            </p:cNvCxnSpPr>
            <p:nvPr/>
          </p:nvCxnSpPr>
          <p:spPr bwMode="auto">
            <a:xfrm flipV="1">
              <a:off x="572" y="2537"/>
              <a:ext cx="601" cy="5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78" name="AutoShape 226"/>
            <p:cNvCxnSpPr>
              <a:cxnSpLocks noChangeShapeType="1"/>
              <a:stCxn id="259173" idx="7"/>
              <a:endCxn id="259171" idx="3"/>
            </p:cNvCxnSpPr>
            <p:nvPr/>
          </p:nvCxnSpPr>
          <p:spPr bwMode="auto">
            <a:xfrm>
              <a:off x="572" y="3202"/>
              <a:ext cx="1075" cy="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79" name="AutoShape 227"/>
            <p:cNvCxnSpPr>
              <a:cxnSpLocks noChangeShapeType="1"/>
              <a:stCxn id="259160" idx="1"/>
              <a:endCxn id="259174" idx="4"/>
            </p:cNvCxnSpPr>
            <p:nvPr/>
          </p:nvCxnSpPr>
          <p:spPr bwMode="auto">
            <a:xfrm flipV="1">
              <a:off x="1149" y="1469"/>
              <a:ext cx="668" cy="28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80" name="AutoShape 228"/>
            <p:cNvCxnSpPr>
              <a:cxnSpLocks noChangeShapeType="1"/>
              <a:stCxn id="259174" idx="6"/>
              <a:endCxn id="259170" idx="2"/>
            </p:cNvCxnSpPr>
            <p:nvPr/>
          </p:nvCxnSpPr>
          <p:spPr bwMode="auto">
            <a:xfrm>
              <a:off x="1902" y="1555"/>
              <a:ext cx="0" cy="6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81" name="AutoShape 229"/>
            <p:cNvCxnSpPr>
              <a:cxnSpLocks noChangeShapeType="1"/>
              <a:stCxn id="259170" idx="3"/>
              <a:endCxn id="259160" idx="7"/>
            </p:cNvCxnSpPr>
            <p:nvPr/>
          </p:nvCxnSpPr>
          <p:spPr bwMode="auto">
            <a:xfrm flipH="1" flipV="1">
              <a:off x="1149" y="1859"/>
              <a:ext cx="690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82" name="AutoShape 230"/>
            <p:cNvCxnSpPr>
              <a:cxnSpLocks noChangeShapeType="1"/>
              <a:stCxn id="259172" idx="2"/>
              <a:endCxn id="259160" idx="6"/>
            </p:cNvCxnSpPr>
            <p:nvPr/>
          </p:nvCxnSpPr>
          <p:spPr bwMode="auto">
            <a:xfrm flipH="1" flipV="1">
              <a:off x="1086" y="1891"/>
              <a:ext cx="135" cy="5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83" name="AutoShape 298"/>
            <p:cNvCxnSpPr>
              <a:cxnSpLocks noChangeShapeType="1"/>
              <a:stCxn id="259172" idx="6"/>
              <a:endCxn id="259171" idx="2"/>
            </p:cNvCxnSpPr>
            <p:nvPr/>
          </p:nvCxnSpPr>
          <p:spPr bwMode="auto">
            <a:xfrm>
              <a:off x="1239" y="2562"/>
              <a:ext cx="471" cy="64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84" name="AutoShape 547"/>
            <p:cNvCxnSpPr>
              <a:cxnSpLocks noChangeShapeType="1"/>
              <a:stCxn id="259172" idx="4"/>
              <a:endCxn id="259162" idx="7"/>
            </p:cNvCxnSpPr>
            <p:nvPr/>
          </p:nvCxnSpPr>
          <p:spPr bwMode="auto">
            <a:xfrm flipH="1" flipV="1">
              <a:off x="332" y="1762"/>
              <a:ext cx="813" cy="72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207721" name="AutoShape 553"/>
          <p:cNvCxnSpPr>
            <a:cxnSpLocks noChangeShapeType="1"/>
            <a:stCxn id="259145" idx="6"/>
            <a:endCxn id="259265" idx="6"/>
          </p:cNvCxnSpPr>
          <p:nvPr/>
        </p:nvCxnSpPr>
        <p:spPr bwMode="auto">
          <a:xfrm flipH="1">
            <a:off x="6708775" y="2011363"/>
            <a:ext cx="349250" cy="387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724" name="AutoShape 556"/>
          <p:cNvCxnSpPr>
            <a:cxnSpLocks noChangeShapeType="1"/>
            <a:stCxn id="259147" idx="0"/>
            <a:endCxn id="259254" idx="2"/>
          </p:cNvCxnSpPr>
          <p:nvPr/>
        </p:nvCxnSpPr>
        <p:spPr bwMode="auto">
          <a:xfrm>
            <a:off x="5821363" y="2713038"/>
            <a:ext cx="715962" cy="7461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726" name="AutoShape 558"/>
          <p:cNvCxnSpPr>
            <a:cxnSpLocks noChangeShapeType="1"/>
            <a:stCxn id="259148" idx="1"/>
            <a:endCxn id="259193" idx="6"/>
          </p:cNvCxnSpPr>
          <p:nvPr/>
        </p:nvCxnSpPr>
        <p:spPr bwMode="auto">
          <a:xfrm flipV="1">
            <a:off x="5710238" y="3195638"/>
            <a:ext cx="987425" cy="422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733" name="AutoShape 565"/>
          <p:cNvCxnSpPr>
            <a:cxnSpLocks noChangeShapeType="1"/>
            <a:stCxn id="259152" idx="5"/>
            <a:endCxn id="259289" idx="6"/>
          </p:cNvCxnSpPr>
          <p:nvPr/>
        </p:nvCxnSpPr>
        <p:spPr bwMode="auto">
          <a:xfrm flipH="1">
            <a:off x="7658100" y="3789363"/>
            <a:ext cx="519113" cy="1317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734" name="AutoShape 566"/>
          <p:cNvCxnSpPr>
            <a:cxnSpLocks noChangeShapeType="1"/>
            <a:stCxn id="259154" idx="1"/>
            <a:endCxn id="259320" idx="3"/>
          </p:cNvCxnSpPr>
          <p:nvPr/>
        </p:nvCxnSpPr>
        <p:spPr bwMode="auto">
          <a:xfrm flipV="1">
            <a:off x="6165850" y="4276725"/>
            <a:ext cx="244475" cy="636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736" name="AutoShape 568"/>
          <p:cNvCxnSpPr>
            <a:cxnSpLocks noChangeShapeType="1"/>
            <a:stCxn id="259244" idx="6"/>
            <a:endCxn id="259155" idx="4"/>
          </p:cNvCxnSpPr>
          <p:nvPr/>
        </p:nvCxnSpPr>
        <p:spPr bwMode="auto">
          <a:xfrm flipV="1">
            <a:off x="7329488" y="2332038"/>
            <a:ext cx="812800" cy="809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2" name="Group 638"/>
          <p:cNvGrpSpPr>
            <a:grpSpLocks/>
          </p:cNvGrpSpPr>
          <p:nvPr/>
        </p:nvGrpSpPr>
        <p:grpSpPr bwMode="auto">
          <a:xfrm>
            <a:off x="5486400" y="1676400"/>
            <a:ext cx="2909888" cy="3671888"/>
            <a:chOff x="3264" y="1056"/>
            <a:chExt cx="1833" cy="2313"/>
          </a:xfrm>
        </p:grpSpPr>
        <p:sp>
          <p:nvSpPr>
            <p:cNvPr id="259145" name="Oval 548"/>
            <p:cNvSpPr>
              <a:spLocks noChangeArrowheads="1"/>
            </p:cNvSpPr>
            <p:nvPr/>
          </p:nvSpPr>
          <p:spPr bwMode="auto">
            <a:xfrm rot="5400000">
              <a:off x="4176" y="1104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46" name="Oval 550"/>
            <p:cNvSpPr>
              <a:spLocks noChangeArrowheads="1"/>
            </p:cNvSpPr>
            <p:nvPr/>
          </p:nvSpPr>
          <p:spPr bwMode="auto">
            <a:xfrm rot="5400000">
              <a:off x="3552" y="105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47" name="Oval 551"/>
            <p:cNvSpPr>
              <a:spLocks noChangeArrowheads="1"/>
            </p:cNvSpPr>
            <p:nvPr/>
          </p:nvSpPr>
          <p:spPr bwMode="auto">
            <a:xfrm rot="5400000">
              <a:off x="3313" y="163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48" name="Oval 552"/>
            <p:cNvSpPr>
              <a:spLocks noChangeArrowheads="1"/>
            </p:cNvSpPr>
            <p:nvPr/>
          </p:nvSpPr>
          <p:spPr bwMode="auto">
            <a:xfrm rot="5400000">
              <a:off x="3264" y="2256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9149" name="AutoShape 554"/>
            <p:cNvCxnSpPr>
              <a:cxnSpLocks noChangeShapeType="1"/>
              <a:stCxn id="259145" idx="4"/>
              <a:endCxn id="259146" idx="0"/>
            </p:cNvCxnSpPr>
            <p:nvPr/>
          </p:nvCxnSpPr>
          <p:spPr bwMode="auto">
            <a:xfrm flipH="1" flipV="1">
              <a:off x="3716" y="1133"/>
              <a:ext cx="453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50" name="AutoShape 555"/>
            <p:cNvCxnSpPr>
              <a:cxnSpLocks noChangeShapeType="1"/>
              <a:stCxn id="259147" idx="2"/>
              <a:endCxn id="259146" idx="5"/>
            </p:cNvCxnSpPr>
            <p:nvPr/>
          </p:nvCxnSpPr>
          <p:spPr bwMode="auto">
            <a:xfrm flipV="1">
              <a:off x="3389" y="1187"/>
              <a:ext cx="178" cy="4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51" name="AutoShape 557"/>
            <p:cNvCxnSpPr>
              <a:cxnSpLocks noChangeShapeType="1"/>
              <a:stCxn id="259147" idx="6"/>
              <a:endCxn id="259148" idx="2"/>
            </p:cNvCxnSpPr>
            <p:nvPr/>
          </p:nvCxnSpPr>
          <p:spPr bwMode="auto">
            <a:xfrm flipH="1">
              <a:off x="3342" y="1794"/>
              <a:ext cx="47" cy="45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9152" name="Oval 559"/>
            <p:cNvSpPr>
              <a:spLocks noChangeArrowheads="1"/>
            </p:cNvSpPr>
            <p:nvPr/>
          </p:nvSpPr>
          <p:spPr bwMode="auto">
            <a:xfrm rot="5400000">
              <a:off x="4944" y="2256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53" name="Oval 560"/>
            <p:cNvSpPr>
              <a:spLocks noChangeArrowheads="1"/>
            </p:cNvSpPr>
            <p:nvPr/>
          </p:nvSpPr>
          <p:spPr bwMode="auto">
            <a:xfrm rot="5400000">
              <a:off x="4752" y="321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54" name="Oval 562"/>
            <p:cNvSpPr>
              <a:spLocks noChangeArrowheads="1"/>
            </p:cNvSpPr>
            <p:nvPr/>
          </p:nvSpPr>
          <p:spPr bwMode="auto">
            <a:xfrm rot="5400000">
              <a:off x="3553" y="307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55" name="Oval 563"/>
            <p:cNvSpPr>
              <a:spLocks noChangeArrowheads="1"/>
            </p:cNvSpPr>
            <p:nvPr/>
          </p:nvSpPr>
          <p:spPr bwMode="auto">
            <a:xfrm rot="5400000">
              <a:off x="4944" y="139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9156" name="AutoShape 564"/>
            <p:cNvCxnSpPr>
              <a:cxnSpLocks noChangeShapeType="1"/>
              <a:stCxn id="259152" idx="6"/>
              <a:endCxn id="259153" idx="1"/>
            </p:cNvCxnSpPr>
            <p:nvPr/>
          </p:nvCxnSpPr>
          <p:spPr bwMode="auto">
            <a:xfrm flipH="1">
              <a:off x="4893" y="2419"/>
              <a:ext cx="129" cy="8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57" name="AutoShape 567"/>
            <p:cNvCxnSpPr>
              <a:cxnSpLocks noChangeShapeType="1"/>
              <a:stCxn id="259154" idx="7"/>
              <a:endCxn id="259153" idx="3"/>
            </p:cNvCxnSpPr>
            <p:nvPr/>
          </p:nvCxnSpPr>
          <p:spPr bwMode="auto">
            <a:xfrm>
              <a:off x="3692" y="3202"/>
              <a:ext cx="1075" cy="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58" name="AutoShape 569"/>
            <p:cNvCxnSpPr>
              <a:cxnSpLocks noChangeShapeType="1"/>
              <a:stCxn id="259155" idx="6"/>
              <a:endCxn id="259152" idx="2"/>
            </p:cNvCxnSpPr>
            <p:nvPr/>
          </p:nvCxnSpPr>
          <p:spPr bwMode="auto">
            <a:xfrm>
              <a:off x="5022" y="1555"/>
              <a:ext cx="0" cy="6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207738" name="AutoShape 570"/>
          <p:cNvCxnSpPr>
            <a:cxnSpLocks noChangeShapeType="1"/>
            <a:stCxn id="259152" idx="3"/>
            <a:endCxn id="259223" idx="7"/>
          </p:cNvCxnSpPr>
          <p:nvPr/>
        </p:nvCxnSpPr>
        <p:spPr bwMode="auto">
          <a:xfrm flipH="1" flipV="1">
            <a:off x="7566025" y="3135313"/>
            <a:ext cx="611188" cy="482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740" name="AutoShape 572"/>
          <p:cNvCxnSpPr>
            <a:cxnSpLocks noChangeShapeType="1"/>
            <a:stCxn id="259280" idx="4"/>
            <a:endCxn id="259153" idx="2"/>
          </p:cNvCxnSpPr>
          <p:nvPr/>
        </p:nvCxnSpPr>
        <p:spPr bwMode="auto">
          <a:xfrm>
            <a:off x="7854950" y="4286250"/>
            <a:ext cx="117475" cy="806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741" name="AutoShape 573"/>
          <p:cNvCxnSpPr>
            <a:cxnSpLocks noChangeShapeType="1"/>
            <a:stCxn id="259331" idx="2"/>
            <a:endCxn id="259147" idx="7"/>
          </p:cNvCxnSpPr>
          <p:nvPr/>
        </p:nvCxnSpPr>
        <p:spPr bwMode="auto">
          <a:xfrm flipH="1" flipV="1">
            <a:off x="5784850" y="2797175"/>
            <a:ext cx="839788" cy="11239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207743" name="Oval 575"/>
          <p:cNvSpPr>
            <a:spLocks noChangeArrowheads="1"/>
          </p:cNvSpPr>
          <p:nvPr/>
        </p:nvSpPr>
        <p:spPr bwMode="auto">
          <a:xfrm>
            <a:off x="6361113" y="2238375"/>
            <a:ext cx="1295400" cy="1295400"/>
          </a:xfrm>
          <a:prstGeom prst="ellipse">
            <a:avLst/>
          </a:prstGeom>
          <a:noFill/>
          <a:ln w="28575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7744" name="Oval 576"/>
          <p:cNvSpPr>
            <a:spLocks noChangeArrowheads="1"/>
          </p:cNvSpPr>
          <p:nvPr/>
        </p:nvSpPr>
        <p:spPr bwMode="auto">
          <a:xfrm>
            <a:off x="6219825" y="3757613"/>
            <a:ext cx="1828800" cy="762000"/>
          </a:xfrm>
          <a:prstGeom prst="ellipse">
            <a:avLst/>
          </a:prstGeom>
          <a:noFill/>
          <a:ln w="28575">
            <a:solidFill>
              <a:srgbClr val="3399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7745" name="Line 577"/>
          <p:cNvSpPr>
            <a:spLocks noChangeShapeType="1"/>
          </p:cNvSpPr>
          <p:nvPr/>
        </p:nvSpPr>
        <p:spPr bwMode="auto">
          <a:xfrm flipH="1" flipV="1">
            <a:off x="2286000" y="2905125"/>
            <a:ext cx="4052888" cy="1809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7746" name="Line 578"/>
          <p:cNvSpPr>
            <a:spLocks noChangeShapeType="1"/>
          </p:cNvSpPr>
          <p:nvPr/>
        </p:nvSpPr>
        <p:spPr bwMode="auto">
          <a:xfrm flipH="1" flipV="1">
            <a:off x="2481263" y="4044950"/>
            <a:ext cx="3681412" cy="12382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7747" name="Oval 579"/>
          <p:cNvSpPr>
            <a:spLocks noChangeArrowheads="1"/>
          </p:cNvSpPr>
          <p:nvPr/>
        </p:nvSpPr>
        <p:spPr bwMode="auto">
          <a:xfrm>
            <a:off x="1728788" y="2643188"/>
            <a:ext cx="457200" cy="444500"/>
          </a:xfrm>
          <a:prstGeom prst="ellipse">
            <a:avLst/>
          </a:prstGeom>
          <a:noFill/>
          <a:ln w="28575" algn="ctr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7748" name="Oval 580"/>
          <p:cNvSpPr>
            <a:spLocks noChangeArrowheads="1"/>
          </p:cNvSpPr>
          <p:nvPr/>
        </p:nvSpPr>
        <p:spPr bwMode="auto">
          <a:xfrm>
            <a:off x="1944688" y="3714750"/>
            <a:ext cx="457200" cy="444500"/>
          </a:xfrm>
          <a:prstGeom prst="ellipse">
            <a:avLst/>
          </a:prstGeom>
          <a:noFill/>
          <a:ln w="28575" algn="ctr">
            <a:solidFill>
              <a:srgbClr val="3399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7749" name="Rectangle 581"/>
          <p:cNvSpPr>
            <a:spLocks noChangeArrowheads="1"/>
          </p:cNvSpPr>
          <p:nvPr/>
        </p:nvSpPr>
        <p:spPr bwMode="auto">
          <a:xfrm>
            <a:off x="5962650" y="5307013"/>
            <a:ext cx="1858963" cy="255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0">
                <a:solidFill>
                  <a:srgbClr val="FF0000"/>
                </a:solidFill>
              </a:rPr>
              <a:t>Max degree 4</a:t>
            </a:r>
          </a:p>
        </p:txBody>
      </p:sp>
      <p:sp>
        <p:nvSpPr>
          <p:cNvPr id="3207750" name="Rectangle 582"/>
          <p:cNvSpPr>
            <a:spLocks noChangeArrowheads="1"/>
          </p:cNvSpPr>
          <p:nvPr/>
        </p:nvSpPr>
        <p:spPr bwMode="auto">
          <a:xfrm>
            <a:off x="914400" y="5307013"/>
            <a:ext cx="1858963" cy="255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0">
                <a:solidFill>
                  <a:srgbClr val="FF0000"/>
                </a:solidFill>
              </a:rPr>
              <a:t>Max degree 6</a:t>
            </a:r>
          </a:p>
        </p:txBody>
      </p:sp>
      <p:grpSp>
        <p:nvGrpSpPr>
          <p:cNvPr id="13" name="Group 584"/>
          <p:cNvGrpSpPr>
            <a:grpSpLocks/>
          </p:cNvGrpSpPr>
          <p:nvPr/>
        </p:nvGrpSpPr>
        <p:grpSpPr bwMode="auto">
          <a:xfrm>
            <a:off x="457200" y="1676400"/>
            <a:ext cx="2909888" cy="3671888"/>
            <a:chOff x="144" y="1056"/>
            <a:chExt cx="1833" cy="2313"/>
          </a:xfrm>
        </p:grpSpPr>
        <p:sp>
          <p:nvSpPr>
            <p:cNvPr id="259119" name="Oval 585"/>
            <p:cNvSpPr>
              <a:spLocks noChangeArrowheads="1"/>
            </p:cNvSpPr>
            <p:nvPr/>
          </p:nvSpPr>
          <p:spPr bwMode="auto">
            <a:xfrm rot="5400000">
              <a:off x="1056" y="1104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20" name="Oval 586"/>
            <p:cNvSpPr>
              <a:spLocks noChangeArrowheads="1"/>
            </p:cNvSpPr>
            <p:nvPr/>
          </p:nvSpPr>
          <p:spPr bwMode="auto">
            <a:xfrm rot="5400000">
              <a:off x="1008" y="1728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21" name="Oval 587"/>
            <p:cNvSpPr>
              <a:spLocks noChangeArrowheads="1"/>
            </p:cNvSpPr>
            <p:nvPr/>
          </p:nvSpPr>
          <p:spPr bwMode="auto">
            <a:xfrm rot="5400000">
              <a:off x="432" y="105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22" name="Oval 588"/>
            <p:cNvSpPr>
              <a:spLocks noChangeArrowheads="1"/>
            </p:cNvSpPr>
            <p:nvPr/>
          </p:nvSpPr>
          <p:spPr bwMode="auto">
            <a:xfrm rot="5400000">
              <a:off x="193" y="163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23" name="Oval 589"/>
            <p:cNvSpPr>
              <a:spLocks noChangeArrowheads="1"/>
            </p:cNvSpPr>
            <p:nvPr/>
          </p:nvSpPr>
          <p:spPr bwMode="auto">
            <a:xfrm rot="5400000">
              <a:off x="144" y="2256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9124" name="AutoShape 590"/>
            <p:cNvCxnSpPr>
              <a:cxnSpLocks noChangeShapeType="1"/>
              <a:stCxn id="259119" idx="6"/>
              <a:endCxn id="259120" idx="2"/>
            </p:cNvCxnSpPr>
            <p:nvPr/>
          </p:nvCxnSpPr>
          <p:spPr bwMode="auto">
            <a:xfrm flipH="1">
              <a:off x="1086" y="1267"/>
              <a:ext cx="48" cy="45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25" name="AutoShape 591"/>
            <p:cNvCxnSpPr>
              <a:cxnSpLocks noChangeShapeType="1"/>
              <a:stCxn id="259119" idx="4"/>
              <a:endCxn id="259121" idx="0"/>
            </p:cNvCxnSpPr>
            <p:nvPr/>
          </p:nvCxnSpPr>
          <p:spPr bwMode="auto">
            <a:xfrm flipH="1" flipV="1">
              <a:off x="596" y="1133"/>
              <a:ext cx="453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26" name="AutoShape 592"/>
            <p:cNvCxnSpPr>
              <a:cxnSpLocks noChangeShapeType="1"/>
              <a:stCxn id="259122" idx="2"/>
              <a:endCxn id="259121" idx="5"/>
            </p:cNvCxnSpPr>
            <p:nvPr/>
          </p:nvCxnSpPr>
          <p:spPr bwMode="auto">
            <a:xfrm flipV="1">
              <a:off x="269" y="1187"/>
              <a:ext cx="178" cy="4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27" name="AutoShape 593"/>
            <p:cNvCxnSpPr>
              <a:cxnSpLocks noChangeShapeType="1"/>
              <a:stCxn id="259122" idx="0"/>
              <a:endCxn id="259120" idx="4"/>
            </p:cNvCxnSpPr>
            <p:nvPr/>
          </p:nvCxnSpPr>
          <p:spPr bwMode="auto">
            <a:xfrm>
              <a:off x="355" y="1709"/>
              <a:ext cx="646" cy="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28" name="AutoShape 594"/>
            <p:cNvCxnSpPr>
              <a:cxnSpLocks noChangeShapeType="1"/>
              <a:stCxn id="259122" idx="6"/>
              <a:endCxn id="259123" idx="2"/>
            </p:cNvCxnSpPr>
            <p:nvPr/>
          </p:nvCxnSpPr>
          <p:spPr bwMode="auto">
            <a:xfrm flipH="1">
              <a:off x="222" y="1794"/>
              <a:ext cx="47" cy="45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29" name="AutoShape 595"/>
            <p:cNvCxnSpPr>
              <a:cxnSpLocks noChangeShapeType="1"/>
              <a:stCxn id="259123" idx="1"/>
              <a:endCxn id="259120" idx="5"/>
            </p:cNvCxnSpPr>
            <p:nvPr/>
          </p:nvCxnSpPr>
          <p:spPr bwMode="auto">
            <a:xfrm flipV="1">
              <a:off x="285" y="1859"/>
              <a:ext cx="738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9130" name="Oval 596"/>
            <p:cNvSpPr>
              <a:spLocks noChangeArrowheads="1"/>
            </p:cNvSpPr>
            <p:nvPr/>
          </p:nvSpPr>
          <p:spPr bwMode="auto">
            <a:xfrm rot="5400000">
              <a:off x="1824" y="2256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31" name="Oval 597"/>
            <p:cNvSpPr>
              <a:spLocks noChangeArrowheads="1"/>
            </p:cNvSpPr>
            <p:nvPr/>
          </p:nvSpPr>
          <p:spPr bwMode="auto">
            <a:xfrm rot="5400000">
              <a:off x="1632" y="321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32" name="Oval 598"/>
            <p:cNvSpPr>
              <a:spLocks noChangeArrowheads="1"/>
            </p:cNvSpPr>
            <p:nvPr/>
          </p:nvSpPr>
          <p:spPr bwMode="auto">
            <a:xfrm rot="5044644">
              <a:off x="1152" y="2400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33" name="Oval 599"/>
            <p:cNvSpPr>
              <a:spLocks noChangeArrowheads="1"/>
            </p:cNvSpPr>
            <p:nvPr/>
          </p:nvSpPr>
          <p:spPr bwMode="auto">
            <a:xfrm rot="5400000">
              <a:off x="433" y="307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134" name="Oval 600"/>
            <p:cNvSpPr>
              <a:spLocks noChangeArrowheads="1"/>
            </p:cNvSpPr>
            <p:nvPr/>
          </p:nvSpPr>
          <p:spPr bwMode="auto">
            <a:xfrm rot="5400000">
              <a:off x="1824" y="139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59135" name="AutoShape 601"/>
            <p:cNvCxnSpPr>
              <a:cxnSpLocks noChangeShapeType="1"/>
              <a:stCxn id="259130" idx="6"/>
              <a:endCxn id="259131" idx="1"/>
            </p:cNvCxnSpPr>
            <p:nvPr/>
          </p:nvCxnSpPr>
          <p:spPr bwMode="auto">
            <a:xfrm flipH="1">
              <a:off x="1773" y="2419"/>
              <a:ext cx="129" cy="8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36" name="AutoShape 602"/>
            <p:cNvCxnSpPr>
              <a:cxnSpLocks noChangeShapeType="1"/>
              <a:stCxn id="259130" idx="5"/>
              <a:endCxn id="259132" idx="0"/>
            </p:cNvCxnSpPr>
            <p:nvPr/>
          </p:nvCxnSpPr>
          <p:spPr bwMode="auto">
            <a:xfrm flipH="1">
              <a:off x="1315" y="2387"/>
              <a:ext cx="524" cy="8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37" name="AutoShape 603"/>
            <p:cNvCxnSpPr>
              <a:cxnSpLocks noChangeShapeType="1"/>
              <a:stCxn id="259133" idx="1"/>
              <a:endCxn id="259132" idx="5"/>
            </p:cNvCxnSpPr>
            <p:nvPr/>
          </p:nvCxnSpPr>
          <p:spPr bwMode="auto">
            <a:xfrm flipV="1">
              <a:off x="572" y="2537"/>
              <a:ext cx="601" cy="5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38" name="AutoShape 604"/>
            <p:cNvCxnSpPr>
              <a:cxnSpLocks noChangeShapeType="1"/>
              <a:stCxn id="259133" idx="7"/>
              <a:endCxn id="259131" idx="3"/>
            </p:cNvCxnSpPr>
            <p:nvPr/>
          </p:nvCxnSpPr>
          <p:spPr bwMode="auto">
            <a:xfrm>
              <a:off x="572" y="3202"/>
              <a:ext cx="1075" cy="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39" name="AutoShape 605"/>
            <p:cNvCxnSpPr>
              <a:cxnSpLocks noChangeShapeType="1"/>
              <a:stCxn id="259120" idx="1"/>
              <a:endCxn id="259134" idx="4"/>
            </p:cNvCxnSpPr>
            <p:nvPr/>
          </p:nvCxnSpPr>
          <p:spPr bwMode="auto">
            <a:xfrm flipV="1">
              <a:off x="1149" y="1469"/>
              <a:ext cx="668" cy="28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40" name="AutoShape 606"/>
            <p:cNvCxnSpPr>
              <a:cxnSpLocks noChangeShapeType="1"/>
              <a:stCxn id="259134" idx="6"/>
              <a:endCxn id="259130" idx="2"/>
            </p:cNvCxnSpPr>
            <p:nvPr/>
          </p:nvCxnSpPr>
          <p:spPr bwMode="auto">
            <a:xfrm>
              <a:off x="1902" y="1555"/>
              <a:ext cx="0" cy="6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41" name="AutoShape 607"/>
            <p:cNvCxnSpPr>
              <a:cxnSpLocks noChangeShapeType="1"/>
              <a:stCxn id="259130" idx="3"/>
              <a:endCxn id="259120" idx="7"/>
            </p:cNvCxnSpPr>
            <p:nvPr/>
          </p:nvCxnSpPr>
          <p:spPr bwMode="auto">
            <a:xfrm flipH="1" flipV="1">
              <a:off x="1149" y="1859"/>
              <a:ext cx="690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42" name="AutoShape 608"/>
            <p:cNvCxnSpPr>
              <a:cxnSpLocks noChangeShapeType="1"/>
              <a:stCxn id="259132" idx="2"/>
              <a:endCxn id="259120" idx="6"/>
            </p:cNvCxnSpPr>
            <p:nvPr/>
          </p:nvCxnSpPr>
          <p:spPr bwMode="auto">
            <a:xfrm flipH="1" flipV="1">
              <a:off x="1086" y="1891"/>
              <a:ext cx="135" cy="5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43" name="AutoShape 609"/>
            <p:cNvCxnSpPr>
              <a:cxnSpLocks noChangeShapeType="1"/>
              <a:stCxn id="259132" idx="6"/>
              <a:endCxn id="259131" idx="2"/>
            </p:cNvCxnSpPr>
            <p:nvPr/>
          </p:nvCxnSpPr>
          <p:spPr bwMode="auto">
            <a:xfrm>
              <a:off x="1239" y="2562"/>
              <a:ext cx="471" cy="64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9144" name="AutoShape 610"/>
            <p:cNvCxnSpPr>
              <a:cxnSpLocks noChangeShapeType="1"/>
              <a:stCxn id="259132" idx="4"/>
              <a:endCxn id="259122" idx="7"/>
            </p:cNvCxnSpPr>
            <p:nvPr/>
          </p:nvCxnSpPr>
          <p:spPr bwMode="auto">
            <a:xfrm flipH="1" flipV="1">
              <a:off x="332" y="1762"/>
              <a:ext cx="813" cy="72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7821" name="Oval 653"/>
          <p:cNvSpPr>
            <a:spLocks noChangeArrowheads="1"/>
          </p:cNvSpPr>
          <p:nvPr/>
        </p:nvSpPr>
        <p:spPr bwMode="auto">
          <a:xfrm rot="5044644">
            <a:off x="7086600" y="3810000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207825" name="AutoShape 657"/>
          <p:cNvCxnSpPr>
            <a:cxnSpLocks noChangeShapeType="1"/>
            <a:endCxn id="3207821" idx="0"/>
          </p:cNvCxnSpPr>
          <p:nvPr/>
        </p:nvCxnSpPr>
        <p:spPr bwMode="auto">
          <a:xfrm flipH="1">
            <a:off x="7345363" y="3789363"/>
            <a:ext cx="831850" cy="128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26" name="AutoShape 658"/>
          <p:cNvCxnSpPr>
            <a:cxnSpLocks noChangeShapeType="1"/>
            <a:endCxn id="3207821" idx="5"/>
          </p:cNvCxnSpPr>
          <p:nvPr/>
        </p:nvCxnSpPr>
        <p:spPr bwMode="auto">
          <a:xfrm flipV="1">
            <a:off x="6165850" y="4027488"/>
            <a:ext cx="954088" cy="8858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31" name="AutoShape 663"/>
          <p:cNvCxnSpPr>
            <a:cxnSpLocks noChangeShapeType="1"/>
            <a:stCxn id="3207821" idx="2"/>
            <a:endCxn id="3207809" idx="6"/>
          </p:cNvCxnSpPr>
          <p:nvPr/>
        </p:nvCxnSpPr>
        <p:spPr bwMode="auto">
          <a:xfrm flipH="1" flipV="1">
            <a:off x="6981825" y="3001963"/>
            <a:ext cx="214313" cy="7953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32" name="AutoShape 664"/>
          <p:cNvCxnSpPr>
            <a:cxnSpLocks noChangeShapeType="1"/>
            <a:stCxn id="3207821" idx="6"/>
          </p:cNvCxnSpPr>
          <p:nvPr/>
        </p:nvCxnSpPr>
        <p:spPr bwMode="auto">
          <a:xfrm>
            <a:off x="7224713" y="4067175"/>
            <a:ext cx="747712" cy="10255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7833" name="AutoShape 665"/>
          <p:cNvCxnSpPr>
            <a:cxnSpLocks noChangeShapeType="1"/>
            <a:stCxn id="3207821" idx="4"/>
          </p:cNvCxnSpPr>
          <p:nvPr/>
        </p:nvCxnSpPr>
        <p:spPr bwMode="auto">
          <a:xfrm flipH="1" flipV="1">
            <a:off x="5784850" y="2797175"/>
            <a:ext cx="1290638" cy="1149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670"/>
          <p:cNvGrpSpPr>
            <a:grpSpLocks/>
          </p:cNvGrpSpPr>
          <p:nvPr/>
        </p:nvGrpSpPr>
        <p:grpSpPr bwMode="auto">
          <a:xfrm>
            <a:off x="3529013" y="4876800"/>
            <a:ext cx="1728787" cy="928688"/>
            <a:chOff x="2304" y="2928"/>
            <a:chExt cx="1089" cy="585"/>
          </a:xfrm>
        </p:grpSpPr>
        <p:pic>
          <p:nvPicPr>
            <p:cNvPr id="259117" name="Picture 667" descr="274001281_edb8f86730_o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4" y="2928"/>
              <a:ext cx="10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9118" name="Rectangle 668"/>
            <p:cNvSpPr>
              <a:spLocks noChangeArrowheads="1"/>
            </p:cNvSpPr>
            <p:nvPr/>
          </p:nvSpPr>
          <p:spPr bwMode="auto">
            <a:xfrm>
              <a:off x="2380" y="3042"/>
              <a:ext cx="10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Max-degree-4</a:t>
              </a:r>
            </a:p>
            <a:p>
              <a:pPr marL="342900" indent="-342900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  colorability </a:t>
              </a:r>
            </a:p>
            <a:p>
              <a:pPr marL="342900" indent="-342900" algn="ctr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solver</a:t>
              </a:r>
            </a:p>
          </p:txBody>
        </p:sp>
      </p:grpSp>
      <p:pic>
        <p:nvPicPr>
          <p:cNvPr id="3207837" name="Picture 669" descr="800px-Maqu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124200"/>
            <a:ext cx="1524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7839" name="AutoShape 671"/>
          <p:cNvSpPr>
            <a:spLocks noChangeArrowheads="1"/>
          </p:cNvSpPr>
          <p:nvPr/>
        </p:nvSpPr>
        <p:spPr bwMode="auto">
          <a:xfrm>
            <a:off x="5441950" y="1612900"/>
            <a:ext cx="3079750" cy="4000500"/>
          </a:xfrm>
          <a:prstGeom prst="roundRect">
            <a:avLst>
              <a:gd name="adj" fmla="val 25718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207840" name="Line 672"/>
          <p:cNvSpPr>
            <a:spLocks noChangeShapeType="1"/>
          </p:cNvSpPr>
          <p:nvPr/>
        </p:nvSpPr>
        <p:spPr bwMode="auto">
          <a:xfrm flipV="1">
            <a:off x="5029200" y="5105400"/>
            <a:ext cx="457200" cy="1524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07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0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0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07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07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07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07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54965 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207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207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320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207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07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3207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20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320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0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000"/>
                                        <p:tgtEl>
                                          <p:spTgt spid="3207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207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3207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07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320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207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320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3000"/>
                                        <p:tgtEl>
                                          <p:spTgt spid="320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3207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3207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3207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207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320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207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0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320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8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207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320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207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1000"/>
                                        <p:tgtEl>
                                          <p:spTgt spid="3207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320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320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320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320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3000" fill="hold"/>
                                        <p:tgtEl>
                                          <p:spTgt spid="3207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000" fill="hold"/>
                                        <p:tgtEl>
                                          <p:spTgt spid="3207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2" dur="1000"/>
                                        <p:tgtEl>
                                          <p:spTgt spid="320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2000"/>
                                        <p:tgtEl>
                                          <p:spTgt spid="3207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2000"/>
                                        <p:tgtEl>
                                          <p:spTgt spid="3207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7809" grpId="0" animBg="1"/>
      <p:bldP spid="3207809" grpId="1" animBg="1"/>
      <p:bldP spid="3207743" grpId="0" animBg="1"/>
      <p:bldP spid="3207744" grpId="0" animBg="1"/>
      <p:bldP spid="3207745" grpId="0" animBg="1"/>
      <p:bldP spid="3207746" grpId="0" animBg="1"/>
      <p:bldP spid="3207747" grpId="0" animBg="1"/>
      <p:bldP spid="3207748" grpId="0" animBg="1"/>
      <p:bldP spid="3207749" grpId="0"/>
      <p:bldP spid="3207750" grpId="0"/>
      <p:bldP spid="3207821" grpId="0" animBg="1"/>
      <p:bldP spid="3207821" grpId="1" animBg="1"/>
      <p:bldP spid="3207839" grpId="0" animBg="1"/>
      <p:bldP spid="32078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238" name="Rectangle 46"/>
          <p:cNvSpPr>
            <a:spLocks noChangeArrowheads="1"/>
          </p:cNvSpPr>
          <p:nvPr/>
        </p:nvSpPr>
        <p:spPr bwMode="auto">
          <a:xfrm>
            <a:off x="76200" y="4459224"/>
            <a:ext cx="9067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Gadget properties: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lphaLcParenR"/>
            </a:pPr>
            <a:r>
              <a:rPr lang="en-US" sz="3200" b="0" dirty="0"/>
              <a:t>Gadget is </a:t>
            </a:r>
            <a:r>
              <a:rPr lang="en-US" sz="3200" b="0" dirty="0">
                <a:solidFill>
                  <a:srgbClr val="FF00FF"/>
                </a:solidFill>
              </a:rPr>
              <a:t>planar</a:t>
            </a:r>
            <a:r>
              <a:rPr lang="en-US" sz="3200" b="0" dirty="0"/>
              <a:t> and </a:t>
            </a:r>
            <a:r>
              <a:rPr lang="en-US" sz="3200" b="0" dirty="0">
                <a:solidFill>
                  <a:srgbClr val="FF00FF"/>
                </a:solidFill>
              </a:rPr>
              <a:t>3-colorable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lphaLcParenR"/>
            </a:pPr>
            <a:r>
              <a:rPr lang="en-US" sz="3200" b="0" dirty="0"/>
              <a:t>In any 3-coloring opposite corners</a:t>
            </a:r>
            <a:r>
              <a:rPr lang="en-US" sz="3200" b="0" dirty="0">
                <a:solidFill>
                  <a:srgbClr val="FF00FF"/>
                </a:solidFill>
              </a:rPr>
              <a:t> get same color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lphaLcParenR"/>
            </a:pPr>
            <a:r>
              <a:rPr lang="en-US" sz="3200" b="0" dirty="0"/>
              <a:t>Pairs of</a:t>
            </a:r>
            <a:r>
              <a:rPr lang="en-US" sz="3200" b="0" dirty="0">
                <a:solidFill>
                  <a:srgbClr val="FF00FF"/>
                </a:solidFill>
              </a:rPr>
              <a:t> opposite corners are “independent”</a:t>
            </a:r>
          </a:p>
        </p:txBody>
      </p:sp>
      <p:sp>
        <p:nvSpPr>
          <p:cNvPr id="3208261" name="Rectangle 69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Restricted Graph Colorability</a:t>
            </a:r>
          </a:p>
        </p:txBody>
      </p:sp>
      <p:sp>
        <p:nvSpPr>
          <p:cNvPr id="260100" name="Rectangle 70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8263" name="Rectangle 71"/>
          <p:cNvSpPr>
            <a:spLocks noChangeArrowheads="1"/>
          </p:cNvSpPr>
          <p:nvPr/>
        </p:nvSpPr>
        <p:spPr bwMode="auto">
          <a:xfrm>
            <a:off x="76200" y="8382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Planar graph 3-colorability is NP-complete.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Proof: Use “planarity preserving” gadgets:</a:t>
            </a:r>
          </a:p>
        </p:txBody>
      </p:sp>
      <p:grpSp>
        <p:nvGrpSpPr>
          <p:cNvPr id="2" name="Group 196"/>
          <p:cNvGrpSpPr>
            <a:grpSpLocks/>
          </p:cNvGrpSpPr>
          <p:nvPr/>
        </p:nvGrpSpPr>
        <p:grpSpPr bwMode="auto">
          <a:xfrm>
            <a:off x="100013" y="2028825"/>
            <a:ext cx="1981200" cy="2009775"/>
            <a:chOff x="192" y="1587"/>
            <a:chExt cx="1248" cy="1266"/>
          </a:xfrm>
        </p:grpSpPr>
        <p:sp>
          <p:nvSpPr>
            <p:cNvPr id="260309" name="Oval 48"/>
            <p:cNvSpPr>
              <a:spLocks noChangeArrowheads="1"/>
            </p:cNvSpPr>
            <p:nvPr/>
          </p:nvSpPr>
          <p:spPr bwMode="auto">
            <a:xfrm>
              <a:off x="465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10" name="Oval 49"/>
            <p:cNvSpPr>
              <a:spLocks noChangeArrowheads="1"/>
            </p:cNvSpPr>
            <p:nvPr/>
          </p:nvSpPr>
          <p:spPr bwMode="auto">
            <a:xfrm>
              <a:off x="739" y="2421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11" name="Oval 50"/>
            <p:cNvSpPr>
              <a:spLocks noChangeArrowheads="1"/>
            </p:cNvSpPr>
            <p:nvPr/>
          </p:nvSpPr>
          <p:spPr bwMode="auto">
            <a:xfrm>
              <a:off x="465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12" name="Oval 51"/>
            <p:cNvSpPr>
              <a:spLocks noChangeArrowheads="1"/>
            </p:cNvSpPr>
            <p:nvPr/>
          </p:nvSpPr>
          <p:spPr bwMode="auto">
            <a:xfrm>
              <a:off x="466" y="2421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13" name="Oval 52"/>
            <p:cNvSpPr>
              <a:spLocks noChangeArrowheads="1"/>
            </p:cNvSpPr>
            <p:nvPr/>
          </p:nvSpPr>
          <p:spPr bwMode="auto">
            <a:xfrm>
              <a:off x="1013" y="2421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314" name="AutoShape 53"/>
            <p:cNvCxnSpPr>
              <a:cxnSpLocks noChangeShapeType="1"/>
              <a:stCxn id="260309" idx="6"/>
              <a:endCxn id="260320" idx="2"/>
            </p:cNvCxnSpPr>
            <p:nvPr/>
          </p:nvCxnSpPr>
          <p:spPr bwMode="auto">
            <a:xfrm>
              <a:off x="627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15" name="AutoShape 54"/>
            <p:cNvCxnSpPr>
              <a:cxnSpLocks noChangeShapeType="1"/>
              <a:stCxn id="260322" idx="0"/>
            </p:cNvCxnSpPr>
            <p:nvPr/>
          </p:nvCxnSpPr>
          <p:spPr bwMode="auto">
            <a:xfrm flipV="1">
              <a:off x="816" y="1740"/>
              <a:ext cx="0" cy="1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16" name="AutoShape 55"/>
            <p:cNvCxnSpPr>
              <a:cxnSpLocks noChangeShapeType="1"/>
              <a:stCxn id="260322" idx="2"/>
              <a:endCxn id="260311" idx="6"/>
            </p:cNvCxnSpPr>
            <p:nvPr/>
          </p:nvCxnSpPr>
          <p:spPr bwMode="auto">
            <a:xfrm flipH="1">
              <a:off x="627" y="1942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17" name="AutoShape 56"/>
            <p:cNvCxnSpPr>
              <a:cxnSpLocks noChangeShapeType="1"/>
              <a:stCxn id="260312" idx="0"/>
              <a:endCxn id="260309" idx="4"/>
            </p:cNvCxnSpPr>
            <p:nvPr/>
          </p:nvCxnSpPr>
          <p:spPr bwMode="auto">
            <a:xfrm flipV="1">
              <a:off x="542" y="2305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18" name="AutoShape 57"/>
            <p:cNvCxnSpPr>
              <a:cxnSpLocks noChangeShapeType="1"/>
              <a:stCxn id="260329" idx="4"/>
              <a:endCxn id="260321" idx="0"/>
            </p:cNvCxnSpPr>
            <p:nvPr/>
          </p:nvCxnSpPr>
          <p:spPr bwMode="auto">
            <a:xfrm>
              <a:off x="1090" y="2027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19" name="AutoShape 58"/>
            <p:cNvCxnSpPr>
              <a:cxnSpLocks noChangeShapeType="1"/>
              <a:stCxn id="260313" idx="7"/>
              <a:endCxn id="260330" idx="3"/>
            </p:cNvCxnSpPr>
            <p:nvPr/>
          </p:nvCxnSpPr>
          <p:spPr bwMode="auto">
            <a:xfrm flipV="1">
              <a:off x="1144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320" name="Oval 59"/>
            <p:cNvSpPr>
              <a:spLocks noChangeArrowheads="1"/>
            </p:cNvSpPr>
            <p:nvPr/>
          </p:nvSpPr>
          <p:spPr bwMode="auto">
            <a:xfrm>
              <a:off x="739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21" name="Oval 60"/>
            <p:cNvSpPr>
              <a:spLocks noChangeArrowheads="1"/>
            </p:cNvSpPr>
            <p:nvPr/>
          </p:nvSpPr>
          <p:spPr bwMode="auto">
            <a:xfrm>
              <a:off x="1013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22" name="Oval 61"/>
            <p:cNvSpPr>
              <a:spLocks noChangeArrowheads="1"/>
            </p:cNvSpPr>
            <p:nvPr/>
          </p:nvSpPr>
          <p:spPr bwMode="auto">
            <a:xfrm>
              <a:off x="739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323" name="AutoShape 62"/>
            <p:cNvCxnSpPr>
              <a:cxnSpLocks noChangeShapeType="1"/>
              <a:stCxn id="260310" idx="6"/>
              <a:endCxn id="260313" idx="2"/>
            </p:cNvCxnSpPr>
            <p:nvPr/>
          </p:nvCxnSpPr>
          <p:spPr bwMode="auto">
            <a:xfrm>
              <a:off x="901" y="2498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24" name="AutoShape 63"/>
            <p:cNvCxnSpPr>
              <a:cxnSpLocks noChangeShapeType="1"/>
              <a:stCxn id="260321" idx="3"/>
              <a:endCxn id="260310" idx="7"/>
            </p:cNvCxnSpPr>
            <p:nvPr/>
          </p:nvCxnSpPr>
          <p:spPr bwMode="auto">
            <a:xfrm flipH="1">
              <a:off x="870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25" name="AutoShape 64"/>
            <p:cNvCxnSpPr>
              <a:cxnSpLocks noChangeShapeType="1"/>
              <a:stCxn id="260310" idx="1"/>
              <a:endCxn id="260309" idx="5"/>
            </p:cNvCxnSpPr>
            <p:nvPr/>
          </p:nvCxnSpPr>
          <p:spPr bwMode="auto">
            <a:xfrm flipH="1" flipV="1">
              <a:off x="596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26" name="AutoShape 66"/>
            <p:cNvCxnSpPr>
              <a:cxnSpLocks noChangeShapeType="1"/>
              <a:stCxn id="260321" idx="2"/>
              <a:endCxn id="260320" idx="6"/>
            </p:cNvCxnSpPr>
            <p:nvPr/>
          </p:nvCxnSpPr>
          <p:spPr bwMode="auto">
            <a:xfrm flipH="1">
              <a:off x="901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27" name="AutoShape 67"/>
            <p:cNvCxnSpPr>
              <a:cxnSpLocks noChangeShapeType="1"/>
              <a:stCxn id="260322" idx="3"/>
              <a:endCxn id="260309" idx="7"/>
            </p:cNvCxnSpPr>
            <p:nvPr/>
          </p:nvCxnSpPr>
          <p:spPr bwMode="auto">
            <a:xfrm flipH="1">
              <a:off x="596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28" name="AutoShape 68"/>
            <p:cNvCxnSpPr>
              <a:cxnSpLocks noChangeShapeType="1"/>
              <a:stCxn id="260322" idx="5"/>
              <a:endCxn id="260321" idx="1"/>
            </p:cNvCxnSpPr>
            <p:nvPr/>
          </p:nvCxnSpPr>
          <p:spPr bwMode="auto">
            <a:xfrm>
              <a:off x="870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329" name="Oval 140"/>
            <p:cNvSpPr>
              <a:spLocks noChangeArrowheads="1"/>
            </p:cNvSpPr>
            <p:nvPr/>
          </p:nvSpPr>
          <p:spPr bwMode="auto">
            <a:xfrm>
              <a:off x="1013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30" name="Oval 141"/>
            <p:cNvSpPr>
              <a:spLocks noChangeArrowheads="1"/>
            </p:cNvSpPr>
            <p:nvPr/>
          </p:nvSpPr>
          <p:spPr bwMode="auto">
            <a:xfrm>
              <a:off x="1287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31" name="Oval 142"/>
            <p:cNvSpPr>
              <a:spLocks noChangeArrowheads="1"/>
            </p:cNvSpPr>
            <p:nvPr/>
          </p:nvSpPr>
          <p:spPr bwMode="auto">
            <a:xfrm>
              <a:off x="192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32" name="Oval 143"/>
            <p:cNvSpPr>
              <a:spLocks noChangeArrowheads="1"/>
            </p:cNvSpPr>
            <p:nvPr/>
          </p:nvSpPr>
          <p:spPr bwMode="auto">
            <a:xfrm>
              <a:off x="739" y="2700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333" name="Oval 144"/>
            <p:cNvSpPr>
              <a:spLocks noChangeArrowheads="1"/>
            </p:cNvSpPr>
            <p:nvPr/>
          </p:nvSpPr>
          <p:spPr bwMode="auto">
            <a:xfrm>
              <a:off x="739" y="15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334" name="AutoShape 145"/>
            <p:cNvCxnSpPr>
              <a:cxnSpLocks noChangeShapeType="1"/>
              <a:stCxn id="260320" idx="0"/>
              <a:endCxn id="260322" idx="4"/>
            </p:cNvCxnSpPr>
            <p:nvPr/>
          </p:nvCxnSpPr>
          <p:spPr bwMode="auto">
            <a:xfrm flipV="1">
              <a:off x="816" y="2027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35" name="AutoShape 146"/>
            <p:cNvCxnSpPr>
              <a:cxnSpLocks noChangeShapeType="1"/>
              <a:stCxn id="260310" idx="0"/>
              <a:endCxn id="260320" idx="4"/>
            </p:cNvCxnSpPr>
            <p:nvPr/>
          </p:nvCxnSpPr>
          <p:spPr bwMode="auto">
            <a:xfrm flipV="1">
              <a:off x="816" y="2305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36" name="AutoShape 147"/>
            <p:cNvCxnSpPr>
              <a:cxnSpLocks noChangeShapeType="1"/>
              <a:stCxn id="260332" idx="0"/>
              <a:endCxn id="260310" idx="4"/>
            </p:cNvCxnSpPr>
            <p:nvPr/>
          </p:nvCxnSpPr>
          <p:spPr bwMode="auto">
            <a:xfrm flipV="1">
              <a:off x="816" y="2583"/>
              <a:ext cx="0" cy="1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37" name="AutoShape 149"/>
            <p:cNvCxnSpPr>
              <a:cxnSpLocks noChangeShapeType="1"/>
              <a:stCxn id="260332" idx="7"/>
              <a:endCxn id="260313" idx="3"/>
            </p:cNvCxnSpPr>
            <p:nvPr/>
          </p:nvCxnSpPr>
          <p:spPr bwMode="auto">
            <a:xfrm flipV="1">
              <a:off x="870" y="2561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38" name="AutoShape 151"/>
            <p:cNvCxnSpPr>
              <a:cxnSpLocks noChangeShapeType="1"/>
              <a:stCxn id="260312" idx="5"/>
              <a:endCxn id="260332" idx="1"/>
            </p:cNvCxnSpPr>
            <p:nvPr/>
          </p:nvCxnSpPr>
          <p:spPr bwMode="auto">
            <a:xfrm>
              <a:off x="596" y="2561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39" name="AutoShape 152"/>
            <p:cNvCxnSpPr>
              <a:cxnSpLocks noChangeShapeType="1"/>
              <a:stCxn id="260331" idx="5"/>
              <a:endCxn id="260312" idx="1"/>
            </p:cNvCxnSpPr>
            <p:nvPr/>
          </p:nvCxnSpPr>
          <p:spPr bwMode="auto">
            <a:xfrm>
              <a:off x="323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40" name="AutoShape 153"/>
            <p:cNvCxnSpPr>
              <a:cxnSpLocks noChangeShapeType="1"/>
              <a:stCxn id="260331" idx="6"/>
              <a:endCxn id="260309" idx="2"/>
            </p:cNvCxnSpPr>
            <p:nvPr/>
          </p:nvCxnSpPr>
          <p:spPr bwMode="auto">
            <a:xfrm>
              <a:off x="354" y="2220"/>
              <a:ext cx="10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41" name="AutoShape 154"/>
            <p:cNvCxnSpPr>
              <a:cxnSpLocks noChangeShapeType="1"/>
              <a:stCxn id="260321" idx="6"/>
              <a:endCxn id="260330" idx="2"/>
            </p:cNvCxnSpPr>
            <p:nvPr/>
          </p:nvCxnSpPr>
          <p:spPr bwMode="auto">
            <a:xfrm>
              <a:off x="1175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42" name="AutoShape 155"/>
            <p:cNvCxnSpPr>
              <a:cxnSpLocks noChangeShapeType="1"/>
              <a:stCxn id="260311" idx="7"/>
              <a:endCxn id="260333" idx="3"/>
            </p:cNvCxnSpPr>
            <p:nvPr/>
          </p:nvCxnSpPr>
          <p:spPr bwMode="auto">
            <a:xfrm flipV="1">
              <a:off x="596" y="1727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43" name="AutoShape 156"/>
            <p:cNvCxnSpPr>
              <a:cxnSpLocks noChangeShapeType="1"/>
              <a:stCxn id="260331" idx="7"/>
              <a:endCxn id="260311" idx="3"/>
            </p:cNvCxnSpPr>
            <p:nvPr/>
          </p:nvCxnSpPr>
          <p:spPr bwMode="auto">
            <a:xfrm flipV="1">
              <a:off x="323" y="2005"/>
              <a:ext cx="164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44" name="AutoShape 157"/>
            <p:cNvCxnSpPr>
              <a:cxnSpLocks noChangeShapeType="1"/>
              <a:stCxn id="260329" idx="5"/>
              <a:endCxn id="260330" idx="1"/>
            </p:cNvCxnSpPr>
            <p:nvPr/>
          </p:nvCxnSpPr>
          <p:spPr bwMode="auto">
            <a:xfrm>
              <a:off x="1144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45" name="AutoShape 158"/>
            <p:cNvCxnSpPr>
              <a:cxnSpLocks noChangeShapeType="1"/>
              <a:stCxn id="260333" idx="5"/>
              <a:endCxn id="260329" idx="1"/>
            </p:cNvCxnSpPr>
            <p:nvPr/>
          </p:nvCxnSpPr>
          <p:spPr bwMode="auto">
            <a:xfrm>
              <a:off x="870" y="1727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8351" name="Oval 159"/>
          <p:cNvSpPr>
            <a:spLocks noChangeArrowheads="1"/>
          </p:cNvSpPr>
          <p:nvPr/>
        </p:nvSpPr>
        <p:spPr bwMode="auto">
          <a:xfrm>
            <a:off x="5032375" y="2911475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52" name="Oval 160"/>
          <p:cNvSpPr>
            <a:spLocks noChangeArrowheads="1"/>
          </p:cNvSpPr>
          <p:nvPr/>
        </p:nvSpPr>
        <p:spPr bwMode="auto">
          <a:xfrm>
            <a:off x="5467350" y="3352800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53" name="Oval 161"/>
          <p:cNvSpPr>
            <a:spLocks noChangeArrowheads="1"/>
          </p:cNvSpPr>
          <p:nvPr/>
        </p:nvSpPr>
        <p:spPr bwMode="auto">
          <a:xfrm>
            <a:off x="5032375" y="247015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54" name="Oval 162"/>
          <p:cNvSpPr>
            <a:spLocks noChangeArrowheads="1"/>
          </p:cNvSpPr>
          <p:nvPr/>
        </p:nvSpPr>
        <p:spPr bwMode="auto">
          <a:xfrm>
            <a:off x="5033963" y="3352800"/>
            <a:ext cx="241300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55" name="Oval 163"/>
          <p:cNvSpPr>
            <a:spLocks noChangeArrowheads="1"/>
          </p:cNvSpPr>
          <p:nvPr/>
        </p:nvSpPr>
        <p:spPr bwMode="auto">
          <a:xfrm>
            <a:off x="5902325" y="335280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62" name="Oval 170"/>
          <p:cNvSpPr>
            <a:spLocks noChangeArrowheads="1"/>
          </p:cNvSpPr>
          <p:nvPr/>
        </p:nvSpPr>
        <p:spPr bwMode="auto">
          <a:xfrm>
            <a:off x="5467350" y="2911475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63" name="Oval 171"/>
          <p:cNvSpPr>
            <a:spLocks noChangeArrowheads="1"/>
          </p:cNvSpPr>
          <p:nvPr/>
        </p:nvSpPr>
        <p:spPr bwMode="auto">
          <a:xfrm>
            <a:off x="5902325" y="2911475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64" name="Oval 172"/>
          <p:cNvSpPr>
            <a:spLocks noChangeArrowheads="1"/>
          </p:cNvSpPr>
          <p:nvPr/>
        </p:nvSpPr>
        <p:spPr bwMode="auto">
          <a:xfrm>
            <a:off x="5467350" y="2470150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71" name="Oval 179"/>
          <p:cNvSpPr>
            <a:spLocks noChangeArrowheads="1"/>
          </p:cNvSpPr>
          <p:nvPr/>
        </p:nvSpPr>
        <p:spPr bwMode="auto">
          <a:xfrm>
            <a:off x="5902325" y="247015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72" name="Oval 180"/>
          <p:cNvSpPr>
            <a:spLocks noChangeArrowheads="1"/>
          </p:cNvSpPr>
          <p:nvPr/>
        </p:nvSpPr>
        <p:spPr bwMode="auto">
          <a:xfrm>
            <a:off x="6337300" y="2911475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73" name="Oval 181"/>
          <p:cNvSpPr>
            <a:spLocks noChangeArrowheads="1"/>
          </p:cNvSpPr>
          <p:nvPr/>
        </p:nvSpPr>
        <p:spPr bwMode="auto">
          <a:xfrm>
            <a:off x="4598988" y="2911475"/>
            <a:ext cx="242887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74" name="Oval 182"/>
          <p:cNvSpPr>
            <a:spLocks noChangeArrowheads="1"/>
          </p:cNvSpPr>
          <p:nvPr/>
        </p:nvSpPr>
        <p:spPr bwMode="auto">
          <a:xfrm>
            <a:off x="5467350" y="3795713"/>
            <a:ext cx="242888" cy="242887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375" name="Oval 183"/>
          <p:cNvSpPr>
            <a:spLocks noChangeArrowheads="1"/>
          </p:cNvSpPr>
          <p:nvPr/>
        </p:nvSpPr>
        <p:spPr bwMode="auto">
          <a:xfrm>
            <a:off x="5467350" y="2028825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08" name="Line 316"/>
          <p:cNvSpPr>
            <a:spLocks noChangeShapeType="1"/>
          </p:cNvSpPr>
          <p:nvPr/>
        </p:nvSpPr>
        <p:spPr bwMode="auto">
          <a:xfrm flipV="1">
            <a:off x="5197475" y="2222500"/>
            <a:ext cx="261938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09" name="Line 317"/>
          <p:cNvSpPr>
            <a:spLocks noChangeShapeType="1"/>
          </p:cNvSpPr>
          <p:nvPr/>
        </p:nvSpPr>
        <p:spPr bwMode="auto">
          <a:xfrm flipV="1">
            <a:off x="4762500" y="2663825"/>
            <a:ext cx="260350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0" name="Line 318"/>
          <p:cNvSpPr>
            <a:spLocks noChangeShapeType="1"/>
          </p:cNvSpPr>
          <p:nvPr/>
        </p:nvSpPr>
        <p:spPr bwMode="auto">
          <a:xfrm flipV="1">
            <a:off x="4857750" y="2979738"/>
            <a:ext cx="163513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1" name="Line 319"/>
          <p:cNvSpPr>
            <a:spLocks noChangeShapeType="1"/>
          </p:cNvSpPr>
          <p:nvPr/>
        </p:nvSpPr>
        <p:spPr bwMode="auto">
          <a:xfrm flipV="1">
            <a:off x="5287963" y="2540000"/>
            <a:ext cx="163512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2" name="Line 320"/>
          <p:cNvSpPr>
            <a:spLocks noChangeShapeType="1"/>
          </p:cNvSpPr>
          <p:nvPr/>
        </p:nvSpPr>
        <p:spPr bwMode="auto">
          <a:xfrm flipH="1" flipV="1">
            <a:off x="4768850" y="3178175"/>
            <a:ext cx="260350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3" name="Line 321"/>
          <p:cNvSpPr>
            <a:spLocks noChangeShapeType="1"/>
          </p:cNvSpPr>
          <p:nvPr/>
        </p:nvSpPr>
        <p:spPr bwMode="auto">
          <a:xfrm flipH="1" flipV="1">
            <a:off x="5203825" y="3616325"/>
            <a:ext cx="260350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4" name="Line 322"/>
          <p:cNvSpPr>
            <a:spLocks noChangeShapeType="1"/>
          </p:cNvSpPr>
          <p:nvPr/>
        </p:nvSpPr>
        <p:spPr bwMode="auto">
          <a:xfrm rot="16200000" flipV="1">
            <a:off x="5020469" y="3251994"/>
            <a:ext cx="163513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5" name="Line 323"/>
          <p:cNvSpPr>
            <a:spLocks noChangeShapeType="1"/>
          </p:cNvSpPr>
          <p:nvPr/>
        </p:nvSpPr>
        <p:spPr bwMode="auto">
          <a:xfrm rot="16200000" flipV="1">
            <a:off x="5457032" y="3694906"/>
            <a:ext cx="163512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7" name="Line 325"/>
          <p:cNvSpPr>
            <a:spLocks noChangeShapeType="1"/>
          </p:cNvSpPr>
          <p:nvPr/>
        </p:nvSpPr>
        <p:spPr bwMode="auto">
          <a:xfrm rot="10800000" flipV="1">
            <a:off x="6149975" y="3171825"/>
            <a:ext cx="260350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19" name="Line 327"/>
          <p:cNvSpPr>
            <a:spLocks noChangeShapeType="1"/>
          </p:cNvSpPr>
          <p:nvPr/>
        </p:nvSpPr>
        <p:spPr bwMode="auto">
          <a:xfrm rot="10800000" flipH="1" flipV="1">
            <a:off x="6146800" y="2657475"/>
            <a:ext cx="260350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20" name="Line 328"/>
          <p:cNvSpPr>
            <a:spLocks noChangeShapeType="1"/>
          </p:cNvSpPr>
          <p:nvPr/>
        </p:nvSpPr>
        <p:spPr bwMode="auto">
          <a:xfrm flipH="1" flipV="1">
            <a:off x="5726113" y="3419475"/>
            <a:ext cx="163512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21" name="Line 329"/>
          <p:cNvSpPr>
            <a:spLocks noChangeShapeType="1"/>
          </p:cNvSpPr>
          <p:nvPr/>
        </p:nvSpPr>
        <p:spPr bwMode="auto">
          <a:xfrm flipH="1" flipV="1">
            <a:off x="6161088" y="2978150"/>
            <a:ext cx="163512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22" name="Line 330"/>
          <p:cNvSpPr>
            <a:spLocks noChangeShapeType="1"/>
          </p:cNvSpPr>
          <p:nvPr/>
        </p:nvSpPr>
        <p:spPr bwMode="auto">
          <a:xfrm rot="-5400000" flipH="1" flipV="1">
            <a:off x="5992020" y="2812256"/>
            <a:ext cx="163512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3" name="Group 332"/>
          <p:cNvGrpSpPr>
            <a:grpSpLocks/>
          </p:cNvGrpSpPr>
          <p:nvPr/>
        </p:nvGrpSpPr>
        <p:grpSpPr bwMode="auto">
          <a:xfrm>
            <a:off x="4600575" y="2028825"/>
            <a:ext cx="1981200" cy="2009775"/>
            <a:chOff x="192" y="1587"/>
            <a:chExt cx="1248" cy="1266"/>
          </a:xfrm>
        </p:grpSpPr>
        <p:sp>
          <p:nvSpPr>
            <p:cNvPr id="260272" name="Oval 333"/>
            <p:cNvSpPr>
              <a:spLocks noChangeArrowheads="1"/>
            </p:cNvSpPr>
            <p:nvPr/>
          </p:nvSpPr>
          <p:spPr bwMode="auto">
            <a:xfrm>
              <a:off x="465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73" name="Oval 334"/>
            <p:cNvSpPr>
              <a:spLocks noChangeArrowheads="1"/>
            </p:cNvSpPr>
            <p:nvPr/>
          </p:nvSpPr>
          <p:spPr bwMode="auto">
            <a:xfrm>
              <a:off x="739" y="2421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74" name="Oval 335"/>
            <p:cNvSpPr>
              <a:spLocks noChangeArrowheads="1"/>
            </p:cNvSpPr>
            <p:nvPr/>
          </p:nvSpPr>
          <p:spPr bwMode="auto">
            <a:xfrm>
              <a:off x="465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75" name="Oval 336"/>
            <p:cNvSpPr>
              <a:spLocks noChangeArrowheads="1"/>
            </p:cNvSpPr>
            <p:nvPr/>
          </p:nvSpPr>
          <p:spPr bwMode="auto">
            <a:xfrm>
              <a:off x="466" y="2421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76" name="Oval 337"/>
            <p:cNvSpPr>
              <a:spLocks noChangeArrowheads="1"/>
            </p:cNvSpPr>
            <p:nvPr/>
          </p:nvSpPr>
          <p:spPr bwMode="auto">
            <a:xfrm>
              <a:off x="1013" y="2421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77" name="AutoShape 338"/>
            <p:cNvCxnSpPr>
              <a:cxnSpLocks noChangeShapeType="1"/>
              <a:stCxn id="260272" idx="6"/>
              <a:endCxn id="260283" idx="2"/>
            </p:cNvCxnSpPr>
            <p:nvPr/>
          </p:nvCxnSpPr>
          <p:spPr bwMode="auto">
            <a:xfrm>
              <a:off x="627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78" name="AutoShape 339"/>
            <p:cNvCxnSpPr>
              <a:cxnSpLocks noChangeShapeType="1"/>
              <a:stCxn id="260285" idx="0"/>
            </p:cNvCxnSpPr>
            <p:nvPr/>
          </p:nvCxnSpPr>
          <p:spPr bwMode="auto">
            <a:xfrm flipV="1">
              <a:off x="816" y="1740"/>
              <a:ext cx="0" cy="1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79" name="AutoShape 340"/>
            <p:cNvCxnSpPr>
              <a:cxnSpLocks noChangeShapeType="1"/>
              <a:stCxn id="260285" idx="2"/>
              <a:endCxn id="260274" idx="6"/>
            </p:cNvCxnSpPr>
            <p:nvPr/>
          </p:nvCxnSpPr>
          <p:spPr bwMode="auto">
            <a:xfrm flipH="1">
              <a:off x="627" y="1942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80" name="AutoShape 341"/>
            <p:cNvCxnSpPr>
              <a:cxnSpLocks noChangeShapeType="1"/>
              <a:stCxn id="260275" idx="0"/>
              <a:endCxn id="260272" idx="4"/>
            </p:cNvCxnSpPr>
            <p:nvPr/>
          </p:nvCxnSpPr>
          <p:spPr bwMode="auto">
            <a:xfrm flipV="1">
              <a:off x="542" y="2305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81" name="AutoShape 342"/>
            <p:cNvCxnSpPr>
              <a:cxnSpLocks noChangeShapeType="1"/>
              <a:stCxn id="260292" idx="4"/>
              <a:endCxn id="260284" idx="0"/>
            </p:cNvCxnSpPr>
            <p:nvPr/>
          </p:nvCxnSpPr>
          <p:spPr bwMode="auto">
            <a:xfrm>
              <a:off x="1090" y="2027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82" name="AutoShape 343"/>
            <p:cNvCxnSpPr>
              <a:cxnSpLocks noChangeShapeType="1"/>
              <a:stCxn id="260276" idx="7"/>
              <a:endCxn id="260293" idx="3"/>
            </p:cNvCxnSpPr>
            <p:nvPr/>
          </p:nvCxnSpPr>
          <p:spPr bwMode="auto">
            <a:xfrm flipV="1">
              <a:off x="1144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283" name="Oval 344"/>
            <p:cNvSpPr>
              <a:spLocks noChangeArrowheads="1"/>
            </p:cNvSpPr>
            <p:nvPr/>
          </p:nvSpPr>
          <p:spPr bwMode="auto">
            <a:xfrm>
              <a:off x="739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84" name="Oval 345"/>
            <p:cNvSpPr>
              <a:spLocks noChangeArrowheads="1"/>
            </p:cNvSpPr>
            <p:nvPr/>
          </p:nvSpPr>
          <p:spPr bwMode="auto">
            <a:xfrm>
              <a:off x="1013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85" name="Oval 346"/>
            <p:cNvSpPr>
              <a:spLocks noChangeArrowheads="1"/>
            </p:cNvSpPr>
            <p:nvPr/>
          </p:nvSpPr>
          <p:spPr bwMode="auto">
            <a:xfrm>
              <a:off x="739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86" name="AutoShape 347"/>
            <p:cNvCxnSpPr>
              <a:cxnSpLocks noChangeShapeType="1"/>
              <a:stCxn id="260273" idx="6"/>
              <a:endCxn id="260276" idx="2"/>
            </p:cNvCxnSpPr>
            <p:nvPr/>
          </p:nvCxnSpPr>
          <p:spPr bwMode="auto">
            <a:xfrm>
              <a:off x="901" y="2498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87" name="AutoShape 348"/>
            <p:cNvCxnSpPr>
              <a:cxnSpLocks noChangeShapeType="1"/>
              <a:stCxn id="260284" idx="3"/>
              <a:endCxn id="260273" idx="7"/>
            </p:cNvCxnSpPr>
            <p:nvPr/>
          </p:nvCxnSpPr>
          <p:spPr bwMode="auto">
            <a:xfrm flipH="1">
              <a:off x="870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88" name="AutoShape 349"/>
            <p:cNvCxnSpPr>
              <a:cxnSpLocks noChangeShapeType="1"/>
              <a:stCxn id="260273" idx="1"/>
              <a:endCxn id="260272" idx="5"/>
            </p:cNvCxnSpPr>
            <p:nvPr/>
          </p:nvCxnSpPr>
          <p:spPr bwMode="auto">
            <a:xfrm flipH="1" flipV="1">
              <a:off x="596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89" name="AutoShape 350"/>
            <p:cNvCxnSpPr>
              <a:cxnSpLocks noChangeShapeType="1"/>
              <a:stCxn id="260284" idx="2"/>
              <a:endCxn id="260283" idx="6"/>
            </p:cNvCxnSpPr>
            <p:nvPr/>
          </p:nvCxnSpPr>
          <p:spPr bwMode="auto">
            <a:xfrm flipH="1">
              <a:off x="901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90" name="AutoShape 351"/>
            <p:cNvCxnSpPr>
              <a:cxnSpLocks noChangeShapeType="1"/>
              <a:stCxn id="260285" idx="3"/>
              <a:endCxn id="260272" idx="7"/>
            </p:cNvCxnSpPr>
            <p:nvPr/>
          </p:nvCxnSpPr>
          <p:spPr bwMode="auto">
            <a:xfrm flipH="1">
              <a:off x="596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91" name="AutoShape 352"/>
            <p:cNvCxnSpPr>
              <a:cxnSpLocks noChangeShapeType="1"/>
              <a:stCxn id="260285" idx="5"/>
              <a:endCxn id="260284" idx="1"/>
            </p:cNvCxnSpPr>
            <p:nvPr/>
          </p:nvCxnSpPr>
          <p:spPr bwMode="auto">
            <a:xfrm>
              <a:off x="870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292" name="Oval 353"/>
            <p:cNvSpPr>
              <a:spLocks noChangeArrowheads="1"/>
            </p:cNvSpPr>
            <p:nvPr/>
          </p:nvSpPr>
          <p:spPr bwMode="auto">
            <a:xfrm>
              <a:off x="1013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93" name="Oval 354"/>
            <p:cNvSpPr>
              <a:spLocks noChangeArrowheads="1"/>
            </p:cNvSpPr>
            <p:nvPr/>
          </p:nvSpPr>
          <p:spPr bwMode="auto">
            <a:xfrm>
              <a:off x="1287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94" name="Oval 355"/>
            <p:cNvSpPr>
              <a:spLocks noChangeArrowheads="1"/>
            </p:cNvSpPr>
            <p:nvPr/>
          </p:nvSpPr>
          <p:spPr bwMode="auto">
            <a:xfrm>
              <a:off x="192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95" name="Oval 356"/>
            <p:cNvSpPr>
              <a:spLocks noChangeArrowheads="1"/>
            </p:cNvSpPr>
            <p:nvPr/>
          </p:nvSpPr>
          <p:spPr bwMode="auto">
            <a:xfrm>
              <a:off x="739" y="2700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96" name="Oval 357"/>
            <p:cNvSpPr>
              <a:spLocks noChangeArrowheads="1"/>
            </p:cNvSpPr>
            <p:nvPr/>
          </p:nvSpPr>
          <p:spPr bwMode="auto">
            <a:xfrm>
              <a:off x="739" y="15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97" name="AutoShape 358"/>
            <p:cNvCxnSpPr>
              <a:cxnSpLocks noChangeShapeType="1"/>
              <a:stCxn id="260283" idx="0"/>
              <a:endCxn id="260285" idx="4"/>
            </p:cNvCxnSpPr>
            <p:nvPr/>
          </p:nvCxnSpPr>
          <p:spPr bwMode="auto">
            <a:xfrm flipV="1">
              <a:off x="816" y="2027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98" name="AutoShape 359"/>
            <p:cNvCxnSpPr>
              <a:cxnSpLocks noChangeShapeType="1"/>
              <a:stCxn id="260273" idx="0"/>
              <a:endCxn id="260283" idx="4"/>
            </p:cNvCxnSpPr>
            <p:nvPr/>
          </p:nvCxnSpPr>
          <p:spPr bwMode="auto">
            <a:xfrm flipV="1">
              <a:off x="816" y="2305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99" name="AutoShape 360"/>
            <p:cNvCxnSpPr>
              <a:cxnSpLocks noChangeShapeType="1"/>
              <a:stCxn id="260295" idx="0"/>
              <a:endCxn id="260273" idx="4"/>
            </p:cNvCxnSpPr>
            <p:nvPr/>
          </p:nvCxnSpPr>
          <p:spPr bwMode="auto">
            <a:xfrm flipV="1">
              <a:off x="816" y="2583"/>
              <a:ext cx="0" cy="1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0" name="AutoShape 361"/>
            <p:cNvCxnSpPr>
              <a:cxnSpLocks noChangeShapeType="1"/>
              <a:stCxn id="260295" idx="7"/>
              <a:endCxn id="260276" idx="3"/>
            </p:cNvCxnSpPr>
            <p:nvPr/>
          </p:nvCxnSpPr>
          <p:spPr bwMode="auto">
            <a:xfrm flipV="1">
              <a:off x="870" y="2561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1" name="AutoShape 362"/>
            <p:cNvCxnSpPr>
              <a:cxnSpLocks noChangeShapeType="1"/>
              <a:stCxn id="260275" idx="5"/>
              <a:endCxn id="260295" idx="1"/>
            </p:cNvCxnSpPr>
            <p:nvPr/>
          </p:nvCxnSpPr>
          <p:spPr bwMode="auto">
            <a:xfrm>
              <a:off x="596" y="2561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2" name="AutoShape 363"/>
            <p:cNvCxnSpPr>
              <a:cxnSpLocks noChangeShapeType="1"/>
              <a:stCxn id="260294" idx="5"/>
              <a:endCxn id="260275" idx="1"/>
            </p:cNvCxnSpPr>
            <p:nvPr/>
          </p:nvCxnSpPr>
          <p:spPr bwMode="auto">
            <a:xfrm>
              <a:off x="323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3" name="AutoShape 364"/>
            <p:cNvCxnSpPr>
              <a:cxnSpLocks noChangeShapeType="1"/>
              <a:stCxn id="260294" idx="6"/>
              <a:endCxn id="260272" idx="2"/>
            </p:cNvCxnSpPr>
            <p:nvPr/>
          </p:nvCxnSpPr>
          <p:spPr bwMode="auto">
            <a:xfrm>
              <a:off x="354" y="2220"/>
              <a:ext cx="10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4" name="AutoShape 365"/>
            <p:cNvCxnSpPr>
              <a:cxnSpLocks noChangeShapeType="1"/>
              <a:stCxn id="260284" idx="6"/>
              <a:endCxn id="260293" idx="2"/>
            </p:cNvCxnSpPr>
            <p:nvPr/>
          </p:nvCxnSpPr>
          <p:spPr bwMode="auto">
            <a:xfrm>
              <a:off x="1175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5" name="AutoShape 366"/>
            <p:cNvCxnSpPr>
              <a:cxnSpLocks noChangeShapeType="1"/>
              <a:stCxn id="260274" idx="7"/>
              <a:endCxn id="260296" idx="3"/>
            </p:cNvCxnSpPr>
            <p:nvPr/>
          </p:nvCxnSpPr>
          <p:spPr bwMode="auto">
            <a:xfrm flipV="1">
              <a:off x="596" y="1727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6" name="AutoShape 367"/>
            <p:cNvCxnSpPr>
              <a:cxnSpLocks noChangeShapeType="1"/>
              <a:stCxn id="260294" idx="7"/>
              <a:endCxn id="260274" idx="3"/>
            </p:cNvCxnSpPr>
            <p:nvPr/>
          </p:nvCxnSpPr>
          <p:spPr bwMode="auto">
            <a:xfrm flipV="1">
              <a:off x="323" y="2005"/>
              <a:ext cx="164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7" name="AutoShape 368"/>
            <p:cNvCxnSpPr>
              <a:cxnSpLocks noChangeShapeType="1"/>
              <a:stCxn id="260292" idx="5"/>
              <a:endCxn id="260293" idx="1"/>
            </p:cNvCxnSpPr>
            <p:nvPr/>
          </p:nvCxnSpPr>
          <p:spPr bwMode="auto">
            <a:xfrm>
              <a:off x="1144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308" name="AutoShape 369"/>
            <p:cNvCxnSpPr>
              <a:cxnSpLocks noChangeShapeType="1"/>
              <a:stCxn id="260296" idx="5"/>
              <a:endCxn id="260292" idx="1"/>
            </p:cNvCxnSpPr>
            <p:nvPr/>
          </p:nvCxnSpPr>
          <p:spPr bwMode="auto">
            <a:xfrm>
              <a:off x="870" y="1727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8562" name="Line 370"/>
          <p:cNvSpPr>
            <a:spLocks noChangeShapeType="1"/>
          </p:cNvSpPr>
          <p:nvPr/>
        </p:nvSpPr>
        <p:spPr bwMode="auto">
          <a:xfrm rot="10800000" flipV="1">
            <a:off x="5718175" y="3613150"/>
            <a:ext cx="260350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64" name="Oval 372"/>
          <p:cNvSpPr>
            <a:spLocks noChangeArrowheads="1"/>
          </p:cNvSpPr>
          <p:nvPr/>
        </p:nvSpPr>
        <p:spPr bwMode="auto">
          <a:xfrm>
            <a:off x="7423150" y="2908300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65" name="Oval 373"/>
          <p:cNvSpPr>
            <a:spLocks noChangeArrowheads="1"/>
          </p:cNvSpPr>
          <p:nvPr/>
        </p:nvSpPr>
        <p:spPr bwMode="auto">
          <a:xfrm>
            <a:off x="7858125" y="3349625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66" name="Oval 374"/>
          <p:cNvSpPr>
            <a:spLocks noChangeArrowheads="1"/>
          </p:cNvSpPr>
          <p:nvPr/>
        </p:nvSpPr>
        <p:spPr bwMode="auto">
          <a:xfrm>
            <a:off x="7423150" y="2466975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67" name="Oval 375"/>
          <p:cNvSpPr>
            <a:spLocks noChangeArrowheads="1"/>
          </p:cNvSpPr>
          <p:nvPr/>
        </p:nvSpPr>
        <p:spPr bwMode="auto">
          <a:xfrm>
            <a:off x="7424738" y="3349625"/>
            <a:ext cx="241300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68" name="Oval 376"/>
          <p:cNvSpPr>
            <a:spLocks noChangeArrowheads="1"/>
          </p:cNvSpPr>
          <p:nvPr/>
        </p:nvSpPr>
        <p:spPr bwMode="auto">
          <a:xfrm>
            <a:off x="8293100" y="3349625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69" name="Oval 377"/>
          <p:cNvSpPr>
            <a:spLocks noChangeArrowheads="1"/>
          </p:cNvSpPr>
          <p:nvPr/>
        </p:nvSpPr>
        <p:spPr bwMode="auto">
          <a:xfrm>
            <a:off x="7858125" y="290830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0" name="Oval 378"/>
          <p:cNvSpPr>
            <a:spLocks noChangeArrowheads="1"/>
          </p:cNvSpPr>
          <p:nvPr/>
        </p:nvSpPr>
        <p:spPr bwMode="auto">
          <a:xfrm>
            <a:off x="8293100" y="2908300"/>
            <a:ext cx="242888" cy="242888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1" name="Oval 379"/>
          <p:cNvSpPr>
            <a:spLocks noChangeArrowheads="1"/>
          </p:cNvSpPr>
          <p:nvPr/>
        </p:nvSpPr>
        <p:spPr bwMode="auto">
          <a:xfrm>
            <a:off x="7858125" y="2466975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2" name="Oval 380"/>
          <p:cNvSpPr>
            <a:spLocks noChangeArrowheads="1"/>
          </p:cNvSpPr>
          <p:nvPr/>
        </p:nvSpPr>
        <p:spPr bwMode="auto">
          <a:xfrm>
            <a:off x="8293100" y="2466975"/>
            <a:ext cx="242888" cy="242888"/>
          </a:xfrm>
          <a:prstGeom prst="ellipse">
            <a:avLst/>
          </a:prstGeom>
          <a:solidFill>
            <a:srgbClr val="3399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3" name="Oval 381"/>
          <p:cNvSpPr>
            <a:spLocks noChangeArrowheads="1"/>
          </p:cNvSpPr>
          <p:nvPr/>
        </p:nvSpPr>
        <p:spPr bwMode="auto">
          <a:xfrm>
            <a:off x="8728075" y="290830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4" name="Oval 382"/>
          <p:cNvSpPr>
            <a:spLocks noChangeArrowheads="1"/>
          </p:cNvSpPr>
          <p:nvPr/>
        </p:nvSpPr>
        <p:spPr bwMode="auto">
          <a:xfrm>
            <a:off x="6989763" y="2908300"/>
            <a:ext cx="242887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5" name="Oval 383"/>
          <p:cNvSpPr>
            <a:spLocks noChangeArrowheads="1"/>
          </p:cNvSpPr>
          <p:nvPr/>
        </p:nvSpPr>
        <p:spPr bwMode="auto">
          <a:xfrm>
            <a:off x="7858125" y="3792538"/>
            <a:ext cx="242888" cy="242887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6" name="Oval 384"/>
          <p:cNvSpPr>
            <a:spLocks noChangeArrowheads="1"/>
          </p:cNvSpPr>
          <p:nvPr/>
        </p:nvSpPr>
        <p:spPr bwMode="auto">
          <a:xfrm>
            <a:off x="7858125" y="2025650"/>
            <a:ext cx="242888" cy="24288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8579" name="Line 387"/>
          <p:cNvSpPr>
            <a:spLocks noChangeShapeType="1"/>
          </p:cNvSpPr>
          <p:nvPr/>
        </p:nvSpPr>
        <p:spPr bwMode="auto">
          <a:xfrm flipV="1">
            <a:off x="7588250" y="2219325"/>
            <a:ext cx="261938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0" name="Line 388"/>
          <p:cNvSpPr>
            <a:spLocks noChangeShapeType="1"/>
          </p:cNvSpPr>
          <p:nvPr/>
        </p:nvSpPr>
        <p:spPr bwMode="auto">
          <a:xfrm flipH="1" flipV="1">
            <a:off x="8153400" y="2254250"/>
            <a:ext cx="204788" cy="18732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1" name="Line 389"/>
          <p:cNvSpPr>
            <a:spLocks noChangeShapeType="1"/>
          </p:cNvSpPr>
          <p:nvPr/>
        </p:nvSpPr>
        <p:spPr bwMode="auto">
          <a:xfrm>
            <a:off x="8470900" y="2714625"/>
            <a:ext cx="0" cy="176213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2" name="Line 390"/>
          <p:cNvSpPr>
            <a:spLocks noChangeShapeType="1"/>
          </p:cNvSpPr>
          <p:nvPr/>
        </p:nvSpPr>
        <p:spPr bwMode="auto">
          <a:xfrm flipV="1">
            <a:off x="7678738" y="2536825"/>
            <a:ext cx="163512" cy="31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3" name="Line 391"/>
          <p:cNvSpPr>
            <a:spLocks noChangeShapeType="1"/>
          </p:cNvSpPr>
          <p:nvPr/>
        </p:nvSpPr>
        <p:spPr bwMode="auto">
          <a:xfrm flipH="1" flipV="1">
            <a:off x="8540750" y="2657475"/>
            <a:ext cx="260350" cy="2317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4" name="Line 392"/>
          <p:cNvSpPr>
            <a:spLocks noChangeShapeType="1"/>
          </p:cNvSpPr>
          <p:nvPr/>
        </p:nvSpPr>
        <p:spPr bwMode="auto">
          <a:xfrm flipV="1">
            <a:off x="8543925" y="3178175"/>
            <a:ext cx="241300" cy="22542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5" name="Line 393"/>
          <p:cNvSpPr>
            <a:spLocks noChangeShapeType="1"/>
          </p:cNvSpPr>
          <p:nvPr/>
        </p:nvSpPr>
        <p:spPr bwMode="auto">
          <a:xfrm rot="16200000" flipV="1">
            <a:off x="8628063" y="2898775"/>
            <a:ext cx="1587" cy="157163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6" name="Line 394"/>
          <p:cNvSpPr>
            <a:spLocks noChangeShapeType="1"/>
          </p:cNvSpPr>
          <p:nvPr/>
        </p:nvSpPr>
        <p:spPr bwMode="auto">
          <a:xfrm rot="16200000" flipV="1">
            <a:off x="8195469" y="3340894"/>
            <a:ext cx="1587" cy="1555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7" name="Line 395"/>
          <p:cNvSpPr>
            <a:spLocks noChangeShapeType="1"/>
          </p:cNvSpPr>
          <p:nvPr/>
        </p:nvSpPr>
        <p:spPr bwMode="auto">
          <a:xfrm rot="10800000" flipH="1" flipV="1">
            <a:off x="7604125" y="3614738"/>
            <a:ext cx="225425" cy="217487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8" name="Line 396"/>
          <p:cNvSpPr>
            <a:spLocks noChangeShapeType="1"/>
          </p:cNvSpPr>
          <p:nvPr/>
        </p:nvSpPr>
        <p:spPr bwMode="auto">
          <a:xfrm rot="10800000" flipH="1" flipV="1">
            <a:off x="7164388" y="3176588"/>
            <a:ext cx="252412" cy="223837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89" name="Line 397"/>
          <p:cNvSpPr>
            <a:spLocks noChangeShapeType="1"/>
          </p:cNvSpPr>
          <p:nvPr/>
        </p:nvSpPr>
        <p:spPr bwMode="auto">
          <a:xfrm flipV="1">
            <a:off x="7931150" y="3609975"/>
            <a:ext cx="1588" cy="17145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90" name="Line 398"/>
          <p:cNvSpPr>
            <a:spLocks noChangeShapeType="1"/>
          </p:cNvSpPr>
          <p:nvPr/>
        </p:nvSpPr>
        <p:spPr bwMode="auto">
          <a:xfrm flipH="1" flipV="1">
            <a:off x="7491413" y="3175000"/>
            <a:ext cx="3175" cy="1555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91" name="Line 399"/>
          <p:cNvSpPr>
            <a:spLocks noChangeShapeType="1"/>
          </p:cNvSpPr>
          <p:nvPr/>
        </p:nvSpPr>
        <p:spPr bwMode="auto">
          <a:xfrm rot="5400000" flipV="1">
            <a:off x="7327900" y="2900363"/>
            <a:ext cx="1588" cy="1508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4" name="Group 400"/>
          <p:cNvGrpSpPr>
            <a:grpSpLocks/>
          </p:cNvGrpSpPr>
          <p:nvPr/>
        </p:nvGrpSpPr>
        <p:grpSpPr bwMode="auto">
          <a:xfrm>
            <a:off x="6991350" y="2025650"/>
            <a:ext cx="1981200" cy="2009775"/>
            <a:chOff x="192" y="1587"/>
            <a:chExt cx="1248" cy="1266"/>
          </a:xfrm>
        </p:grpSpPr>
        <p:sp>
          <p:nvSpPr>
            <p:cNvPr id="260235" name="Oval 401"/>
            <p:cNvSpPr>
              <a:spLocks noChangeArrowheads="1"/>
            </p:cNvSpPr>
            <p:nvPr/>
          </p:nvSpPr>
          <p:spPr bwMode="auto">
            <a:xfrm>
              <a:off x="465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36" name="Oval 402"/>
            <p:cNvSpPr>
              <a:spLocks noChangeArrowheads="1"/>
            </p:cNvSpPr>
            <p:nvPr/>
          </p:nvSpPr>
          <p:spPr bwMode="auto">
            <a:xfrm>
              <a:off x="739" y="2421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37" name="Oval 403"/>
            <p:cNvSpPr>
              <a:spLocks noChangeArrowheads="1"/>
            </p:cNvSpPr>
            <p:nvPr/>
          </p:nvSpPr>
          <p:spPr bwMode="auto">
            <a:xfrm>
              <a:off x="465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38" name="Oval 404"/>
            <p:cNvSpPr>
              <a:spLocks noChangeArrowheads="1"/>
            </p:cNvSpPr>
            <p:nvPr/>
          </p:nvSpPr>
          <p:spPr bwMode="auto">
            <a:xfrm>
              <a:off x="466" y="2421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39" name="Oval 405"/>
            <p:cNvSpPr>
              <a:spLocks noChangeArrowheads="1"/>
            </p:cNvSpPr>
            <p:nvPr/>
          </p:nvSpPr>
          <p:spPr bwMode="auto">
            <a:xfrm>
              <a:off x="1013" y="2421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40" name="AutoShape 406"/>
            <p:cNvCxnSpPr>
              <a:cxnSpLocks noChangeShapeType="1"/>
              <a:stCxn id="260235" idx="6"/>
              <a:endCxn id="260246" idx="2"/>
            </p:cNvCxnSpPr>
            <p:nvPr/>
          </p:nvCxnSpPr>
          <p:spPr bwMode="auto">
            <a:xfrm>
              <a:off x="627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41" name="AutoShape 407"/>
            <p:cNvCxnSpPr>
              <a:cxnSpLocks noChangeShapeType="1"/>
              <a:stCxn id="260248" idx="0"/>
            </p:cNvCxnSpPr>
            <p:nvPr/>
          </p:nvCxnSpPr>
          <p:spPr bwMode="auto">
            <a:xfrm flipV="1">
              <a:off x="816" y="1740"/>
              <a:ext cx="0" cy="1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42" name="AutoShape 408"/>
            <p:cNvCxnSpPr>
              <a:cxnSpLocks noChangeShapeType="1"/>
              <a:stCxn id="260248" idx="2"/>
              <a:endCxn id="260237" idx="6"/>
            </p:cNvCxnSpPr>
            <p:nvPr/>
          </p:nvCxnSpPr>
          <p:spPr bwMode="auto">
            <a:xfrm flipH="1">
              <a:off x="627" y="1942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43" name="AutoShape 409"/>
            <p:cNvCxnSpPr>
              <a:cxnSpLocks noChangeShapeType="1"/>
              <a:stCxn id="260238" idx="0"/>
              <a:endCxn id="260235" idx="4"/>
            </p:cNvCxnSpPr>
            <p:nvPr/>
          </p:nvCxnSpPr>
          <p:spPr bwMode="auto">
            <a:xfrm flipV="1">
              <a:off x="542" y="2305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44" name="AutoShape 410"/>
            <p:cNvCxnSpPr>
              <a:cxnSpLocks noChangeShapeType="1"/>
              <a:stCxn id="260255" idx="4"/>
              <a:endCxn id="260247" idx="0"/>
            </p:cNvCxnSpPr>
            <p:nvPr/>
          </p:nvCxnSpPr>
          <p:spPr bwMode="auto">
            <a:xfrm>
              <a:off x="1090" y="2027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45" name="AutoShape 411"/>
            <p:cNvCxnSpPr>
              <a:cxnSpLocks noChangeShapeType="1"/>
              <a:stCxn id="260239" idx="7"/>
              <a:endCxn id="260256" idx="3"/>
            </p:cNvCxnSpPr>
            <p:nvPr/>
          </p:nvCxnSpPr>
          <p:spPr bwMode="auto">
            <a:xfrm flipV="1">
              <a:off x="1144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246" name="Oval 412"/>
            <p:cNvSpPr>
              <a:spLocks noChangeArrowheads="1"/>
            </p:cNvSpPr>
            <p:nvPr/>
          </p:nvSpPr>
          <p:spPr bwMode="auto">
            <a:xfrm>
              <a:off x="739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47" name="Oval 413"/>
            <p:cNvSpPr>
              <a:spLocks noChangeArrowheads="1"/>
            </p:cNvSpPr>
            <p:nvPr/>
          </p:nvSpPr>
          <p:spPr bwMode="auto">
            <a:xfrm>
              <a:off x="1013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48" name="Oval 414"/>
            <p:cNvSpPr>
              <a:spLocks noChangeArrowheads="1"/>
            </p:cNvSpPr>
            <p:nvPr/>
          </p:nvSpPr>
          <p:spPr bwMode="auto">
            <a:xfrm>
              <a:off x="739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49" name="AutoShape 415"/>
            <p:cNvCxnSpPr>
              <a:cxnSpLocks noChangeShapeType="1"/>
              <a:stCxn id="260236" idx="6"/>
              <a:endCxn id="260239" idx="2"/>
            </p:cNvCxnSpPr>
            <p:nvPr/>
          </p:nvCxnSpPr>
          <p:spPr bwMode="auto">
            <a:xfrm>
              <a:off x="901" y="2498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50" name="AutoShape 416"/>
            <p:cNvCxnSpPr>
              <a:cxnSpLocks noChangeShapeType="1"/>
              <a:stCxn id="260247" idx="3"/>
              <a:endCxn id="260236" idx="7"/>
            </p:cNvCxnSpPr>
            <p:nvPr/>
          </p:nvCxnSpPr>
          <p:spPr bwMode="auto">
            <a:xfrm flipH="1">
              <a:off x="870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51" name="AutoShape 417"/>
            <p:cNvCxnSpPr>
              <a:cxnSpLocks noChangeShapeType="1"/>
              <a:stCxn id="260236" idx="1"/>
              <a:endCxn id="260235" idx="5"/>
            </p:cNvCxnSpPr>
            <p:nvPr/>
          </p:nvCxnSpPr>
          <p:spPr bwMode="auto">
            <a:xfrm flipH="1" flipV="1">
              <a:off x="596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52" name="AutoShape 418"/>
            <p:cNvCxnSpPr>
              <a:cxnSpLocks noChangeShapeType="1"/>
              <a:stCxn id="260247" idx="2"/>
              <a:endCxn id="260246" idx="6"/>
            </p:cNvCxnSpPr>
            <p:nvPr/>
          </p:nvCxnSpPr>
          <p:spPr bwMode="auto">
            <a:xfrm flipH="1">
              <a:off x="901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53" name="AutoShape 419"/>
            <p:cNvCxnSpPr>
              <a:cxnSpLocks noChangeShapeType="1"/>
              <a:stCxn id="260248" idx="3"/>
              <a:endCxn id="260235" idx="7"/>
            </p:cNvCxnSpPr>
            <p:nvPr/>
          </p:nvCxnSpPr>
          <p:spPr bwMode="auto">
            <a:xfrm flipH="1">
              <a:off x="596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54" name="AutoShape 420"/>
            <p:cNvCxnSpPr>
              <a:cxnSpLocks noChangeShapeType="1"/>
              <a:stCxn id="260248" idx="5"/>
              <a:endCxn id="260247" idx="1"/>
            </p:cNvCxnSpPr>
            <p:nvPr/>
          </p:nvCxnSpPr>
          <p:spPr bwMode="auto">
            <a:xfrm>
              <a:off x="870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255" name="Oval 421"/>
            <p:cNvSpPr>
              <a:spLocks noChangeArrowheads="1"/>
            </p:cNvSpPr>
            <p:nvPr/>
          </p:nvSpPr>
          <p:spPr bwMode="auto">
            <a:xfrm>
              <a:off x="1013" y="1865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56" name="Oval 422"/>
            <p:cNvSpPr>
              <a:spLocks noChangeArrowheads="1"/>
            </p:cNvSpPr>
            <p:nvPr/>
          </p:nvSpPr>
          <p:spPr bwMode="auto">
            <a:xfrm>
              <a:off x="1287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57" name="Oval 423"/>
            <p:cNvSpPr>
              <a:spLocks noChangeArrowheads="1"/>
            </p:cNvSpPr>
            <p:nvPr/>
          </p:nvSpPr>
          <p:spPr bwMode="auto">
            <a:xfrm>
              <a:off x="192" y="2143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58" name="Oval 424"/>
            <p:cNvSpPr>
              <a:spLocks noChangeArrowheads="1"/>
            </p:cNvSpPr>
            <p:nvPr/>
          </p:nvSpPr>
          <p:spPr bwMode="auto">
            <a:xfrm>
              <a:off x="739" y="2700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59" name="Oval 425"/>
            <p:cNvSpPr>
              <a:spLocks noChangeArrowheads="1"/>
            </p:cNvSpPr>
            <p:nvPr/>
          </p:nvSpPr>
          <p:spPr bwMode="auto">
            <a:xfrm>
              <a:off x="739" y="158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60" name="AutoShape 426"/>
            <p:cNvCxnSpPr>
              <a:cxnSpLocks noChangeShapeType="1"/>
              <a:stCxn id="260246" idx="0"/>
              <a:endCxn id="260248" idx="4"/>
            </p:cNvCxnSpPr>
            <p:nvPr/>
          </p:nvCxnSpPr>
          <p:spPr bwMode="auto">
            <a:xfrm flipV="1">
              <a:off x="816" y="2027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1" name="AutoShape 427"/>
            <p:cNvCxnSpPr>
              <a:cxnSpLocks noChangeShapeType="1"/>
              <a:stCxn id="260236" idx="0"/>
              <a:endCxn id="260246" idx="4"/>
            </p:cNvCxnSpPr>
            <p:nvPr/>
          </p:nvCxnSpPr>
          <p:spPr bwMode="auto">
            <a:xfrm flipV="1">
              <a:off x="816" y="2305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2" name="AutoShape 428"/>
            <p:cNvCxnSpPr>
              <a:cxnSpLocks noChangeShapeType="1"/>
              <a:stCxn id="260258" idx="0"/>
              <a:endCxn id="260236" idx="4"/>
            </p:cNvCxnSpPr>
            <p:nvPr/>
          </p:nvCxnSpPr>
          <p:spPr bwMode="auto">
            <a:xfrm flipV="1">
              <a:off x="816" y="2583"/>
              <a:ext cx="0" cy="1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3" name="AutoShape 429"/>
            <p:cNvCxnSpPr>
              <a:cxnSpLocks noChangeShapeType="1"/>
              <a:stCxn id="260258" idx="7"/>
              <a:endCxn id="260239" idx="3"/>
            </p:cNvCxnSpPr>
            <p:nvPr/>
          </p:nvCxnSpPr>
          <p:spPr bwMode="auto">
            <a:xfrm flipV="1">
              <a:off x="870" y="2561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4" name="AutoShape 430"/>
            <p:cNvCxnSpPr>
              <a:cxnSpLocks noChangeShapeType="1"/>
              <a:stCxn id="260238" idx="5"/>
              <a:endCxn id="260258" idx="1"/>
            </p:cNvCxnSpPr>
            <p:nvPr/>
          </p:nvCxnSpPr>
          <p:spPr bwMode="auto">
            <a:xfrm>
              <a:off x="596" y="2561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5" name="AutoShape 431"/>
            <p:cNvCxnSpPr>
              <a:cxnSpLocks noChangeShapeType="1"/>
              <a:stCxn id="260257" idx="5"/>
              <a:endCxn id="260238" idx="1"/>
            </p:cNvCxnSpPr>
            <p:nvPr/>
          </p:nvCxnSpPr>
          <p:spPr bwMode="auto">
            <a:xfrm>
              <a:off x="323" y="2283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6" name="AutoShape 432"/>
            <p:cNvCxnSpPr>
              <a:cxnSpLocks noChangeShapeType="1"/>
              <a:stCxn id="260257" idx="6"/>
              <a:endCxn id="260235" idx="2"/>
            </p:cNvCxnSpPr>
            <p:nvPr/>
          </p:nvCxnSpPr>
          <p:spPr bwMode="auto">
            <a:xfrm>
              <a:off x="354" y="2220"/>
              <a:ext cx="10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7" name="AutoShape 433"/>
            <p:cNvCxnSpPr>
              <a:cxnSpLocks noChangeShapeType="1"/>
              <a:stCxn id="260247" idx="6"/>
              <a:endCxn id="260256" idx="2"/>
            </p:cNvCxnSpPr>
            <p:nvPr/>
          </p:nvCxnSpPr>
          <p:spPr bwMode="auto">
            <a:xfrm>
              <a:off x="1175" y="2220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8" name="AutoShape 434"/>
            <p:cNvCxnSpPr>
              <a:cxnSpLocks noChangeShapeType="1"/>
              <a:stCxn id="260237" idx="7"/>
              <a:endCxn id="260259" idx="3"/>
            </p:cNvCxnSpPr>
            <p:nvPr/>
          </p:nvCxnSpPr>
          <p:spPr bwMode="auto">
            <a:xfrm flipV="1">
              <a:off x="596" y="1727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69" name="AutoShape 435"/>
            <p:cNvCxnSpPr>
              <a:cxnSpLocks noChangeShapeType="1"/>
              <a:stCxn id="260257" idx="7"/>
              <a:endCxn id="260237" idx="3"/>
            </p:cNvCxnSpPr>
            <p:nvPr/>
          </p:nvCxnSpPr>
          <p:spPr bwMode="auto">
            <a:xfrm flipV="1">
              <a:off x="323" y="2005"/>
              <a:ext cx="164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70" name="AutoShape 436"/>
            <p:cNvCxnSpPr>
              <a:cxnSpLocks noChangeShapeType="1"/>
              <a:stCxn id="260255" idx="5"/>
              <a:endCxn id="260256" idx="1"/>
            </p:cNvCxnSpPr>
            <p:nvPr/>
          </p:nvCxnSpPr>
          <p:spPr bwMode="auto">
            <a:xfrm>
              <a:off x="1144" y="2005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71" name="AutoShape 437"/>
            <p:cNvCxnSpPr>
              <a:cxnSpLocks noChangeShapeType="1"/>
              <a:stCxn id="260259" idx="5"/>
              <a:endCxn id="260255" idx="1"/>
            </p:cNvCxnSpPr>
            <p:nvPr/>
          </p:nvCxnSpPr>
          <p:spPr bwMode="auto">
            <a:xfrm>
              <a:off x="870" y="1727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8630" name="Line 438"/>
          <p:cNvSpPr>
            <a:spLocks noChangeShapeType="1"/>
          </p:cNvSpPr>
          <p:nvPr/>
        </p:nvSpPr>
        <p:spPr bwMode="auto">
          <a:xfrm rot="10800000" flipH="1">
            <a:off x="8120063" y="3616325"/>
            <a:ext cx="239712" cy="2190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300" name="Oval 108"/>
          <p:cNvSpPr>
            <a:spLocks noChangeArrowheads="1"/>
          </p:cNvSpPr>
          <p:nvPr/>
        </p:nvSpPr>
        <p:spPr bwMode="auto">
          <a:xfrm>
            <a:off x="4552950" y="2867025"/>
            <a:ext cx="336550" cy="327025"/>
          </a:xfrm>
          <a:prstGeom prst="ellipse">
            <a:avLst/>
          </a:prstGeom>
          <a:noFill/>
          <a:ln w="28575" algn="ctr">
            <a:solidFill>
              <a:srgbClr val="3399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8302" name="Oval 110"/>
          <p:cNvSpPr>
            <a:spLocks noChangeArrowheads="1"/>
          </p:cNvSpPr>
          <p:nvPr/>
        </p:nvSpPr>
        <p:spPr bwMode="auto">
          <a:xfrm>
            <a:off x="6292850" y="2873375"/>
            <a:ext cx="336550" cy="327025"/>
          </a:xfrm>
          <a:prstGeom prst="ellipse">
            <a:avLst/>
          </a:prstGeom>
          <a:noFill/>
          <a:ln w="28575" algn="ctr">
            <a:solidFill>
              <a:srgbClr val="3399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8286" name="Oval 94"/>
          <p:cNvSpPr>
            <a:spLocks noChangeArrowheads="1"/>
          </p:cNvSpPr>
          <p:nvPr/>
        </p:nvSpPr>
        <p:spPr bwMode="auto">
          <a:xfrm>
            <a:off x="5422900" y="3756025"/>
            <a:ext cx="336550" cy="327025"/>
          </a:xfrm>
          <a:prstGeom prst="ellipse">
            <a:avLst/>
          </a:prstGeom>
          <a:noFill/>
          <a:ln w="28575" algn="ctr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8299" name="Oval 107"/>
          <p:cNvSpPr>
            <a:spLocks noChangeArrowheads="1"/>
          </p:cNvSpPr>
          <p:nvPr/>
        </p:nvSpPr>
        <p:spPr bwMode="auto">
          <a:xfrm>
            <a:off x="5422900" y="1984375"/>
            <a:ext cx="336550" cy="327025"/>
          </a:xfrm>
          <a:prstGeom prst="ellipse">
            <a:avLst/>
          </a:prstGeom>
          <a:noFill/>
          <a:ln w="28575" algn="ctr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8563" name="Oval 371"/>
          <p:cNvSpPr>
            <a:spLocks noChangeArrowheads="1"/>
          </p:cNvSpPr>
          <p:nvPr/>
        </p:nvSpPr>
        <p:spPr bwMode="auto">
          <a:xfrm>
            <a:off x="7813675" y="1981200"/>
            <a:ext cx="336550" cy="32702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8301" name="Oval 109"/>
          <p:cNvSpPr>
            <a:spLocks noChangeArrowheads="1"/>
          </p:cNvSpPr>
          <p:nvPr/>
        </p:nvSpPr>
        <p:spPr bwMode="auto">
          <a:xfrm>
            <a:off x="6940550" y="2867025"/>
            <a:ext cx="336550" cy="32702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8631" name="Oval 439"/>
          <p:cNvSpPr>
            <a:spLocks noChangeArrowheads="1"/>
          </p:cNvSpPr>
          <p:nvPr/>
        </p:nvSpPr>
        <p:spPr bwMode="auto">
          <a:xfrm>
            <a:off x="7813675" y="3752850"/>
            <a:ext cx="336550" cy="32702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8632" name="Oval 440"/>
          <p:cNvSpPr>
            <a:spLocks noChangeArrowheads="1"/>
          </p:cNvSpPr>
          <p:nvPr/>
        </p:nvSpPr>
        <p:spPr bwMode="auto">
          <a:xfrm>
            <a:off x="8686800" y="2867025"/>
            <a:ext cx="336550" cy="32702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grpSp>
        <p:nvGrpSpPr>
          <p:cNvPr id="5" name="Group 441"/>
          <p:cNvGrpSpPr>
            <a:grpSpLocks/>
          </p:cNvGrpSpPr>
          <p:nvPr/>
        </p:nvGrpSpPr>
        <p:grpSpPr bwMode="auto">
          <a:xfrm>
            <a:off x="2286000" y="2028825"/>
            <a:ext cx="1981200" cy="2009775"/>
            <a:chOff x="3168" y="1584"/>
            <a:chExt cx="1248" cy="1266"/>
          </a:xfrm>
        </p:grpSpPr>
        <p:sp>
          <p:nvSpPr>
            <p:cNvPr id="260198" name="Oval 442"/>
            <p:cNvSpPr>
              <a:spLocks noChangeArrowheads="1"/>
            </p:cNvSpPr>
            <p:nvPr/>
          </p:nvSpPr>
          <p:spPr bwMode="auto">
            <a:xfrm>
              <a:off x="3441" y="2140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99" name="Oval 443"/>
            <p:cNvSpPr>
              <a:spLocks noChangeArrowheads="1"/>
            </p:cNvSpPr>
            <p:nvPr/>
          </p:nvSpPr>
          <p:spPr bwMode="auto">
            <a:xfrm>
              <a:off x="3715" y="2418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00" name="Oval 444"/>
            <p:cNvSpPr>
              <a:spLocks noChangeArrowheads="1"/>
            </p:cNvSpPr>
            <p:nvPr/>
          </p:nvSpPr>
          <p:spPr bwMode="auto">
            <a:xfrm>
              <a:off x="3441" y="1862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01" name="Oval 445"/>
            <p:cNvSpPr>
              <a:spLocks noChangeArrowheads="1"/>
            </p:cNvSpPr>
            <p:nvPr/>
          </p:nvSpPr>
          <p:spPr bwMode="auto">
            <a:xfrm>
              <a:off x="3442" y="2418"/>
              <a:ext cx="152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02" name="Oval 446"/>
            <p:cNvSpPr>
              <a:spLocks noChangeArrowheads="1"/>
            </p:cNvSpPr>
            <p:nvPr/>
          </p:nvSpPr>
          <p:spPr bwMode="auto">
            <a:xfrm>
              <a:off x="3989" y="2418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03" name="AutoShape 447"/>
            <p:cNvCxnSpPr>
              <a:cxnSpLocks noChangeShapeType="1"/>
              <a:stCxn id="260198" idx="6"/>
              <a:endCxn id="260209" idx="2"/>
            </p:cNvCxnSpPr>
            <p:nvPr/>
          </p:nvCxnSpPr>
          <p:spPr bwMode="auto">
            <a:xfrm>
              <a:off x="3603" y="2217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04" name="AutoShape 448"/>
            <p:cNvCxnSpPr>
              <a:cxnSpLocks noChangeShapeType="1"/>
              <a:stCxn id="260211" idx="0"/>
            </p:cNvCxnSpPr>
            <p:nvPr/>
          </p:nvCxnSpPr>
          <p:spPr bwMode="auto">
            <a:xfrm flipV="1">
              <a:off x="3792" y="1737"/>
              <a:ext cx="0" cy="1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05" name="AutoShape 449"/>
            <p:cNvCxnSpPr>
              <a:cxnSpLocks noChangeShapeType="1"/>
              <a:stCxn id="260211" idx="2"/>
              <a:endCxn id="260200" idx="6"/>
            </p:cNvCxnSpPr>
            <p:nvPr/>
          </p:nvCxnSpPr>
          <p:spPr bwMode="auto">
            <a:xfrm flipH="1">
              <a:off x="3603" y="1939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06" name="AutoShape 450"/>
            <p:cNvCxnSpPr>
              <a:cxnSpLocks noChangeShapeType="1"/>
              <a:stCxn id="260201" idx="0"/>
              <a:endCxn id="260198" idx="4"/>
            </p:cNvCxnSpPr>
            <p:nvPr/>
          </p:nvCxnSpPr>
          <p:spPr bwMode="auto">
            <a:xfrm flipV="1">
              <a:off x="3518" y="2302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07" name="AutoShape 451"/>
            <p:cNvCxnSpPr>
              <a:cxnSpLocks noChangeShapeType="1"/>
              <a:stCxn id="260218" idx="4"/>
              <a:endCxn id="260210" idx="0"/>
            </p:cNvCxnSpPr>
            <p:nvPr/>
          </p:nvCxnSpPr>
          <p:spPr bwMode="auto">
            <a:xfrm>
              <a:off x="4066" y="2024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08" name="AutoShape 452"/>
            <p:cNvCxnSpPr>
              <a:cxnSpLocks noChangeShapeType="1"/>
              <a:stCxn id="260202" idx="7"/>
              <a:endCxn id="260219" idx="3"/>
            </p:cNvCxnSpPr>
            <p:nvPr/>
          </p:nvCxnSpPr>
          <p:spPr bwMode="auto">
            <a:xfrm flipV="1">
              <a:off x="4120" y="2280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209" name="Oval 453"/>
            <p:cNvSpPr>
              <a:spLocks noChangeArrowheads="1"/>
            </p:cNvSpPr>
            <p:nvPr/>
          </p:nvSpPr>
          <p:spPr bwMode="auto">
            <a:xfrm>
              <a:off x="3715" y="2140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10" name="Oval 454"/>
            <p:cNvSpPr>
              <a:spLocks noChangeArrowheads="1"/>
            </p:cNvSpPr>
            <p:nvPr/>
          </p:nvSpPr>
          <p:spPr bwMode="auto">
            <a:xfrm>
              <a:off x="3989" y="2140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11" name="Oval 455"/>
            <p:cNvSpPr>
              <a:spLocks noChangeArrowheads="1"/>
            </p:cNvSpPr>
            <p:nvPr/>
          </p:nvSpPr>
          <p:spPr bwMode="auto">
            <a:xfrm>
              <a:off x="3715" y="186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12" name="AutoShape 456"/>
            <p:cNvCxnSpPr>
              <a:cxnSpLocks noChangeShapeType="1"/>
              <a:stCxn id="260199" idx="6"/>
              <a:endCxn id="260202" idx="2"/>
            </p:cNvCxnSpPr>
            <p:nvPr/>
          </p:nvCxnSpPr>
          <p:spPr bwMode="auto">
            <a:xfrm>
              <a:off x="3877" y="2495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13" name="AutoShape 457"/>
            <p:cNvCxnSpPr>
              <a:cxnSpLocks noChangeShapeType="1"/>
              <a:stCxn id="260210" idx="3"/>
              <a:endCxn id="260199" idx="7"/>
            </p:cNvCxnSpPr>
            <p:nvPr/>
          </p:nvCxnSpPr>
          <p:spPr bwMode="auto">
            <a:xfrm flipH="1">
              <a:off x="3846" y="2280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14" name="AutoShape 458"/>
            <p:cNvCxnSpPr>
              <a:cxnSpLocks noChangeShapeType="1"/>
              <a:stCxn id="260199" idx="1"/>
              <a:endCxn id="260198" idx="5"/>
            </p:cNvCxnSpPr>
            <p:nvPr/>
          </p:nvCxnSpPr>
          <p:spPr bwMode="auto">
            <a:xfrm flipH="1" flipV="1">
              <a:off x="3572" y="2280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15" name="AutoShape 459"/>
            <p:cNvCxnSpPr>
              <a:cxnSpLocks noChangeShapeType="1"/>
              <a:stCxn id="260210" idx="2"/>
              <a:endCxn id="260209" idx="6"/>
            </p:cNvCxnSpPr>
            <p:nvPr/>
          </p:nvCxnSpPr>
          <p:spPr bwMode="auto">
            <a:xfrm flipH="1">
              <a:off x="3877" y="2217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16" name="AutoShape 460"/>
            <p:cNvCxnSpPr>
              <a:cxnSpLocks noChangeShapeType="1"/>
              <a:stCxn id="260211" idx="3"/>
              <a:endCxn id="260198" idx="7"/>
            </p:cNvCxnSpPr>
            <p:nvPr/>
          </p:nvCxnSpPr>
          <p:spPr bwMode="auto">
            <a:xfrm flipH="1">
              <a:off x="3572" y="2002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17" name="AutoShape 461"/>
            <p:cNvCxnSpPr>
              <a:cxnSpLocks noChangeShapeType="1"/>
              <a:stCxn id="260211" idx="5"/>
              <a:endCxn id="260210" idx="1"/>
            </p:cNvCxnSpPr>
            <p:nvPr/>
          </p:nvCxnSpPr>
          <p:spPr bwMode="auto">
            <a:xfrm>
              <a:off x="3846" y="2002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0218" name="Oval 462"/>
            <p:cNvSpPr>
              <a:spLocks noChangeArrowheads="1"/>
            </p:cNvSpPr>
            <p:nvPr/>
          </p:nvSpPr>
          <p:spPr bwMode="auto">
            <a:xfrm>
              <a:off x="3989" y="186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19" name="Oval 463"/>
            <p:cNvSpPr>
              <a:spLocks noChangeArrowheads="1"/>
            </p:cNvSpPr>
            <p:nvPr/>
          </p:nvSpPr>
          <p:spPr bwMode="auto">
            <a:xfrm>
              <a:off x="4263" y="2140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20" name="Oval 464"/>
            <p:cNvSpPr>
              <a:spLocks noChangeArrowheads="1"/>
            </p:cNvSpPr>
            <p:nvPr/>
          </p:nvSpPr>
          <p:spPr bwMode="auto">
            <a:xfrm>
              <a:off x="3168" y="2140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21" name="Oval 465"/>
            <p:cNvSpPr>
              <a:spLocks noChangeArrowheads="1"/>
            </p:cNvSpPr>
            <p:nvPr/>
          </p:nvSpPr>
          <p:spPr bwMode="auto">
            <a:xfrm>
              <a:off x="3715" y="2697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222" name="Oval 466"/>
            <p:cNvSpPr>
              <a:spLocks noChangeArrowheads="1"/>
            </p:cNvSpPr>
            <p:nvPr/>
          </p:nvSpPr>
          <p:spPr bwMode="auto">
            <a:xfrm>
              <a:off x="3715" y="1584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0223" name="AutoShape 467"/>
            <p:cNvCxnSpPr>
              <a:cxnSpLocks noChangeShapeType="1"/>
              <a:stCxn id="260209" idx="0"/>
              <a:endCxn id="260211" idx="4"/>
            </p:cNvCxnSpPr>
            <p:nvPr/>
          </p:nvCxnSpPr>
          <p:spPr bwMode="auto">
            <a:xfrm flipV="1">
              <a:off x="3792" y="2024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24" name="AutoShape 468"/>
            <p:cNvCxnSpPr>
              <a:cxnSpLocks noChangeShapeType="1"/>
              <a:stCxn id="260199" idx="0"/>
              <a:endCxn id="260209" idx="4"/>
            </p:cNvCxnSpPr>
            <p:nvPr/>
          </p:nvCxnSpPr>
          <p:spPr bwMode="auto">
            <a:xfrm flipV="1">
              <a:off x="3792" y="2302"/>
              <a:ext cx="0" cy="1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25" name="AutoShape 469"/>
            <p:cNvCxnSpPr>
              <a:cxnSpLocks noChangeShapeType="1"/>
              <a:stCxn id="260221" idx="0"/>
              <a:endCxn id="260199" idx="4"/>
            </p:cNvCxnSpPr>
            <p:nvPr/>
          </p:nvCxnSpPr>
          <p:spPr bwMode="auto">
            <a:xfrm flipV="1">
              <a:off x="3792" y="2580"/>
              <a:ext cx="0" cy="1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26" name="AutoShape 470"/>
            <p:cNvCxnSpPr>
              <a:cxnSpLocks noChangeShapeType="1"/>
              <a:stCxn id="260221" idx="7"/>
              <a:endCxn id="260202" idx="3"/>
            </p:cNvCxnSpPr>
            <p:nvPr/>
          </p:nvCxnSpPr>
          <p:spPr bwMode="auto">
            <a:xfrm flipV="1">
              <a:off x="3846" y="2558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27" name="AutoShape 471"/>
            <p:cNvCxnSpPr>
              <a:cxnSpLocks noChangeShapeType="1"/>
              <a:stCxn id="260201" idx="5"/>
              <a:endCxn id="260221" idx="1"/>
            </p:cNvCxnSpPr>
            <p:nvPr/>
          </p:nvCxnSpPr>
          <p:spPr bwMode="auto">
            <a:xfrm>
              <a:off x="3572" y="2558"/>
              <a:ext cx="165" cy="1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28" name="AutoShape 472"/>
            <p:cNvCxnSpPr>
              <a:cxnSpLocks noChangeShapeType="1"/>
              <a:stCxn id="260220" idx="5"/>
              <a:endCxn id="260201" idx="1"/>
            </p:cNvCxnSpPr>
            <p:nvPr/>
          </p:nvCxnSpPr>
          <p:spPr bwMode="auto">
            <a:xfrm>
              <a:off x="3299" y="2280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29" name="AutoShape 473"/>
            <p:cNvCxnSpPr>
              <a:cxnSpLocks noChangeShapeType="1"/>
              <a:stCxn id="260220" idx="6"/>
              <a:endCxn id="260198" idx="2"/>
            </p:cNvCxnSpPr>
            <p:nvPr/>
          </p:nvCxnSpPr>
          <p:spPr bwMode="auto">
            <a:xfrm>
              <a:off x="3330" y="2217"/>
              <a:ext cx="10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30" name="AutoShape 474"/>
            <p:cNvCxnSpPr>
              <a:cxnSpLocks noChangeShapeType="1"/>
              <a:stCxn id="260210" idx="6"/>
              <a:endCxn id="260219" idx="2"/>
            </p:cNvCxnSpPr>
            <p:nvPr/>
          </p:nvCxnSpPr>
          <p:spPr bwMode="auto">
            <a:xfrm>
              <a:off x="4151" y="2217"/>
              <a:ext cx="10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31" name="AutoShape 475"/>
            <p:cNvCxnSpPr>
              <a:cxnSpLocks noChangeShapeType="1"/>
              <a:stCxn id="260200" idx="7"/>
              <a:endCxn id="260222" idx="3"/>
            </p:cNvCxnSpPr>
            <p:nvPr/>
          </p:nvCxnSpPr>
          <p:spPr bwMode="auto">
            <a:xfrm flipV="1">
              <a:off x="3572" y="1724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32" name="AutoShape 476"/>
            <p:cNvCxnSpPr>
              <a:cxnSpLocks noChangeShapeType="1"/>
              <a:stCxn id="260220" idx="7"/>
              <a:endCxn id="260200" idx="3"/>
            </p:cNvCxnSpPr>
            <p:nvPr/>
          </p:nvCxnSpPr>
          <p:spPr bwMode="auto">
            <a:xfrm flipV="1">
              <a:off x="3299" y="2002"/>
              <a:ext cx="164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33" name="AutoShape 477"/>
            <p:cNvCxnSpPr>
              <a:cxnSpLocks noChangeShapeType="1"/>
              <a:stCxn id="260218" idx="5"/>
              <a:endCxn id="260219" idx="1"/>
            </p:cNvCxnSpPr>
            <p:nvPr/>
          </p:nvCxnSpPr>
          <p:spPr bwMode="auto">
            <a:xfrm>
              <a:off x="4120" y="2002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0234" name="AutoShape 478"/>
            <p:cNvCxnSpPr>
              <a:cxnSpLocks noChangeShapeType="1"/>
              <a:stCxn id="260222" idx="5"/>
              <a:endCxn id="260218" idx="1"/>
            </p:cNvCxnSpPr>
            <p:nvPr/>
          </p:nvCxnSpPr>
          <p:spPr bwMode="auto">
            <a:xfrm>
              <a:off x="3846" y="1724"/>
              <a:ext cx="165" cy="1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208671" name="AutoShape 479"/>
          <p:cNvCxnSpPr>
            <a:cxnSpLocks noChangeShapeType="1"/>
            <a:stCxn id="3208300" idx="4"/>
            <a:endCxn id="3208302" idx="4"/>
          </p:cNvCxnSpPr>
          <p:nvPr/>
        </p:nvCxnSpPr>
        <p:spPr bwMode="auto">
          <a:xfrm rot="16200000" flipH="1">
            <a:off x="5588000" y="2341563"/>
            <a:ext cx="6350" cy="1739900"/>
          </a:xfrm>
          <a:prstGeom prst="curvedConnector3">
            <a:avLst>
              <a:gd name="adj1" fmla="val 16675005"/>
            </a:avLst>
          </a:prstGeom>
          <a:noFill/>
          <a:ln w="19050">
            <a:solidFill>
              <a:srgbClr val="3399FF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3208672" name="AutoShape 480"/>
          <p:cNvCxnSpPr>
            <a:cxnSpLocks noChangeShapeType="1"/>
            <a:stCxn id="3208301" idx="4"/>
            <a:endCxn id="3208632" idx="4"/>
          </p:cNvCxnSpPr>
          <p:nvPr/>
        </p:nvCxnSpPr>
        <p:spPr bwMode="auto">
          <a:xfrm rot="16200000" flipH="1">
            <a:off x="7981156" y="2336007"/>
            <a:ext cx="1587" cy="1746250"/>
          </a:xfrm>
          <a:prstGeom prst="curvedConnector3">
            <a:avLst>
              <a:gd name="adj1" fmla="val 65400014"/>
            </a:avLst>
          </a:prstGeom>
          <a:noFill/>
          <a:ln w="19050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3208673" name="AutoShape 481"/>
          <p:cNvCxnSpPr>
            <a:cxnSpLocks noChangeShapeType="1"/>
            <a:stCxn id="3208299" idx="2"/>
            <a:endCxn id="3208286" idx="2"/>
          </p:cNvCxnSpPr>
          <p:nvPr/>
        </p:nvCxnSpPr>
        <p:spPr bwMode="auto">
          <a:xfrm rot="10800000" flipH="1" flipV="1">
            <a:off x="5408613" y="2147888"/>
            <a:ext cx="1587" cy="1771650"/>
          </a:xfrm>
          <a:prstGeom prst="curvedConnector3">
            <a:avLst>
              <a:gd name="adj1" fmla="val -62700014"/>
            </a:avLst>
          </a:prstGeom>
          <a:noFill/>
          <a:ln w="19050">
            <a:solidFill>
              <a:srgbClr val="33CC33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3208674" name="AutoShape 482"/>
          <p:cNvCxnSpPr>
            <a:cxnSpLocks noChangeShapeType="1"/>
            <a:stCxn id="3208563" idx="2"/>
            <a:endCxn id="3208631" idx="2"/>
          </p:cNvCxnSpPr>
          <p:nvPr/>
        </p:nvCxnSpPr>
        <p:spPr bwMode="auto">
          <a:xfrm rot="10800000" flipH="1" flipV="1">
            <a:off x="7799388" y="2144713"/>
            <a:ext cx="1587" cy="1771650"/>
          </a:xfrm>
          <a:prstGeom prst="curvedConnector3">
            <a:avLst>
              <a:gd name="adj1" fmla="val -59300014"/>
            </a:avLst>
          </a:prstGeom>
          <a:noFill/>
          <a:ln w="19050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3208577" name="Line 385"/>
          <p:cNvSpPr>
            <a:spLocks noChangeShapeType="1"/>
          </p:cNvSpPr>
          <p:nvPr/>
        </p:nvSpPr>
        <p:spPr bwMode="auto">
          <a:xfrm flipH="1">
            <a:off x="7686675" y="2954338"/>
            <a:ext cx="609600" cy="4762"/>
          </a:xfrm>
          <a:prstGeom prst="line">
            <a:avLst/>
          </a:prstGeom>
          <a:noFill/>
          <a:ln w="38100" cmpd="dbl">
            <a:solidFill>
              <a:srgbClr val="33CC33"/>
            </a:solidFill>
            <a:round/>
            <a:headEnd type="triangle" w="med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78" name="Line 386"/>
          <p:cNvSpPr>
            <a:spLocks noChangeShapeType="1"/>
          </p:cNvSpPr>
          <p:nvPr/>
        </p:nvSpPr>
        <p:spPr bwMode="auto">
          <a:xfrm flipV="1">
            <a:off x="7913688" y="2724150"/>
            <a:ext cx="1587" cy="619125"/>
          </a:xfrm>
          <a:prstGeom prst="line">
            <a:avLst/>
          </a:prstGeom>
          <a:noFill/>
          <a:ln w="38100" cmpd="dbl">
            <a:solidFill>
              <a:srgbClr val="33CC33"/>
            </a:solidFill>
            <a:round/>
            <a:headEnd type="triangle" w="med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06" name="Line 314"/>
          <p:cNvSpPr>
            <a:spLocks noChangeShapeType="1"/>
          </p:cNvSpPr>
          <p:nvPr/>
        </p:nvSpPr>
        <p:spPr bwMode="auto">
          <a:xfrm flipH="1">
            <a:off x="5295900" y="2957513"/>
            <a:ext cx="609600" cy="4762"/>
          </a:xfrm>
          <a:prstGeom prst="line">
            <a:avLst/>
          </a:prstGeom>
          <a:noFill/>
          <a:ln w="38100" cmpd="dbl">
            <a:solidFill>
              <a:srgbClr val="33CC33"/>
            </a:solidFill>
            <a:round/>
            <a:headEnd type="triangle" w="med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8507" name="Line 315"/>
          <p:cNvSpPr>
            <a:spLocks noChangeShapeType="1"/>
          </p:cNvSpPr>
          <p:nvPr/>
        </p:nvSpPr>
        <p:spPr bwMode="auto">
          <a:xfrm flipV="1">
            <a:off x="5522913" y="2727325"/>
            <a:ext cx="1587" cy="619125"/>
          </a:xfrm>
          <a:prstGeom prst="line">
            <a:avLst/>
          </a:prstGeom>
          <a:noFill/>
          <a:ln w="38100" cmpd="dbl">
            <a:solidFill>
              <a:srgbClr val="33CC33"/>
            </a:solidFill>
            <a:round/>
            <a:headEnd type="triangle" w="med" len="sm"/>
            <a:tailEnd/>
          </a:ln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6" name="Group 483"/>
          <p:cNvGrpSpPr>
            <a:grpSpLocks/>
          </p:cNvGrpSpPr>
          <p:nvPr/>
        </p:nvGrpSpPr>
        <p:grpSpPr bwMode="auto">
          <a:xfrm>
            <a:off x="6324600" y="3505200"/>
            <a:ext cx="819150" cy="928688"/>
            <a:chOff x="2352" y="1008"/>
            <a:chExt cx="686" cy="777"/>
          </a:xfrm>
        </p:grpSpPr>
        <p:grpSp>
          <p:nvGrpSpPr>
            <p:cNvPr id="7" name="Group 484"/>
            <p:cNvGrpSpPr>
              <a:grpSpLocks/>
            </p:cNvGrpSpPr>
            <p:nvPr/>
          </p:nvGrpSpPr>
          <p:grpSpPr bwMode="auto">
            <a:xfrm>
              <a:off x="2353" y="1008"/>
              <a:ext cx="685" cy="777"/>
              <a:chOff x="3321" y="2007"/>
              <a:chExt cx="685" cy="777"/>
            </a:xfrm>
          </p:grpSpPr>
          <p:sp>
            <p:nvSpPr>
              <p:cNvPr id="260189" name="Oval 485"/>
              <p:cNvSpPr>
                <a:spLocks noChangeArrowheads="1"/>
              </p:cNvSpPr>
              <p:nvPr/>
            </p:nvSpPr>
            <p:spPr bwMode="auto">
              <a:xfrm>
                <a:off x="3321" y="2326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0190" name="AutoShape 486"/>
              <p:cNvCxnSpPr>
                <a:cxnSpLocks noChangeShapeType="1"/>
                <a:stCxn id="260189" idx="5"/>
                <a:endCxn id="260192" idx="1"/>
              </p:cNvCxnSpPr>
              <p:nvPr/>
            </p:nvCxnSpPr>
            <p:spPr bwMode="auto">
              <a:xfrm>
                <a:off x="3452" y="2466"/>
                <a:ext cx="157" cy="17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0191" name="AutoShape 487"/>
              <p:cNvCxnSpPr>
                <a:cxnSpLocks noChangeShapeType="1"/>
                <a:stCxn id="260193" idx="2"/>
                <a:endCxn id="260189" idx="6"/>
              </p:cNvCxnSpPr>
              <p:nvPr/>
            </p:nvCxnSpPr>
            <p:spPr bwMode="auto">
              <a:xfrm flipH="1">
                <a:off x="3483" y="2403"/>
                <a:ext cx="361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0192" name="Oval 488"/>
              <p:cNvSpPr>
                <a:spLocks noChangeArrowheads="1"/>
              </p:cNvSpPr>
              <p:nvPr/>
            </p:nvSpPr>
            <p:spPr bwMode="auto">
              <a:xfrm>
                <a:off x="3587" y="2631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193" name="Oval 489"/>
              <p:cNvSpPr>
                <a:spLocks noChangeArrowheads="1"/>
              </p:cNvSpPr>
              <p:nvPr/>
            </p:nvSpPr>
            <p:spPr bwMode="auto">
              <a:xfrm>
                <a:off x="3853" y="2326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194" name="Oval 490"/>
              <p:cNvSpPr>
                <a:spLocks noChangeArrowheads="1"/>
              </p:cNvSpPr>
              <p:nvPr/>
            </p:nvSpPr>
            <p:spPr bwMode="auto">
              <a:xfrm>
                <a:off x="3587" y="2007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0195" name="AutoShape 491"/>
              <p:cNvCxnSpPr>
                <a:cxnSpLocks noChangeShapeType="1"/>
                <a:stCxn id="260193" idx="3"/>
                <a:endCxn id="260192" idx="7"/>
              </p:cNvCxnSpPr>
              <p:nvPr/>
            </p:nvCxnSpPr>
            <p:spPr bwMode="auto">
              <a:xfrm flipH="1">
                <a:off x="3718" y="2466"/>
                <a:ext cx="157" cy="17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0196" name="AutoShape 492"/>
              <p:cNvCxnSpPr>
                <a:cxnSpLocks noChangeShapeType="1"/>
                <a:stCxn id="260194" idx="3"/>
                <a:endCxn id="260189" idx="7"/>
              </p:cNvCxnSpPr>
              <p:nvPr/>
            </p:nvCxnSpPr>
            <p:spPr bwMode="auto">
              <a:xfrm flipH="1">
                <a:off x="3452" y="2147"/>
                <a:ext cx="157" cy="192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0197" name="AutoShape 493"/>
              <p:cNvCxnSpPr>
                <a:cxnSpLocks noChangeShapeType="1"/>
                <a:stCxn id="260194" idx="5"/>
                <a:endCxn id="260193" idx="1"/>
              </p:cNvCxnSpPr>
              <p:nvPr/>
            </p:nvCxnSpPr>
            <p:spPr bwMode="auto">
              <a:xfrm>
                <a:off x="3718" y="2147"/>
                <a:ext cx="157" cy="192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60179" name="Line 494"/>
            <p:cNvSpPr>
              <a:spLocks noChangeShapeType="1"/>
            </p:cNvSpPr>
            <p:nvPr/>
          </p:nvSpPr>
          <p:spPr bwMode="auto">
            <a:xfrm flipV="1">
              <a:off x="2442" y="1116"/>
              <a:ext cx="160" cy="189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 type="triangl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0180" name="Line 495"/>
            <p:cNvSpPr>
              <a:spLocks noChangeShapeType="1"/>
            </p:cNvSpPr>
            <p:nvPr/>
          </p:nvSpPr>
          <p:spPr bwMode="auto">
            <a:xfrm flipH="1" flipV="1">
              <a:off x="2790" y="1124"/>
              <a:ext cx="158" cy="183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0181" name="Line 496"/>
            <p:cNvSpPr>
              <a:spLocks noChangeShapeType="1"/>
            </p:cNvSpPr>
            <p:nvPr/>
          </p:nvSpPr>
          <p:spPr bwMode="auto">
            <a:xfrm flipH="1" flipV="1">
              <a:off x="2526" y="1366"/>
              <a:ext cx="348" cy="0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 type="none" w="med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0182" name="Oval 497"/>
            <p:cNvSpPr>
              <a:spLocks noChangeArrowheads="1"/>
            </p:cNvSpPr>
            <p:nvPr/>
          </p:nvSpPr>
          <p:spPr bwMode="auto">
            <a:xfrm>
              <a:off x="2352" y="1327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83" name="Oval 498"/>
            <p:cNvSpPr>
              <a:spLocks noChangeArrowheads="1"/>
            </p:cNvSpPr>
            <p:nvPr/>
          </p:nvSpPr>
          <p:spPr bwMode="auto">
            <a:xfrm>
              <a:off x="2618" y="163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84" name="Oval 499"/>
            <p:cNvSpPr>
              <a:spLocks noChangeArrowheads="1"/>
            </p:cNvSpPr>
            <p:nvPr/>
          </p:nvSpPr>
          <p:spPr bwMode="auto">
            <a:xfrm>
              <a:off x="2884" y="132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85" name="Oval 500"/>
            <p:cNvSpPr>
              <a:spLocks noChangeArrowheads="1"/>
            </p:cNvSpPr>
            <p:nvPr/>
          </p:nvSpPr>
          <p:spPr bwMode="auto">
            <a:xfrm>
              <a:off x="2618" y="1008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186" name="Line 501"/>
            <p:cNvSpPr>
              <a:spLocks noChangeShapeType="1"/>
            </p:cNvSpPr>
            <p:nvPr/>
          </p:nvSpPr>
          <p:spPr bwMode="auto">
            <a:xfrm flipH="1" flipV="1">
              <a:off x="2444" y="1498"/>
              <a:ext cx="158" cy="183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0187" name="Line 502"/>
            <p:cNvSpPr>
              <a:spLocks noChangeShapeType="1"/>
            </p:cNvSpPr>
            <p:nvPr/>
          </p:nvSpPr>
          <p:spPr bwMode="auto">
            <a:xfrm flipV="1">
              <a:off x="2786" y="1497"/>
              <a:ext cx="160" cy="189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0188" name="Line 503"/>
            <p:cNvSpPr>
              <a:spLocks noChangeShapeType="1"/>
            </p:cNvSpPr>
            <p:nvPr/>
          </p:nvSpPr>
          <p:spPr bwMode="auto">
            <a:xfrm flipV="1">
              <a:off x="2698" y="1183"/>
              <a:ext cx="0" cy="429"/>
            </a:xfrm>
            <a:prstGeom prst="line">
              <a:avLst/>
            </a:prstGeom>
            <a:noFill/>
            <a:ln w="38100" cmpd="dbl">
              <a:solidFill>
                <a:srgbClr val="33CC33"/>
              </a:solidFill>
              <a:round/>
              <a:headEnd type="triangle" w="med" len="sm"/>
              <a:tailEnd type="triangle" w="med" len="sm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sp>
        <p:nvSpPr>
          <p:cNvPr id="3208696" name="Rectangle 504"/>
          <p:cNvSpPr>
            <a:spLocks noChangeArrowheads="1"/>
          </p:cNvSpPr>
          <p:nvPr/>
        </p:nvSpPr>
        <p:spPr bwMode="auto">
          <a:xfrm>
            <a:off x="5594350" y="4419600"/>
            <a:ext cx="2235200" cy="46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3-colorability </a:t>
            </a:r>
          </a:p>
          <a:p>
            <a:pPr algn="ctr">
              <a:lnSpc>
                <a:spcPct val="80000"/>
              </a:lnSpc>
            </a:pPr>
            <a:r>
              <a:rPr lang="en-US" b="0">
                <a:solidFill>
                  <a:srgbClr val="FF00FF"/>
                </a:solidFill>
              </a:rPr>
              <a:t>constraint propagation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08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08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08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20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208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208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20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0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20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20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20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20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20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320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20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208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208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20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0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08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208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0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0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0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08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08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08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1000"/>
                                        <p:tgtEl>
                                          <p:spTgt spid="320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000"/>
                                        <p:tgtEl>
                                          <p:spTgt spid="320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320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1000"/>
                                        <p:tgtEl>
                                          <p:spTgt spid="320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320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320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1000"/>
                                        <p:tgtEl>
                                          <p:spTgt spid="320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1000"/>
                                        <p:tgtEl>
                                          <p:spTgt spid="320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20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1000"/>
                                        <p:tgtEl>
                                          <p:spTgt spid="320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1000"/>
                                        <p:tgtEl>
                                          <p:spTgt spid="320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320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320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320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320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1000"/>
                                        <p:tgtEl>
                                          <p:spTgt spid="320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1000"/>
                                        <p:tgtEl>
                                          <p:spTgt spid="320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320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1000"/>
                                        <p:tgtEl>
                                          <p:spTgt spid="320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1000"/>
                                        <p:tgtEl>
                                          <p:spTgt spid="3208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320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1000"/>
                                        <p:tgtEl>
                                          <p:spTgt spid="320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6" dur="1000"/>
                                        <p:tgtEl>
                                          <p:spTgt spid="3208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320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"/>
                            </p:stCondLst>
                            <p:childTnLst>
                              <p:par>
                                <p:cTn id="2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1000"/>
                                        <p:tgtEl>
                                          <p:spTgt spid="32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320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20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000"/>
                            </p:stCondLst>
                            <p:childTnLst>
                              <p:par>
                                <p:cTn id="2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1000"/>
                                        <p:tgtEl>
                                          <p:spTgt spid="320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1000"/>
                                        <p:tgtEl>
                                          <p:spTgt spid="320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20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1000"/>
                                        <p:tgtEl>
                                          <p:spTgt spid="320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9" dur="1000"/>
                                        <p:tgtEl>
                                          <p:spTgt spid="320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000"/>
                            </p:stCondLst>
                            <p:childTnLst>
                              <p:par>
                                <p:cTn id="2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3208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"/>
                            </p:stCondLst>
                            <p:childTnLst>
                              <p:par>
                                <p:cTn id="2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7" dur="1000"/>
                                        <p:tgtEl>
                                          <p:spTgt spid="320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0" dur="1000"/>
                                        <p:tgtEl>
                                          <p:spTgt spid="320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"/>
                            </p:stCondLst>
                            <p:childTnLst>
                              <p:par>
                                <p:cTn id="2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3208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8" dur="1000"/>
                                        <p:tgtEl>
                                          <p:spTgt spid="320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1" dur="1000"/>
                                        <p:tgtEl>
                                          <p:spTgt spid="320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32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9" dur="1000"/>
                                        <p:tgtEl>
                                          <p:spTgt spid="320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2" dur="500"/>
                                        <p:tgtEl>
                                          <p:spTgt spid="320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3208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2000"/>
                                        <p:tgtEl>
                                          <p:spTgt spid="3208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000"/>
                            </p:stCondLst>
                            <p:childTnLst>
                              <p:par>
                                <p:cTn id="3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3208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3208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4000"/>
                            </p:stCondLst>
                            <p:childTnLst>
                              <p:par>
                                <p:cTn id="3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1000"/>
                                        <p:tgtEl>
                                          <p:spTgt spid="320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2000" fill="hold"/>
                                        <p:tgtEl>
                                          <p:spTgt spid="3208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3208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2000" fill="hold"/>
                                        <p:tgtEl>
                                          <p:spTgt spid="3208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000" fill="hold"/>
                                        <p:tgtEl>
                                          <p:spTgt spid="3208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320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2000" fill="hold"/>
                                        <p:tgtEl>
                                          <p:spTgt spid="320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0" fill="hold"/>
                                        <p:tgtEl>
                                          <p:spTgt spid="320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000"/>
                            </p:stCondLst>
                            <p:childTnLst>
                              <p:par>
                                <p:cTn id="3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4" dur="1000"/>
                                        <p:tgtEl>
                                          <p:spTgt spid="320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000"/>
                            </p:stCondLst>
                            <p:childTnLst>
                              <p:par>
                                <p:cTn id="3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2000" fill="hold"/>
                                        <p:tgtEl>
                                          <p:spTgt spid="3208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0" fill="hold"/>
                                        <p:tgtEl>
                                          <p:spTgt spid="3208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2000" fill="hold"/>
                                        <p:tgtEl>
                                          <p:spTgt spid="320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2000" fill="hold"/>
                                        <p:tgtEl>
                                          <p:spTgt spid="320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1000"/>
                                        <p:tgtEl>
                                          <p:spTgt spid="320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8351" grpId="0" animBg="1"/>
      <p:bldP spid="3208352" grpId="0" animBg="1"/>
      <p:bldP spid="3208353" grpId="0" animBg="1"/>
      <p:bldP spid="3208354" grpId="0" animBg="1"/>
      <p:bldP spid="3208355" grpId="0" animBg="1"/>
      <p:bldP spid="3208362" grpId="0" animBg="1"/>
      <p:bldP spid="3208363" grpId="0" animBg="1"/>
      <p:bldP spid="3208364" grpId="0" animBg="1"/>
      <p:bldP spid="3208371" grpId="0" animBg="1"/>
      <p:bldP spid="3208372" grpId="0" animBg="1"/>
      <p:bldP spid="3208373" grpId="0" animBg="1"/>
      <p:bldP spid="3208374" grpId="0" animBg="1"/>
      <p:bldP spid="3208375" grpId="0" animBg="1"/>
      <p:bldP spid="3208508" grpId="0" animBg="1"/>
      <p:bldP spid="3208509" grpId="0" animBg="1"/>
      <p:bldP spid="3208510" grpId="0" animBg="1"/>
      <p:bldP spid="3208511" grpId="0" animBg="1"/>
      <p:bldP spid="3208512" grpId="0" animBg="1"/>
      <p:bldP spid="3208513" grpId="0" animBg="1"/>
      <p:bldP spid="3208514" grpId="0" animBg="1"/>
      <p:bldP spid="3208515" grpId="0" animBg="1"/>
      <p:bldP spid="3208517" grpId="0" animBg="1"/>
      <p:bldP spid="3208519" grpId="0" animBg="1"/>
      <p:bldP spid="3208520" grpId="0" animBg="1"/>
      <p:bldP spid="3208521" grpId="0" animBg="1"/>
      <p:bldP spid="3208522" grpId="0" animBg="1"/>
      <p:bldP spid="3208562" grpId="0" animBg="1"/>
      <p:bldP spid="3208564" grpId="0" animBg="1"/>
      <p:bldP spid="3208565" grpId="0" animBg="1"/>
      <p:bldP spid="3208566" grpId="0" animBg="1"/>
      <p:bldP spid="3208567" grpId="0" animBg="1"/>
      <p:bldP spid="3208568" grpId="0" animBg="1"/>
      <p:bldP spid="3208569" grpId="0" animBg="1"/>
      <p:bldP spid="3208570" grpId="0" animBg="1"/>
      <p:bldP spid="3208571" grpId="0" animBg="1"/>
      <p:bldP spid="3208572" grpId="0" animBg="1"/>
      <p:bldP spid="3208573" grpId="0" animBg="1"/>
      <p:bldP spid="3208574" grpId="0" animBg="1"/>
      <p:bldP spid="3208575" grpId="0" animBg="1"/>
      <p:bldP spid="3208576" grpId="0" animBg="1"/>
      <p:bldP spid="3208579" grpId="0" animBg="1"/>
      <p:bldP spid="3208580" grpId="0" animBg="1"/>
      <p:bldP spid="3208581" grpId="0" animBg="1"/>
      <p:bldP spid="3208582" grpId="0" animBg="1"/>
      <p:bldP spid="3208583" grpId="0" animBg="1"/>
      <p:bldP spid="3208584" grpId="0" animBg="1"/>
      <p:bldP spid="3208585" grpId="0" animBg="1"/>
      <p:bldP spid="3208586" grpId="0" animBg="1"/>
      <p:bldP spid="3208587" grpId="0" animBg="1"/>
      <p:bldP spid="3208588" grpId="0" animBg="1"/>
      <p:bldP spid="3208589" grpId="0" animBg="1"/>
      <p:bldP spid="3208590" grpId="0" animBg="1"/>
      <p:bldP spid="3208591" grpId="0" animBg="1"/>
      <p:bldP spid="3208630" grpId="0" animBg="1"/>
      <p:bldP spid="3208300" grpId="0" animBg="1"/>
      <p:bldP spid="3208302" grpId="0" animBg="1"/>
      <p:bldP spid="3208286" grpId="0" animBg="1"/>
      <p:bldP spid="3208299" grpId="0" animBg="1"/>
      <p:bldP spid="3208563" grpId="0" animBg="1"/>
      <p:bldP spid="3208301" grpId="0" animBg="1"/>
      <p:bldP spid="3208631" grpId="0" animBg="1"/>
      <p:bldP spid="3208632" grpId="0" animBg="1"/>
      <p:bldP spid="3208577" grpId="0" animBg="1"/>
      <p:bldP spid="3208578" grpId="0" animBg="1"/>
      <p:bldP spid="3208506" grpId="0" animBg="1"/>
      <p:bldP spid="3208507" grpId="0" animBg="1"/>
      <p:bldP spid="320869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9849" name="Picture 633" descr="800px-Maqu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600" y="3086100"/>
            <a:ext cx="15621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09714" name="AutoShape 498"/>
          <p:cNvCxnSpPr>
            <a:cxnSpLocks noChangeShapeType="1"/>
            <a:stCxn id="261205" idx="7"/>
            <a:endCxn id="261203" idx="4"/>
          </p:cNvCxnSpPr>
          <p:nvPr/>
        </p:nvCxnSpPr>
        <p:spPr bwMode="auto">
          <a:xfrm flipH="1" flipV="1">
            <a:off x="5768975" y="2682875"/>
            <a:ext cx="2698750" cy="676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9717" name="AutoShape 501"/>
          <p:cNvCxnSpPr>
            <a:cxnSpLocks noChangeShapeType="1"/>
            <a:stCxn id="261205" idx="1"/>
            <a:endCxn id="261202" idx="4"/>
          </p:cNvCxnSpPr>
          <p:nvPr/>
        </p:nvCxnSpPr>
        <p:spPr bwMode="auto">
          <a:xfrm flipH="1">
            <a:off x="5824538" y="3529013"/>
            <a:ext cx="2643187" cy="739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09718" name="AutoShape 502"/>
          <p:cNvCxnSpPr>
            <a:cxnSpLocks noChangeShapeType="1"/>
            <a:stCxn id="261204" idx="6"/>
            <a:endCxn id="261206" idx="2"/>
          </p:cNvCxnSpPr>
          <p:nvPr/>
        </p:nvCxnSpPr>
        <p:spPr bwMode="auto">
          <a:xfrm flipH="1" flipV="1">
            <a:off x="6892925" y="1981200"/>
            <a:ext cx="14288" cy="29146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261126" name="Rectangle 46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Restricted Graph Colorability</a:t>
            </a:r>
          </a:p>
        </p:txBody>
      </p:sp>
      <p:sp>
        <p:nvSpPr>
          <p:cNvPr id="261127" name="Rectangle 47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9264" name="Rectangle 48"/>
          <p:cNvSpPr>
            <a:spLocks noChangeArrowheads="1"/>
          </p:cNvSpPr>
          <p:nvPr/>
        </p:nvSpPr>
        <p:spPr bwMode="auto">
          <a:xfrm>
            <a:off x="76200" y="7620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Idea: use gadgets to eliminate edge intersections!</a:t>
            </a:r>
          </a:p>
        </p:txBody>
      </p:sp>
      <p:sp>
        <p:nvSpPr>
          <p:cNvPr id="3209418" name="Rectangle 202"/>
          <p:cNvSpPr>
            <a:spLocks noChangeArrowheads="1"/>
          </p:cNvSpPr>
          <p:nvPr/>
        </p:nvSpPr>
        <p:spPr bwMode="auto">
          <a:xfrm>
            <a:off x="3429000" y="2743200"/>
            <a:ext cx="194310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Local replacement:</a:t>
            </a:r>
          </a:p>
        </p:txBody>
      </p:sp>
      <p:grpSp>
        <p:nvGrpSpPr>
          <p:cNvPr id="2" name="Group 297"/>
          <p:cNvGrpSpPr>
            <a:grpSpLocks/>
          </p:cNvGrpSpPr>
          <p:nvPr/>
        </p:nvGrpSpPr>
        <p:grpSpPr bwMode="auto">
          <a:xfrm rot="-5400000">
            <a:off x="380207" y="1850231"/>
            <a:ext cx="3429000" cy="3179763"/>
            <a:chOff x="240" y="1261"/>
            <a:chExt cx="2160" cy="2003"/>
          </a:xfrm>
        </p:grpSpPr>
        <p:sp>
          <p:nvSpPr>
            <p:cNvPr id="261297" name="Oval 207"/>
            <p:cNvSpPr>
              <a:spLocks noChangeArrowheads="1"/>
            </p:cNvSpPr>
            <p:nvPr/>
          </p:nvSpPr>
          <p:spPr bwMode="auto">
            <a:xfrm>
              <a:off x="720" y="1296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98" name="Oval 208"/>
            <p:cNvSpPr>
              <a:spLocks noChangeArrowheads="1"/>
            </p:cNvSpPr>
            <p:nvPr/>
          </p:nvSpPr>
          <p:spPr bwMode="auto">
            <a:xfrm>
              <a:off x="1719" y="1261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99" name="Oval 209"/>
            <p:cNvSpPr>
              <a:spLocks noChangeArrowheads="1"/>
            </p:cNvSpPr>
            <p:nvPr/>
          </p:nvSpPr>
          <p:spPr bwMode="auto">
            <a:xfrm>
              <a:off x="240" y="2064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300" name="Oval 210"/>
            <p:cNvSpPr>
              <a:spLocks noChangeArrowheads="1"/>
            </p:cNvSpPr>
            <p:nvPr/>
          </p:nvSpPr>
          <p:spPr bwMode="auto">
            <a:xfrm>
              <a:off x="1240" y="311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301" name="Oval 211"/>
            <p:cNvSpPr>
              <a:spLocks noChangeArrowheads="1"/>
            </p:cNvSpPr>
            <p:nvPr/>
          </p:nvSpPr>
          <p:spPr bwMode="auto">
            <a:xfrm>
              <a:off x="2247" y="2055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302" name="AutoShape 212"/>
            <p:cNvCxnSpPr>
              <a:cxnSpLocks noChangeShapeType="1"/>
              <a:stCxn id="261297" idx="6"/>
              <a:endCxn id="261298" idx="2"/>
            </p:cNvCxnSpPr>
            <p:nvPr/>
          </p:nvCxnSpPr>
          <p:spPr bwMode="auto">
            <a:xfrm flipV="1">
              <a:off x="882" y="1338"/>
              <a:ext cx="828" cy="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303" name="AutoShape 213"/>
            <p:cNvCxnSpPr>
              <a:cxnSpLocks noChangeShapeType="1"/>
              <a:stCxn id="261297" idx="3"/>
              <a:endCxn id="261299" idx="7"/>
            </p:cNvCxnSpPr>
            <p:nvPr/>
          </p:nvCxnSpPr>
          <p:spPr bwMode="auto">
            <a:xfrm flipH="1">
              <a:off x="371" y="1436"/>
              <a:ext cx="371" cy="64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304" name="AutoShape 214"/>
            <p:cNvCxnSpPr>
              <a:cxnSpLocks noChangeShapeType="1"/>
              <a:stCxn id="261300" idx="2"/>
              <a:endCxn id="261299" idx="5"/>
            </p:cNvCxnSpPr>
            <p:nvPr/>
          </p:nvCxnSpPr>
          <p:spPr bwMode="auto">
            <a:xfrm flipH="1" flipV="1">
              <a:off x="371" y="2204"/>
              <a:ext cx="860" cy="98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305" name="AutoShape 215"/>
            <p:cNvCxnSpPr>
              <a:cxnSpLocks noChangeShapeType="1"/>
              <a:stCxn id="261300" idx="7"/>
              <a:endCxn id="261298" idx="4"/>
            </p:cNvCxnSpPr>
            <p:nvPr/>
          </p:nvCxnSpPr>
          <p:spPr bwMode="auto">
            <a:xfrm flipV="1">
              <a:off x="1370" y="1423"/>
              <a:ext cx="426" cy="17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306" name="AutoShape 216"/>
            <p:cNvCxnSpPr>
              <a:cxnSpLocks noChangeShapeType="1"/>
              <a:stCxn id="261300" idx="6"/>
              <a:endCxn id="261301" idx="3"/>
            </p:cNvCxnSpPr>
            <p:nvPr/>
          </p:nvCxnSpPr>
          <p:spPr bwMode="auto">
            <a:xfrm flipV="1">
              <a:off x="1401" y="2195"/>
              <a:ext cx="868" cy="9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307" name="AutoShape 217"/>
            <p:cNvCxnSpPr>
              <a:cxnSpLocks noChangeShapeType="1"/>
              <a:stCxn id="261301" idx="1"/>
              <a:endCxn id="261298" idx="5"/>
            </p:cNvCxnSpPr>
            <p:nvPr/>
          </p:nvCxnSpPr>
          <p:spPr bwMode="auto">
            <a:xfrm flipH="1" flipV="1">
              <a:off x="1850" y="1401"/>
              <a:ext cx="419" cy="66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308" name="AutoShape 218"/>
            <p:cNvCxnSpPr>
              <a:cxnSpLocks noChangeShapeType="1"/>
              <a:stCxn id="261300" idx="1"/>
              <a:endCxn id="261297" idx="4"/>
            </p:cNvCxnSpPr>
            <p:nvPr/>
          </p:nvCxnSpPr>
          <p:spPr bwMode="auto">
            <a:xfrm flipH="1" flipV="1">
              <a:off x="797" y="1458"/>
              <a:ext cx="465" cy="166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309" name="AutoShape 219"/>
            <p:cNvCxnSpPr>
              <a:cxnSpLocks noChangeShapeType="1"/>
              <a:stCxn id="261299" idx="6"/>
              <a:endCxn id="261301" idx="2"/>
            </p:cNvCxnSpPr>
            <p:nvPr/>
          </p:nvCxnSpPr>
          <p:spPr bwMode="auto">
            <a:xfrm flipV="1">
              <a:off x="402" y="2132"/>
              <a:ext cx="1836" cy="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616"/>
          <p:cNvGrpSpPr>
            <a:grpSpLocks/>
          </p:cNvGrpSpPr>
          <p:nvPr/>
        </p:nvGrpSpPr>
        <p:grpSpPr bwMode="auto">
          <a:xfrm>
            <a:off x="2971800" y="1397000"/>
            <a:ext cx="1089025" cy="1233488"/>
            <a:chOff x="2352" y="1008"/>
            <a:chExt cx="686" cy="777"/>
          </a:xfrm>
        </p:grpSpPr>
        <p:grpSp>
          <p:nvGrpSpPr>
            <p:cNvPr id="4" name="Group 350"/>
            <p:cNvGrpSpPr>
              <a:grpSpLocks/>
            </p:cNvGrpSpPr>
            <p:nvPr/>
          </p:nvGrpSpPr>
          <p:grpSpPr bwMode="auto">
            <a:xfrm>
              <a:off x="2353" y="1008"/>
              <a:ext cx="685" cy="777"/>
              <a:chOff x="3321" y="2007"/>
              <a:chExt cx="685" cy="777"/>
            </a:xfrm>
          </p:grpSpPr>
          <p:sp>
            <p:nvSpPr>
              <p:cNvPr id="261288" name="Oval 351"/>
              <p:cNvSpPr>
                <a:spLocks noChangeArrowheads="1"/>
              </p:cNvSpPr>
              <p:nvPr/>
            </p:nvSpPr>
            <p:spPr bwMode="auto">
              <a:xfrm>
                <a:off x="3321" y="2326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1289" name="AutoShape 352"/>
              <p:cNvCxnSpPr>
                <a:cxnSpLocks noChangeShapeType="1"/>
                <a:stCxn id="261288" idx="5"/>
                <a:endCxn id="261291" idx="1"/>
              </p:cNvCxnSpPr>
              <p:nvPr/>
            </p:nvCxnSpPr>
            <p:spPr bwMode="auto">
              <a:xfrm>
                <a:off x="3452" y="2466"/>
                <a:ext cx="157" cy="17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1290" name="AutoShape 353"/>
              <p:cNvCxnSpPr>
                <a:cxnSpLocks noChangeShapeType="1"/>
                <a:stCxn id="261292" idx="2"/>
                <a:endCxn id="261288" idx="6"/>
              </p:cNvCxnSpPr>
              <p:nvPr/>
            </p:nvCxnSpPr>
            <p:spPr bwMode="auto">
              <a:xfrm flipH="1">
                <a:off x="3483" y="2403"/>
                <a:ext cx="361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1291" name="Oval 354"/>
              <p:cNvSpPr>
                <a:spLocks noChangeArrowheads="1"/>
              </p:cNvSpPr>
              <p:nvPr/>
            </p:nvSpPr>
            <p:spPr bwMode="auto">
              <a:xfrm>
                <a:off x="3587" y="2631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292" name="Oval 355"/>
              <p:cNvSpPr>
                <a:spLocks noChangeArrowheads="1"/>
              </p:cNvSpPr>
              <p:nvPr/>
            </p:nvSpPr>
            <p:spPr bwMode="auto">
              <a:xfrm>
                <a:off x="3853" y="2326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293" name="Oval 356"/>
              <p:cNvSpPr>
                <a:spLocks noChangeArrowheads="1"/>
              </p:cNvSpPr>
              <p:nvPr/>
            </p:nvSpPr>
            <p:spPr bwMode="auto">
              <a:xfrm>
                <a:off x="3587" y="2007"/>
                <a:ext cx="153" cy="1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1294" name="AutoShape 357"/>
              <p:cNvCxnSpPr>
                <a:cxnSpLocks noChangeShapeType="1"/>
                <a:stCxn id="261292" idx="3"/>
                <a:endCxn id="261291" idx="7"/>
              </p:cNvCxnSpPr>
              <p:nvPr/>
            </p:nvCxnSpPr>
            <p:spPr bwMode="auto">
              <a:xfrm flipH="1">
                <a:off x="3718" y="2466"/>
                <a:ext cx="157" cy="17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1295" name="AutoShape 358"/>
              <p:cNvCxnSpPr>
                <a:cxnSpLocks noChangeShapeType="1"/>
                <a:stCxn id="261293" idx="3"/>
                <a:endCxn id="261288" idx="7"/>
              </p:cNvCxnSpPr>
              <p:nvPr/>
            </p:nvCxnSpPr>
            <p:spPr bwMode="auto">
              <a:xfrm flipH="1">
                <a:off x="3452" y="2147"/>
                <a:ext cx="157" cy="192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1296" name="AutoShape 359"/>
              <p:cNvCxnSpPr>
                <a:cxnSpLocks noChangeShapeType="1"/>
                <a:stCxn id="261293" idx="5"/>
                <a:endCxn id="261292" idx="1"/>
              </p:cNvCxnSpPr>
              <p:nvPr/>
            </p:nvCxnSpPr>
            <p:spPr bwMode="auto">
              <a:xfrm>
                <a:off x="3718" y="2147"/>
                <a:ext cx="157" cy="192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61278" name="Line 360"/>
            <p:cNvSpPr>
              <a:spLocks noChangeShapeType="1"/>
            </p:cNvSpPr>
            <p:nvPr/>
          </p:nvSpPr>
          <p:spPr bwMode="auto">
            <a:xfrm flipV="1">
              <a:off x="2442" y="1116"/>
              <a:ext cx="160" cy="189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 type="triangl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1279" name="Line 361"/>
            <p:cNvSpPr>
              <a:spLocks noChangeShapeType="1"/>
            </p:cNvSpPr>
            <p:nvPr/>
          </p:nvSpPr>
          <p:spPr bwMode="auto">
            <a:xfrm flipH="1" flipV="1">
              <a:off x="2790" y="1124"/>
              <a:ext cx="158" cy="183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 type="none" w="sm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1280" name="Line 362"/>
            <p:cNvSpPr>
              <a:spLocks noChangeShapeType="1"/>
            </p:cNvSpPr>
            <p:nvPr/>
          </p:nvSpPr>
          <p:spPr bwMode="auto">
            <a:xfrm flipH="1" flipV="1">
              <a:off x="2526" y="1366"/>
              <a:ext cx="348" cy="0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 type="none" w="med" len="sm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1281" name="Oval 363"/>
            <p:cNvSpPr>
              <a:spLocks noChangeArrowheads="1"/>
            </p:cNvSpPr>
            <p:nvPr/>
          </p:nvSpPr>
          <p:spPr bwMode="auto">
            <a:xfrm>
              <a:off x="2352" y="1327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82" name="Oval 364"/>
            <p:cNvSpPr>
              <a:spLocks noChangeArrowheads="1"/>
            </p:cNvSpPr>
            <p:nvPr/>
          </p:nvSpPr>
          <p:spPr bwMode="auto">
            <a:xfrm>
              <a:off x="2618" y="163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83" name="Oval 365"/>
            <p:cNvSpPr>
              <a:spLocks noChangeArrowheads="1"/>
            </p:cNvSpPr>
            <p:nvPr/>
          </p:nvSpPr>
          <p:spPr bwMode="auto">
            <a:xfrm>
              <a:off x="2884" y="1327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84" name="Oval 366"/>
            <p:cNvSpPr>
              <a:spLocks noChangeArrowheads="1"/>
            </p:cNvSpPr>
            <p:nvPr/>
          </p:nvSpPr>
          <p:spPr bwMode="auto">
            <a:xfrm>
              <a:off x="2618" y="1008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85" name="Line 367"/>
            <p:cNvSpPr>
              <a:spLocks noChangeShapeType="1"/>
            </p:cNvSpPr>
            <p:nvPr/>
          </p:nvSpPr>
          <p:spPr bwMode="auto">
            <a:xfrm flipH="1" flipV="1">
              <a:off x="2444" y="1498"/>
              <a:ext cx="158" cy="183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1286" name="Line 368"/>
            <p:cNvSpPr>
              <a:spLocks noChangeShapeType="1"/>
            </p:cNvSpPr>
            <p:nvPr/>
          </p:nvSpPr>
          <p:spPr bwMode="auto">
            <a:xfrm flipV="1">
              <a:off x="2786" y="1497"/>
              <a:ext cx="160" cy="189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 type="triangle" w="sm" len="sm"/>
              <a:tailEnd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261287" name="Line 369"/>
            <p:cNvSpPr>
              <a:spLocks noChangeShapeType="1"/>
            </p:cNvSpPr>
            <p:nvPr/>
          </p:nvSpPr>
          <p:spPr bwMode="auto">
            <a:xfrm flipV="1">
              <a:off x="2698" y="1183"/>
              <a:ext cx="0" cy="429"/>
            </a:xfrm>
            <a:prstGeom prst="line">
              <a:avLst/>
            </a:prstGeom>
            <a:noFill/>
            <a:ln w="38100" cmpd="dbl">
              <a:solidFill>
                <a:srgbClr val="33CC33"/>
              </a:solidFill>
              <a:round/>
              <a:headEnd type="triangle" w="med" len="sm"/>
              <a:tailEnd type="triangle" w="med" len="sm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grpSp>
        <p:nvGrpSpPr>
          <p:cNvPr id="5" name="Group 312"/>
          <p:cNvGrpSpPr>
            <a:grpSpLocks/>
          </p:cNvGrpSpPr>
          <p:nvPr/>
        </p:nvGrpSpPr>
        <p:grpSpPr bwMode="auto">
          <a:xfrm rot="-5400000">
            <a:off x="6488113" y="2454275"/>
            <a:ext cx="825500" cy="838200"/>
            <a:chOff x="192" y="1587"/>
            <a:chExt cx="1248" cy="1266"/>
          </a:xfrm>
        </p:grpSpPr>
        <p:sp>
          <p:nvSpPr>
            <p:cNvPr id="261240" name="Oval 313"/>
            <p:cNvSpPr>
              <a:spLocks noChangeArrowheads="1"/>
            </p:cNvSpPr>
            <p:nvPr/>
          </p:nvSpPr>
          <p:spPr bwMode="auto">
            <a:xfrm>
              <a:off x="465" y="2143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41" name="Oval 314"/>
            <p:cNvSpPr>
              <a:spLocks noChangeArrowheads="1"/>
            </p:cNvSpPr>
            <p:nvPr/>
          </p:nvSpPr>
          <p:spPr bwMode="auto">
            <a:xfrm>
              <a:off x="739" y="2421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42" name="Oval 315"/>
            <p:cNvSpPr>
              <a:spLocks noChangeArrowheads="1"/>
            </p:cNvSpPr>
            <p:nvPr/>
          </p:nvSpPr>
          <p:spPr bwMode="auto">
            <a:xfrm>
              <a:off x="465" y="1865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43" name="Oval 316"/>
            <p:cNvSpPr>
              <a:spLocks noChangeArrowheads="1"/>
            </p:cNvSpPr>
            <p:nvPr/>
          </p:nvSpPr>
          <p:spPr bwMode="auto">
            <a:xfrm>
              <a:off x="466" y="2421"/>
              <a:ext cx="152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44" name="Oval 317"/>
            <p:cNvSpPr>
              <a:spLocks noChangeArrowheads="1"/>
            </p:cNvSpPr>
            <p:nvPr/>
          </p:nvSpPr>
          <p:spPr bwMode="auto">
            <a:xfrm>
              <a:off x="1013" y="2421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45" name="AutoShape 318"/>
            <p:cNvCxnSpPr>
              <a:cxnSpLocks noChangeShapeType="1"/>
              <a:stCxn id="261240" idx="6"/>
              <a:endCxn id="261251" idx="2"/>
            </p:cNvCxnSpPr>
            <p:nvPr/>
          </p:nvCxnSpPr>
          <p:spPr bwMode="auto">
            <a:xfrm>
              <a:off x="627" y="2220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46" name="AutoShape 319"/>
            <p:cNvCxnSpPr>
              <a:cxnSpLocks noChangeShapeType="1"/>
              <a:stCxn id="261253" idx="0"/>
            </p:cNvCxnSpPr>
            <p:nvPr/>
          </p:nvCxnSpPr>
          <p:spPr bwMode="auto">
            <a:xfrm flipV="1">
              <a:off x="816" y="1740"/>
              <a:ext cx="0" cy="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47" name="AutoShape 320"/>
            <p:cNvCxnSpPr>
              <a:cxnSpLocks noChangeShapeType="1"/>
              <a:stCxn id="261253" idx="2"/>
              <a:endCxn id="261242" idx="6"/>
            </p:cNvCxnSpPr>
            <p:nvPr/>
          </p:nvCxnSpPr>
          <p:spPr bwMode="auto">
            <a:xfrm flipH="1">
              <a:off x="627" y="1942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48" name="AutoShape 321"/>
            <p:cNvCxnSpPr>
              <a:cxnSpLocks noChangeShapeType="1"/>
              <a:stCxn id="261243" idx="0"/>
              <a:endCxn id="261240" idx="4"/>
            </p:cNvCxnSpPr>
            <p:nvPr/>
          </p:nvCxnSpPr>
          <p:spPr bwMode="auto">
            <a:xfrm flipV="1">
              <a:off x="542" y="2305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49" name="AutoShape 322"/>
            <p:cNvCxnSpPr>
              <a:cxnSpLocks noChangeShapeType="1"/>
              <a:stCxn id="261260" idx="4"/>
              <a:endCxn id="261252" idx="0"/>
            </p:cNvCxnSpPr>
            <p:nvPr/>
          </p:nvCxnSpPr>
          <p:spPr bwMode="auto">
            <a:xfrm>
              <a:off x="1090" y="2027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50" name="AutoShape 323"/>
            <p:cNvCxnSpPr>
              <a:cxnSpLocks noChangeShapeType="1"/>
              <a:stCxn id="261244" idx="7"/>
              <a:endCxn id="261261" idx="3"/>
            </p:cNvCxnSpPr>
            <p:nvPr/>
          </p:nvCxnSpPr>
          <p:spPr bwMode="auto">
            <a:xfrm flipV="1">
              <a:off x="1144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51" name="Oval 324"/>
            <p:cNvSpPr>
              <a:spLocks noChangeArrowheads="1"/>
            </p:cNvSpPr>
            <p:nvPr/>
          </p:nvSpPr>
          <p:spPr bwMode="auto">
            <a:xfrm>
              <a:off x="739" y="2143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52" name="Oval 325"/>
            <p:cNvSpPr>
              <a:spLocks noChangeArrowheads="1"/>
            </p:cNvSpPr>
            <p:nvPr/>
          </p:nvSpPr>
          <p:spPr bwMode="auto">
            <a:xfrm>
              <a:off x="1013" y="2143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53" name="Oval 326"/>
            <p:cNvSpPr>
              <a:spLocks noChangeArrowheads="1"/>
            </p:cNvSpPr>
            <p:nvPr/>
          </p:nvSpPr>
          <p:spPr bwMode="auto">
            <a:xfrm>
              <a:off x="739" y="1865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54" name="AutoShape 327"/>
            <p:cNvCxnSpPr>
              <a:cxnSpLocks noChangeShapeType="1"/>
              <a:stCxn id="261241" idx="6"/>
              <a:endCxn id="261244" idx="2"/>
            </p:cNvCxnSpPr>
            <p:nvPr/>
          </p:nvCxnSpPr>
          <p:spPr bwMode="auto">
            <a:xfrm>
              <a:off x="901" y="2498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55" name="AutoShape 328"/>
            <p:cNvCxnSpPr>
              <a:cxnSpLocks noChangeShapeType="1"/>
              <a:stCxn id="261252" idx="3"/>
              <a:endCxn id="261241" idx="7"/>
            </p:cNvCxnSpPr>
            <p:nvPr/>
          </p:nvCxnSpPr>
          <p:spPr bwMode="auto">
            <a:xfrm flipH="1">
              <a:off x="870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56" name="AutoShape 329"/>
            <p:cNvCxnSpPr>
              <a:cxnSpLocks noChangeShapeType="1"/>
              <a:stCxn id="261241" idx="1"/>
              <a:endCxn id="261240" idx="5"/>
            </p:cNvCxnSpPr>
            <p:nvPr/>
          </p:nvCxnSpPr>
          <p:spPr bwMode="auto">
            <a:xfrm flipH="1" flipV="1">
              <a:off x="596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57" name="AutoShape 330"/>
            <p:cNvCxnSpPr>
              <a:cxnSpLocks noChangeShapeType="1"/>
              <a:stCxn id="261252" idx="2"/>
              <a:endCxn id="261251" idx="6"/>
            </p:cNvCxnSpPr>
            <p:nvPr/>
          </p:nvCxnSpPr>
          <p:spPr bwMode="auto">
            <a:xfrm flipH="1">
              <a:off x="901" y="2220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58" name="AutoShape 331"/>
            <p:cNvCxnSpPr>
              <a:cxnSpLocks noChangeShapeType="1"/>
              <a:stCxn id="261253" idx="3"/>
              <a:endCxn id="261240" idx="7"/>
            </p:cNvCxnSpPr>
            <p:nvPr/>
          </p:nvCxnSpPr>
          <p:spPr bwMode="auto">
            <a:xfrm flipH="1">
              <a:off x="596" y="2005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59" name="AutoShape 332"/>
            <p:cNvCxnSpPr>
              <a:cxnSpLocks noChangeShapeType="1"/>
              <a:stCxn id="261253" idx="5"/>
              <a:endCxn id="261252" idx="1"/>
            </p:cNvCxnSpPr>
            <p:nvPr/>
          </p:nvCxnSpPr>
          <p:spPr bwMode="auto">
            <a:xfrm>
              <a:off x="870" y="2005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60" name="Oval 333"/>
            <p:cNvSpPr>
              <a:spLocks noChangeArrowheads="1"/>
            </p:cNvSpPr>
            <p:nvPr/>
          </p:nvSpPr>
          <p:spPr bwMode="auto">
            <a:xfrm>
              <a:off x="1013" y="1865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61" name="Oval 334"/>
            <p:cNvSpPr>
              <a:spLocks noChangeArrowheads="1"/>
            </p:cNvSpPr>
            <p:nvPr/>
          </p:nvSpPr>
          <p:spPr bwMode="auto">
            <a:xfrm>
              <a:off x="1287" y="2143"/>
              <a:ext cx="153" cy="153"/>
            </a:xfrm>
            <a:prstGeom prst="ellipse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62" name="Oval 335"/>
            <p:cNvSpPr>
              <a:spLocks noChangeArrowheads="1"/>
            </p:cNvSpPr>
            <p:nvPr/>
          </p:nvSpPr>
          <p:spPr bwMode="auto">
            <a:xfrm>
              <a:off x="192" y="2143"/>
              <a:ext cx="153" cy="153"/>
            </a:xfrm>
            <a:prstGeom prst="ellipse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63" name="Oval 336"/>
            <p:cNvSpPr>
              <a:spLocks noChangeArrowheads="1"/>
            </p:cNvSpPr>
            <p:nvPr/>
          </p:nvSpPr>
          <p:spPr bwMode="auto">
            <a:xfrm>
              <a:off x="739" y="2700"/>
              <a:ext cx="153" cy="153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64" name="Oval 337"/>
            <p:cNvSpPr>
              <a:spLocks noChangeArrowheads="1"/>
            </p:cNvSpPr>
            <p:nvPr/>
          </p:nvSpPr>
          <p:spPr bwMode="auto">
            <a:xfrm>
              <a:off x="739" y="1587"/>
              <a:ext cx="153" cy="153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65" name="AutoShape 338"/>
            <p:cNvCxnSpPr>
              <a:cxnSpLocks noChangeShapeType="1"/>
              <a:stCxn id="261251" idx="0"/>
              <a:endCxn id="261253" idx="4"/>
            </p:cNvCxnSpPr>
            <p:nvPr/>
          </p:nvCxnSpPr>
          <p:spPr bwMode="auto">
            <a:xfrm flipV="1">
              <a:off x="816" y="2027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66" name="AutoShape 339"/>
            <p:cNvCxnSpPr>
              <a:cxnSpLocks noChangeShapeType="1"/>
              <a:stCxn id="261241" idx="0"/>
              <a:endCxn id="261251" idx="4"/>
            </p:cNvCxnSpPr>
            <p:nvPr/>
          </p:nvCxnSpPr>
          <p:spPr bwMode="auto">
            <a:xfrm flipV="1">
              <a:off x="816" y="2305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67" name="AutoShape 340"/>
            <p:cNvCxnSpPr>
              <a:cxnSpLocks noChangeShapeType="1"/>
              <a:stCxn id="261263" idx="0"/>
              <a:endCxn id="261241" idx="4"/>
            </p:cNvCxnSpPr>
            <p:nvPr/>
          </p:nvCxnSpPr>
          <p:spPr bwMode="auto">
            <a:xfrm flipV="1">
              <a:off x="816" y="2583"/>
              <a:ext cx="0" cy="10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68" name="AutoShape 341"/>
            <p:cNvCxnSpPr>
              <a:cxnSpLocks noChangeShapeType="1"/>
              <a:stCxn id="261263" idx="7"/>
              <a:endCxn id="261244" idx="3"/>
            </p:cNvCxnSpPr>
            <p:nvPr/>
          </p:nvCxnSpPr>
          <p:spPr bwMode="auto">
            <a:xfrm flipV="1">
              <a:off x="870" y="2561"/>
              <a:ext cx="165" cy="15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69" name="AutoShape 342"/>
            <p:cNvCxnSpPr>
              <a:cxnSpLocks noChangeShapeType="1"/>
              <a:stCxn id="261243" idx="5"/>
              <a:endCxn id="261263" idx="1"/>
            </p:cNvCxnSpPr>
            <p:nvPr/>
          </p:nvCxnSpPr>
          <p:spPr bwMode="auto">
            <a:xfrm>
              <a:off x="596" y="2561"/>
              <a:ext cx="165" cy="15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70" name="AutoShape 343"/>
            <p:cNvCxnSpPr>
              <a:cxnSpLocks noChangeShapeType="1"/>
              <a:stCxn id="261262" idx="5"/>
              <a:endCxn id="261243" idx="1"/>
            </p:cNvCxnSpPr>
            <p:nvPr/>
          </p:nvCxnSpPr>
          <p:spPr bwMode="auto">
            <a:xfrm>
              <a:off x="323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71" name="AutoShape 344"/>
            <p:cNvCxnSpPr>
              <a:cxnSpLocks noChangeShapeType="1"/>
              <a:stCxn id="261262" idx="6"/>
              <a:endCxn id="261240" idx="2"/>
            </p:cNvCxnSpPr>
            <p:nvPr/>
          </p:nvCxnSpPr>
          <p:spPr bwMode="auto">
            <a:xfrm>
              <a:off x="354" y="2220"/>
              <a:ext cx="10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72" name="AutoShape 345"/>
            <p:cNvCxnSpPr>
              <a:cxnSpLocks noChangeShapeType="1"/>
              <a:stCxn id="261252" idx="6"/>
              <a:endCxn id="261261" idx="2"/>
            </p:cNvCxnSpPr>
            <p:nvPr/>
          </p:nvCxnSpPr>
          <p:spPr bwMode="auto">
            <a:xfrm>
              <a:off x="1175" y="2220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73" name="AutoShape 346"/>
            <p:cNvCxnSpPr>
              <a:cxnSpLocks noChangeShapeType="1"/>
              <a:stCxn id="261242" idx="7"/>
              <a:endCxn id="261264" idx="3"/>
            </p:cNvCxnSpPr>
            <p:nvPr/>
          </p:nvCxnSpPr>
          <p:spPr bwMode="auto">
            <a:xfrm flipV="1">
              <a:off x="596" y="1727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74" name="AutoShape 347"/>
            <p:cNvCxnSpPr>
              <a:cxnSpLocks noChangeShapeType="1"/>
              <a:stCxn id="261262" idx="7"/>
              <a:endCxn id="261242" idx="3"/>
            </p:cNvCxnSpPr>
            <p:nvPr/>
          </p:nvCxnSpPr>
          <p:spPr bwMode="auto">
            <a:xfrm flipV="1">
              <a:off x="323" y="2005"/>
              <a:ext cx="164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75" name="AutoShape 348"/>
            <p:cNvCxnSpPr>
              <a:cxnSpLocks noChangeShapeType="1"/>
              <a:stCxn id="261260" idx="5"/>
              <a:endCxn id="261261" idx="1"/>
            </p:cNvCxnSpPr>
            <p:nvPr/>
          </p:nvCxnSpPr>
          <p:spPr bwMode="auto">
            <a:xfrm>
              <a:off x="1144" y="2005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76" name="AutoShape 349"/>
            <p:cNvCxnSpPr>
              <a:cxnSpLocks noChangeShapeType="1"/>
              <a:stCxn id="261264" idx="5"/>
              <a:endCxn id="261260" idx="1"/>
            </p:cNvCxnSpPr>
            <p:nvPr/>
          </p:nvCxnSpPr>
          <p:spPr bwMode="auto">
            <a:xfrm>
              <a:off x="870" y="1727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6" name="Group 472"/>
          <p:cNvGrpSpPr>
            <a:grpSpLocks/>
          </p:cNvGrpSpPr>
          <p:nvPr/>
        </p:nvGrpSpPr>
        <p:grpSpPr bwMode="auto">
          <a:xfrm>
            <a:off x="5729288" y="2638425"/>
            <a:ext cx="766762" cy="276225"/>
            <a:chOff x="3288" y="1758"/>
            <a:chExt cx="483" cy="174"/>
          </a:xfrm>
        </p:grpSpPr>
        <p:cxnSp>
          <p:nvCxnSpPr>
            <p:cNvPr id="261233" name="AutoShape 415"/>
            <p:cNvCxnSpPr>
              <a:cxnSpLocks noChangeShapeType="1"/>
              <a:stCxn id="261235" idx="0"/>
            </p:cNvCxnSpPr>
            <p:nvPr/>
          </p:nvCxnSpPr>
          <p:spPr bwMode="auto">
            <a:xfrm rot="16200000" flipV="1">
              <a:off x="3342" y="1754"/>
              <a:ext cx="83" cy="19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34" name="AutoShape 416"/>
            <p:cNvCxnSpPr>
              <a:cxnSpLocks noChangeShapeType="1"/>
              <a:endCxn id="261239" idx="0"/>
            </p:cNvCxnSpPr>
            <p:nvPr/>
          </p:nvCxnSpPr>
          <p:spPr bwMode="auto">
            <a:xfrm rot="16200000" flipH="1">
              <a:off x="3397" y="1668"/>
              <a:ext cx="16" cy="20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35" name="Oval 408"/>
            <p:cNvSpPr>
              <a:spLocks noChangeArrowheads="1"/>
            </p:cNvSpPr>
            <p:nvPr/>
          </p:nvSpPr>
          <p:spPr bwMode="auto">
            <a:xfrm rot="-4479301">
              <a:off x="3478" y="1868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36" name="AutoShape 409"/>
            <p:cNvCxnSpPr>
              <a:cxnSpLocks noChangeShapeType="1"/>
              <a:stCxn id="261239" idx="2"/>
              <a:endCxn id="261235" idx="6"/>
            </p:cNvCxnSpPr>
            <p:nvPr/>
          </p:nvCxnSpPr>
          <p:spPr bwMode="auto">
            <a:xfrm flipH="1">
              <a:off x="3518" y="1820"/>
              <a:ext cx="13" cy="4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37" name="AutoShape 410"/>
            <p:cNvCxnSpPr>
              <a:cxnSpLocks noChangeShapeType="1"/>
              <a:stCxn id="261239" idx="4"/>
              <a:endCxn id="261264" idx="7"/>
            </p:cNvCxnSpPr>
            <p:nvPr/>
          </p:nvCxnSpPr>
          <p:spPr bwMode="auto">
            <a:xfrm>
              <a:off x="3570" y="1798"/>
              <a:ext cx="201" cy="8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38" name="AutoShape 412"/>
            <p:cNvCxnSpPr>
              <a:cxnSpLocks noChangeShapeType="1"/>
              <a:stCxn id="261264" idx="0"/>
              <a:endCxn id="261235" idx="4"/>
            </p:cNvCxnSpPr>
            <p:nvPr/>
          </p:nvCxnSpPr>
          <p:spPr bwMode="auto">
            <a:xfrm flipH="1">
              <a:off x="3540" y="1906"/>
              <a:ext cx="222" cy="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39" name="Oval 413"/>
            <p:cNvSpPr>
              <a:spLocks noChangeArrowheads="1"/>
            </p:cNvSpPr>
            <p:nvPr/>
          </p:nvSpPr>
          <p:spPr bwMode="auto">
            <a:xfrm rot="-4479301">
              <a:off x="3508" y="1758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209644" name="AutoShape 428"/>
          <p:cNvCxnSpPr>
            <a:cxnSpLocks noChangeShapeType="1"/>
            <a:stCxn id="261263" idx="4"/>
          </p:cNvCxnSpPr>
          <p:nvPr/>
        </p:nvCxnSpPr>
        <p:spPr bwMode="auto">
          <a:xfrm>
            <a:off x="7319963" y="2873375"/>
            <a:ext cx="1147762" cy="4873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7" name="Group 471"/>
          <p:cNvGrpSpPr>
            <a:grpSpLocks/>
          </p:cNvGrpSpPr>
          <p:nvPr/>
        </p:nvGrpSpPr>
        <p:grpSpPr bwMode="auto">
          <a:xfrm>
            <a:off x="6754813" y="1711325"/>
            <a:ext cx="282575" cy="763588"/>
            <a:chOff x="3934" y="1174"/>
            <a:chExt cx="178" cy="481"/>
          </a:xfrm>
        </p:grpSpPr>
        <p:cxnSp>
          <p:nvCxnSpPr>
            <p:cNvPr id="261226" name="AutoShape 437"/>
            <p:cNvCxnSpPr>
              <a:cxnSpLocks noChangeShapeType="1"/>
              <a:stCxn id="261227" idx="0"/>
            </p:cNvCxnSpPr>
            <p:nvPr/>
          </p:nvCxnSpPr>
          <p:spPr bwMode="auto">
            <a:xfrm flipV="1">
              <a:off x="3966" y="1174"/>
              <a:ext cx="55" cy="2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27" name="Oval 430"/>
            <p:cNvSpPr>
              <a:spLocks noChangeArrowheads="1"/>
            </p:cNvSpPr>
            <p:nvPr/>
          </p:nvSpPr>
          <p:spPr bwMode="auto">
            <a:xfrm>
              <a:off x="3934" y="1471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28" name="AutoShape 431"/>
            <p:cNvCxnSpPr>
              <a:cxnSpLocks noChangeShapeType="1"/>
              <a:stCxn id="261231" idx="2"/>
              <a:endCxn id="261227" idx="6"/>
            </p:cNvCxnSpPr>
            <p:nvPr/>
          </p:nvCxnSpPr>
          <p:spPr bwMode="auto">
            <a:xfrm flipH="1">
              <a:off x="3998" y="1503"/>
              <a:ext cx="5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29" name="AutoShape 432"/>
            <p:cNvCxnSpPr>
              <a:cxnSpLocks noChangeShapeType="1"/>
              <a:stCxn id="261231" idx="4"/>
              <a:endCxn id="261261" idx="5"/>
            </p:cNvCxnSpPr>
            <p:nvPr/>
          </p:nvCxnSpPr>
          <p:spPr bwMode="auto">
            <a:xfrm flipH="1">
              <a:off x="4048" y="1535"/>
              <a:ext cx="32" cy="12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30" name="AutoShape 434"/>
            <p:cNvCxnSpPr>
              <a:cxnSpLocks noChangeShapeType="1"/>
              <a:endCxn id="261227" idx="4"/>
            </p:cNvCxnSpPr>
            <p:nvPr/>
          </p:nvCxnSpPr>
          <p:spPr bwMode="auto">
            <a:xfrm flipH="1" flipV="1">
              <a:off x="3966" y="1535"/>
              <a:ext cx="35" cy="1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31" name="Oval 435"/>
            <p:cNvSpPr>
              <a:spLocks noChangeArrowheads="1"/>
            </p:cNvSpPr>
            <p:nvPr/>
          </p:nvSpPr>
          <p:spPr bwMode="auto">
            <a:xfrm>
              <a:off x="4048" y="1471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32" name="AutoShape 438"/>
            <p:cNvCxnSpPr>
              <a:cxnSpLocks noChangeShapeType="1"/>
              <a:endCxn id="261231" idx="0"/>
            </p:cNvCxnSpPr>
            <p:nvPr/>
          </p:nvCxnSpPr>
          <p:spPr bwMode="auto">
            <a:xfrm>
              <a:off x="4040" y="1325"/>
              <a:ext cx="40" cy="14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8" name="Group 474"/>
          <p:cNvGrpSpPr>
            <a:grpSpLocks/>
          </p:cNvGrpSpPr>
          <p:nvPr/>
        </p:nvGrpSpPr>
        <p:grpSpPr bwMode="auto">
          <a:xfrm>
            <a:off x="6767513" y="3270250"/>
            <a:ext cx="282575" cy="400050"/>
            <a:chOff x="3942" y="2156"/>
            <a:chExt cx="178" cy="252"/>
          </a:xfrm>
        </p:grpSpPr>
        <p:sp>
          <p:nvSpPr>
            <p:cNvPr id="261219" name="Oval 440"/>
            <p:cNvSpPr>
              <a:spLocks noChangeArrowheads="1"/>
            </p:cNvSpPr>
            <p:nvPr/>
          </p:nvSpPr>
          <p:spPr bwMode="auto">
            <a:xfrm>
              <a:off x="3942" y="2241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20" name="AutoShape 441"/>
            <p:cNvCxnSpPr>
              <a:cxnSpLocks noChangeShapeType="1"/>
              <a:stCxn id="261223" idx="2"/>
              <a:endCxn id="261219" idx="6"/>
            </p:cNvCxnSpPr>
            <p:nvPr/>
          </p:nvCxnSpPr>
          <p:spPr bwMode="auto">
            <a:xfrm flipH="1">
              <a:off x="4006" y="2273"/>
              <a:ext cx="5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21" name="AutoShape 442"/>
            <p:cNvCxnSpPr>
              <a:cxnSpLocks noChangeShapeType="1"/>
              <a:stCxn id="261223" idx="4"/>
              <a:endCxn id="261177" idx="5"/>
            </p:cNvCxnSpPr>
            <p:nvPr/>
          </p:nvCxnSpPr>
          <p:spPr bwMode="auto">
            <a:xfrm flipH="1">
              <a:off x="4048" y="2305"/>
              <a:ext cx="40" cy="10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22" name="AutoShape 444"/>
            <p:cNvCxnSpPr>
              <a:cxnSpLocks noChangeShapeType="1"/>
              <a:endCxn id="261219" idx="4"/>
            </p:cNvCxnSpPr>
            <p:nvPr/>
          </p:nvCxnSpPr>
          <p:spPr bwMode="auto">
            <a:xfrm rot="16200000" flipV="1">
              <a:off x="3937" y="2342"/>
              <a:ext cx="103" cy="2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23" name="Oval 445"/>
            <p:cNvSpPr>
              <a:spLocks noChangeArrowheads="1"/>
            </p:cNvSpPr>
            <p:nvPr/>
          </p:nvSpPr>
          <p:spPr bwMode="auto">
            <a:xfrm>
              <a:off x="4056" y="2241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24" name="AutoShape 447"/>
            <p:cNvCxnSpPr>
              <a:cxnSpLocks noChangeShapeType="1"/>
              <a:stCxn id="261219" idx="0"/>
              <a:endCxn id="261262" idx="1"/>
            </p:cNvCxnSpPr>
            <p:nvPr/>
          </p:nvCxnSpPr>
          <p:spPr bwMode="auto">
            <a:xfrm flipV="1">
              <a:off x="3974" y="2156"/>
              <a:ext cx="29" cy="8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25" name="AutoShape 448"/>
            <p:cNvCxnSpPr>
              <a:cxnSpLocks noChangeShapeType="1"/>
              <a:endCxn id="261223" idx="0"/>
            </p:cNvCxnSpPr>
            <p:nvPr/>
          </p:nvCxnSpPr>
          <p:spPr bwMode="auto">
            <a:xfrm rot="16200000" flipH="1">
              <a:off x="4026" y="2179"/>
              <a:ext cx="84" cy="4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209666" name="AutoShape 450"/>
          <p:cNvCxnSpPr>
            <a:cxnSpLocks noChangeShapeType="1"/>
            <a:endCxn id="261178" idx="2"/>
          </p:cNvCxnSpPr>
          <p:nvPr/>
        </p:nvCxnSpPr>
        <p:spPr bwMode="auto">
          <a:xfrm flipH="1" flipV="1">
            <a:off x="6900863" y="4479925"/>
            <a:ext cx="4762" cy="41751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9" name="Group 473"/>
          <p:cNvGrpSpPr>
            <a:grpSpLocks/>
          </p:cNvGrpSpPr>
          <p:nvPr/>
        </p:nvGrpSpPr>
        <p:grpSpPr bwMode="auto">
          <a:xfrm>
            <a:off x="7224713" y="3460750"/>
            <a:ext cx="1301750" cy="622300"/>
            <a:chOff x="4230" y="2276"/>
            <a:chExt cx="820" cy="392"/>
          </a:xfrm>
        </p:grpSpPr>
        <p:cxnSp>
          <p:nvCxnSpPr>
            <p:cNvPr id="261212" name="AutoShape 460"/>
            <p:cNvCxnSpPr>
              <a:cxnSpLocks noChangeShapeType="1"/>
              <a:endCxn id="261217" idx="0"/>
            </p:cNvCxnSpPr>
            <p:nvPr/>
          </p:nvCxnSpPr>
          <p:spPr bwMode="auto">
            <a:xfrm flipV="1">
              <a:off x="4230" y="2473"/>
              <a:ext cx="313" cy="19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13" name="Oval 452"/>
            <p:cNvSpPr>
              <a:spLocks noChangeArrowheads="1"/>
            </p:cNvSpPr>
            <p:nvPr/>
          </p:nvSpPr>
          <p:spPr bwMode="auto">
            <a:xfrm rot="-6882175">
              <a:off x="4589" y="2532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14" name="AutoShape 453"/>
            <p:cNvCxnSpPr>
              <a:cxnSpLocks noChangeShapeType="1"/>
              <a:stCxn id="261217" idx="2"/>
              <a:endCxn id="261213" idx="6"/>
            </p:cNvCxnSpPr>
            <p:nvPr/>
          </p:nvCxnSpPr>
          <p:spPr bwMode="auto">
            <a:xfrm>
              <a:off x="4586" y="2489"/>
              <a:ext cx="21" cy="4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15" name="AutoShape 454"/>
            <p:cNvCxnSpPr>
              <a:cxnSpLocks noChangeShapeType="1"/>
              <a:stCxn id="261217" idx="4"/>
            </p:cNvCxnSpPr>
            <p:nvPr/>
          </p:nvCxnSpPr>
          <p:spPr bwMode="auto">
            <a:xfrm flipV="1">
              <a:off x="4602" y="2276"/>
              <a:ext cx="429" cy="1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16" name="AutoShape 456"/>
            <p:cNvCxnSpPr>
              <a:cxnSpLocks noChangeShapeType="1"/>
              <a:endCxn id="261213" idx="4"/>
            </p:cNvCxnSpPr>
            <p:nvPr/>
          </p:nvCxnSpPr>
          <p:spPr bwMode="auto">
            <a:xfrm flipH="1">
              <a:off x="4650" y="2318"/>
              <a:ext cx="400" cy="23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217" name="Oval 457"/>
            <p:cNvSpPr>
              <a:spLocks noChangeArrowheads="1"/>
            </p:cNvSpPr>
            <p:nvPr/>
          </p:nvSpPr>
          <p:spPr bwMode="auto">
            <a:xfrm rot="-6882175">
              <a:off x="4541" y="2428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18" name="AutoShape 459"/>
            <p:cNvCxnSpPr>
              <a:cxnSpLocks noChangeShapeType="1"/>
              <a:stCxn id="261213" idx="0"/>
            </p:cNvCxnSpPr>
            <p:nvPr/>
          </p:nvCxnSpPr>
          <p:spPr bwMode="auto">
            <a:xfrm flipH="1">
              <a:off x="4290" y="2577"/>
              <a:ext cx="301" cy="8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209677" name="AutoShape 461"/>
          <p:cNvCxnSpPr>
            <a:cxnSpLocks noChangeShapeType="1"/>
            <a:endCxn id="261180" idx="0"/>
          </p:cNvCxnSpPr>
          <p:nvPr/>
        </p:nvCxnSpPr>
        <p:spPr bwMode="auto">
          <a:xfrm flipV="1">
            <a:off x="5822950" y="4067175"/>
            <a:ext cx="658813" cy="203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209679" name="Oval 463"/>
          <p:cNvSpPr>
            <a:spLocks noChangeArrowheads="1"/>
          </p:cNvSpPr>
          <p:nvPr/>
        </p:nvSpPr>
        <p:spPr bwMode="auto">
          <a:xfrm>
            <a:off x="1720850" y="2800350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9680" name="Oval 464"/>
          <p:cNvSpPr>
            <a:spLocks noChangeArrowheads="1"/>
          </p:cNvSpPr>
          <p:nvPr/>
        </p:nvSpPr>
        <p:spPr bwMode="auto">
          <a:xfrm>
            <a:off x="1727200" y="3784600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9681" name="Oval 465"/>
          <p:cNvSpPr>
            <a:spLocks noChangeArrowheads="1"/>
          </p:cNvSpPr>
          <p:nvPr/>
        </p:nvSpPr>
        <p:spPr bwMode="auto">
          <a:xfrm>
            <a:off x="6446838" y="2419350"/>
            <a:ext cx="914400" cy="9144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9682" name="Oval 466"/>
          <p:cNvSpPr>
            <a:spLocks noChangeArrowheads="1"/>
          </p:cNvSpPr>
          <p:nvPr/>
        </p:nvSpPr>
        <p:spPr bwMode="auto">
          <a:xfrm>
            <a:off x="6440488" y="3613150"/>
            <a:ext cx="914400" cy="9144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09683" name="Line 467"/>
          <p:cNvSpPr>
            <a:spLocks noChangeShapeType="1"/>
          </p:cNvSpPr>
          <p:nvPr/>
        </p:nvSpPr>
        <p:spPr bwMode="auto">
          <a:xfrm flipH="1" flipV="1">
            <a:off x="2089150" y="2971800"/>
            <a:ext cx="4362450" cy="9525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9684" name="Line 468"/>
          <p:cNvSpPr>
            <a:spLocks noChangeShapeType="1"/>
          </p:cNvSpPr>
          <p:nvPr/>
        </p:nvSpPr>
        <p:spPr bwMode="auto">
          <a:xfrm flipH="1" flipV="1">
            <a:off x="2089150" y="3981450"/>
            <a:ext cx="4292600" cy="2540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09685" name="Rectangle 469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Conclusion</a:t>
            </a:r>
            <a:r>
              <a:rPr lang="en-US" sz="3200" b="0"/>
              <a:t>: Solving planar graph colorability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is as difficult as solving general graph colorability!</a:t>
            </a:r>
          </a:p>
        </p:txBody>
      </p:sp>
      <p:grpSp>
        <p:nvGrpSpPr>
          <p:cNvPr id="10" name="Group 615"/>
          <p:cNvGrpSpPr>
            <a:grpSpLocks/>
          </p:cNvGrpSpPr>
          <p:nvPr/>
        </p:nvGrpSpPr>
        <p:grpSpPr bwMode="auto">
          <a:xfrm>
            <a:off x="5510213" y="1720850"/>
            <a:ext cx="3179762" cy="3429000"/>
            <a:chOff x="5629" y="1278"/>
            <a:chExt cx="2003" cy="2160"/>
          </a:xfrm>
        </p:grpSpPr>
        <p:sp>
          <p:nvSpPr>
            <p:cNvPr id="261202" name="Oval 490"/>
            <p:cNvSpPr>
              <a:spLocks noChangeArrowheads="1"/>
            </p:cNvSpPr>
            <p:nvPr/>
          </p:nvSpPr>
          <p:spPr bwMode="auto">
            <a:xfrm rot="-5400000">
              <a:off x="5664" y="2805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03" name="Oval 491"/>
            <p:cNvSpPr>
              <a:spLocks noChangeArrowheads="1"/>
            </p:cNvSpPr>
            <p:nvPr/>
          </p:nvSpPr>
          <p:spPr bwMode="auto">
            <a:xfrm rot="-5400000">
              <a:off x="5629" y="1806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04" name="Oval 492"/>
            <p:cNvSpPr>
              <a:spLocks noChangeArrowheads="1"/>
            </p:cNvSpPr>
            <p:nvPr/>
          </p:nvSpPr>
          <p:spPr bwMode="auto">
            <a:xfrm rot="-5400000">
              <a:off x="6432" y="3285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05" name="Oval 493"/>
            <p:cNvSpPr>
              <a:spLocks noChangeArrowheads="1"/>
            </p:cNvSpPr>
            <p:nvPr/>
          </p:nvSpPr>
          <p:spPr bwMode="auto">
            <a:xfrm rot="-5400000">
              <a:off x="7480" y="2286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206" name="Oval 494"/>
            <p:cNvSpPr>
              <a:spLocks noChangeArrowheads="1"/>
            </p:cNvSpPr>
            <p:nvPr/>
          </p:nvSpPr>
          <p:spPr bwMode="auto">
            <a:xfrm rot="-5400000">
              <a:off x="6423" y="1278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07" name="AutoShape 495"/>
            <p:cNvCxnSpPr>
              <a:cxnSpLocks noChangeShapeType="1"/>
              <a:stCxn id="261202" idx="6"/>
              <a:endCxn id="261203" idx="2"/>
            </p:cNvCxnSpPr>
            <p:nvPr/>
          </p:nvCxnSpPr>
          <p:spPr bwMode="auto">
            <a:xfrm flipH="1" flipV="1">
              <a:off x="5706" y="1970"/>
              <a:ext cx="35" cy="8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08" name="AutoShape 496"/>
            <p:cNvCxnSpPr>
              <a:cxnSpLocks noChangeShapeType="1"/>
              <a:stCxn id="261202" idx="3"/>
              <a:endCxn id="261204" idx="7"/>
            </p:cNvCxnSpPr>
            <p:nvPr/>
          </p:nvCxnSpPr>
          <p:spPr bwMode="auto">
            <a:xfrm>
              <a:off x="5804" y="2937"/>
              <a:ext cx="642" cy="37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09" name="AutoShape 497"/>
            <p:cNvCxnSpPr>
              <a:cxnSpLocks noChangeShapeType="1"/>
              <a:stCxn id="261205" idx="2"/>
              <a:endCxn id="261204" idx="5"/>
            </p:cNvCxnSpPr>
            <p:nvPr/>
          </p:nvCxnSpPr>
          <p:spPr bwMode="auto">
            <a:xfrm flipH="1">
              <a:off x="6572" y="2449"/>
              <a:ext cx="983" cy="86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10" name="AutoShape 499"/>
            <p:cNvCxnSpPr>
              <a:cxnSpLocks noChangeShapeType="1"/>
              <a:stCxn id="261205" idx="6"/>
              <a:endCxn id="261206" idx="3"/>
            </p:cNvCxnSpPr>
            <p:nvPr/>
          </p:nvCxnSpPr>
          <p:spPr bwMode="auto">
            <a:xfrm flipH="1" flipV="1">
              <a:off x="6563" y="1410"/>
              <a:ext cx="992" cy="86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11" name="AutoShape 500"/>
            <p:cNvCxnSpPr>
              <a:cxnSpLocks noChangeShapeType="1"/>
              <a:stCxn id="261206" idx="1"/>
              <a:endCxn id="261203" idx="5"/>
            </p:cNvCxnSpPr>
            <p:nvPr/>
          </p:nvCxnSpPr>
          <p:spPr bwMode="auto">
            <a:xfrm flipH="1">
              <a:off x="5769" y="1410"/>
              <a:ext cx="668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19"/>
          <p:cNvGrpSpPr>
            <a:grpSpLocks/>
          </p:cNvGrpSpPr>
          <p:nvPr/>
        </p:nvGrpSpPr>
        <p:grpSpPr bwMode="auto">
          <a:xfrm>
            <a:off x="4343400" y="1600200"/>
            <a:ext cx="282575" cy="914400"/>
            <a:chOff x="2720" y="2208"/>
            <a:chExt cx="178" cy="576"/>
          </a:xfrm>
        </p:grpSpPr>
        <p:sp>
          <p:nvSpPr>
            <p:cNvPr id="261193" name="Oval 620"/>
            <p:cNvSpPr>
              <a:spLocks noChangeArrowheads="1"/>
            </p:cNvSpPr>
            <p:nvPr/>
          </p:nvSpPr>
          <p:spPr bwMode="auto">
            <a:xfrm>
              <a:off x="2720" y="2468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194" name="AutoShape 621"/>
            <p:cNvCxnSpPr>
              <a:cxnSpLocks noChangeShapeType="1"/>
              <a:stCxn id="261198" idx="2"/>
              <a:endCxn id="261193" idx="6"/>
            </p:cNvCxnSpPr>
            <p:nvPr/>
          </p:nvCxnSpPr>
          <p:spPr bwMode="auto">
            <a:xfrm flipH="1">
              <a:off x="2784" y="2500"/>
              <a:ext cx="5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95" name="AutoShape 622"/>
            <p:cNvCxnSpPr>
              <a:cxnSpLocks noChangeShapeType="1"/>
              <a:stCxn id="261198" idx="4"/>
              <a:endCxn id="261196" idx="7"/>
            </p:cNvCxnSpPr>
            <p:nvPr/>
          </p:nvCxnSpPr>
          <p:spPr bwMode="auto">
            <a:xfrm flipH="1">
              <a:off x="2827" y="2532"/>
              <a:ext cx="39" cy="1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196" name="Oval 623"/>
            <p:cNvSpPr>
              <a:spLocks noChangeArrowheads="1"/>
            </p:cNvSpPr>
            <p:nvPr/>
          </p:nvSpPr>
          <p:spPr bwMode="auto">
            <a:xfrm>
              <a:off x="2772" y="2720"/>
              <a:ext cx="64" cy="6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197" name="AutoShape 624"/>
            <p:cNvCxnSpPr>
              <a:cxnSpLocks noChangeShapeType="1"/>
              <a:stCxn id="261196" idx="1"/>
              <a:endCxn id="261193" idx="4"/>
            </p:cNvCxnSpPr>
            <p:nvPr/>
          </p:nvCxnSpPr>
          <p:spPr bwMode="auto">
            <a:xfrm flipH="1" flipV="1">
              <a:off x="2752" y="2532"/>
              <a:ext cx="29" cy="1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198" name="Oval 625"/>
            <p:cNvSpPr>
              <a:spLocks noChangeArrowheads="1"/>
            </p:cNvSpPr>
            <p:nvPr/>
          </p:nvSpPr>
          <p:spPr bwMode="auto">
            <a:xfrm>
              <a:off x="2834" y="2468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99" name="Oval 626"/>
            <p:cNvSpPr>
              <a:spLocks noChangeArrowheads="1"/>
            </p:cNvSpPr>
            <p:nvPr/>
          </p:nvSpPr>
          <p:spPr bwMode="auto">
            <a:xfrm>
              <a:off x="2772" y="2208"/>
              <a:ext cx="64" cy="6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200" name="AutoShape 627"/>
            <p:cNvCxnSpPr>
              <a:cxnSpLocks noChangeShapeType="1"/>
              <a:stCxn id="261193" idx="0"/>
              <a:endCxn id="261199" idx="3"/>
            </p:cNvCxnSpPr>
            <p:nvPr/>
          </p:nvCxnSpPr>
          <p:spPr bwMode="auto">
            <a:xfrm flipV="1">
              <a:off x="2752" y="2263"/>
              <a:ext cx="29" cy="20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201" name="AutoShape 628"/>
            <p:cNvCxnSpPr>
              <a:cxnSpLocks noChangeShapeType="1"/>
              <a:stCxn id="261199" idx="5"/>
              <a:endCxn id="261198" idx="0"/>
            </p:cNvCxnSpPr>
            <p:nvPr/>
          </p:nvCxnSpPr>
          <p:spPr bwMode="auto">
            <a:xfrm>
              <a:off x="2827" y="2263"/>
              <a:ext cx="39" cy="20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2" name="Group 220"/>
          <p:cNvGrpSpPr>
            <a:grpSpLocks/>
          </p:cNvGrpSpPr>
          <p:nvPr/>
        </p:nvGrpSpPr>
        <p:grpSpPr bwMode="auto">
          <a:xfrm rot="-5400000">
            <a:off x="6488113" y="3648075"/>
            <a:ext cx="825500" cy="838200"/>
            <a:chOff x="192" y="1587"/>
            <a:chExt cx="1248" cy="1266"/>
          </a:xfrm>
        </p:grpSpPr>
        <p:sp>
          <p:nvSpPr>
            <p:cNvPr id="261156" name="Oval 221"/>
            <p:cNvSpPr>
              <a:spLocks noChangeArrowheads="1"/>
            </p:cNvSpPr>
            <p:nvPr/>
          </p:nvSpPr>
          <p:spPr bwMode="auto">
            <a:xfrm>
              <a:off x="465" y="2143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57" name="Oval 222"/>
            <p:cNvSpPr>
              <a:spLocks noChangeArrowheads="1"/>
            </p:cNvSpPr>
            <p:nvPr/>
          </p:nvSpPr>
          <p:spPr bwMode="auto">
            <a:xfrm>
              <a:off x="739" y="2421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58" name="Oval 223"/>
            <p:cNvSpPr>
              <a:spLocks noChangeArrowheads="1"/>
            </p:cNvSpPr>
            <p:nvPr/>
          </p:nvSpPr>
          <p:spPr bwMode="auto">
            <a:xfrm>
              <a:off x="465" y="1865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59" name="Oval 224"/>
            <p:cNvSpPr>
              <a:spLocks noChangeArrowheads="1"/>
            </p:cNvSpPr>
            <p:nvPr/>
          </p:nvSpPr>
          <p:spPr bwMode="auto">
            <a:xfrm>
              <a:off x="466" y="2421"/>
              <a:ext cx="152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60" name="Oval 225"/>
            <p:cNvSpPr>
              <a:spLocks noChangeArrowheads="1"/>
            </p:cNvSpPr>
            <p:nvPr/>
          </p:nvSpPr>
          <p:spPr bwMode="auto">
            <a:xfrm>
              <a:off x="1013" y="2421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161" name="AutoShape 226"/>
            <p:cNvCxnSpPr>
              <a:cxnSpLocks noChangeShapeType="1"/>
              <a:stCxn id="261156" idx="6"/>
              <a:endCxn id="261167" idx="2"/>
            </p:cNvCxnSpPr>
            <p:nvPr/>
          </p:nvCxnSpPr>
          <p:spPr bwMode="auto">
            <a:xfrm>
              <a:off x="627" y="2220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62" name="AutoShape 227"/>
            <p:cNvCxnSpPr>
              <a:cxnSpLocks noChangeShapeType="1"/>
              <a:stCxn id="261169" idx="0"/>
            </p:cNvCxnSpPr>
            <p:nvPr/>
          </p:nvCxnSpPr>
          <p:spPr bwMode="auto">
            <a:xfrm flipV="1">
              <a:off x="816" y="1740"/>
              <a:ext cx="0" cy="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63" name="AutoShape 228"/>
            <p:cNvCxnSpPr>
              <a:cxnSpLocks noChangeShapeType="1"/>
              <a:stCxn id="261169" idx="2"/>
              <a:endCxn id="261158" idx="6"/>
            </p:cNvCxnSpPr>
            <p:nvPr/>
          </p:nvCxnSpPr>
          <p:spPr bwMode="auto">
            <a:xfrm flipH="1">
              <a:off x="627" y="1942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64" name="AutoShape 229"/>
            <p:cNvCxnSpPr>
              <a:cxnSpLocks noChangeShapeType="1"/>
              <a:stCxn id="261159" idx="0"/>
              <a:endCxn id="261156" idx="4"/>
            </p:cNvCxnSpPr>
            <p:nvPr/>
          </p:nvCxnSpPr>
          <p:spPr bwMode="auto">
            <a:xfrm flipV="1">
              <a:off x="542" y="2305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65" name="AutoShape 230"/>
            <p:cNvCxnSpPr>
              <a:cxnSpLocks noChangeShapeType="1"/>
              <a:stCxn id="261176" idx="4"/>
              <a:endCxn id="261168" idx="0"/>
            </p:cNvCxnSpPr>
            <p:nvPr/>
          </p:nvCxnSpPr>
          <p:spPr bwMode="auto">
            <a:xfrm>
              <a:off x="1090" y="2027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66" name="AutoShape 231"/>
            <p:cNvCxnSpPr>
              <a:cxnSpLocks noChangeShapeType="1"/>
              <a:stCxn id="261160" idx="7"/>
              <a:endCxn id="261177" idx="3"/>
            </p:cNvCxnSpPr>
            <p:nvPr/>
          </p:nvCxnSpPr>
          <p:spPr bwMode="auto">
            <a:xfrm flipV="1">
              <a:off x="1144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167" name="Oval 232"/>
            <p:cNvSpPr>
              <a:spLocks noChangeArrowheads="1"/>
            </p:cNvSpPr>
            <p:nvPr/>
          </p:nvSpPr>
          <p:spPr bwMode="auto">
            <a:xfrm>
              <a:off x="739" y="2143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68" name="Oval 233"/>
            <p:cNvSpPr>
              <a:spLocks noChangeArrowheads="1"/>
            </p:cNvSpPr>
            <p:nvPr/>
          </p:nvSpPr>
          <p:spPr bwMode="auto">
            <a:xfrm>
              <a:off x="1013" y="2143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69" name="Oval 234"/>
            <p:cNvSpPr>
              <a:spLocks noChangeArrowheads="1"/>
            </p:cNvSpPr>
            <p:nvPr/>
          </p:nvSpPr>
          <p:spPr bwMode="auto">
            <a:xfrm>
              <a:off x="739" y="1865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170" name="AutoShape 235"/>
            <p:cNvCxnSpPr>
              <a:cxnSpLocks noChangeShapeType="1"/>
              <a:stCxn id="261157" idx="6"/>
              <a:endCxn id="261160" idx="2"/>
            </p:cNvCxnSpPr>
            <p:nvPr/>
          </p:nvCxnSpPr>
          <p:spPr bwMode="auto">
            <a:xfrm>
              <a:off x="901" y="2498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71" name="AutoShape 236"/>
            <p:cNvCxnSpPr>
              <a:cxnSpLocks noChangeShapeType="1"/>
              <a:stCxn id="261168" idx="3"/>
              <a:endCxn id="261157" idx="7"/>
            </p:cNvCxnSpPr>
            <p:nvPr/>
          </p:nvCxnSpPr>
          <p:spPr bwMode="auto">
            <a:xfrm flipH="1">
              <a:off x="870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72" name="AutoShape 237"/>
            <p:cNvCxnSpPr>
              <a:cxnSpLocks noChangeShapeType="1"/>
              <a:stCxn id="261157" idx="1"/>
              <a:endCxn id="261156" idx="5"/>
            </p:cNvCxnSpPr>
            <p:nvPr/>
          </p:nvCxnSpPr>
          <p:spPr bwMode="auto">
            <a:xfrm flipH="1" flipV="1">
              <a:off x="596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73" name="AutoShape 238"/>
            <p:cNvCxnSpPr>
              <a:cxnSpLocks noChangeShapeType="1"/>
              <a:stCxn id="261168" idx="2"/>
              <a:endCxn id="261167" idx="6"/>
            </p:cNvCxnSpPr>
            <p:nvPr/>
          </p:nvCxnSpPr>
          <p:spPr bwMode="auto">
            <a:xfrm flipH="1">
              <a:off x="901" y="2220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74" name="AutoShape 239"/>
            <p:cNvCxnSpPr>
              <a:cxnSpLocks noChangeShapeType="1"/>
              <a:stCxn id="261169" idx="3"/>
              <a:endCxn id="261156" idx="7"/>
            </p:cNvCxnSpPr>
            <p:nvPr/>
          </p:nvCxnSpPr>
          <p:spPr bwMode="auto">
            <a:xfrm flipH="1">
              <a:off x="596" y="2005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75" name="AutoShape 240"/>
            <p:cNvCxnSpPr>
              <a:cxnSpLocks noChangeShapeType="1"/>
              <a:stCxn id="261169" idx="5"/>
              <a:endCxn id="261168" idx="1"/>
            </p:cNvCxnSpPr>
            <p:nvPr/>
          </p:nvCxnSpPr>
          <p:spPr bwMode="auto">
            <a:xfrm>
              <a:off x="870" y="2005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1176" name="Oval 241"/>
            <p:cNvSpPr>
              <a:spLocks noChangeArrowheads="1"/>
            </p:cNvSpPr>
            <p:nvPr/>
          </p:nvSpPr>
          <p:spPr bwMode="auto">
            <a:xfrm>
              <a:off x="1013" y="1865"/>
              <a:ext cx="153" cy="15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77" name="Oval 242"/>
            <p:cNvSpPr>
              <a:spLocks noChangeArrowheads="1"/>
            </p:cNvSpPr>
            <p:nvPr/>
          </p:nvSpPr>
          <p:spPr bwMode="auto">
            <a:xfrm>
              <a:off x="1287" y="2143"/>
              <a:ext cx="153" cy="153"/>
            </a:xfrm>
            <a:prstGeom prst="ellipse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78" name="Oval 243"/>
            <p:cNvSpPr>
              <a:spLocks noChangeArrowheads="1"/>
            </p:cNvSpPr>
            <p:nvPr/>
          </p:nvSpPr>
          <p:spPr bwMode="auto">
            <a:xfrm>
              <a:off x="192" y="2143"/>
              <a:ext cx="153" cy="153"/>
            </a:xfrm>
            <a:prstGeom prst="ellipse">
              <a:avLst/>
            </a:prstGeom>
            <a:solidFill>
              <a:srgbClr val="33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79" name="Oval 244"/>
            <p:cNvSpPr>
              <a:spLocks noChangeArrowheads="1"/>
            </p:cNvSpPr>
            <p:nvPr/>
          </p:nvSpPr>
          <p:spPr bwMode="auto">
            <a:xfrm>
              <a:off x="739" y="2700"/>
              <a:ext cx="153" cy="1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180" name="Oval 245"/>
            <p:cNvSpPr>
              <a:spLocks noChangeArrowheads="1"/>
            </p:cNvSpPr>
            <p:nvPr/>
          </p:nvSpPr>
          <p:spPr bwMode="auto">
            <a:xfrm>
              <a:off x="739" y="1587"/>
              <a:ext cx="153" cy="15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1181" name="AutoShape 246"/>
            <p:cNvCxnSpPr>
              <a:cxnSpLocks noChangeShapeType="1"/>
              <a:stCxn id="261167" idx="0"/>
              <a:endCxn id="261169" idx="4"/>
            </p:cNvCxnSpPr>
            <p:nvPr/>
          </p:nvCxnSpPr>
          <p:spPr bwMode="auto">
            <a:xfrm flipV="1">
              <a:off x="816" y="2027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2" name="AutoShape 247"/>
            <p:cNvCxnSpPr>
              <a:cxnSpLocks noChangeShapeType="1"/>
              <a:stCxn id="261157" idx="0"/>
              <a:endCxn id="261167" idx="4"/>
            </p:cNvCxnSpPr>
            <p:nvPr/>
          </p:nvCxnSpPr>
          <p:spPr bwMode="auto">
            <a:xfrm flipV="1">
              <a:off x="816" y="2305"/>
              <a:ext cx="0" cy="1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3" name="AutoShape 248"/>
            <p:cNvCxnSpPr>
              <a:cxnSpLocks noChangeShapeType="1"/>
              <a:stCxn id="261179" idx="0"/>
              <a:endCxn id="261157" idx="4"/>
            </p:cNvCxnSpPr>
            <p:nvPr/>
          </p:nvCxnSpPr>
          <p:spPr bwMode="auto">
            <a:xfrm flipV="1">
              <a:off x="816" y="2583"/>
              <a:ext cx="0" cy="10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4" name="AutoShape 249"/>
            <p:cNvCxnSpPr>
              <a:cxnSpLocks noChangeShapeType="1"/>
              <a:stCxn id="261179" idx="7"/>
              <a:endCxn id="261160" idx="3"/>
            </p:cNvCxnSpPr>
            <p:nvPr/>
          </p:nvCxnSpPr>
          <p:spPr bwMode="auto">
            <a:xfrm flipV="1">
              <a:off x="870" y="2561"/>
              <a:ext cx="165" cy="15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5" name="AutoShape 250"/>
            <p:cNvCxnSpPr>
              <a:cxnSpLocks noChangeShapeType="1"/>
              <a:stCxn id="261159" idx="5"/>
              <a:endCxn id="261179" idx="1"/>
            </p:cNvCxnSpPr>
            <p:nvPr/>
          </p:nvCxnSpPr>
          <p:spPr bwMode="auto">
            <a:xfrm>
              <a:off x="596" y="2561"/>
              <a:ext cx="165" cy="15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6" name="AutoShape 251"/>
            <p:cNvCxnSpPr>
              <a:cxnSpLocks noChangeShapeType="1"/>
              <a:stCxn id="261178" idx="5"/>
              <a:endCxn id="261159" idx="1"/>
            </p:cNvCxnSpPr>
            <p:nvPr/>
          </p:nvCxnSpPr>
          <p:spPr bwMode="auto">
            <a:xfrm>
              <a:off x="323" y="2283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7" name="AutoShape 252"/>
            <p:cNvCxnSpPr>
              <a:cxnSpLocks noChangeShapeType="1"/>
              <a:stCxn id="261178" idx="6"/>
              <a:endCxn id="261156" idx="2"/>
            </p:cNvCxnSpPr>
            <p:nvPr/>
          </p:nvCxnSpPr>
          <p:spPr bwMode="auto">
            <a:xfrm>
              <a:off x="354" y="2220"/>
              <a:ext cx="10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8" name="AutoShape 253"/>
            <p:cNvCxnSpPr>
              <a:cxnSpLocks noChangeShapeType="1"/>
              <a:stCxn id="261168" idx="6"/>
              <a:endCxn id="261177" idx="2"/>
            </p:cNvCxnSpPr>
            <p:nvPr/>
          </p:nvCxnSpPr>
          <p:spPr bwMode="auto">
            <a:xfrm>
              <a:off x="1175" y="2220"/>
              <a:ext cx="1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89" name="AutoShape 254"/>
            <p:cNvCxnSpPr>
              <a:cxnSpLocks noChangeShapeType="1"/>
              <a:stCxn id="261158" idx="7"/>
              <a:endCxn id="261180" idx="3"/>
            </p:cNvCxnSpPr>
            <p:nvPr/>
          </p:nvCxnSpPr>
          <p:spPr bwMode="auto">
            <a:xfrm flipV="1">
              <a:off x="596" y="1727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90" name="AutoShape 255"/>
            <p:cNvCxnSpPr>
              <a:cxnSpLocks noChangeShapeType="1"/>
              <a:stCxn id="261178" idx="7"/>
              <a:endCxn id="261158" idx="3"/>
            </p:cNvCxnSpPr>
            <p:nvPr/>
          </p:nvCxnSpPr>
          <p:spPr bwMode="auto">
            <a:xfrm flipV="1">
              <a:off x="323" y="2005"/>
              <a:ext cx="164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91" name="AutoShape 256"/>
            <p:cNvCxnSpPr>
              <a:cxnSpLocks noChangeShapeType="1"/>
              <a:stCxn id="261176" idx="5"/>
              <a:endCxn id="261177" idx="1"/>
            </p:cNvCxnSpPr>
            <p:nvPr/>
          </p:nvCxnSpPr>
          <p:spPr bwMode="auto">
            <a:xfrm>
              <a:off x="1144" y="2005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1192" name="AutoShape 257"/>
            <p:cNvCxnSpPr>
              <a:cxnSpLocks noChangeShapeType="1"/>
              <a:stCxn id="261180" idx="5"/>
              <a:endCxn id="261176" idx="1"/>
            </p:cNvCxnSpPr>
            <p:nvPr/>
          </p:nvCxnSpPr>
          <p:spPr bwMode="auto">
            <a:xfrm>
              <a:off x="870" y="1727"/>
              <a:ext cx="165" cy="15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09845" name="Rectangle 629"/>
          <p:cNvSpPr>
            <a:spLocks noChangeArrowheads="1"/>
          </p:cNvSpPr>
          <p:nvPr/>
        </p:nvSpPr>
        <p:spPr bwMode="auto">
          <a:xfrm>
            <a:off x="5289550" y="5257800"/>
            <a:ext cx="3549650" cy="511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0" dirty="0">
                <a:solidFill>
                  <a:srgbClr val="FF0000"/>
                </a:solidFill>
              </a:rPr>
              <a:t>Planar graph is 3-colorable </a:t>
            </a:r>
          </a:p>
          <a:p>
            <a:pPr algn="ctr">
              <a:lnSpc>
                <a:spcPct val="70000"/>
              </a:lnSpc>
            </a:pPr>
            <a:r>
              <a:rPr lang="en-US" sz="2400" b="0" dirty="0">
                <a:solidFill>
                  <a:srgbClr val="FF0000"/>
                </a:solidFill>
              </a:rPr>
              <a:t>IFF original graph was</a:t>
            </a:r>
          </a:p>
        </p:txBody>
      </p:sp>
      <p:grpSp>
        <p:nvGrpSpPr>
          <p:cNvPr id="13" name="Group 630"/>
          <p:cNvGrpSpPr>
            <a:grpSpLocks/>
          </p:cNvGrpSpPr>
          <p:nvPr/>
        </p:nvGrpSpPr>
        <p:grpSpPr bwMode="auto">
          <a:xfrm>
            <a:off x="3376613" y="4800600"/>
            <a:ext cx="1728787" cy="928688"/>
            <a:chOff x="2304" y="2928"/>
            <a:chExt cx="1089" cy="585"/>
          </a:xfrm>
        </p:grpSpPr>
        <p:pic>
          <p:nvPicPr>
            <p:cNvPr id="261154" name="Picture 631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4" y="2928"/>
              <a:ext cx="1056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1155" name="Rectangle 632"/>
            <p:cNvSpPr>
              <a:spLocks noChangeArrowheads="1"/>
            </p:cNvSpPr>
            <p:nvPr/>
          </p:nvSpPr>
          <p:spPr bwMode="auto">
            <a:xfrm>
              <a:off x="2380" y="3042"/>
              <a:ext cx="10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Planar graph</a:t>
              </a:r>
            </a:p>
            <a:p>
              <a:pPr marL="342900" indent="-342900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  colorability </a:t>
              </a:r>
            </a:p>
            <a:p>
              <a:pPr marL="342900" indent="-342900" algn="ctr" eaLnBrk="1" hangingPunct="1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solver</a:t>
              </a:r>
            </a:p>
          </p:txBody>
        </p:sp>
      </p:grpSp>
      <p:sp>
        <p:nvSpPr>
          <p:cNvPr id="3209850" name="AutoShape 634"/>
          <p:cNvSpPr>
            <a:spLocks noChangeArrowheads="1"/>
          </p:cNvSpPr>
          <p:nvPr/>
        </p:nvSpPr>
        <p:spPr bwMode="auto">
          <a:xfrm>
            <a:off x="5462588" y="1587500"/>
            <a:ext cx="3276600" cy="3625850"/>
          </a:xfrm>
          <a:prstGeom prst="roundRect">
            <a:avLst>
              <a:gd name="adj" fmla="val 25718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209851" name="Line 635"/>
          <p:cNvSpPr>
            <a:spLocks noChangeShapeType="1"/>
          </p:cNvSpPr>
          <p:nvPr/>
        </p:nvSpPr>
        <p:spPr bwMode="auto">
          <a:xfrm flipV="1">
            <a:off x="4876800" y="4851400"/>
            <a:ext cx="730250" cy="4064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triangle" w="med" len="med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09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09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09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09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09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0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0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0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09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209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20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09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09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20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0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0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209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320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209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320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209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2000"/>
                                        <p:tgtEl>
                                          <p:spTgt spid="320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209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209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3209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3209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3209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3209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1000"/>
                                        <p:tgtEl>
                                          <p:spTgt spid="3209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000"/>
                                        <p:tgtEl>
                                          <p:spTgt spid="320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000"/>
                                        <p:tgtEl>
                                          <p:spTgt spid="3209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9418" grpId="0"/>
      <p:bldP spid="3209679" grpId="0" animBg="1"/>
      <p:bldP spid="3209680" grpId="0" animBg="1"/>
      <p:bldP spid="3209681" grpId="0" animBg="1"/>
      <p:bldP spid="3209682" grpId="0" animBg="1"/>
      <p:bldP spid="3209683" grpId="0" animBg="1"/>
      <p:bldP spid="3209684" grpId="0" animBg="1"/>
      <p:bldP spid="3209845" grpId="0"/>
      <p:bldP spid="3209850" grpId="0" animBg="1"/>
      <p:bldP spid="320985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Restricted Graph Colorability</a:t>
            </a:r>
          </a:p>
        </p:txBody>
      </p:sp>
      <p:sp>
        <p:nvSpPr>
          <p:cNvPr id="262147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0245" name="Rectangle 5"/>
          <p:cNvSpPr>
            <a:spLocks noChangeArrowheads="1"/>
          </p:cNvSpPr>
          <p:nvPr/>
        </p:nvSpPr>
        <p:spPr bwMode="auto">
          <a:xfrm>
            <a:off x="76200" y="7620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Graph colorability is NP-complete for </a:t>
            </a:r>
          </a:p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FF00FF"/>
                </a:solidFill>
              </a:rPr>
              <a:t>planar</a:t>
            </a:r>
            <a:r>
              <a:rPr lang="en-US" sz="3200" b="0"/>
              <a:t> graphs with max degree 4.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Proof: </a:t>
            </a:r>
            <a:r>
              <a:rPr lang="en-US" sz="3200" b="0">
                <a:solidFill>
                  <a:srgbClr val="FF0000"/>
                </a:solidFill>
              </a:rPr>
              <a:t>Compose</a:t>
            </a:r>
            <a:r>
              <a:rPr lang="en-US" sz="3200" b="0"/>
              <a:t> max-degree-4 transformation with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FF00FF"/>
                </a:solidFill>
              </a:rPr>
              <a:t>planarity</a:t>
            </a:r>
            <a:r>
              <a:rPr lang="en-US" sz="3200" b="0"/>
              <a:t> preserving transformation:</a:t>
            </a:r>
          </a:p>
        </p:txBody>
      </p:sp>
      <p:sp>
        <p:nvSpPr>
          <p:cNvPr id="3210471" name="Rectangle 231"/>
          <p:cNvSpPr>
            <a:spLocks noChangeArrowheads="1"/>
          </p:cNvSpPr>
          <p:nvPr/>
        </p:nvSpPr>
        <p:spPr bwMode="auto">
          <a:xfrm>
            <a:off x="2089150" y="5257800"/>
            <a:ext cx="1301750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 dirty="0">
                <a:solidFill>
                  <a:srgbClr val="FF00FF"/>
                </a:solidFill>
              </a:rPr>
              <a:t>Local</a:t>
            </a:r>
          </a:p>
          <a:p>
            <a:pPr algn="ctr"/>
            <a:r>
              <a:rPr lang="en-US" b="0" dirty="0">
                <a:solidFill>
                  <a:srgbClr val="FF00FF"/>
                </a:solidFill>
              </a:rPr>
              <a:t>intersection</a:t>
            </a:r>
          </a:p>
          <a:p>
            <a:pPr algn="ctr"/>
            <a:r>
              <a:rPr lang="en-US" b="0" dirty="0">
                <a:solidFill>
                  <a:srgbClr val="FF00FF"/>
                </a:solidFill>
              </a:rPr>
              <a:t>replacement</a:t>
            </a:r>
          </a:p>
        </p:txBody>
      </p:sp>
      <p:grpSp>
        <p:nvGrpSpPr>
          <p:cNvPr id="2" name="Group 606"/>
          <p:cNvGrpSpPr>
            <a:grpSpLocks/>
          </p:cNvGrpSpPr>
          <p:nvPr/>
        </p:nvGrpSpPr>
        <p:grpSpPr bwMode="auto">
          <a:xfrm>
            <a:off x="152400" y="2784475"/>
            <a:ext cx="2757488" cy="3429000"/>
            <a:chOff x="96" y="1754"/>
            <a:chExt cx="1737" cy="2160"/>
          </a:xfrm>
        </p:grpSpPr>
        <p:sp>
          <p:nvSpPr>
            <p:cNvPr id="262455" name="Oval 233"/>
            <p:cNvSpPr>
              <a:spLocks noChangeArrowheads="1"/>
            </p:cNvSpPr>
            <p:nvPr/>
          </p:nvSpPr>
          <p:spPr bwMode="auto">
            <a:xfrm rot="-5400000">
              <a:off x="131" y="3281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456" name="Oval 234"/>
            <p:cNvSpPr>
              <a:spLocks noChangeArrowheads="1"/>
            </p:cNvSpPr>
            <p:nvPr/>
          </p:nvSpPr>
          <p:spPr bwMode="auto">
            <a:xfrm rot="-5400000">
              <a:off x="96" y="2282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457" name="Oval 235"/>
            <p:cNvSpPr>
              <a:spLocks noChangeArrowheads="1"/>
            </p:cNvSpPr>
            <p:nvPr/>
          </p:nvSpPr>
          <p:spPr bwMode="auto">
            <a:xfrm rot="-5400000">
              <a:off x="899" y="3761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458" name="Oval 236"/>
            <p:cNvSpPr>
              <a:spLocks noChangeArrowheads="1"/>
            </p:cNvSpPr>
            <p:nvPr/>
          </p:nvSpPr>
          <p:spPr bwMode="auto">
            <a:xfrm rot="-5400000">
              <a:off x="1681" y="2762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459" name="Oval 237"/>
            <p:cNvSpPr>
              <a:spLocks noChangeArrowheads="1"/>
            </p:cNvSpPr>
            <p:nvPr/>
          </p:nvSpPr>
          <p:spPr bwMode="auto">
            <a:xfrm rot="-5400000">
              <a:off x="890" y="1754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2460" name="AutoShape 238"/>
            <p:cNvCxnSpPr>
              <a:cxnSpLocks noChangeShapeType="1"/>
              <a:stCxn id="262455" idx="6"/>
              <a:endCxn id="262456" idx="2"/>
            </p:cNvCxnSpPr>
            <p:nvPr/>
          </p:nvCxnSpPr>
          <p:spPr bwMode="auto">
            <a:xfrm flipH="1" flipV="1">
              <a:off x="173" y="2446"/>
              <a:ext cx="35" cy="8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461" name="AutoShape 239"/>
            <p:cNvCxnSpPr>
              <a:cxnSpLocks noChangeShapeType="1"/>
              <a:stCxn id="262455" idx="3"/>
              <a:endCxn id="262457" idx="7"/>
            </p:cNvCxnSpPr>
            <p:nvPr/>
          </p:nvCxnSpPr>
          <p:spPr bwMode="auto">
            <a:xfrm>
              <a:off x="271" y="3413"/>
              <a:ext cx="642" cy="37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462" name="AutoShape 240"/>
            <p:cNvCxnSpPr>
              <a:cxnSpLocks noChangeShapeType="1"/>
              <a:stCxn id="262458" idx="2"/>
              <a:endCxn id="262457" idx="5"/>
            </p:cNvCxnSpPr>
            <p:nvPr/>
          </p:nvCxnSpPr>
          <p:spPr bwMode="auto">
            <a:xfrm flipH="1">
              <a:off x="1039" y="2925"/>
              <a:ext cx="717" cy="86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463" name="AutoShape 241"/>
            <p:cNvCxnSpPr>
              <a:cxnSpLocks noChangeShapeType="1"/>
              <a:stCxn id="262458" idx="7"/>
              <a:endCxn id="262456" idx="4"/>
            </p:cNvCxnSpPr>
            <p:nvPr/>
          </p:nvCxnSpPr>
          <p:spPr bwMode="auto">
            <a:xfrm flipH="1" flipV="1">
              <a:off x="259" y="2360"/>
              <a:ext cx="1434" cy="42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464" name="AutoShape 242"/>
            <p:cNvCxnSpPr>
              <a:cxnSpLocks noChangeShapeType="1"/>
              <a:stCxn id="262458" idx="6"/>
              <a:endCxn id="262459" idx="3"/>
            </p:cNvCxnSpPr>
            <p:nvPr/>
          </p:nvCxnSpPr>
          <p:spPr bwMode="auto">
            <a:xfrm flipH="1" flipV="1">
              <a:off x="1030" y="1886"/>
              <a:ext cx="726" cy="86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465" name="AutoShape 243"/>
            <p:cNvCxnSpPr>
              <a:cxnSpLocks noChangeShapeType="1"/>
              <a:stCxn id="262459" idx="1"/>
              <a:endCxn id="262456" idx="5"/>
            </p:cNvCxnSpPr>
            <p:nvPr/>
          </p:nvCxnSpPr>
          <p:spPr bwMode="auto">
            <a:xfrm flipH="1">
              <a:off x="236" y="1886"/>
              <a:ext cx="668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466" name="AutoShape 244"/>
            <p:cNvCxnSpPr>
              <a:cxnSpLocks noChangeShapeType="1"/>
              <a:stCxn id="262458" idx="1"/>
              <a:endCxn id="262455" idx="4"/>
            </p:cNvCxnSpPr>
            <p:nvPr/>
          </p:nvCxnSpPr>
          <p:spPr bwMode="auto">
            <a:xfrm flipH="1">
              <a:off x="294" y="2893"/>
              <a:ext cx="1399" cy="46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467" name="AutoShape 245"/>
            <p:cNvCxnSpPr>
              <a:cxnSpLocks noChangeShapeType="1"/>
              <a:stCxn id="262457" idx="6"/>
              <a:endCxn id="262459" idx="2"/>
            </p:cNvCxnSpPr>
            <p:nvPr/>
          </p:nvCxnSpPr>
          <p:spPr bwMode="auto">
            <a:xfrm flipH="1" flipV="1">
              <a:off x="967" y="1918"/>
              <a:ext cx="9" cy="18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10580" name="Oval 340"/>
          <p:cNvSpPr>
            <a:spLocks noChangeArrowheads="1"/>
          </p:cNvSpPr>
          <p:nvPr/>
        </p:nvSpPr>
        <p:spPr bwMode="auto">
          <a:xfrm>
            <a:off x="1368425" y="3860800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581" name="Oval 341"/>
          <p:cNvSpPr>
            <a:spLocks noChangeArrowheads="1"/>
          </p:cNvSpPr>
          <p:nvPr/>
        </p:nvSpPr>
        <p:spPr bwMode="auto">
          <a:xfrm>
            <a:off x="1374775" y="4845050"/>
            <a:ext cx="33655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582" name="Oval 342"/>
          <p:cNvSpPr>
            <a:spLocks noChangeArrowheads="1"/>
          </p:cNvSpPr>
          <p:nvPr/>
        </p:nvSpPr>
        <p:spPr bwMode="auto">
          <a:xfrm>
            <a:off x="4137025" y="3479800"/>
            <a:ext cx="914400" cy="9144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583" name="Oval 343"/>
          <p:cNvSpPr>
            <a:spLocks noChangeArrowheads="1"/>
          </p:cNvSpPr>
          <p:nvPr/>
        </p:nvSpPr>
        <p:spPr bwMode="auto">
          <a:xfrm>
            <a:off x="4130675" y="4673600"/>
            <a:ext cx="914400" cy="9144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585" name="Line 345"/>
          <p:cNvSpPr>
            <a:spLocks noChangeShapeType="1"/>
          </p:cNvSpPr>
          <p:nvPr/>
        </p:nvSpPr>
        <p:spPr bwMode="auto">
          <a:xfrm flipH="1">
            <a:off x="1752600" y="5040313"/>
            <a:ext cx="2343150" cy="1587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3" name="Group 607"/>
          <p:cNvGrpSpPr>
            <a:grpSpLocks/>
          </p:cNvGrpSpPr>
          <p:nvPr/>
        </p:nvGrpSpPr>
        <p:grpSpPr bwMode="auto">
          <a:xfrm>
            <a:off x="3200400" y="2771775"/>
            <a:ext cx="2736850" cy="3438525"/>
            <a:chOff x="2016" y="1746"/>
            <a:chExt cx="1724" cy="2166"/>
          </a:xfrm>
        </p:grpSpPr>
        <p:grpSp>
          <p:nvGrpSpPr>
            <p:cNvPr id="4" name="Group 267"/>
            <p:cNvGrpSpPr>
              <a:grpSpLocks/>
            </p:cNvGrpSpPr>
            <p:nvPr/>
          </p:nvGrpSpPr>
          <p:grpSpPr bwMode="auto">
            <a:xfrm rot="-5400000">
              <a:off x="2632" y="2214"/>
              <a:ext cx="520" cy="528"/>
              <a:chOff x="192" y="1587"/>
              <a:chExt cx="1248" cy="1266"/>
            </a:xfrm>
          </p:grpSpPr>
          <p:sp>
            <p:nvSpPr>
              <p:cNvPr id="262418" name="Oval 268"/>
              <p:cNvSpPr>
                <a:spLocks noChangeArrowheads="1"/>
              </p:cNvSpPr>
              <p:nvPr/>
            </p:nvSpPr>
            <p:spPr bwMode="auto">
              <a:xfrm>
                <a:off x="465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19" name="Oval 269"/>
              <p:cNvSpPr>
                <a:spLocks noChangeArrowheads="1"/>
              </p:cNvSpPr>
              <p:nvPr/>
            </p:nvSpPr>
            <p:spPr bwMode="auto">
              <a:xfrm>
                <a:off x="739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20" name="Oval 270"/>
              <p:cNvSpPr>
                <a:spLocks noChangeArrowheads="1"/>
              </p:cNvSpPr>
              <p:nvPr/>
            </p:nvSpPr>
            <p:spPr bwMode="auto">
              <a:xfrm>
                <a:off x="465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21" name="Oval 271"/>
              <p:cNvSpPr>
                <a:spLocks noChangeArrowheads="1"/>
              </p:cNvSpPr>
              <p:nvPr/>
            </p:nvSpPr>
            <p:spPr bwMode="auto">
              <a:xfrm>
                <a:off x="466" y="2421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22" name="Oval 272"/>
              <p:cNvSpPr>
                <a:spLocks noChangeArrowheads="1"/>
              </p:cNvSpPr>
              <p:nvPr/>
            </p:nvSpPr>
            <p:spPr bwMode="auto">
              <a:xfrm>
                <a:off x="1013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423" name="AutoShape 273"/>
              <p:cNvCxnSpPr>
                <a:cxnSpLocks noChangeShapeType="1"/>
                <a:stCxn id="262418" idx="6"/>
                <a:endCxn id="262429" idx="2"/>
              </p:cNvCxnSpPr>
              <p:nvPr/>
            </p:nvCxnSpPr>
            <p:spPr bwMode="auto">
              <a:xfrm>
                <a:off x="627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24" name="AutoShape 274"/>
              <p:cNvCxnSpPr>
                <a:cxnSpLocks noChangeShapeType="1"/>
                <a:stCxn id="262431" idx="0"/>
              </p:cNvCxnSpPr>
              <p:nvPr/>
            </p:nvCxnSpPr>
            <p:spPr bwMode="auto">
              <a:xfrm flipV="1">
                <a:off x="816" y="1740"/>
                <a:ext cx="0" cy="11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25" name="AutoShape 275"/>
              <p:cNvCxnSpPr>
                <a:cxnSpLocks noChangeShapeType="1"/>
                <a:stCxn id="262431" idx="2"/>
                <a:endCxn id="262420" idx="6"/>
              </p:cNvCxnSpPr>
              <p:nvPr/>
            </p:nvCxnSpPr>
            <p:spPr bwMode="auto">
              <a:xfrm flipH="1">
                <a:off x="627" y="1942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26" name="AutoShape 276"/>
              <p:cNvCxnSpPr>
                <a:cxnSpLocks noChangeShapeType="1"/>
                <a:stCxn id="262421" idx="0"/>
                <a:endCxn id="262418" idx="4"/>
              </p:cNvCxnSpPr>
              <p:nvPr/>
            </p:nvCxnSpPr>
            <p:spPr bwMode="auto">
              <a:xfrm flipV="1">
                <a:off x="542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27" name="AutoShape 277"/>
              <p:cNvCxnSpPr>
                <a:cxnSpLocks noChangeShapeType="1"/>
                <a:stCxn id="262438" idx="4"/>
                <a:endCxn id="262430" idx="0"/>
              </p:cNvCxnSpPr>
              <p:nvPr/>
            </p:nvCxnSpPr>
            <p:spPr bwMode="auto">
              <a:xfrm>
                <a:off x="1090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28" name="AutoShape 278"/>
              <p:cNvCxnSpPr>
                <a:cxnSpLocks noChangeShapeType="1"/>
                <a:stCxn id="262422" idx="7"/>
                <a:endCxn id="262439" idx="3"/>
              </p:cNvCxnSpPr>
              <p:nvPr/>
            </p:nvCxnSpPr>
            <p:spPr bwMode="auto">
              <a:xfrm flipV="1">
                <a:off x="1144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429" name="Oval 279"/>
              <p:cNvSpPr>
                <a:spLocks noChangeArrowheads="1"/>
              </p:cNvSpPr>
              <p:nvPr/>
            </p:nvSpPr>
            <p:spPr bwMode="auto">
              <a:xfrm>
                <a:off x="739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30" name="Oval 280"/>
              <p:cNvSpPr>
                <a:spLocks noChangeArrowheads="1"/>
              </p:cNvSpPr>
              <p:nvPr/>
            </p:nvSpPr>
            <p:spPr bwMode="auto">
              <a:xfrm>
                <a:off x="1013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31" name="Oval 281"/>
              <p:cNvSpPr>
                <a:spLocks noChangeArrowheads="1"/>
              </p:cNvSpPr>
              <p:nvPr/>
            </p:nvSpPr>
            <p:spPr bwMode="auto">
              <a:xfrm>
                <a:off x="739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432" name="AutoShape 282"/>
              <p:cNvCxnSpPr>
                <a:cxnSpLocks noChangeShapeType="1"/>
                <a:stCxn id="262419" idx="6"/>
                <a:endCxn id="262422" idx="2"/>
              </p:cNvCxnSpPr>
              <p:nvPr/>
            </p:nvCxnSpPr>
            <p:spPr bwMode="auto">
              <a:xfrm>
                <a:off x="901" y="2498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33" name="AutoShape 283"/>
              <p:cNvCxnSpPr>
                <a:cxnSpLocks noChangeShapeType="1"/>
                <a:stCxn id="262430" idx="3"/>
                <a:endCxn id="262419" idx="7"/>
              </p:cNvCxnSpPr>
              <p:nvPr/>
            </p:nvCxnSpPr>
            <p:spPr bwMode="auto">
              <a:xfrm flipH="1">
                <a:off x="870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34" name="AutoShape 284"/>
              <p:cNvCxnSpPr>
                <a:cxnSpLocks noChangeShapeType="1"/>
                <a:stCxn id="262419" idx="1"/>
                <a:endCxn id="262418" idx="5"/>
              </p:cNvCxnSpPr>
              <p:nvPr/>
            </p:nvCxnSpPr>
            <p:spPr bwMode="auto">
              <a:xfrm flipH="1" flipV="1">
                <a:off x="596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35" name="AutoShape 285"/>
              <p:cNvCxnSpPr>
                <a:cxnSpLocks noChangeShapeType="1"/>
                <a:stCxn id="262430" idx="2"/>
                <a:endCxn id="262429" idx="6"/>
              </p:cNvCxnSpPr>
              <p:nvPr/>
            </p:nvCxnSpPr>
            <p:spPr bwMode="auto">
              <a:xfrm flipH="1">
                <a:off x="901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36" name="AutoShape 286"/>
              <p:cNvCxnSpPr>
                <a:cxnSpLocks noChangeShapeType="1"/>
                <a:stCxn id="262431" idx="3"/>
                <a:endCxn id="262418" idx="7"/>
              </p:cNvCxnSpPr>
              <p:nvPr/>
            </p:nvCxnSpPr>
            <p:spPr bwMode="auto">
              <a:xfrm flipH="1">
                <a:off x="596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37" name="AutoShape 287"/>
              <p:cNvCxnSpPr>
                <a:cxnSpLocks noChangeShapeType="1"/>
                <a:stCxn id="262431" idx="5"/>
                <a:endCxn id="262430" idx="1"/>
              </p:cNvCxnSpPr>
              <p:nvPr/>
            </p:nvCxnSpPr>
            <p:spPr bwMode="auto">
              <a:xfrm>
                <a:off x="870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438" name="Oval 288"/>
              <p:cNvSpPr>
                <a:spLocks noChangeArrowheads="1"/>
              </p:cNvSpPr>
              <p:nvPr/>
            </p:nvSpPr>
            <p:spPr bwMode="auto">
              <a:xfrm>
                <a:off x="1013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39" name="Oval 289"/>
              <p:cNvSpPr>
                <a:spLocks noChangeArrowheads="1"/>
              </p:cNvSpPr>
              <p:nvPr/>
            </p:nvSpPr>
            <p:spPr bwMode="auto">
              <a:xfrm>
                <a:off x="1287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40" name="Oval 290"/>
              <p:cNvSpPr>
                <a:spLocks noChangeArrowheads="1"/>
              </p:cNvSpPr>
              <p:nvPr/>
            </p:nvSpPr>
            <p:spPr bwMode="auto">
              <a:xfrm>
                <a:off x="192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41" name="Oval 291"/>
              <p:cNvSpPr>
                <a:spLocks noChangeArrowheads="1"/>
              </p:cNvSpPr>
              <p:nvPr/>
            </p:nvSpPr>
            <p:spPr bwMode="auto">
              <a:xfrm>
                <a:off x="739" y="2700"/>
                <a:ext cx="153" cy="153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42" name="Oval 292"/>
              <p:cNvSpPr>
                <a:spLocks noChangeArrowheads="1"/>
              </p:cNvSpPr>
              <p:nvPr/>
            </p:nvSpPr>
            <p:spPr bwMode="auto">
              <a:xfrm>
                <a:off x="739" y="1587"/>
                <a:ext cx="153" cy="153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443" name="AutoShape 293"/>
              <p:cNvCxnSpPr>
                <a:cxnSpLocks noChangeShapeType="1"/>
                <a:stCxn id="262429" idx="0"/>
                <a:endCxn id="262431" idx="4"/>
              </p:cNvCxnSpPr>
              <p:nvPr/>
            </p:nvCxnSpPr>
            <p:spPr bwMode="auto">
              <a:xfrm flipV="1">
                <a:off x="816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44" name="AutoShape 294"/>
              <p:cNvCxnSpPr>
                <a:cxnSpLocks noChangeShapeType="1"/>
                <a:stCxn id="262419" idx="0"/>
                <a:endCxn id="262429" idx="4"/>
              </p:cNvCxnSpPr>
              <p:nvPr/>
            </p:nvCxnSpPr>
            <p:spPr bwMode="auto">
              <a:xfrm flipV="1">
                <a:off x="816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45" name="AutoShape 295"/>
              <p:cNvCxnSpPr>
                <a:cxnSpLocks noChangeShapeType="1"/>
                <a:stCxn id="262441" idx="0"/>
                <a:endCxn id="262419" idx="4"/>
              </p:cNvCxnSpPr>
              <p:nvPr/>
            </p:nvCxnSpPr>
            <p:spPr bwMode="auto">
              <a:xfrm flipV="1">
                <a:off x="816" y="2583"/>
                <a:ext cx="0" cy="10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46" name="AutoShape 296"/>
              <p:cNvCxnSpPr>
                <a:cxnSpLocks noChangeShapeType="1"/>
                <a:stCxn id="262441" idx="7"/>
                <a:endCxn id="262422" idx="3"/>
              </p:cNvCxnSpPr>
              <p:nvPr/>
            </p:nvCxnSpPr>
            <p:spPr bwMode="auto">
              <a:xfrm flipV="1">
                <a:off x="870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47" name="AutoShape 297"/>
              <p:cNvCxnSpPr>
                <a:cxnSpLocks noChangeShapeType="1"/>
                <a:stCxn id="262421" idx="5"/>
                <a:endCxn id="262441" idx="1"/>
              </p:cNvCxnSpPr>
              <p:nvPr/>
            </p:nvCxnSpPr>
            <p:spPr bwMode="auto">
              <a:xfrm>
                <a:off x="596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48" name="AutoShape 298"/>
              <p:cNvCxnSpPr>
                <a:cxnSpLocks noChangeShapeType="1"/>
                <a:stCxn id="262440" idx="5"/>
                <a:endCxn id="262421" idx="1"/>
              </p:cNvCxnSpPr>
              <p:nvPr/>
            </p:nvCxnSpPr>
            <p:spPr bwMode="auto">
              <a:xfrm>
                <a:off x="323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49" name="AutoShape 299"/>
              <p:cNvCxnSpPr>
                <a:cxnSpLocks noChangeShapeType="1"/>
                <a:stCxn id="262440" idx="6"/>
                <a:endCxn id="262418" idx="2"/>
              </p:cNvCxnSpPr>
              <p:nvPr/>
            </p:nvCxnSpPr>
            <p:spPr bwMode="auto">
              <a:xfrm>
                <a:off x="354" y="2220"/>
                <a:ext cx="10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50" name="AutoShape 300"/>
              <p:cNvCxnSpPr>
                <a:cxnSpLocks noChangeShapeType="1"/>
                <a:stCxn id="262430" idx="6"/>
                <a:endCxn id="262439" idx="2"/>
              </p:cNvCxnSpPr>
              <p:nvPr/>
            </p:nvCxnSpPr>
            <p:spPr bwMode="auto">
              <a:xfrm>
                <a:off x="1175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51" name="AutoShape 301"/>
              <p:cNvCxnSpPr>
                <a:cxnSpLocks noChangeShapeType="1"/>
                <a:stCxn id="262420" idx="7"/>
                <a:endCxn id="262442" idx="3"/>
              </p:cNvCxnSpPr>
              <p:nvPr/>
            </p:nvCxnSpPr>
            <p:spPr bwMode="auto">
              <a:xfrm flipV="1">
                <a:off x="596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52" name="AutoShape 302"/>
              <p:cNvCxnSpPr>
                <a:cxnSpLocks noChangeShapeType="1"/>
                <a:stCxn id="262440" idx="7"/>
                <a:endCxn id="262420" idx="3"/>
              </p:cNvCxnSpPr>
              <p:nvPr/>
            </p:nvCxnSpPr>
            <p:spPr bwMode="auto">
              <a:xfrm flipV="1">
                <a:off x="323" y="2005"/>
                <a:ext cx="164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53" name="AutoShape 303"/>
              <p:cNvCxnSpPr>
                <a:cxnSpLocks noChangeShapeType="1"/>
                <a:stCxn id="262438" idx="5"/>
                <a:endCxn id="262439" idx="1"/>
              </p:cNvCxnSpPr>
              <p:nvPr/>
            </p:nvCxnSpPr>
            <p:spPr bwMode="auto">
              <a:xfrm>
                <a:off x="1144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54" name="AutoShape 304"/>
              <p:cNvCxnSpPr>
                <a:cxnSpLocks noChangeShapeType="1"/>
                <a:stCxn id="262442" idx="5"/>
                <a:endCxn id="262438" idx="1"/>
              </p:cNvCxnSpPr>
              <p:nvPr/>
            </p:nvCxnSpPr>
            <p:spPr bwMode="auto">
              <a:xfrm>
                <a:off x="870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5" name="Group 305"/>
            <p:cNvGrpSpPr>
              <a:grpSpLocks/>
            </p:cNvGrpSpPr>
            <p:nvPr/>
          </p:nvGrpSpPr>
          <p:grpSpPr bwMode="auto">
            <a:xfrm>
              <a:off x="2154" y="2330"/>
              <a:ext cx="483" cy="174"/>
              <a:chOff x="3288" y="1758"/>
              <a:chExt cx="483" cy="174"/>
            </a:xfrm>
          </p:grpSpPr>
          <p:cxnSp>
            <p:nvCxnSpPr>
              <p:cNvPr id="262411" name="AutoShape 306"/>
              <p:cNvCxnSpPr>
                <a:cxnSpLocks noChangeShapeType="1"/>
                <a:stCxn id="262413" idx="0"/>
              </p:cNvCxnSpPr>
              <p:nvPr/>
            </p:nvCxnSpPr>
            <p:spPr bwMode="auto">
              <a:xfrm rot="16200000" flipV="1">
                <a:off x="3342" y="1754"/>
                <a:ext cx="83" cy="19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12" name="AutoShape 307"/>
              <p:cNvCxnSpPr>
                <a:cxnSpLocks noChangeShapeType="1"/>
                <a:endCxn id="262417" idx="0"/>
              </p:cNvCxnSpPr>
              <p:nvPr/>
            </p:nvCxnSpPr>
            <p:spPr bwMode="auto">
              <a:xfrm rot="16200000" flipH="1">
                <a:off x="3397" y="1668"/>
                <a:ext cx="16" cy="20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413" name="Oval 308"/>
              <p:cNvSpPr>
                <a:spLocks noChangeArrowheads="1"/>
              </p:cNvSpPr>
              <p:nvPr/>
            </p:nvSpPr>
            <p:spPr bwMode="auto">
              <a:xfrm rot="-4479301">
                <a:off x="3478" y="1868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414" name="AutoShape 309"/>
              <p:cNvCxnSpPr>
                <a:cxnSpLocks noChangeShapeType="1"/>
                <a:stCxn id="262417" idx="2"/>
                <a:endCxn id="262413" idx="6"/>
              </p:cNvCxnSpPr>
              <p:nvPr/>
            </p:nvCxnSpPr>
            <p:spPr bwMode="auto">
              <a:xfrm flipH="1">
                <a:off x="3518" y="1820"/>
                <a:ext cx="13" cy="4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15" name="AutoShape 310"/>
              <p:cNvCxnSpPr>
                <a:cxnSpLocks noChangeShapeType="1"/>
                <a:stCxn id="262417" idx="4"/>
                <a:endCxn id="262442" idx="7"/>
              </p:cNvCxnSpPr>
              <p:nvPr/>
            </p:nvCxnSpPr>
            <p:spPr bwMode="auto">
              <a:xfrm>
                <a:off x="3570" y="1798"/>
                <a:ext cx="201" cy="8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16" name="AutoShape 311"/>
              <p:cNvCxnSpPr>
                <a:cxnSpLocks noChangeShapeType="1"/>
                <a:stCxn id="262442" idx="0"/>
                <a:endCxn id="262413" idx="4"/>
              </p:cNvCxnSpPr>
              <p:nvPr/>
            </p:nvCxnSpPr>
            <p:spPr bwMode="auto">
              <a:xfrm flipH="1">
                <a:off x="3540" y="1906"/>
                <a:ext cx="222" cy="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417" name="Oval 312"/>
              <p:cNvSpPr>
                <a:spLocks noChangeArrowheads="1"/>
              </p:cNvSpPr>
              <p:nvPr/>
            </p:nvSpPr>
            <p:spPr bwMode="auto">
              <a:xfrm rot="-4479301">
                <a:off x="3508" y="1758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262337" name="AutoShape 313"/>
            <p:cNvCxnSpPr>
              <a:cxnSpLocks noChangeShapeType="1"/>
              <a:stCxn id="262441" idx="4"/>
              <a:endCxn id="262352" idx="7"/>
            </p:cNvCxnSpPr>
            <p:nvPr/>
          </p:nvCxnSpPr>
          <p:spPr bwMode="auto">
            <a:xfrm>
              <a:off x="3156" y="2478"/>
              <a:ext cx="444" cy="30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2800" y="1746"/>
              <a:ext cx="178" cy="481"/>
              <a:chOff x="3934" y="1174"/>
              <a:chExt cx="178" cy="481"/>
            </a:xfrm>
          </p:grpSpPr>
          <p:cxnSp>
            <p:nvCxnSpPr>
              <p:cNvPr id="262404" name="AutoShape 315"/>
              <p:cNvCxnSpPr>
                <a:cxnSpLocks noChangeShapeType="1"/>
                <a:stCxn id="262405" idx="0"/>
              </p:cNvCxnSpPr>
              <p:nvPr/>
            </p:nvCxnSpPr>
            <p:spPr bwMode="auto">
              <a:xfrm flipV="1">
                <a:off x="3966" y="1174"/>
                <a:ext cx="55" cy="29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405" name="Oval 316"/>
              <p:cNvSpPr>
                <a:spLocks noChangeArrowheads="1"/>
              </p:cNvSpPr>
              <p:nvPr/>
            </p:nvSpPr>
            <p:spPr bwMode="auto">
              <a:xfrm>
                <a:off x="3934" y="147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406" name="AutoShape 317"/>
              <p:cNvCxnSpPr>
                <a:cxnSpLocks noChangeShapeType="1"/>
                <a:stCxn id="262409" idx="2"/>
                <a:endCxn id="262405" idx="6"/>
              </p:cNvCxnSpPr>
              <p:nvPr/>
            </p:nvCxnSpPr>
            <p:spPr bwMode="auto">
              <a:xfrm flipH="1">
                <a:off x="3998" y="1503"/>
                <a:ext cx="50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07" name="AutoShape 318"/>
              <p:cNvCxnSpPr>
                <a:cxnSpLocks noChangeShapeType="1"/>
                <a:stCxn id="262409" idx="4"/>
                <a:endCxn id="262439" idx="5"/>
              </p:cNvCxnSpPr>
              <p:nvPr/>
            </p:nvCxnSpPr>
            <p:spPr bwMode="auto">
              <a:xfrm flipH="1">
                <a:off x="4048" y="1535"/>
                <a:ext cx="32" cy="12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08" name="AutoShape 319"/>
              <p:cNvCxnSpPr>
                <a:cxnSpLocks noChangeShapeType="1"/>
                <a:endCxn id="262405" idx="4"/>
              </p:cNvCxnSpPr>
              <p:nvPr/>
            </p:nvCxnSpPr>
            <p:spPr bwMode="auto">
              <a:xfrm flipH="1" flipV="1">
                <a:off x="3966" y="1535"/>
                <a:ext cx="35" cy="11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409" name="Oval 320"/>
              <p:cNvSpPr>
                <a:spLocks noChangeArrowheads="1"/>
              </p:cNvSpPr>
              <p:nvPr/>
            </p:nvSpPr>
            <p:spPr bwMode="auto">
              <a:xfrm>
                <a:off x="4048" y="147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410" name="AutoShape 321"/>
              <p:cNvCxnSpPr>
                <a:cxnSpLocks noChangeShapeType="1"/>
                <a:endCxn id="262409" idx="0"/>
              </p:cNvCxnSpPr>
              <p:nvPr/>
            </p:nvCxnSpPr>
            <p:spPr bwMode="auto">
              <a:xfrm>
                <a:off x="4040" y="1325"/>
                <a:ext cx="40" cy="14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7" name="Group 322"/>
            <p:cNvGrpSpPr>
              <a:grpSpLocks/>
            </p:cNvGrpSpPr>
            <p:nvPr/>
          </p:nvGrpSpPr>
          <p:grpSpPr bwMode="auto">
            <a:xfrm>
              <a:off x="2808" y="2728"/>
              <a:ext cx="178" cy="252"/>
              <a:chOff x="3942" y="2156"/>
              <a:chExt cx="178" cy="252"/>
            </a:xfrm>
          </p:grpSpPr>
          <p:sp>
            <p:nvSpPr>
              <p:cNvPr id="262397" name="Oval 323"/>
              <p:cNvSpPr>
                <a:spLocks noChangeArrowheads="1"/>
              </p:cNvSpPr>
              <p:nvPr/>
            </p:nvSpPr>
            <p:spPr bwMode="auto">
              <a:xfrm>
                <a:off x="3942" y="224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398" name="AutoShape 324"/>
              <p:cNvCxnSpPr>
                <a:cxnSpLocks noChangeShapeType="1"/>
                <a:stCxn id="262401" idx="2"/>
                <a:endCxn id="262397" idx="6"/>
              </p:cNvCxnSpPr>
              <p:nvPr/>
            </p:nvCxnSpPr>
            <p:spPr bwMode="auto">
              <a:xfrm flipH="1">
                <a:off x="4006" y="2273"/>
                <a:ext cx="50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9" name="AutoShape 325"/>
              <p:cNvCxnSpPr>
                <a:cxnSpLocks noChangeShapeType="1"/>
                <a:stCxn id="262401" idx="4"/>
                <a:endCxn id="262381" idx="5"/>
              </p:cNvCxnSpPr>
              <p:nvPr/>
            </p:nvCxnSpPr>
            <p:spPr bwMode="auto">
              <a:xfrm flipH="1">
                <a:off x="4048" y="2305"/>
                <a:ext cx="40" cy="10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00" name="AutoShape 326"/>
              <p:cNvCxnSpPr>
                <a:cxnSpLocks noChangeShapeType="1"/>
                <a:endCxn id="262397" idx="4"/>
              </p:cNvCxnSpPr>
              <p:nvPr/>
            </p:nvCxnSpPr>
            <p:spPr bwMode="auto">
              <a:xfrm rot="16200000" flipV="1">
                <a:off x="3937" y="2342"/>
                <a:ext cx="103" cy="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401" name="Oval 327"/>
              <p:cNvSpPr>
                <a:spLocks noChangeArrowheads="1"/>
              </p:cNvSpPr>
              <p:nvPr/>
            </p:nvSpPr>
            <p:spPr bwMode="auto">
              <a:xfrm>
                <a:off x="4056" y="224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402" name="AutoShape 328"/>
              <p:cNvCxnSpPr>
                <a:cxnSpLocks noChangeShapeType="1"/>
                <a:stCxn id="262397" idx="0"/>
                <a:endCxn id="262440" idx="1"/>
              </p:cNvCxnSpPr>
              <p:nvPr/>
            </p:nvCxnSpPr>
            <p:spPr bwMode="auto">
              <a:xfrm flipV="1">
                <a:off x="3974" y="2156"/>
                <a:ext cx="29" cy="8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403" name="AutoShape 329"/>
              <p:cNvCxnSpPr>
                <a:cxnSpLocks noChangeShapeType="1"/>
                <a:endCxn id="262401" idx="0"/>
              </p:cNvCxnSpPr>
              <p:nvPr/>
            </p:nvCxnSpPr>
            <p:spPr bwMode="auto">
              <a:xfrm rot="16200000" flipH="1">
                <a:off x="4026" y="2179"/>
                <a:ext cx="84" cy="4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62340" name="AutoShape 330"/>
            <p:cNvCxnSpPr>
              <a:cxnSpLocks noChangeShapeType="1"/>
              <a:endCxn id="262382" idx="2"/>
            </p:cNvCxnSpPr>
            <p:nvPr/>
          </p:nvCxnSpPr>
          <p:spPr bwMode="auto">
            <a:xfrm flipH="1" flipV="1">
              <a:off x="2892" y="3490"/>
              <a:ext cx="3" cy="2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41" name="AutoShape 332"/>
            <p:cNvCxnSpPr>
              <a:cxnSpLocks noChangeShapeType="1"/>
              <a:stCxn id="262383" idx="5"/>
              <a:endCxn id="262346" idx="0"/>
            </p:cNvCxnSpPr>
            <p:nvPr/>
          </p:nvCxnSpPr>
          <p:spPr bwMode="auto">
            <a:xfrm flipV="1">
              <a:off x="3146" y="3017"/>
              <a:ext cx="152" cy="19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2342" name="Oval 333"/>
            <p:cNvSpPr>
              <a:spLocks noChangeArrowheads="1"/>
            </p:cNvSpPr>
            <p:nvPr/>
          </p:nvSpPr>
          <p:spPr bwMode="auto">
            <a:xfrm rot="-6882175">
              <a:off x="3354" y="3076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2343" name="AutoShape 334"/>
            <p:cNvCxnSpPr>
              <a:cxnSpLocks noChangeShapeType="1"/>
              <a:stCxn id="262346" idx="2"/>
              <a:endCxn id="262342" idx="6"/>
            </p:cNvCxnSpPr>
            <p:nvPr/>
          </p:nvCxnSpPr>
          <p:spPr bwMode="auto">
            <a:xfrm>
              <a:off x="3341" y="3033"/>
              <a:ext cx="31" cy="4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44" name="AutoShape 335"/>
            <p:cNvCxnSpPr>
              <a:cxnSpLocks noChangeShapeType="1"/>
              <a:stCxn id="262346" idx="4"/>
              <a:endCxn id="262352" idx="5"/>
            </p:cNvCxnSpPr>
            <p:nvPr/>
          </p:nvCxnSpPr>
          <p:spPr bwMode="auto">
            <a:xfrm flipV="1">
              <a:off x="3357" y="2784"/>
              <a:ext cx="369" cy="20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45" name="AutoShape 336"/>
            <p:cNvCxnSpPr>
              <a:cxnSpLocks noChangeShapeType="1"/>
              <a:stCxn id="262352" idx="1"/>
              <a:endCxn id="262342" idx="4"/>
            </p:cNvCxnSpPr>
            <p:nvPr/>
          </p:nvCxnSpPr>
          <p:spPr bwMode="auto">
            <a:xfrm flipH="1">
              <a:off x="3415" y="2891"/>
              <a:ext cx="185" cy="20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2346" name="Oval 337"/>
            <p:cNvSpPr>
              <a:spLocks noChangeArrowheads="1"/>
            </p:cNvSpPr>
            <p:nvPr/>
          </p:nvSpPr>
          <p:spPr bwMode="auto">
            <a:xfrm rot="-6882175">
              <a:off x="3296" y="2972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2347" name="AutoShape 338"/>
            <p:cNvCxnSpPr>
              <a:cxnSpLocks noChangeShapeType="1"/>
              <a:stCxn id="262342" idx="0"/>
              <a:endCxn id="262383" idx="4"/>
            </p:cNvCxnSpPr>
            <p:nvPr/>
          </p:nvCxnSpPr>
          <p:spPr bwMode="auto">
            <a:xfrm flipH="1">
              <a:off x="3156" y="3121"/>
              <a:ext cx="200" cy="10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48" name="AutoShape 339"/>
            <p:cNvCxnSpPr>
              <a:cxnSpLocks noChangeShapeType="1"/>
              <a:endCxn id="262384" idx="0"/>
            </p:cNvCxnSpPr>
            <p:nvPr/>
          </p:nvCxnSpPr>
          <p:spPr bwMode="auto">
            <a:xfrm flipV="1">
              <a:off x="2213" y="3230"/>
              <a:ext cx="415" cy="1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2349" name="Oval 347"/>
            <p:cNvSpPr>
              <a:spLocks noChangeArrowheads="1"/>
            </p:cNvSpPr>
            <p:nvPr/>
          </p:nvSpPr>
          <p:spPr bwMode="auto">
            <a:xfrm rot="-5400000">
              <a:off x="2051" y="3279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350" name="Oval 348"/>
            <p:cNvSpPr>
              <a:spLocks noChangeArrowheads="1"/>
            </p:cNvSpPr>
            <p:nvPr/>
          </p:nvSpPr>
          <p:spPr bwMode="auto">
            <a:xfrm rot="-5400000">
              <a:off x="2016" y="2280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351" name="Oval 349"/>
            <p:cNvSpPr>
              <a:spLocks noChangeArrowheads="1"/>
            </p:cNvSpPr>
            <p:nvPr/>
          </p:nvSpPr>
          <p:spPr bwMode="auto">
            <a:xfrm rot="-5400000">
              <a:off x="2819" y="3759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352" name="Oval 350"/>
            <p:cNvSpPr>
              <a:spLocks noChangeArrowheads="1"/>
            </p:cNvSpPr>
            <p:nvPr/>
          </p:nvSpPr>
          <p:spPr bwMode="auto">
            <a:xfrm rot="-5400000">
              <a:off x="3588" y="2760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353" name="Oval 351"/>
            <p:cNvSpPr>
              <a:spLocks noChangeArrowheads="1"/>
            </p:cNvSpPr>
            <p:nvPr/>
          </p:nvSpPr>
          <p:spPr bwMode="auto">
            <a:xfrm rot="-5400000">
              <a:off x="2810" y="1752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2354" name="AutoShape 352"/>
            <p:cNvCxnSpPr>
              <a:cxnSpLocks noChangeShapeType="1"/>
              <a:stCxn id="262349" idx="6"/>
              <a:endCxn id="262350" idx="2"/>
            </p:cNvCxnSpPr>
            <p:nvPr/>
          </p:nvCxnSpPr>
          <p:spPr bwMode="auto">
            <a:xfrm flipH="1" flipV="1">
              <a:off x="2093" y="2444"/>
              <a:ext cx="35" cy="8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55" name="AutoShape 353"/>
            <p:cNvCxnSpPr>
              <a:cxnSpLocks noChangeShapeType="1"/>
              <a:stCxn id="262349" idx="3"/>
              <a:endCxn id="262351" idx="7"/>
            </p:cNvCxnSpPr>
            <p:nvPr/>
          </p:nvCxnSpPr>
          <p:spPr bwMode="auto">
            <a:xfrm>
              <a:off x="2191" y="3411"/>
              <a:ext cx="642" cy="37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56" name="AutoShape 354"/>
            <p:cNvCxnSpPr>
              <a:cxnSpLocks noChangeShapeType="1"/>
              <a:stCxn id="262352" idx="2"/>
              <a:endCxn id="262351" idx="5"/>
            </p:cNvCxnSpPr>
            <p:nvPr/>
          </p:nvCxnSpPr>
          <p:spPr bwMode="auto">
            <a:xfrm flipH="1">
              <a:off x="2959" y="2923"/>
              <a:ext cx="704" cy="86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57" name="AutoShape 355"/>
            <p:cNvCxnSpPr>
              <a:cxnSpLocks noChangeShapeType="1"/>
              <a:stCxn id="262352" idx="6"/>
              <a:endCxn id="262353" idx="3"/>
            </p:cNvCxnSpPr>
            <p:nvPr/>
          </p:nvCxnSpPr>
          <p:spPr bwMode="auto">
            <a:xfrm flipH="1" flipV="1">
              <a:off x="2950" y="1884"/>
              <a:ext cx="713" cy="86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358" name="AutoShape 356"/>
            <p:cNvCxnSpPr>
              <a:cxnSpLocks noChangeShapeType="1"/>
              <a:stCxn id="262353" idx="1"/>
              <a:endCxn id="262350" idx="5"/>
            </p:cNvCxnSpPr>
            <p:nvPr/>
          </p:nvCxnSpPr>
          <p:spPr bwMode="auto">
            <a:xfrm flipH="1">
              <a:off x="2156" y="1884"/>
              <a:ext cx="668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8" name="Group 367"/>
            <p:cNvGrpSpPr>
              <a:grpSpLocks/>
            </p:cNvGrpSpPr>
            <p:nvPr/>
          </p:nvGrpSpPr>
          <p:grpSpPr bwMode="auto">
            <a:xfrm rot="-5400000">
              <a:off x="2632" y="2966"/>
              <a:ext cx="520" cy="528"/>
              <a:chOff x="192" y="1587"/>
              <a:chExt cx="1248" cy="1266"/>
            </a:xfrm>
          </p:grpSpPr>
          <p:sp>
            <p:nvSpPr>
              <p:cNvPr id="262360" name="Oval 368"/>
              <p:cNvSpPr>
                <a:spLocks noChangeArrowheads="1"/>
              </p:cNvSpPr>
              <p:nvPr/>
            </p:nvSpPr>
            <p:spPr bwMode="auto">
              <a:xfrm>
                <a:off x="465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61" name="Oval 369"/>
              <p:cNvSpPr>
                <a:spLocks noChangeArrowheads="1"/>
              </p:cNvSpPr>
              <p:nvPr/>
            </p:nvSpPr>
            <p:spPr bwMode="auto">
              <a:xfrm>
                <a:off x="739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62" name="Oval 370"/>
              <p:cNvSpPr>
                <a:spLocks noChangeArrowheads="1"/>
              </p:cNvSpPr>
              <p:nvPr/>
            </p:nvSpPr>
            <p:spPr bwMode="auto">
              <a:xfrm>
                <a:off x="465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63" name="Oval 371"/>
              <p:cNvSpPr>
                <a:spLocks noChangeArrowheads="1"/>
              </p:cNvSpPr>
              <p:nvPr/>
            </p:nvSpPr>
            <p:spPr bwMode="auto">
              <a:xfrm>
                <a:off x="466" y="2421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64" name="Oval 372"/>
              <p:cNvSpPr>
                <a:spLocks noChangeArrowheads="1"/>
              </p:cNvSpPr>
              <p:nvPr/>
            </p:nvSpPr>
            <p:spPr bwMode="auto">
              <a:xfrm>
                <a:off x="1013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365" name="AutoShape 373"/>
              <p:cNvCxnSpPr>
                <a:cxnSpLocks noChangeShapeType="1"/>
                <a:stCxn id="262360" idx="6"/>
                <a:endCxn id="262371" idx="2"/>
              </p:cNvCxnSpPr>
              <p:nvPr/>
            </p:nvCxnSpPr>
            <p:spPr bwMode="auto">
              <a:xfrm>
                <a:off x="627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66" name="AutoShape 374"/>
              <p:cNvCxnSpPr>
                <a:cxnSpLocks noChangeShapeType="1"/>
                <a:stCxn id="262373" idx="0"/>
              </p:cNvCxnSpPr>
              <p:nvPr/>
            </p:nvCxnSpPr>
            <p:spPr bwMode="auto">
              <a:xfrm flipV="1">
                <a:off x="816" y="1740"/>
                <a:ext cx="0" cy="11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67" name="AutoShape 375"/>
              <p:cNvCxnSpPr>
                <a:cxnSpLocks noChangeShapeType="1"/>
                <a:stCxn id="262373" idx="2"/>
                <a:endCxn id="262362" idx="6"/>
              </p:cNvCxnSpPr>
              <p:nvPr/>
            </p:nvCxnSpPr>
            <p:spPr bwMode="auto">
              <a:xfrm flipH="1">
                <a:off x="627" y="1942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68" name="AutoShape 376"/>
              <p:cNvCxnSpPr>
                <a:cxnSpLocks noChangeShapeType="1"/>
                <a:stCxn id="262363" idx="0"/>
                <a:endCxn id="262360" idx="4"/>
              </p:cNvCxnSpPr>
              <p:nvPr/>
            </p:nvCxnSpPr>
            <p:spPr bwMode="auto">
              <a:xfrm flipV="1">
                <a:off x="542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69" name="AutoShape 377"/>
              <p:cNvCxnSpPr>
                <a:cxnSpLocks noChangeShapeType="1"/>
                <a:stCxn id="262380" idx="4"/>
                <a:endCxn id="262372" idx="0"/>
              </p:cNvCxnSpPr>
              <p:nvPr/>
            </p:nvCxnSpPr>
            <p:spPr bwMode="auto">
              <a:xfrm>
                <a:off x="1090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70" name="AutoShape 378"/>
              <p:cNvCxnSpPr>
                <a:cxnSpLocks noChangeShapeType="1"/>
                <a:stCxn id="262364" idx="7"/>
                <a:endCxn id="262381" idx="3"/>
              </p:cNvCxnSpPr>
              <p:nvPr/>
            </p:nvCxnSpPr>
            <p:spPr bwMode="auto">
              <a:xfrm flipV="1">
                <a:off x="1144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371" name="Oval 379"/>
              <p:cNvSpPr>
                <a:spLocks noChangeArrowheads="1"/>
              </p:cNvSpPr>
              <p:nvPr/>
            </p:nvSpPr>
            <p:spPr bwMode="auto">
              <a:xfrm>
                <a:off x="739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72" name="Oval 380"/>
              <p:cNvSpPr>
                <a:spLocks noChangeArrowheads="1"/>
              </p:cNvSpPr>
              <p:nvPr/>
            </p:nvSpPr>
            <p:spPr bwMode="auto">
              <a:xfrm>
                <a:off x="1013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73" name="Oval 381"/>
              <p:cNvSpPr>
                <a:spLocks noChangeArrowheads="1"/>
              </p:cNvSpPr>
              <p:nvPr/>
            </p:nvSpPr>
            <p:spPr bwMode="auto">
              <a:xfrm>
                <a:off x="739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374" name="AutoShape 382"/>
              <p:cNvCxnSpPr>
                <a:cxnSpLocks noChangeShapeType="1"/>
                <a:stCxn id="262361" idx="6"/>
                <a:endCxn id="262364" idx="2"/>
              </p:cNvCxnSpPr>
              <p:nvPr/>
            </p:nvCxnSpPr>
            <p:spPr bwMode="auto">
              <a:xfrm>
                <a:off x="901" y="2498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75" name="AutoShape 383"/>
              <p:cNvCxnSpPr>
                <a:cxnSpLocks noChangeShapeType="1"/>
                <a:stCxn id="262372" idx="3"/>
                <a:endCxn id="262361" idx="7"/>
              </p:cNvCxnSpPr>
              <p:nvPr/>
            </p:nvCxnSpPr>
            <p:spPr bwMode="auto">
              <a:xfrm flipH="1">
                <a:off x="870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76" name="AutoShape 384"/>
              <p:cNvCxnSpPr>
                <a:cxnSpLocks noChangeShapeType="1"/>
                <a:stCxn id="262361" idx="1"/>
                <a:endCxn id="262360" idx="5"/>
              </p:cNvCxnSpPr>
              <p:nvPr/>
            </p:nvCxnSpPr>
            <p:spPr bwMode="auto">
              <a:xfrm flipH="1" flipV="1">
                <a:off x="596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77" name="AutoShape 385"/>
              <p:cNvCxnSpPr>
                <a:cxnSpLocks noChangeShapeType="1"/>
                <a:stCxn id="262372" idx="2"/>
                <a:endCxn id="262371" idx="6"/>
              </p:cNvCxnSpPr>
              <p:nvPr/>
            </p:nvCxnSpPr>
            <p:spPr bwMode="auto">
              <a:xfrm flipH="1">
                <a:off x="901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78" name="AutoShape 386"/>
              <p:cNvCxnSpPr>
                <a:cxnSpLocks noChangeShapeType="1"/>
                <a:stCxn id="262373" idx="3"/>
                <a:endCxn id="262360" idx="7"/>
              </p:cNvCxnSpPr>
              <p:nvPr/>
            </p:nvCxnSpPr>
            <p:spPr bwMode="auto">
              <a:xfrm flipH="1">
                <a:off x="596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79" name="AutoShape 387"/>
              <p:cNvCxnSpPr>
                <a:cxnSpLocks noChangeShapeType="1"/>
                <a:stCxn id="262373" idx="5"/>
                <a:endCxn id="262372" idx="1"/>
              </p:cNvCxnSpPr>
              <p:nvPr/>
            </p:nvCxnSpPr>
            <p:spPr bwMode="auto">
              <a:xfrm>
                <a:off x="870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380" name="Oval 388"/>
              <p:cNvSpPr>
                <a:spLocks noChangeArrowheads="1"/>
              </p:cNvSpPr>
              <p:nvPr/>
            </p:nvSpPr>
            <p:spPr bwMode="auto">
              <a:xfrm>
                <a:off x="1013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81" name="Oval 389"/>
              <p:cNvSpPr>
                <a:spLocks noChangeArrowheads="1"/>
              </p:cNvSpPr>
              <p:nvPr/>
            </p:nvSpPr>
            <p:spPr bwMode="auto">
              <a:xfrm>
                <a:off x="1287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82" name="Oval 390"/>
              <p:cNvSpPr>
                <a:spLocks noChangeArrowheads="1"/>
              </p:cNvSpPr>
              <p:nvPr/>
            </p:nvSpPr>
            <p:spPr bwMode="auto">
              <a:xfrm>
                <a:off x="192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83" name="Oval 391"/>
              <p:cNvSpPr>
                <a:spLocks noChangeArrowheads="1"/>
              </p:cNvSpPr>
              <p:nvPr/>
            </p:nvSpPr>
            <p:spPr bwMode="auto">
              <a:xfrm>
                <a:off x="739" y="2700"/>
                <a:ext cx="153" cy="15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84" name="Oval 392"/>
              <p:cNvSpPr>
                <a:spLocks noChangeArrowheads="1"/>
              </p:cNvSpPr>
              <p:nvPr/>
            </p:nvSpPr>
            <p:spPr bwMode="auto">
              <a:xfrm>
                <a:off x="739" y="1587"/>
                <a:ext cx="153" cy="15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385" name="AutoShape 393"/>
              <p:cNvCxnSpPr>
                <a:cxnSpLocks noChangeShapeType="1"/>
                <a:stCxn id="262371" idx="0"/>
                <a:endCxn id="262373" idx="4"/>
              </p:cNvCxnSpPr>
              <p:nvPr/>
            </p:nvCxnSpPr>
            <p:spPr bwMode="auto">
              <a:xfrm flipV="1">
                <a:off x="816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86" name="AutoShape 394"/>
              <p:cNvCxnSpPr>
                <a:cxnSpLocks noChangeShapeType="1"/>
                <a:stCxn id="262361" idx="0"/>
                <a:endCxn id="262371" idx="4"/>
              </p:cNvCxnSpPr>
              <p:nvPr/>
            </p:nvCxnSpPr>
            <p:spPr bwMode="auto">
              <a:xfrm flipV="1">
                <a:off x="816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87" name="AutoShape 395"/>
              <p:cNvCxnSpPr>
                <a:cxnSpLocks noChangeShapeType="1"/>
                <a:stCxn id="262383" idx="0"/>
                <a:endCxn id="262361" idx="4"/>
              </p:cNvCxnSpPr>
              <p:nvPr/>
            </p:nvCxnSpPr>
            <p:spPr bwMode="auto">
              <a:xfrm flipV="1">
                <a:off x="816" y="2583"/>
                <a:ext cx="0" cy="10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88" name="AutoShape 396"/>
              <p:cNvCxnSpPr>
                <a:cxnSpLocks noChangeShapeType="1"/>
                <a:stCxn id="262383" idx="7"/>
                <a:endCxn id="262364" idx="3"/>
              </p:cNvCxnSpPr>
              <p:nvPr/>
            </p:nvCxnSpPr>
            <p:spPr bwMode="auto">
              <a:xfrm flipV="1">
                <a:off x="870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89" name="AutoShape 397"/>
              <p:cNvCxnSpPr>
                <a:cxnSpLocks noChangeShapeType="1"/>
                <a:stCxn id="262363" idx="5"/>
                <a:endCxn id="262383" idx="1"/>
              </p:cNvCxnSpPr>
              <p:nvPr/>
            </p:nvCxnSpPr>
            <p:spPr bwMode="auto">
              <a:xfrm>
                <a:off x="596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0" name="AutoShape 398"/>
              <p:cNvCxnSpPr>
                <a:cxnSpLocks noChangeShapeType="1"/>
                <a:stCxn id="262382" idx="5"/>
                <a:endCxn id="262363" idx="1"/>
              </p:cNvCxnSpPr>
              <p:nvPr/>
            </p:nvCxnSpPr>
            <p:spPr bwMode="auto">
              <a:xfrm>
                <a:off x="323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1" name="AutoShape 399"/>
              <p:cNvCxnSpPr>
                <a:cxnSpLocks noChangeShapeType="1"/>
                <a:stCxn id="262382" idx="6"/>
                <a:endCxn id="262360" idx="2"/>
              </p:cNvCxnSpPr>
              <p:nvPr/>
            </p:nvCxnSpPr>
            <p:spPr bwMode="auto">
              <a:xfrm>
                <a:off x="354" y="2220"/>
                <a:ext cx="10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2" name="AutoShape 400"/>
              <p:cNvCxnSpPr>
                <a:cxnSpLocks noChangeShapeType="1"/>
                <a:stCxn id="262372" idx="6"/>
                <a:endCxn id="262381" idx="2"/>
              </p:cNvCxnSpPr>
              <p:nvPr/>
            </p:nvCxnSpPr>
            <p:spPr bwMode="auto">
              <a:xfrm>
                <a:off x="1175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3" name="AutoShape 401"/>
              <p:cNvCxnSpPr>
                <a:cxnSpLocks noChangeShapeType="1"/>
                <a:stCxn id="262362" idx="7"/>
                <a:endCxn id="262384" idx="3"/>
              </p:cNvCxnSpPr>
              <p:nvPr/>
            </p:nvCxnSpPr>
            <p:spPr bwMode="auto">
              <a:xfrm flipV="1">
                <a:off x="596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4" name="AutoShape 402"/>
              <p:cNvCxnSpPr>
                <a:cxnSpLocks noChangeShapeType="1"/>
                <a:stCxn id="262382" idx="7"/>
                <a:endCxn id="262362" idx="3"/>
              </p:cNvCxnSpPr>
              <p:nvPr/>
            </p:nvCxnSpPr>
            <p:spPr bwMode="auto">
              <a:xfrm flipV="1">
                <a:off x="323" y="2005"/>
                <a:ext cx="164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5" name="AutoShape 403"/>
              <p:cNvCxnSpPr>
                <a:cxnSpLocks noChangeShapeType="1"/>
                <a:stCxn id="262380" idx="5"/>
                <a:endCxn id="262381" idx="1"/>
              </p:cNvCxnSpPr>
              <p:nvPr/>
            </p:nvCxnSpPr>
            <p:spPr bwMode="auto">
              <a:xfrm>
                <a:off x="1144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96" name="AutoShape 404"/>
              <p:cNvCxnSpPr>
                <a:cxnSpLocks noChangeShapeType="1"/>
                <a:stCxn id="262384" idx="5"/>
                <a:endCxn id="262380" idx="1"/>
              </p:cNvCxnSpPr>
              <p:nvPr/>
            </p:nvCxnSpPr>
            <p:spPr bwMode="auto">
              <a:xfrm>
                <a:off x="870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3210645" name="Rectangle 405"/>
          <p:cNvSpPr>
            <a:spLocks noChangeArrowheads="1"/>
          </p:cNvSpPr>
          <p:nvPr/>
        </p:nvSpPr>
        <p:spPr bwMode="auto">
          <a:xfrm>
            <a:off x="0" y="6450013"/>
            <a:ext cx="9144000" cy="255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0" dirty="0"/>
              <a:t>Resulting </a:t>
            </a:r>
            <a:r>
              <a:rPr lang="en-US" sz="2400" b="0" dirty="0">
                <a:solidFill>
                  <a:srgbClr val="FF00FF"/>
                </a:solidFill>
              </a:rPr>
              <a:t>planar</a:t>
            </a:r>
            <a:r>
              <a:rPr lang="en-US" sz="2400" b="0" dirty="0"/>
              <a:t> max-deg-4 graph is 3-colorable IFF original graph is!</a:t>
            </a:r>
          </a:p>
        </p:txBody>
      </p:sp>
      <p:sp>
        <p:nvSpPr>
          <p:cNvPr id="3210714" name="Line 474"/>
          <p:cNvSpPr>
            <a:spLocks noChangeShapeType="1"/>
          </p:cNvSpPr>
          <p:nvPr/>
        </p:nvSpPr>
        <p:spPr bwMode="auto">
          <a:xfrm flipH="1">
            <a:off x="1752600" y="4032250"/>
            <a:ext cx="2343150" cy="1588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10789" name="Oval 549"/>
          <p:cNvSpPr>
            <a:spLocks noChangeArrowheads="1"/>
          </p:cNvSpPr>
          <p:nvPr/>
        </p:nvSpPr>
        <p:spPr bwMode="auto">
          <a:xfrm>
            <a:off x="7312025" y="4673600"/>
            <a:ext cx="206375" cy="206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grpSp>
        <p:nvGrpSpPr>
          <p:cNvPr id="9" name="Group 608"/>
          <p:cNvGrpSpPr>
            <a:grpSpLocks/>
          </p:cNvGrpSpPr>
          <p:nvPr/>
        </p:nvGrpSpPr>
        <p:grpSpPr bwMode="auto">
          <a:xfrm>
            <a:off x="6026150" y="2778125"/>
            <a:ext cx="2822575" cy="3438525"/>
            <a:chOff x="3796" y="1750"/>
            <a:chExt cx="1778" cy="2166"/>
          </a:xfrm>
        </p:grpSpPr>
        <p:grpSp>
          <p:nvGrpSpPr>
            <p:cNvPr id="10" name="Group 429"/>
            <p:cNvGrpSpPr>
              <a:grpSpLocks/>
            </p:cNvGrpSpPr>
            <p:nvPr/>
          </p:nvGrpSpPr>
          <p:grpSpPr bwMode="auto">
            <a:xfrm rot="-5400000">
              <a:off x="5280" y="2823"/>
              <a:ext cx="341" cy="246"/>
              <a:chOff x="432" y="1767"/>
              <a:chExt cx="1209" cy="873"/>
            </a:xfrm>
          </p:grpSpPr>
          <p:sp>
            <p:nvSpPr>
              <p:cNvPr id="262314" name="Oval 430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15" name="Oval 431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16" name="Oval 432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17" name="Oval 433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18" name="Oval 434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319" name="AutoShape 435"/>
              <p:cNvCxnSpPr>
                <a:cxnSpLocks noChangeShapeType="1"/>
                <a:stCxn id="262314" idx="6"/>
                <a:endCxn id="262325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20" name="AutoShape 436"/>
              <p:cNvCxnSpPr>
                <a:cxnSpLocks noChangeShapeType="1"/>
                <a:stCxn id="262314" idx="3"/>
                <a:endCxn id="262316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21" name="AutoShape 437"/>
              <p:cNvCxnSpPr>
                <a:cxnSpLocks noChangeShapeType="1"/>
                <a:stCxn id="262317" idx="2"/>
                <a:endCxn id="262316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22" name="AutoShape 438"/>
              <p:cNvCxnSpPr>
                <a:cxnSpLocks noChangeShapeType="1"/>
                <a:stCxn id="262317" idx="0"/>
                <a:endCxn id="262314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23" name="AutoShape 439"/>
              <p:cNvCxnSpPr>
                <a:cxnSpLocks noChangeShapeType="1"/>
                <a:stCxn id="262317" idx="6"/>
                <a:endCxn id="262315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24" name="AutoShape 440"/>
              <p:cNvCxnSpPr>
                <a:cxnSpLocks noChangeShapeType="1"/>
                <a:stCxn id="262318" idx="1"/>
                <a:endCxn id="262326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325" name="Oval 441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26" name="Oval 442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27" name="Oval 443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328" name="AutoShape 444"/>
              <p:cNvCxnSpPr>
                <a:cxnSpLocks noChangeShapeType="1"/>
                <a:stCxn id="262315" idx="6"/>
                <a:endCxn id="262318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29" name="AutoShape 445"/>
              <p:cNvCxnSpPr>
                <a:cxnSpLocks noChangeShapeType="1"/>
                <a:stCxn id="262326" idx="3"/>
                <a:endCxn id="262315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30" name="AutoShape 446"/>
              <p:cNvCxnSpPr>
                <a:cxnSpLocks noChangeShapeType="1"/>
                <a:stCxn id="262317" idx="7"/>
                <a:endCxn id="262325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31" name="AutoShape 447"/>
              <p:cNvCxnSpPr>
                <a:cxnSpLocks noChangeShapeType="1"/>
                <a:stCxn id="262315" idx="1"/>
                <a:endCxn id="262325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32" name="AutoShape 448"/>
              <p:cNvCxnSpPr>
                <a:cxnSpLocks noChangeShapeType="1"/>
                <a:stCxn id="262326" idx="2"/>
                <a:endCxn id="262325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33" name="AutoShape 449"/>
              <p:cNvCxnSpPr>
                <a:cxnSpLocks noChangeShapeType="1"/>
                <a:stCxn id="262327" idx="3"/>
                <a:endCxn id="262314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34" name="AutoShape 450"/>
              <p:cNvCxnSpPr>
                <a:cxnSpLocks noChangeShapeType="1"/>
                <a:stCxn id="262327" idx="5"/>
                <a:endCxn id="262326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451"/>
            <p:cNvGrpSpPr>
              <a:grpSpLocks/>
            </p:cNvGrpSpPr>
            <p:nvPr/>
          </p:nvGrpSpPr>
          <p:grpSpPr bwMode="auto">
            <a:xfrm rot="-5400000">
              <a:off x="5280" y="2525"/>
              <a:ext cx="341" cy="246"/>
              <a:chOff x="432" y="1767"/>
              <a:chExt cx="1209" cy="873"/>
            </a:xfrm>
          </p:grpSpPr>
          <p:sp>
            <p:nvSpPr>
              <p:cNvPr id="262293" name="Oval 452"/>
              <p:cNvSpPr>
                <a:spLocks noChangeArrowheads="1"/>
              </p:cNvSpPr>
              <p:nvPr/>
            </p:nvSpPr>
            <p:spPr bwMode="auto">
              <a:xfrm>
                <a:off x="681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94" name="Oval 453"/>
              <p:cNvSpPr>
                <a:spLocks noChangeArrowheads="1"/>
              </p:cNvSpPr>
              <p:nvPr/>
            </p:nvSpPr>
            <p:spPr bwMode="auto">
              <a:xfrm>
                <a:off x="1135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95" name="Oval 454"/>
              <p:cNvSpPr>
                <a:spLocks noChangeArrowheads="1"/>
              </p:cNvSpPr>
              <p:nvPr/>
            </p:nvSpPr>
            <p:spPr bwMode="auto">
              <a:xfrm>
                <a:off x="432" y="248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96" name="Oval 455"/>
              <p:cNvSpPr>
                <a:spLocks noChangeArrowheads="1"/>
              </p:cNvSpPr>
              <p:nvPr/>
            </p:nvSpPr>
            <p:spPr bwMode="auto">
              <a:xfrm>
                <a:off x="784" y="2487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97" name="Oval 456"/>
              <p:cNvSpPr>
                <a:spLocks noChangeArrowheads="1"/>
              </p:cNvSpPr>
              <p:nvPr/>
            </p:nvSpPr>
            <p:spPr bwMode="auto">
              <a:xfrm>
                <a:off x="1488" y="248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98" name="AutoShape 457"/>
              <p:cNvCxnSpPr>
                <a:cxnSpLocks noChangeShapeType="1"/>
                <a:stCxn id="262293" idx="6"/>
                <a:endCxn id="262304" idx="1"/>
              </p:cNvCxnSpPr>
              <p:nvPr/>
            </p:nvCxnSpPr>
            <p:spPr bwMode="auto">
              <a:xfrm>
                <a:off x="843" y="2202"/>
                <a:ext cx="132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99" name="AutoShape 458"/>
              <p:cNvCxnSpPr>
                <a:cxnSpLocks noChangeShapeType="1"/>
                <a:stCxn id="262293" idx="3"/>
                <a:endCxn id="262295" idx="7"/>
              </p:cNvCxnSpPr>
              <p:nvPr/>
            </p:nvCxnSpPr>
            <p:spPr bwMode="auto">
              <a:xfrm flipH="1">
                <a:off x="563" y="2265"/>
                <a:ext cx="140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00" name="AutoShape 459"/>
              <p:cNvCxnSpPr>
                <a:cxnSpLocks noChangeShapeType="1"/>
                <a:stCxn id="262296" idx="2"/>
                <a:endCxn id="262295" idx="6"/>
              </p:cNvCxnSpPr>
              <p:nvPr/>
            </p:nvCxnSpPr>
            <p:spPr bwMode="auto">
              <a:xfrm flipH="1">
                <a:off x="594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01" name="AutoShape 460"/>
              <p:cNvCxnSpPr>
                <a:cxnSpLocks noChangeShapeType="1"/>
                <a:stCxn id="262296" idx="0"/>
                <a:endCxn id="262293" idx="5"/>
              </p:cNvCxnSpPr>
              <p:nvPr/>
            </p:nvCxnSpPr>
            <p:spPr bwMode="auto">
              <a:xfrm flipH="1" flipV="1">
                <a:off x="812" y="2265"/>
                <a:ext cx="48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02" name="AutoShape 461"/>
              <p:cNvCxnSpPr>
                <a:cxnSpLocks noChangeShapeType="1"/>
                <a:stCxn id="262296" idx="6"/>
                <a:endCxn id="262294" idx="2"/>
              </p:cNvCxnSpPr>
              <p:nvPr/>
            </p:nvCxnSpPr>
            <p:spPr bwMode="auto">
              <a:xfrm>
                <a:off x="945" y="2564"/>
                <a:ext cx="1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03" name="AutoShape 462"/>
              <p:cNvCxnSpPr>
                <a:cxnSpLocks noChangeShapeType="1"/>
                <a:stCxn id="262297" idx="1"/>
                <a:endCxn id="262305" idx="5"/>
              </p:cNvCxnSpPr>
              <p:nvPr/>
            </p:nvCxnSpPr>
            <p:spPr bwMode="auto">
              <a:xfrm flipH="1" flipV="1">
                <a:off x="1344" y="2265"/>
                <a:ext cx="166" cy="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304" name="Oval 463"/>
              <p:cNvSpPr>
                <a:spLocks noChangeArrowheads="1"/>
              </p:cNvSpPr>
              <p:nvPr/>
            </p:nvSpPr>
            <p:spPr bwMode="auto">
              <a:xfrm>
                <a:off x="953" y="2247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05" name="Oval 464"/>
              <p:cNvSpPr>
                <a:spLocks noChangeArrowheads="1"/>
              </p:cNvSpPr>
              <p:nvPr/>
            </p:nvSpPr>
            <p:spPr bwMode="auto">
              <a:xfrm>
                <a:off x="1213" y="212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06" name="Oval 465"/>
              <p:cNvSpPr>
                <a:spLocks noChangeArrowheads="1"/>
              </p:cNvSpPr>
              <p:nvPr/>
            </p:nvSpPr>
            <p:spPr bwMode="auto">
              <a:xfrm>
                <a:off x="953" y="1767"/>
                <a:ext cx="153" cy="15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307" name="AutoShape 466"/>
              <p:cNvCxnSpPr>
                <a:cxnSpLocks noChangeShapeType="1"/>
                <a:stCxn id="262294" idx="6"/>
                <a:endCxn id="262297" idx="2"/>
              </p:cNvCxnSpPr>
              <p:nvPr/>
            </p:nvCxnSpPr>
            <p:spPr bwMode="auto">
              <a:xfrm>
                <a:off x="1297" y="2564"/>
                <a:ext cx="18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08" name="AutoShape 467"/>
              <p:cNvCxnSpPr>
                <a:cxnSpLocks noChangeShapeType="1"/>
                <a:stCxn id="262305" idx="3"/>
                <a:endCxn id="262294" idx="0"/>
              </p:cNvCxnSpPr>
              <p:nvPr/>
            </p:nvCxnSpPr>
            <p:spPr bwMode="auto">
              <a:xfrm flipH="1">
                <a:off x="1212" y="2265"/>
                <a:ext cx="23" cy="2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09" name="AutoShape 468"/>
              <p:cNvCxnSpPr>
                <a:cxnSpLocks noChangeShapeType="1"/>
                <a:stCxn id="262296" idx="7"/>
                <a:endCxn id="262304" idx="3"/>
              </p:cNvCxnSpPr>
              <p:nvPr/>
            </p:nvCxnSpPr>
            <p:spPr bwMode="auto">
              <a:xfrm flipV="1">
                <a:off x="914" y="2387"/>
                <a:ext cx="61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10" name="AutoShape 469"/>
              <p:cNvCxnSpPr>
                <a:cxnSpLocks noChangeShapeType="1"/>
                <a:stCxn id="262294" idx="1"/>
                <a:endCxn id="262304" idx="5"/>
              </p:cNvCxnSpPr>
              <p:nvPr/>
            </p:nvCxnSpPr>
            <p:spPr bwMode="auto">
              <a:xfrm flipH="1" flipV="1">
                <a:off x="1084" y="2387"/>
                <a:ext cx="73" cy="11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11" name="AutoShape 470"/>
              <p:cNvCxnSpPr>
                <a:cxnSpLocks noChangeShapeType="1"/>
                <a:stCxn id="262305" idx="2"/>
                <a:endCxn id="262304" idx="7"/>
              </p:cNvCxnSpPr>
              <p:nvPr/>
            </p:nvCxnSpPr>
            <p:spPr bwMode="auto">
              <a:xfrm flipH="1">
                <a:off x="1084" y="2202"/>
                <a:ext cx="120" cy="5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12" name="AutoShape 471"/>
              <p:cNvCxnSpPr>
                <a:cxnSpLocks noChangeShapeType="1"/>
                <a:stCxn id="262306" idx="3"/>
                <a:endCxn id="262293" idx="7"/>
              </p:cNvCxnSpPr>
              <p:nvPr/>
            </p:nvCxnSpPr>
            <p:spPr bwMode="auto">
              <a:xfrm flipH="1">
                <a:off x="812" y="1907"/>
                <a:ext cx="163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313" name="AutoShape 472"/>
              <p:cNvCxnSpPr>
                <a:cxnSpLocks noChangeShapeType="1"/>
                <a:stCxn id="262306" idx="5"/>
                <a:endCxn id="262305" idx="1"/>
              </p:cNvCxnSpPr>
              <p:nvPr/>
            </p:nvCxnSpPr>
            <p:spPr bwMode="auto">
              <a:xfrm>
                <a:off x="1084" y="1907"/>
                <a:ext cx="151" cy="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475"/>
            <p:cNvGrpSpPr>
              <a:grpSpLocks/>
            </p:cNvGrpSpPr>
            <p:nvPr/>
          </p:nvGrpSpPr>
          <p:grpSpPr bwMode="auto">
            <a:xfrm rot="-5400000">
              <a:off x="4412" y="2218"/>
              <a:ext cx="520" cy="528"/>
              <a:chOff x="192" y="1587"/>
              <a:chExt cx="1248" cy="1266"/>
            </a:xfrm>
          </p:grpSpPr>
          <p:sp>
            <p:nvSpPr>
              <p:cNvPr id="262256" name="Oval 476"/>
              <p:cNvSpPr>
                <a:spLocks noChangeArrowheads="1"/>
              </p:cNvSpPr>
              <p:nvPr/>
            </p:nvSpPr>
            <p:spPr bwMode="auto">
              <a:xfrm>
                <a:off x="465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57" name="Oval 477"/>
              <p:cNvSpPr>
                <a:spLocks noChangeArrowheads="1"/>
              </p:cNvSpPr>
              <p:nvPr/>
            </p:nvSpPr>
            <p:spPr bwMode="auto">
              <a:xfrm>
                <a:off x="739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58" name="Oval 478"/>
              <p:cNvSpPr>
                <a:spLocks noChangeArrowheads="1"/>
              </p:cNvSpPr>
              <p:nvPr/>
            </p:nvSpPr>
            <p:spPr bwMode="auto">
              <a:xfrm>
                <a:off x="465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59" name="Oval 479"/>
              <p:cNvSpPr>
                <a:spLocks noChangeArrowheads="1"/>
              </p:cNvSpPr>
              <p:nvPr/>
            </p:nvSpPr>
            <p:spPr bwMode="auto">
              <a:xfrm>
                <a:off x="466" y="2421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60" name="Oval 480"/>
              <p:cNvSpPr>
                <a:spLocks noChangeArrowheads="1"/>
              </p:cNvSpPr>
              <p:nvPr/>
            </p:nvSpPr>
            <p:spPr bwMode="auto">
              <a:xfrm>
                <a:off x="1013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61" name="AutoShape 481"/>
              <p:cNvCxnSpPr>
                <a:cxnSpLocks noChangeShapeType="1"/>
                <a:stCxn id="262256" idx="6"/>
                <a:endCxn id="262267" idx="2"/>
              </p:cNvCxnSpPr>
              <p:nvPr/>
            </p:nvCxnSpPr>
            <p:spPr bwMode="auto">
              <a:xfrm>
                <a:off x="627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62" name="AutoShape 482"/>
              <p:cNvCxnSpPr>
                <a:cxnSpLocks noChangeShapeType="1"/>
                <a:stCxn id="262269" idx="0"/>
              </p:cNvCxnSpPr>
              <p:nvPr/>
            </p:nvCxnSpPr>
            <p:spPr bwMode="auto">
              <a:xfrm flipV="1">
                <a:off x="816" y="1740"/>
                <a:ext cx="0" cy="11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63" name="AutoShape 483"/>
              <p:cNvCxnSpPr>
                <a:cxnSpLocks noChangeShapeType="1"/>
                <a:stCxn id="262269" idx="2"/>
                <a:endCxn id="262258" idx="6"/>
              </p:cNvCxnSpPr>
              <p:nvPr/>
            </p:nvCxnSpPr>
            <p:spPr bwMode="auto">
              <a:xfrm flipH="1">
                <a:off x="627" y="1942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64" name="AutoShape 484"/>
              <p:cNvCxnSpPr>
                <a:cxnSpLocks noChangeShapeType="1"/>
                <a:stCxn id="262259" idx="0"/>
                <a:endCxn id="262256" idx="4"/>
              </p:cNvCxnSpPr>
              <p:nvPr/>
            </p:nvCxnSpPr>
            <p:spPr bwMode="auto">
              <a:xfrm flipV="1">
                <a:off x="542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65" name="AutoShape 485"/>
              <p:cNvCxnSpPr>
                <a:cxnSpLocks noChangeShapeType="1"/>
                <a:stCxn id="262276" idx="4"/>
                <a:endCxn id="262268" idx="0"/>
              </p:cNvCxnSpPr>
              <p:nvPr/>
            </p:nvCxnSpPr>
            <p:spPr bwMode="auto">
              <a:xfrm>
                <a:off x="1090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66" name="AutoShape 486"/>
              <p:cNvCxnSpPr>
                <a:cxnSpLocks noChangeShapeType="1"/>
                <a:stCxn id="262260" idx="7"/>
                <a:endCxn id="262277" idx="3"/>
              </p:cNvCxnSpPr>
              <p:nvPr/>
            </p:nvCxnSpPr>
            <p:spPr bwMode="auto">
              <a:xfrm flipV="1">
                <a:off x="1144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67" name="Oval 487"/>
              <p:cNvSpPr>
                <a:spLocks noChangeArrowheads="1"/>
              </p:cNvSpPr>
              <p:nvPr/>
            </p:nvSpPr>
            <p:spPr bwMode="auto">
              <a:xfrm>
                <a:off x="739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68" name="Oval 488"/>
              <p:cNvSpPr>
                <a:spLocks noChangeArrowheads="1"/>
              </p:cNvSpPr>
              <p:nvPr/>
            </p:nvSpPr>
            <p:spPr bwMode="auto">
              <a:xfrm>
                <a:off x="1013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69" name="Oval 489"/>
              <p:cNvSpPr>
                <a:spLocks noChangeArrowheads="1"/>
              </p:cNvSpPr>
              <p:nvPr/>
            </p:nvSpPr>
            <p:spPr bwMode="auto">
              <a:xfrm>
                <a:off x="739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70" name="AutoShape 490"/>
              <p:cNvCxnSpPr>
                <a:cxnSpLocks noChangeShapeType="1"/>
                <a:stCxn id="262257" idx="6"/>
                <a:endCxn id="262260" idx="2"/>
              </p:cNvCxnSpPr>
              <p:nvPr/>
            </p:nvCxnSpPr>
            <p:spPr bwMode="auto">
              <a:xfrm>
                <a:off x="901" y="2498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71" name="AutoShape 491"/>
              <p:cNvCxnSpPr>
                <a:cxnSpLocks noChangeShapeType="1"/>
                <a:stCxn id="262268" idx="3"/>
                <a:endCxn id="262257" idx="7"/>
              </p:cNvCxnSpPr>
              <p:nvPr/>
            </p:nvCxnSpPr>
            <p:spPr bwMode="auto">
              <a:xfrm flipH="1">
                <a:off x="870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72" name="AutoShape 492"/>
              <p:cNvCxnSpPr>
                <a:cxnSpLocks noChangeShapeType="1"/>
                <a:stCxn id="262257" idx="1"/>
                <a:endCxn id="262256" idx="5"/>
              </p:cNvCxnSpPr>
              <p:nvPr/>
            </p:nvCxnSpPr>
            <p:spPr bwMode="auto">
              <a:xfrm flipH="1" flipV="1">
                <a:off x="596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73" name="AutoShape 493"/>
              <p:cNvCxnSpPr>
                <a:cxnSpLocks noChangeShapeType="1"/>
                <a:stCxn id="262268" idx="2"/>
                <a:endCxn id="262267" idx="6"/>
              </p:cNvCxnSpPr>
              <p:nvPr/>
            </p:nvCxnSpPr>
            <p:spPr bwMode="auto">
              <a:xfrm flipH="1">
                <a:off x="901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74" name="AutoShape 494"/>
              <p:cNvCxnSpPr>
                <a:cxnSpLocks noChangeShapeType="1"/>
                <a:stCxn id="262269" idx="3"/>
                <a:endCxn id="262256" idx="7"/>
              </p:cNvCxnSpPr>
              <p:nvPr/>
            </p:nvCxnSpPr>
            <p:spPr bwMode="auto">
              <a:xfrm flipH="1">
                <a:off x="596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75" name="AutoShape 495"/>
              <p:cNvCxnSpPr>
                <a:cxnSpLocks noChangeShapeType="1"/>
                <a:stCxn id="262269" idx="5"/>
                <a:endCxn id="262268" idx="1"/>
              </p:cNvCxnSpPr>
              <p:nvPr/>
            </p:nvCxnSpPr>
            <p:spPr bwMode="auto">
              <a:xfrm>
                <a:off x="870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76" name="Oval 496"/>
              <p:cNvSpPr>
                <a:spLocks noChangeArrowheads="1"/>
              </p:cNvSpPr>
              <p:nvPr/>
            </p:nvSpPr>
            <p:spPr bwMode="auto">
              <a:xfrm>
                <a:off x="1013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77" name="Oval 497"/>
              <p:cNvSpPr>
                <a:spLocks noChangeArrowheads="1"/>
              </p:cNvSpPr>
              <p:nvPr/>
            </p:nvSpPr>
            <p:spPr bwMode="auto">
              <a:xfrm>
                <a:off x="1287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78" name="Oval 498"/>
              <p:cNvSpPr>
                <a:spLocks noChangeArrowheads="1"/>
              </p:cNvSpPr>
              <p:nvPr/>
            </p:nvSpPr>
            <p:spPr bwMode="auto">
              <a:xfrm>
                <a:off x="192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79" name="Oval 499"/>
              <p:cNvSpPr>
                <a:spLocks noChangeArrowheads="1"/>
              </p:cNvSpPr>
              <p:nvPr/>
            </p:nvSpPr>
            <p:spPr bwMode="auto">
              <a:xfrm>
                <a:off x="739" y="2700"/>
                <a:ext cx="153" cy="153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80" name="Oval 500"/>
              <p:cNvSpPr>
                <a:spLocks noChangeArrowheads="1"/>
              </p:cNvSpPr>
              <p:nvPr/>
            </p:nvSpPr>
            <p:spPr bwMode="auto">
              <a:xfrm>
                <a:off x="739" y="1587"/>
                <a:ext cx="153" cy="153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81" name="AutoShape 501"/>
              <p:cNvCxnSpPr>
                <a:cxnSpLocks noChangeShapeType="1"/>
                <a:stCxn id="262267" idx="0"/>
                <a:endCxn id="262269" idx="4"/>
              </p:cNvCxnSpPr>
              <p:nvPr/>
            </p:nvCxnSpPr>
            <p:spPr bwMode="auto">
              <a:xfrm flipV="1">
                <a:off x="816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2" name="AutoShape 502"/>
              <p:cNvCxnSpPr>
                <a:cxnSpLocks noChangeShapeType="1"/>
                <a:stCxn id="262257" idx="0"/>
                <a:endCxn id="262267" idx="4"/>
              </p:cNvCxnSpPr>
              <p:nvPr/>
            </p:nvCxnSpPr>
            <p:spPr bwMode="auto">
              <a:xfrm flipV="1">
                <a:off x="816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3" name="AutoShape 503"/>
              <p:cNvCxnSpPr>
                <a:cxnSpLocks noChangeShapeType="1"/>
                <a:stCxn id="262279" idx="0"/>
                <a:endCxn id="262257" idx="4"/>
              </p:cNvCxnSpPr>
              <p:nvPr/>
            </p:nvCxnSpPr>
            <p:spPr bwMode="auto">
              <a:xfrm flipV="1">
                <a:off x="816" y="2583"/>
                <a:ext cx="0" cy="10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4" name="AutoShape 504"/>
              <p:cNvCxnSpPr>
                <a:cxnSpLocks noChangeShapeType="1"/>
                <a:stCxn id="262279" idx="7"/>
                <a:endCxn id="262260" idx="3"/>
              </p:cNvCxnSpPr>
              <p:nvPr/>
            </p:nvCxnSpPr>
            <p:spPr bwMode="auto">
              <a:xfrm flipV="1">
                <a:off x="870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5" name="AutoShape 505"/>
              <p:cNvCxnSpPr>
                <a:cxnSpLocks noChangeShapeType="1"/>
                <a:stCxn id="262259" idx="5"/>
                <a:endCxn id="262279" idx="1"/>
              </p:cNvCxnSpPr>
              <p:nvPr/>
            </p:nvCxnSpPr>
            <p:spPr bwMode="auto">
              <a:xfrm>
                <a:off x="596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6" name="AutoShape 506"/>
              <p:cNvCxnSpPr>
                <a:cxnSpLocks noChangeShapeType="1"/>
                <a:stCxn id="262278" idx="5"/>
                <a:endCxn id="262259" idx="1"/>
              </p:cNvCxnSpPr>
              <p:nvPr/>
            </p:nvCxnSpPr>
            <p:spPr bwMode="auto">
              <a:xfrm>
                <a:off x="323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7" name="AutoShape 507"/>
              <p:cNvCxnSpPr>
                <a:cxnSpLocks noChangeShapeType="1"/>
                <a:stCxn id="262278" idx="6"/>
                <a:endCxn id="262256" idx="2"/>
              </p:cNvCxnSpPr>
              <p:nvPr/>
            </p:nvCxnSpPr>
            <p:spPr bwMode="auto">
              <a:xfrm>
                <a:off x="354" y="2220"/>
                <a:ext cx="10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8" name="AutoShape 508"/>
              <p:cNvCxnSpPr>
                <a:cxnSpLocks noChangeShapeType="1"/>
                <a:stCxn id="262268" idx="6"/>
                <a:endCxn id="262277" idx="2"/>
              </p:cNvCxnSpPr>
              <p:nvPr/>
            </p:nvCxnSpPr>
            <p:spPr bwMode="auto">
              <a:xfrm>
                <a:off x="1175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89" name="AutoShape 509"/>
              <p:cNvCxnSpPr>
                <a:cxnSpLocks noChangeShapeType="1"/>
                <a:stCxn id="262258" idx="7"/>
                <a:endCxn id="262280" idx="3"/>
              </p:cNvCxnSpPr>
              <p:nvPr/>
            </p:nvCxnSpPr>
            <p:spPr bwMode="auto">
              <a:xfrm flipV="1">
                <a:off x="596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90" name="AutoShape 510"/>
              <p:cNvCxnSpPr>
                <a:cxnSpLocks noChangeShapeType="1"/>
                <a:stCxn id="262278" idx="7"/>
                <a:endCxn id="262258" idx="3"/>
              </p:cNvCxnSpPr>
              <p:nvPr/>
            </p:nvCxnSpPr>
            <p:spPr bwMode="auto">
              <a:xfrm flipV="1">
                <a:off x="323" y="2005"/>
                <a:ext cx="164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91" name="AutoShape 511"/>
              <p:cNvCxnSpPr>
                <a:cxnSpLocks noChangeShapeType="1"/>
                <a:stCxn id="262276" idx="5"/>
                <a:endCxn id="262277" idx="1"/>
              </p:cNvCxnSpPr>
              <p:nvPr/>
            </p:nvCxnSpPr>
            <p:spPr bwMode="auto">
              <a:xfrm>
                <a:off x="1144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92" name="AutoShape 512"/>
              <p:cNvCxnSpPr>
                <a:cxnSpLocks noChangeShapeType="1"/>
                <a:stCxn id="262280" idx="5"/>
                <a:endCxn id="262276" idx="1"/>
              </p:cNvCxnSpPr>
              <p:nvPr/>
            </p:nvCxnSpPr>
            <p:spPr bwMode="auto">
              <a:xfrm>
                <a:off x="870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513"/>
            <p:cNvGrpSpPr>
              <a:grpSpLocks/>
            </p:cNvGrpSpPr>
            <p:nvPr/>
          </p:nvGrpSpPr>
          <p:grpSpPr bwMode="auto">
            <a:xfrm>
              <a:off x="3934" y="2334"/>
              <a:ext cx="483" cy="174"/>
              <a:chOff x="3288" y="1758"/>
              <a:chExt cx="483" cy="174"/>
            </a:xfrm>
          </p:grpSpPr>
          <p:cxnSp>
            <p:nvCxnSpPr>
              <p:cNvPr id="262249" name="AutoShape 514"/>
              <p:cNvCxnSpPr>
                <a:cxnSpLocks noChangeShapeType="1"/>
                <a:stCxn id="262251" idx="0"/>
              </p:cNvCxnSpPr>
              <p:nvPr/>
            </p:nvCxnSpPr>
            <p:spPr bwMode="auto">
              <a:xfrm rot="16200000" flipV="1">
                <a:off x="3342" y="1754"/>
                <a:ext cx="83" cy="19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50" name="AutoShape 515"/>
              <p:cNvCxnSpPr>
                <a:cxnSpLocks noChangeShapeType="1"/>
                <a:endCxn id="262255" idx="0"/>
              </p:cNvCxnSpPr>
              <p:nvPr/>
            </p:nvCxnSpPr>
            <p:spPr bwMode="auto">
              <a:xfrm rot="16200000" flipH="1">
                <a:off x="3397" y="1668"/>
                <a:ext cx="16" cy="20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51" name="Oval 516"/>
              <p:cNvSpPr>
                <a:spLocks noChangeArrowheads="1"/>
              </p:cNvSpPr>
              <p:nvPr/>
            </p:nvSpPr>
            <p:spPr bwMode="auto">
              <a:xfrm rot="-4479301">
                <a:off x="3478" y="1868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52" name="AutoShape 517"/>
              <p:cNvCxnSpPr>
                <a:cxnSpLocks noChangeShapeType="1"/>
                <a:stCxn id="262255" idx="2"/>
                <a:endCxn id="262251" idx="6"/>
              </p:cNvCxnSpPr>
              <p:nvPr/>
            </p:nvCxnSpPr>
            <p:spPr bwMode="auto">
              <a:xfrm flipH="1">
                <a:off x="3518" y="1820"/>
                <a:ext cx="13" cy="4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53" name="AutoShape 518"/>
              <p:cNvCxnSpPr>
                <a:cxnSpLocks noChangeShapeType="1"/>
                <a:stCxn id="262255" idx="4"/>
                <a:endCxn id="262280" idx="7"/>
              </p:cNvCxnSpPr>
              <p:nvPr/>
            </p:nvCxnSpPr>
            <p:spPr bwMode="auto">
              <a:xfrm>
                <a:off x="3570" y="1798"/>
                <a:ext cx="201" cy="8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54" name="AutoShape 519"/>
              <p:cNvCxnSpPr>
                <a:cxnSpLocks noChangeShapeType="1"/>
                <a:stCxn id="262280" idx="0"/>
                <a:endCxn id="262251" idx="4"/>
              </p:cNvCxnSpPr>
              <p:nvPr/>
            </p:nvCxnSpPr>
            <p:spPr bwMode="auto">
              <a:xfrm flipH="1">
                <a:off x="3540" y="1906"/>
                <a:ext cx="222" cy="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55" name="Oval 520"/>
              <p:cNvSpPr>
                <a:spLocks noChangeArrowheads="1"/>
              </p:cNvSpPr>
              <p:nvPr/>
            </p:nvSpPr>
            <p:spPr bwMode="auto">
              <a:xfrm rot="-4479301">
                <a:off x="3508" y="1758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262176" name="AutoShape 521"/>
            <p:cNvCxnSpPr>
              <a:cxnSpLocks noChangeShapeType="1"/>
              <a:stCxn id="262279" idx="4"/>
              <a:endCxn id="262306" idx="0"/>
            </p:cNvCxnSpPr>
            <p:nvPr/>
          </p:nvCxnSpPr>
          <p:spPr bwMode="auto">
            <a:xfrm>
              <a:off x="4936" y="2482"/>
              <a:ext cx="387" cy="16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4" name="Group 522"/>
            <p:cNvGrpSpPr>
              <a:grpSpLocks/>
            </p:cNvGrpSpPr>
            <p:nvPr/>
          </p:nvGrpSpPr>
          <p:grpSpPr bwMode="auto">
            <a:xfrm>
              <a:off x="4580" y="1750"/>
              <a:ext cx="178" cy="481"/>
              <a:chOff x="3934" y="1174"/>
              <a:chExt cx="178" cy="481"/>
            </a:xfrm>
          </p:grpSpPr>
          <p:cxnSp>
            <p:nvCxnSpPr>
              <p:cNvPr id="262242" name="AutoShape 523"/>
              <p:cNvCxnSpPr>
                <a:cxnSpLocks noChangeShapeType="1"/>
                <a:stCxn id="262243" idx="0"/>
              </p:cNvCxnSpPr>
              <p:nvPr/>
            </p:nvCxnSpPr>
            <p:spPr bwMode="auto">
              <a:xfrm flipV="1">
                <a:off x="3966" y="1174"/>
                <a:ext cx="55" cy="29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43" name="Oval 524"/>
              <p:cNvSpPr>
                <a:spLocks noChangeArrowheads="1"/>
              </p:cNvSpPr>
              <p:nvPr/>
            </p:nvSpPr>
            <p:spPr bwMode="auto">
              <a:xfrm>
                <a:off x="3934" y="147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44" name="AutoShape 525"/>
              <p:cNvCxnSpPr>
                <a:cxnSpLocks noChangeShapeType="1"/>
                <a:stCxn id="262247" idx="2"/>
                <a:endCxn id="262243" idx="6"/>
              </p:cNvCxnSpPr>
              <p:nvPr/>
            </p:nvCxnSpPr>
            <p:spPr bwMode="auto">
              <a:xfrm flipH="1">
                <a:off x="3998" y="1503"/>
                <a:ext cx="50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45" name="AutoShape 526"/>
              <p:cNvCxnSpPr>
                <a:cxnSpLocks noChangeShapeType="1"/>
                <a:stCxn id="262247" idx="4"/>
                <a:endCxn id="262277" idx="5"/>
              </p:cNvCxnSpPr>
              <p:nvPr/>
            </p:nvCxnSpPr>
            <p:spPr bwMode="auto">
              <a:xfrm flipH="1">
                <a:off x="4048" y="1535"/>
                <a:ext cx="32" cy="12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46" name="AutoShape 527"/>
              <p:cNvCxnSpPr>
                <a:cxnSpLocks noChangeShapeType="1"/>
                <a:endCxn id="262243" idx="4"/>
              </p:cNvCxnSpPr>
              <p:nvPr/>
            </p:nvCxnSpPr>
            <p:spPr bwMode="auto">
              <a:xfrm flipH="1" flipV="1">
                <a:off x="3966" y="1535"/>
                <a:ext cx="35" cy="11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47" name="Oval 528"/>
              <p:cNvSpPr>
                <a:spLocks noChangeArrowheads="1"/>
              </p:cNvSpPr>
              <p:nvPr/>
            </p:nvSpPr>
            <p:spPr bwMode="auto">
              <a:xfrm>
                <a:off x="4048" y="147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48" name="AutoShape 529"/>
              <p:cNvCxnSpPr>
                <a:cxnSpLocks noChangeShapeType="1"/>
                <a:endCxn id="262247" idx="0"/>
              </p:cNvCxnSpPr>
              <p:nvPr/>
            </p:nvCxnSpPr>
            <p:spPr bwMode="auto">
              <a:xfrm>
                <a:off x="4040" y="1325"/>
                <a:ext cx="40" cy="14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5" name="Group 530"/>
            <p:cNvGrpSpPr>
              <a:grpSpLocks/>
            </p:cNvGrpSpPr>
            <p:nvPr/>
          </p:nvGrpSpPr>
          <p:grpSpPr bwMode="auto">
            <a:xfrm>
              <a:off x="4588" y="2732"/>
              <a:ext cx="178" cy="252"/>
              <a:chOff x="3942" y="2156"/>
              <a:chExt cx="178" cy="252"/>
            </a:xfrm>
          </p:grpSpPr>
          <p:sp>
            <p:nvSpPr>
              <p:cNvPr id="262235" name="Oval 531"/>
              <p:cNvSpPr>
                <a:spLocks noChangeArrowheads="1"/>
              </p:cNvSpPr>
              <p:nvPr/>
            </p:nvSpPr>
            <p:spPr bwMode="auto">
              <a:xfrm>
                <a:off x="3942" y="224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36" name="AutoShape 532"/>
              <p:cNvCxnSpPr>
                <a:cxnSpLocks noChangeShapeType="1"/>
                <a:stCxn id="262239" idx="2"/>
                <a:endCxn id="262235" idx="6"/>
              </p:cNvCxnSpPr>
              <p:nvPr/>
            </p:nvCxnSpPr>
            <p:spPr bwMode="auto">
              <a:xfrm flipH="1">
                <a:off x="4006" y="2273"/>
                <a:ext cx="50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37" name="AutoShape 533"/>
              <p:cNvCxnSpPr>
                <a:cxnSpLocks noChangeShapeType="1"/>
                <a:stCxn id="262239" idx="4"/>
                <a:endCxn id="262219" idx="5"/>
              </p:cNvCxnSpPr>
              <p:nvPr/>
            </p:nvCxnSpPr>
            <p:spPr bwMode="auto">
              <a:xfrm flipH="1">
                <a:off x="4048" y="2305"/>
                <a:ext cx="40" cy="10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38" name="AutoShape 534"/>
              <p:cNvCxnSpPr>
                <a:cxnSpLocks noChangeShapeType="1"/>
                <a:endCxn id="262235" idx="4"/>
              </p:cNvCxnSpPr>
              <p:nvPr/>
            </p:nvCxnSpPr>
            <p:spPr bwMode="auto">
              <a:xfrm rot="16200000" flipV="1">
                <a:off x="3937" y="2342"/>
                <a:ext cx="103" cy="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39" name="Oval 535"/>
              <p:cNvSpPr>
                <a:spLocks noChangeArrowheads="1"/>
              </p:cNvSpPr>
              <p:nvPr/>
            </p:nvSpPr>
            <p:spPr bwMode="auto">
              <a:xfrm>
                <a:off x="4056" y="2241"/>
                <a:ext cx="64" cy="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40" name="AutoShape 536"/>
              <p:cNvCxnSpPr>
                <a:cxnSpLocks noChangeShapeType="1"/>
                <a:stCxn id="262235" idx="0"/>
                <a:endCxn id="262278" idx="1"/>
              </p:cNvCxnSpPr>
              <p:nvPr/>
            </p:nvCxnSpPr>
            <p:spPr bwMode="auto">
              <a:xfrm flipV="1">
                <a:off x="3974" y="2156"/>
                <a:ext cx="29" cy="8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41" name="AutoShape 537"/>
              <p:cNvCxnSpPr>
                <a:cxnSpLocks noChangeShapeType="1"/>
                <a:endCxn id="262239" idx="0"/>
              </p:cNvCxnSpPr>
              <p:nvPr/>
            </p:nvCxnSpPr>
            <p:spPr bwMode="auto">
              <a:xfrm rot="16200000" flipH="1">
                <a:off x="4026" y="2179"/>
                <a:ext cx="84" cy="4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62179" name="AutoShape 538"/>
            <p:cNvCxnSpPr>
              <a:cxnSpLocks noChangeShapeType="1"/>
              <a:endCxn id="262220" idx="2"/>
            </p:cNvCxnSpPr>
            <p:nvPr/>
          </p:nvCxnSpPr>
          <p:spPr bwMode="auto">
            <a:xfrm flipH="1" flipV="1">
              <a:off x="4672" y="3494"/>
              <a:ext cx="3" cy="2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80" name="AutoShape 539"/>
            <p:cNvCxnSpPr>
              <a:cxnSpLocks noChangeShapeType="1"/>
              <a:stCxn id="262221" idx="5"/>
              <a:endCxn id="262185" idx="0"/>
            </p:cNvCxnSpPr>
            <p:nvPr/>
          </p:nvCxnSpPr>
          <p:spPr bwMode="auto">
            <a:xfrm flipV="1">
              <a:off x="4926" y="3021"/>
              <a:ext cx="152" cy="19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2181" name="Oval 540"/>
            <p:cNvSpPr>
              <a:spLocks noChangeArrowheads="1"/>
            </p:cNvSpPr>
            <p:nvPr/>
          </p:nvSpPr>
          <p:spPr bwMode="auto">
            <a:xfrm rot="-6882175">
              <a:off x="5134" y="3080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2182" name="AutoShape 541"/>
            <p:cNvCxnSpPr>
              <a:cxnSpLocks noChangeShapeType="1"/>
              <a:stCxn id="262185" idx="2"/>
              <a:endCxn id="262181" idx="6"/>
            </p:cNvCxnSpPr>
            <p:nvPr/>
          </p:nvCxnSpPr>
          <p:spPr bwMode="auto">
            <a:xfrm>
              <a:off x="5121" y="3037"/>
              <a:ext cx="31" cy="4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83" name="AutoShape 542"/>
            <p:cNvCxnSpPr>
              <a:cxnSpLocks noChangeShapeType="1"/>
              <a:stCxn id="262185" idx="4"/>
              <a:endCxn id="262327" idx="0"/>
            </p:cNvCxnSpPr>
            <p:nvPr/>
          </p:nvCxnSpPr>
          <p:spPr bwMode="auto">
            <a:xfrm flipV="1">
              <a:off x="5137" y="2949"/>
              <a:ext cx="186" cy="4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84" name="AutoShape 543"/>
            <p:cNvCxnSpPr>
              <a:cxnSpLocks noChangeShapeType="1"/>
              <a:stCxn id="262327" idx="1"/>
              <a:endCxn id="262181" idx="4"/>
            </p:cNvCxnSpPr>
            <p:nvPr/>
          </p:nvCxnSpPr>
          <p:spPr bwMode="auto">
            <a:xfrm flipH="1">
              <a:off x="5195" y="2964"/>
              <a:ext cx="134" cy="13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2185" name="Oval 544"/>
            <p:cNvSpPr>
              <a:spLocks noChangeArrowheads="1"/>
            </p:cNvSpPr>
            <p:nvPr/>
          </p:nvSpPr>
          <p:spPr bwMode="auto">
            <a:xfrm rot="-6882175">
              <a:off x="5076" y="2976"/>
              <a:ext cx="64" cy="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2186" name="AutoShape 545"/>
            <p:cNvCxnSpPr>
              <a:cxnSpLocks noChangeShapeType="1"/>
              <a:stCxn id="262181" idx="0"/>
              <a:endCxn id="262221" idx="4"/>
            </p:cNvCxnSpPr>
            <p:nvPr/>
          </p:nvCxnSpPr>
          <p:spPr bwMode="auto">
            <a:xfrm flipH="1">
              <a:off x="4936" y="3125"/>
              <a:ext cx="200" cy="10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87" name="AutoShape 546"/>
            <p:cNvCxnSpPr>
              <a:cxnSpLocks noChangeShapeType="1"/>
              <a:endCxn id="262222" idx="0"/>
            </p:cNvCxnSpPr>
            <p:nvPr/>
          </p:nvCxnSpPr>
          <p:spPr bwMode="auto">
            <a:xfrm flipV="1">
              <a:off x="3993" y="3234"/>
              <a:ext cx="415" cy="1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62188" name="Oval 550"/>
            <p:cNvSpPr>
              <a:spLocks noChangeArrowheads="1"/>
            </p:cNvSpPr>
            <p:nvPr/>
          </p:nvSpPr>
          <p:spPr bwMode="auto">
            <a:xfrm rot="-5400000">
              <a:off x="3831" y="3283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189" name="Oval 551"/>
            <p:cNvSpPr>
              <a:spLocks noChangeArrowheads="1"/>
            </p:cNvSpPr>
            <p:nvPr/>
          </p:nvSpPr>
          <p:spPr bwMode="auto">
            <a:xfrm rot="-5400000">
              <a:off x="3796" y="2284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190" name="Oval 552"/>
            <p:cNvSpPr>
              <a:spLocks noChangeArrowheads="1"/>
            </p:cNvSpPr>
            <p:nvPr/>
          </p:nvSpPr>
          <p:spPr bwMode="auto">
            <a:xfrm rot="-5400000">
              <a:off x="4599" y="3763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191" name="Oval 554"/>
            <p:cNvSpPr>
              <a:spLocks noChangeArrowheads="1"/>
            </p:cNvSpPr>
            <p:nvPr/>
          </p:nvSpPr>
          <p:spPr bwMode="auto">
            <a:xfrm rot="-5400000">
              <a:off x="4590" y="1756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2192" name="AutoShape 555"/>
            <p:cNvCxnSpPr>
              <a:cxnSpLocks noChangeShapeType="1"/>
              <a:stCxn id="262188" idx="6"/>
              <a:endCxn id="262189" idx="2"/>
            </p:cNvCxnSpPr>
            <p:nvPr/>
          </p:nvCxnSpPr>
          <p:spPr bwMode="auto">
            <a:xfrm flipH="1" flipV="1">
              <a:off x="3873" y="2448"/>
              <a:ext cx="35" cy="8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93" name="AutoShape 556"/>
            <p:cNvCxnSpPr>
              <a:cxnSpLocks noChangeShapeType="1"/>
              <a:stCxn id="262188" idx="3"/>
              <a:endCxn id="262190" idx="7"/>
            </p:cNvCxnSpPr>
            <p:nvPr/>
          </p:nvCxnSpPr>
          <p:spPr bwMode="auto">
            <a:xfrm>
              <a:off x="3971" y="3415"/>
              <a:ext cx="642" cy="37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94" name="AutoShape 557"/>
            <p:cNvCxnSpPr>
              <a:cxnSpLocks noChangeShapeType="1"/>
              <a:stCxn id="262316" idx="1"/>
              <a:endCxn id="262190" idx="5"/>
            </p:cNvCxnSpPr>
            <p:nvPr/>
          </p:nvCxnSpPr>
          <p:spPr bwMode="auto">
            <a:xfrm flipH="1">
              <a:off x="4739" y="3111"/>
              <a:ext cx="799" cy="6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95" name="AutoShape 558"/>
            <p:cNvCxnSpPr>
              <a:cxnSpLocks noChangeShapeType="1"/>
              <a:stCxn id="262297" idx="7"/>
              <a:endCxn id="262191" idx="3"/>
            </p:cNvCxnSpPr>
            <p:nvPr/>
          </p:nvCxnSpPr>
          <p:spPr bwMode="auto">
            <a:xfrm flipH="1" flipV="1">
              <a:off x="4730" y="1888"/>
              <a:ext cx="802" cy="59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2196" name="AutoShape 559"/>
            <p:cNvCxnSpPr>
              <a:cxnSpLocks noChangeShapeType="1"/>
              <a:stCxn id="262191" idx="1"/>
              <a:endCxn id="262189" idx="5"/>
            </p:cNvCxnSpPr>
            <p:nvPr/>
          </p:nvCxnSpPr>
          <p:spPr bwMode="auto">
            <a:xfrm flipH="1">
              <a:off x="3936" y="1888"/>
              <a:ext cx="668" cy="4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6" name="Group 560"/>
            <p:cNvGrpSpPr>
              <a:grpSpLocks/>
            </p:cNvGrpSpPr>
            <p:nvPr/>
          </p:nvGrpSpPr>
          <p:grpSpPr bwMode="auto">
            <a:xfrm rot="-5400000">
              <a:off x="4412" y="2970"/>
              <a:ext cx="520" cy="528"/>
              <a:chOff x="192" y="1587"/>
              <a:chExt cx="1248" cy="1266"/>
            </a:xfrm>
          </p:grpSpPr>
          <p:sp>
            <p:nvSpPr>
              <p:cNvPr id="262198" name="Oval 561"/>
              <p:cNvSpPr>
                <a:spLocks noChangeArrowheads="1"/>
              </p:cNvSpPr>
              <p:nvPr/>
            </p:nvSpPr>
            <p:spPr bwMode="auto">
              <a:xfrm>
                <a:off x="465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99" name="Oval 562"/>
              <p:cNvSpPr>
                <a:spLocks noChangeArrowheads="1"/>
              </p:cNvSpPr>
              <p:nvPr/>
            </p:nvSpPr>
            <p:spPr bwMode="auto">
              <a:xfrm>
                <a:off x="739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00" name="Oval 563"/>
              <p:cNvSpPr>
                <a:spLocks noChangeArrowheads="1"/>
              </p:cNvSpPr>
              <p:nvPr/>
            </p:nvSpPr>
            <p:spPr bwMode="auto">
              <a:xfrm>
                <a:off x="465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01" name="Oval 564"/>
              <p:cNvSpPr>
                <a:spLocks noChangeArrowheads="1"/>
              </p:cNvSpPr>
              <p:nvPr/>
            </p:nvSpPr>
            <p:spPr bwMode="auto">
              <a:xfrm>
                <a:off x="466" y="2421"/>
                <a:ext cx="152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02" name="Oval 565"/>
              <p:cNvSpPr>
                <a:spLocks noChangeArrowheads="1"/>
              </p:cNvSpPr>
              <p:nvPr/>
            </p:nvSpPr>
            <p:spPr bwMode="auto">
              <a:xfrm>
                <a:off x="1013" y="2421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03" name="AutoShape 566"/>
              <p:cNvCxnSpPr>
                <a:cxnSpLocks noChangeShapeType="1"/>
                <a:stCxn id="262198" idx="6"/>
                <a:endCxn id="262209" idx="2"/>
              </p:cNvCxnSpPr>
              <p:nvPr/>
            </p:nvCxnSpPr>
            <p:spPr bwMode="auto">
              <a:xfrm>
                <a:off x="627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04" name="AutoShape 567"/>
              <p:cNvCxnSpPr>
                <a:cxnSpLocks noChangeShapeType="1"/>
                <a:stCxn id="262211" idx="0"/>
              </p:cNvCxnSpPr>
              <p:nvPr/>
            </p:nvCxnSpPr>
            <p:spPr bwMode="auto">
              <a:xfrm flipV="1">
                <a:off x="816" y="1740"/>
                <a:ext cx="0" cy="11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05" name="AutoShape 568"/>
              <p:cNvCxnSpPr>
                <a:cxnSpLocks noChangeShapeType="1"/>
                <a:stCxn id="262211" idx="2"/>
                <a:endCxn id="262200" idx="6"/>
              </p:cNvCxnSpPr>
              <p:nvPr/>
            </p:nvCxnSpPr>
            <p:spPr bwMode="auto">
              <a:xfrm flipH="1">
                <a:off x="627" y="1942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06" name="AutoShape 569"/>
              <p:cNvCxnSpPr>
                <a:cxnSpLocks noChangeShapeType="1"/>
                <a:stCxn id="262201" idx="0"/>
                <a:endCxn id="262198" idx="4"/>
              </p:cNvCxnSpPr>
              <p:nvPr/>
            </p:nvCxnSpPr>
            <p:spPr bwMode="auto">
              <a:xfrm flipV="1">
                <a:off x="542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07" name="AutoShape 570"/>
              <p:cNvCxnSpPr>
                <a:cxnSpLocks noChangeShapeType="1"/>
                <a:stCxn id="262218" idx="4"/>
                <a:endCxn id="262210" idx="0"/>
              </p:cNvCxnSpPr>
              <p:nvPr/>
            </p:nvCxnSpPr>
            <p:spPr bwMode="auto">
              <a:xfrm>
                <a:off x="1090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08" name="AutoShape 571"/>
              <p:cNvCxnSpPr>
                <a:cxnSpLocks noChangeShapeType="1"/>
                <a:stCxn id="262202" idx="7"/>
                <a:endCxn id="262219" idx="3"/>
              </p:cNvCxnSpPr>
              <p:nvPr/>
            </p:nvCxnSpPr>
            <p:spPr bwMode="auto">
              <a:xfrm flipV="1">
                <a:off x="1144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09" name="Oval 572"/>
              <p:cNvSpPr>
                <a:spLocks noChangeArrowheads="1"/>
              </p:cNvSpPr>
              <p:nvPr/>
            </p:nvSpPr>
            <p:spPr bwMode="auto">
              <a:xfrm>
                <a:off x="739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10" name="Oval 573"/>
              <p:cNvSpPr>
                <a:spLocks noChangeArrowheads="1"/>
              </p:cNvSpPr>
              <p:nvPr/>
            </p:nvSpPr>
            <p:spPr bwMode="auto">
              <a:xfrm>
                <a:off x="1013" y="2143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11" name="Oval 574"/>
              <p:cNvSpPr>
                <a:spLocks noChangeArrowheads="1"/>
              </p:cNvSpPr>
              <p:nvPr/>
            </p:nvSpPr>
            <p:spPr bwMode="auto">
              <a:xfrm>
                <a:off x="739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12" name="AutoShape 575"/>
              <p:cNvCxnSpPr>
                <a:cxnSpLocks noChangeShapeType="1"/>
                <a:stCxn id="262199" idx="6"/>
                <a:endCxn id="262202" idx="2"/>
              </p:cNvCxnSpPr>
              <p:nvPr/>
            </p:nvCxnSpPr>
            <p:spPr bwMode="auto">
              <a:xfrm>
                <a:off x="901" y="2498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13" name="AutoShape 576"/>
              <p:cNvCxnSpPr>
                <a:cxnSpLocks noChangeShapeType="1"/>
                <a:stCxn id="262210" idx="3"/>
                <a:endCxn id="262199" idx="7"/>
              </p:cNvCxnSpPr>
              <p:nvPr/>
            </p:nvCxnSpPr>
            <p:spPr bwMode="auto">
              <a:xfrm flipH="1">
                <a:off x="870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14" name="AutoShape 577"/>
              <p:cNvCxnSpPr>
                <a:cxnSpLocks noChangeShapeType="1"/>
                <a:stCxn id="262199" idx="1"/>
                <a:endCxn id="262198" idx="5"/>
              </p:cNvCxnSpPr>
              <p:nvPr/>
            </p:nvCxnSpPr>
            <p:spPr bwMode="auto">
              <a:xfrm flipH="1" flipV="1">
                <a:off x="596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15" name="AutoShape 578"/>
              <p:cNvCxnSpPr>
                <a:cxnSpLocks noChangeShapeType="1"/>
                <a:stCxn id="262210" idx="2"/>
                <a:endCxn id="262209" idx="6"/>
              </p:cNvCxnSpPr>
              <p:nvPr/>
            </p:nvCxnSpPr>
            <p:spPr bwMode="auto">
              <a:xfrm flipH="1">
                <a:off x="901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16" name="AutoShape 579"/>
              <p:cNvCxnSpPr>
                <a:cxnSpLocks noChangeShapeType="1"/>
                <a:stCxn id="262211" idx="3"/>
                <a:endCxn id="262198" idx="7"/>
              </p:cNvCxnSpPr>
              <p:nvPr/>
            </p:nvCxnSpPr>
            <p:spPr bwMode="auto">
              <a:xfrm flipH="1">
                <a:off x="596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17" name="AutoShape 580"/>
              <p:cNvCxnSpPr>
                <a:cxnSpLocks noChangeShapeType="1"/>
                <a:stCxn id="262211" idx="5"/>
                <a:endCxn id="262210" idx="1"/>
              </p:cNvCxnSpPr>
              <p:nvPr/>
            </p:nvCxnSpPr>
            <p:spPr bwMode="auto">
              <a:xfrm>
                <a:off x="870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62218" name="Oval 581"/>
              <p:cNvSpPr>
                <a:spLocks noChangeArrowheads="1"/>
              </p:cNvSpPr>
              <p:nvPr/>
            </p:nvSpPr>
            <p:spPr bwMode="auto">
              <a:xfrm>
                <a:off x="1013" y="1865"/>
                <a:ext cx="153" cy="1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19" name="Oval 582"/>
              <p:cNvSpPr>
                <a:spLocks noChangeArrowheads="1"/>
              </p:cNvSpPr>
              <p:nvPr/>
            </p:nvSpPr>
            <p:spPr bwMode="auto">
              <a:xfrm>
                <a:off x="1287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20" name="Oval 583"/>
              <p:cNvSpPr>
                <a:spLocks noChangeArrowheads="1"/>
              </p:cNvSpPr>
              <p:nvPr/>
            </p:nvSpPr>
            <p:spPr bwMode="auto">
              <a:xfrm>
                <a:off x="192" y="2143"/>
                <a:ext cx="153" cy="153"/>
              </a:xfrm>
              <a:prstGeom prst="ellipse">
                <a:avLst/>
              </a:prstGeom>
              <a:solidFill>
                <a:srgbClr val="33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21" name="Oval 584"/>
              <p:cNvSpPr>
                <a:spLocks noChangeArrowheads="1"/>
              </p:cNvSpPr>
              <p:nvPr/>
            </p:nvSpPr>
            <p:spPr bwMode="auto">
              <a:xfrm>
                <a:off x="739" y="2700"/>
                <a:ext cx="153" cy="15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22" name="Oval 585"/>
              <p:cNvSpPr>
                <a:spLocks noChangeArrowheads="1"/>
              </p:cNvSpPr>
              <p:nvPr/>
            </p:nvSpPr>
            <p:spPr bwMode="auto">
              <a:xfrm>
                <a:off x="739" y="1587"/>
                <a:ext cx="153" cy="15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62223" name="AutoShape 586"/>
              <p:cNvCxnSpPr>
                <a:cxnSpLocks noChangeShapeType="1"/>
                <a:stCxn id="262209" idx="0"/>
                <a:endCxn id="262211" idx="4"/>
              </p:cNvCxnSpPr>
              <p:nvPr/>
            </p:nvCxnSpPr>
            <p:spPr bwMode="auto">
              <a:xfrm flipV="1">
                <a:off x="816" y="2027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24" name="AutoShape 587"/>
              <p:cNvCxnSpPr>
                <a:cxnSpLocks noChangeShapeType="1"/>
                <a:stCxn id="262199" idx="0"/>
                <a:endCxn id="262209" idx="4"/>
              </p:cNvCxnSpPr>
              <p:nvPr/>
            </p:nvCxnSpPr>
            <p:spPr bwMode="auto">
              <a:xfrm flipV="1">
                <a:off x="816" y="2305"/>
                <a:ext cx="0" cy="10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25" name="AutoShape 588"/>
              <p:cNvCxnSpPr>
                <a:cxnSpLocks noChangeShapeType="1"/>
                <a:stCxn id="262221" idx="0"/>
                <a:endCxn id="262199" idx="4"/>
              </p:cNvCxnSpPr>
              <p:nvPr/>
            </p:nvCxnSpPr>
            <p:spPr bwMode="auto">
              <a:xfrm flipV="1">
                <a:off x="816" y="2583"/>
                <a:ext cx="0" cy="10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26" name="AutoShape 589"/>
              <p:cNvCxnSpPr>
                <a:cxnSpLocks noChangeShapeType="1"/>
                <a:stCxn id="262221" idx="7"/>
                <a:endCxn id="262202" idx="3"/>
              </p:cNvCxnSpPr>
              <p:nvPr/>
            </p:nvCxnSpPr>
            <p:spPr bwMode="auto">
              <a:xfrm flipV="1">
                <a:off x="870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27" name="AutoShape 590"/>
              <p:cNvCxnSpPr>
                <a:cxnSpLocks noChangeShapeType="1"/>
                <a:stCxn id="262201" idx="5"/>
                <a:endCxn id="262221" idx="1"/>
              </p:cNvCxnSpPr>
              <p:nvPr/>
            </p:nvCxnSpPr>
            <p:spPr bwMode="auto">
              <a:xfrm>
                <a:off x="596" y="2561"/>
                <a:ext cx="165" cy="1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28" name="AutoShape 591"/>
              <p:cNvCxnSpPr>
                <a:cxnSpLocks noChangeShapeType="1"/>
                <a:stCxn id="262220" idx="5"/>
                <a:endCxn id="262201" idx="1"/>
              </p:cNvCxnSpPr>
              <p:nvPr/>
            </p:nvCxnSpPr>
            <p:spPr bwMode="auto">
              <a:xfrm>
                <a:off x="323" y="2283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29" name="AutoShape 592"/>
              <p:cNvCxnSpPr>
                <a:cxnSpLocks noChangeShapeType="1"/>
                <a:stCxn id="262220" idx="6"/>
                <a:endCxn id="262198" idx="2"/>
              </p:cNvCxnSpPr>
              <p:nvPr/>
            </p:nvCxnSpPr>
            <p:spPr bwMode="auto">
              <a:xfrm>
                <a:off x="354" y="2220"/>
                <a:ext cx="10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30" name="AutoShape 593"/>
              <p:cNvCxnSpPr>
                <a:cxnSpLocks noChangeShapeType="1"/>
                <a:stCxn id="262210" idx="6"/>
                <a:endCxn id="262219" idx="2"/>
              </p:cNvCxnSpPr>
              <p:nvPr/>
            </p:nvCxnSpPr>
            <p:spPr bwMode="auto">
              <a:xfrm>
                <a:off x="1175" y="2220"/>
                <a:ext cx="10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31" name="AutoShape 594"/>
              <p:cNvCxnSpPr>
                <a:cxnSpLocks noChangeShapeType="1"/>
                <a:stCxn id="262200" idx="7"/>
                <a:endCxn id="262222" idx="3"/>
              </p:cNvCxnSpPr>
              <p:nvPr/>
            </p:nvCxnSpPr>
            <p:spPr bwMode="auto">
              <a:xfrm flipV="1">
                <a:off x="596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32" name="AutoShape 595"/>
              <p:cNvCxnSpPr>
                <a:cxnSpLocks noChangeShapeType="1"/>
                <a:stCxn id="262220" idx="7"/>
                <a:endCxn id="262200" idx="3"/>
              </p:cNvCxnSpPr>
              <p:nvPr/>
            </p:nvCxnSpPr>
            <p:spPr bwMode="auto">
              <a:xfrm flipV="1">
                <a:off x="323" y="2005"/>
                <a:ext cx="164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33" name="AutoShape 596"/>
              <p:cNvCxnSpPr>
                <a:cxnSpLocks noChangeShapeType="1"/>
                <a:stCxn id="262218" idx="5"/>
                <a:endCxn id="262219" idx="1"/>
              </p:cNvCxnSpPr>
              <p:nvPr/>
            </p:nvCxnSpPr>
            <p:spPr bwMode="auto">
              <a:xfrm>
                <a:off x="1144" y="2005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2234" name="AutoShape 597"/>
              <p:cNvCxnSpPr>
                <a:cxnSpLocks noChangeShapeType="1"/>
                <a:stCxn id="262222" idx="5"/>
                <a:endCxn id="262218" idx="1"/>
              </p:cNvCxnSpPr>
              <p:nvPr/>
            </p:nvCxnSpPr>
            <p:spPr bwMode="auto">
              <a:xfrm>
                <a:off x="870" y="1727"/>
                <a:ext cx="165" cy="15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3210838" name="Oval 598"/>
          <p:cNvSpPr>
            <a:spLocks noChangeArrowheads="1"/>
          </p:cNvSpPr>
          <p:nvPr/>
        </p:nvSpPr>
        <p:spPr bwMode="auto">
          <a:xfrm>
            <a:off x="5645150" y="4343400"/>
            <a:ext cx="336550" cy="32702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839" name="Oval 599"/>
          <p:cNvSpPr>
            <a:spLocks noChangeArrowheads="1"/>
          </p:cNvSpPr>
          <p:nvPr/>
        </p:nvSpPr>
        <p:spPr bwMode="auto">
          <a:xfrm>
            <a:off x="8382000" y="3829050"/>
            <a:ext cx="641350" cy="121285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840" name="Line 600"/>
          <p:cNvSpPr>
            <a:spLocks noChangeShapeType="1"/>
          </p:cNvSpPr>
          <p:nvPr/>
        </p:nvSpPr>
        <p:spPr bwMode="auto">
          <a:xfrm flipH="1">
            <a:off x="6013450" y="4610100"/>
            <a:ext cx="2343150" cy="1588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10841" name="Oval 601"/>
          <p:cNvSpPr>
            <a:spLocks noChangeArrowheads="1"/>
          </p:cNvSpPr>
          <p:nvPr/>
        </p:nvSpPr>
        <p:spPr bwMode="auto">
          <a:xfrm>
            <a:off x="7318375" y="3479800"/>
            <a:ext cx="206375" cy="206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842" name="Oval 602"/>
          <p:cNvSpPr>
            <a:spLocks noChangeArrowheads="1"/>
          </p:cNvSpPr>
          <p:nvPr/>
        </p:nvSpPr>
        <p:spPr bwMode="auto">
          <a:xfrm>
            <a:off x="6946900" y="3838575"/>
            <a:ext cx="206375" cy="206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843" name="Oval 603"/>
          <p:cNvSpPr>
            <a:spLocks noChangeArrowheads="1"/>
          </p:cNvSpPr>
          <p:nvPr/>
        </p:nvSpPr>
        <p:spPr bwMode="auto">
          <a:xfrm>
            <a:off x="7680325" y="5032375"/>
            <a:ext cx="206375" cy="206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844" name="Oval 604"/>
          <p:cNvSpPr>
            <a:spLocks noChangeArrowheads="1"/>
          </p:cNvSpPr>
          <p:nvPr/>
        </p:nvSpPr>
        <p:spPr bwMode="auto">
          <a:xfrm>
            <a:off x="7318375" y="4200525"/>
            <a:ext cx="206375" cy="206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0845" name="Rectangle 605"/>
          <p:cNvSpPr>
            <a:spLocks noChangeArrowheads="1"/>
          </p:cNvSpPr>
          <p:nvPr/>
        </p:nvSpPr>
        <p:spPr bwMode="auto">
          <a:xfrm>
            <a:off x="5022850" y="5257800"/>
            <a:ext cx="1301750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00"/>
                </a:solidFill>
              </a:rPr>
              <a:t>Degree</a:t>
            </a:r>
          </a:p>
          <a:p>
            <a:pPr algn="ctr"/>
            <a:r>
              <a:rPr lang="en-US" b="0">
                <a:solidFill>
                  <a:srgbClr val="FF0000"/>
                </a:solidFill>
              </a:rPr>
              <a:t>reduction</a:t>
            </a:r>
          </a:p>
          <a:p>
            <a:pPr algn="ctr"/>
            <a:r>
              <a:rPr lang="en-US" b="0">
                <a:solidFill>
                  <a:srgbClr val="FF0000"/>
                </a:solidFill>
              </a:rPr>
              <a:t>replacement</a:t>
            </a:r>
          </a:p>
        </p:txBody>
      </p:sp>
      <p:sp>
        <p:nvSpPr>
          <p:cNvPr id="3210849" name="Rectangle 609"/>
          <p:cNvSpPr>
            <a:spLocks noChangeArrowheads="1"/>
          </p:cNvSpPr>
          <p:nvPr/>
        </p:nvSpPr>
        <p:spPr bwMode="auto">
          <a:xfrm>
            <a:off x="4975225" y="2797175"/>
            <a:ext cx="202406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1400" b="0">
                <a:solidFill>
                  <a:srgbClr val="FF0000"/>
                </a:solidFill>
              </a:rPr>
              <a:t>More degree reduction</a:t>
            </a:r>
          </a:p>
          <a:p>
            <a:pPr algn="ctr"/>
            <a:r>
              <a:rPr lang="en-US" sz="1400" b="0">
                <a:solidFill>
                  <a:srgbClr val="FF0000"/>
                </a:solidFill>
              </a:rPr>
              <a:t>replacements needed here</a:t>
            </a:r>
          </a:p>
        </p:txBody>
      </p:sp>
      <p:sp>
        <p:nvSpPr>
          <p:cNvPr id="3210850" name="Line 610"/>
          <p:cNvSpPr>
            <a:spLocks noChangeShapeType="1"/>
          </p:cNvSpPr>
          <p:nvPr/>
        </p:nvSpPr>
        <p:spPr bwMode="auto">
          <a:xfrm>
            <a:off x="6572250" y="3159125"/>
            <a:ext cx="719138" cy="387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10851" name="Line 611"/>
          <p:cNvSpPr>
            <a:spLocks noChangeShapeType="1"/>
          </p:cNvSpPr>
          <p:nvPr/>
        </p:nvSpPr>
        <p:spPr bwMode="auto">
          <a:xfrm>
            <a:off x="6553200" y="3200400"/>
            <a:ext cx="4572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1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1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10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10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210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10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10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10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21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10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10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21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210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210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210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210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321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210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210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210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210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210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210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21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21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21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21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1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1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10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10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21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21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321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0471" grpId="0"/>
      <p:bldP spid="3210580" grpId="0" animBg="1"/>
      <p:bldP spid="3210581" grpId="0" animBg="1"/>
      <p:bldP spid="3210582" grpId="0" animBg="1"/>
      <p:bldP spid="3210583" grpId="0" animBg="1"/>
      <p:bldP spid="3210585" grpId="0" animBg="1"/>
      <p:bldP spid="3210645" grpId="0"/>
      <p:bldP spid="3210714" grpId="0" animBg="1"/>
      <p:bldP spid="3210789" grpId="0" animBg="1"/>
      <p:bldP spid="3210838" grpId="0" animBg="1"/>
      <p:bldP spid="3210839" grpId="0" animBg="1"/>
      <p:bldP spid="3210840" grpId="0" animBg="1"/>
      <p:bldP spid="3210841" grpId="0" animBg="1"/>
      <p:bldP spid="3210842" grpId="0" animBg="1"/>
      <p:bldP spid="3210843" grpId="0" animBg="1"/>
      <p:bldP spid="3210844" grpId="0" animBg="1"/>
      <p:bldP spid="3210845" grpId="0"/>
      <p:bldP spid="3210849" grpId="0"/>
      <p:bldP spid="3210850" grpId="0" animBg="1"/>
      <p:bldP spid="321085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Planar Graph Colorability</a:t>
            </a:r>
          </a:p>
        </p:txBody>
      </p:sp>
      <p:sp>
        <p:nvSpPr>
          <p:cNvPr id="263171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1269" name="Rectangle 5"/>
          <p:cNvSpPr>
            <a:spLocks noChangeArrowheads="1"/>
          </p:cNvSpPr>
          <p:nvPr/>
        </p:nvSpPr>
        <p:spPr bwMode="auto">
          <a:xfrm>
            <a:off x="76200" y="685800"/>
            <a:ext cx="9067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Planar graph 1-colorability is </a:t>
            </a:r>
            <a:r>
              <a:rPr lang="en-US" sz="2800" b="0" dirty="0">
                <a:solidFill>
                  <a:srgbClr val="FF00FF"/>
                </a:solidFill>
              </a:rPr>
              <a:t>trivial</a:t>
            </a:r>
            <a:r>
              <a:rPr lang="en-US" sz="2800" b="0" dirty="0"/>
              <a:t>.	DTIME(n)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Planar graph 2-colorability is </a:t>
            </a:r>
            <a:r>
              <a:rPr lang="en-US" sz="2800" b="0" dirty="0">
                <a:solidFill>
                  <a:srgbClr val="FF00FF"/>
                </a:solidFill>
              </a:rPr>
              <a:t>easy</a:t>
            </a:r>
            <a:r>
              <a:rPr lang="en-US" sz="2800" b="0" dirty="0"/>
              <a:t>.  	DTIME(n)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Planar graph 3-colorability is </a:t>
            </a:r>
            <a:r>
              <a:rPr lang="en-US" sz="2800" b="0" dirty="0" smtClean="0">
                <a:solidFill>
                  <a:srgbClr val="FF00FF"/>
                </a:solidFill>
              </a:rPr>
              <a:t>NP-complete</a:t>
            </a:r>
            <a:r>
              <a:rPr lang="en-US" sz="2800" b="0" dirty="0" smtClean="0"/>
              <a:t>.</a:t>
            </a:r>
            <a:endParaRPr lang="en-US" sz="2800" b="0" dirty="0">
              <a:solidFill>
                <a:srgbClr val="FF0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Planar graph 4-colorability is </a:t>
            </a:r>
            <a:r>
              <a:rPr lang="en-US" sz="2800" b="0" dirty="0">
                <a:solidFill>
                  <a:srgbClr val="FF00FF"/>
                </a:solidFill>
              </a:rPr>
              <a:t>trivial</a:t>
            </a:r>
            <a:r>
              <a:rPr lang="en-US" sz="2800" b="0" dirty="0"/>
              <a:t>. 	DTIME(1)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All planar graphs have 4-colorings. 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Open since 1852; solved by </a:t>
            </a:r>
            <a:r>
              <a:rPr lang="en-US" sz="2800" b="0" dirty="0" err="1"/>
              <a:t>Appel</a:t>
            </a:r>
            <a:r>
              <a:rPr lang="en-US" sz="2800" b="0" dirty="0"/>
              <a:t> &amp; </a:t>
            </a:r>
            <a:r>
              <a:rPr lang="en-US" sz="2800" b="0" dirty="0" err="1"/>
              <a:t>Haken</a:t>
            </a:r>
            <a:r>
              <a:rPr lang="en-US" sz="2800" b="0" dirty="0"/>
              <a:t> in 1976 using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	long computer-assisted proof based on 1936 special cases!</a:t>
            </a:r>
          </a:p>
        </p:txBody>
      </p:sp>
      <p:pic>
        <p:nvPicPr>
          <p:cNvPr id="3211493" name="Picture 229" descr="chp_fourcolor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311650"/>
            <a:ext cx="35750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1494" name="Picture 230" descr="four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4019550"/>
            <a:ext cx="17684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1495" name="Picture 231" descr="06911153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6575" y="4019550"/>
            <a:ext cx="1838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1498" name="Picture 234" descr="Appel_Haken_book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1888" y="4019550"/>
            <a:ext cx="18637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11499" name="Oval 235"/>
          <p:cNvSpPr>
            <a:spLocks noChangeArrowheads="1"/>
          </p:cNvSpPr>
          <p:nvPr/>
        </p:nvSpPr>
        <p:spPr bwMode="auto">
          <a:xfrm>
            <a:off x="4184650" y="5575300"/>
            <a:ext cx="838200" cy="327025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pic>
        <p:nvPicPr>
          <p:cNvPr id="3211501" name="Picture 237" descr="197845330_e7945808f0_cropps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489761">
            <a:off x="5791200" y="5091113"/>
            <a:ext cx="2819400" cy="70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rot="20577702">
            <a:off x="7833024" y="1669470"/>
            <a:ext cx="1165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2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11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11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1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21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211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211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2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2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11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211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11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11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11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11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1499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2463" name="Picture 175" descr="Mug_and_Torus_morph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429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Planar Graph Colorability</a:t>
            </a: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229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Finding planar graph 4-coloring is in DTIME(n</a:t>
            </a:r>
            <a:r>
              <a:rPr lang="en-US" sz="2800" b="0" baseline="30000"/>
              <a:t>2</a:t>
            </a:r>
            <a:r>
              <a:rPr lang="en-US" sz="2800" b="0"/>
              <a:t>).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Finding planar graph 5-coloring is in DTIME(n).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Graph planarity testing is in DTIME(n).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4-coloring a 3-colorable graph is NP-hard.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7 colors are necessary and sufficient on a torus.</a:t>
            </a:r>
          </a:p>
        </p:txBody>
      </p:sp>
      <p:pic>
        <p:nvPicPr>
          <p:cNvPr id="3212298" name="Picture 10" descr="Projection_color_to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35350"/>
            <a:ext cx="49815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12300" name="Rectangle 12"/>
          <p:cNvSpPr>
            <a:spLocks noChangeArrowheads="1"/>
          </p:cNvSpPr>
          <p:nvPr/>
        </p:nvSpPr>
        <p:spPr bwMode="auto">
          <a:xfrm>
            <a:off x="76200" y="50292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: For a surface of genus G, the number of colors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	that are both necessary and sufficient is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800" b="0"/>
          </a:p>
        </p:txBody>
      </p:sp>
      <p:graphicFrame>
        <p:nvGraphicFramePr>
          <p:cNvPr id="3212301" name="Object 13"/>
          <p:cNvGraphicFramePr>
            <a:graphicFrameLocks noGrp="1" noChangeAspect="1"/>
          </p:cNvGraphicFramePr>
          <p:nvPr>
            <p:ph sz="half" idx="1"/>
          </p:nvPr>
        </p:nvGraphicFramePr>
        <p:xfrm>
          <a:off x="6248400" y="5486400"/>
          <a:ext cx="1066800" cy="554038"/>
        </p:xfrm>
        <a:graphic>
          <a:graphicData uri="http://schemas.openxmlformats.org/presentationml/2006/ole">
            <p:oleObj spid="_x0000_s5122" name="Equation" r:id="rId5" imgW="977760" imgH="507960" progId="Equation.3">
              <p:embed/>
            </p:oleObj>
          </a:graphicData>
        </a:graphic>
      </p:graphicFrame>
      <p:graphicFrame>
        <p:nvGraphicFramePr>
          <p:cNvPr id="3212461" name="Group 173"/>
          <p:cNvGraphicFramePr>
            <a:graphicFrameLocks noGrp="1"/>
          </p:cNvGraphicFramePr>
          <p:nvPr>
            <p:ph sz="half" idx="2"/>
          </p:nvPr>
        </p:nvGraphicFramePr>
        <p:xfrm>
          <a:off x="457200" y="6096000"/>
          <a:ext cx="7696200" cy="609600"/>
        </p:xfrm>
        <a:graphic>
          <a:graphicData uri="http://schemas.openxmlformats.org/drawingml/2006/table">
            <a:tbl>
              <a:tblPr/>
              <a:tblGrid>
                <a:gridCol w="1181100"/>
                <a:gridCol w="723900"/>
                <a:gridCol w="723900"/>
                <a:gridCol w="723900"/>
                <a:gridCol w="723900"/>
                <a:gridCol w="723900"/>
                <a:gridCol w="723900"/>
                <a:gridCol w="723900"/>
                <a:gridCol w="723900"/>
                <a:gridCol w="723900"/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Genus: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# colors: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12462" name="Picture 174" descr="423px-7x-tor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429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2464" name="Picture 176" descr="mugsho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12100" y="3429000"/>
            <a:ext cx="1200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2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2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212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212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1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21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21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321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2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2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2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0"/>
                                        <p:tgtEl>
                                          <p:spTgt spid="321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467" name="Line 59"/>
          <p:cNvSpPr>
            <a:spLocks noChangeShapeType="1"/>
          </p:cNvSpPr>
          <p:nvPr/>
        </p:nvSpPr>
        <p:spPr bwMode="auto">
          <a:xfrm flipH="1" flipV="1">
            <a:off x="8288338" y="4083050"/>
            <a:ext cx="36512" cy="2209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 type="triangle" w="lg" len="lg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17461" name="Rectangle 53"/>
          <p:cNvSpPr>
            <a:spLocks noChangeArrowheads="1"/>
          </p:cNvSpPr>
          <p:nvPr/>
        </p:nvSpPr>
        <p:spPr bwMode="auto">
          <a:xfrm>
            <a:off x="7924800" y="4267200"/>
            <a:ext cx="838200" cy="2476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Time 1</a:t>
            </a:r>
          </a:p>
        </p:txBody>
      </p:sp>
      <p:sp>
        <p:nvSpPr>
          <p:cNvPr id="3217462" name="Rectangle 54"/>
          <p:cNvSpPr>
            <a:spLocks noChangeArrowheads="1"/>
          </p:cNvSpPr>
          <p:nvPr/>
        </p:nvSpPr>
        <p:spPr bwMode="auto">
          <a:xfrm>
            <a:off x="7924800" y="4953000"/>
            <a:ext cx="838200" cy="2476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Time 2</a:t>
            </a:r>
          </a:p>
        </p:txBody>
      </p:sp>
      <p:sp>
        <p:nvSpPr>
          <p:cNvPr id="3217463" name="Rectangle 55"/>
          <p:cNvSpPr>
            <a:spLocks noChangeArrowheads="1"/>
          </p:cNvSpPr>
          <p:nvPr/>
        </p:nvSpPr>
        <p:spPr bwMode="auto">
          <a:xfrm>
            <a:off x="7924800" y="5638800"/>
            <a:ext cx="838200" cy="2476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Time 3</a:t>
            </a:r>
          </a:p>
        </p:txBody>
      </p:sp>
      <p:sp>
        <p:nvSpPr>
          <p:cNvPr id="3217410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Graph Coloring</a:t>
            </a:r>
          </a:p>
        </p:txBody>
      </p:sp>
      <p:sp>
        <p:nvSpPr>
          <p:cNvPr id="264199" name="Rectangle 3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7412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Job scheduling</a:t>
            </a:r>
            <a:r>
              <a:rPr lang="en-US" sz="2800" b="0"/>
              <a:t>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/>
              <a:t>Need to </a:t>
            </a:r>
            <a:r>
              <a:rPr lang="en-US" sz="2800" b="0">
                <a:solidFill>
                  <a:srgbClr val="FF0000"/>
                </a:solidFill>
              </a:rPr>
              <a:t>assign jobs</a:t>
            </a:r>
            <a:r>
              <a:rPr lang="en-US" sz="2800" b="0"/>
              <a:t> to time slots;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/>
              <a:t>Some jobs </a:t>
            </a:r>
            <a:r>
              <a:rPr lang="en-US" sz="2800" b="0">
                <a:solidFill>
                  <a:srgbClr val="FF00FF"/>
                </a:solidFill>
              </a:rPr>
              <a:t>conflict</a:t>
            </a:r>
            <a:r>
              <a:rPr lang="en-US" sz="2800" b="0"/>
              <a:t> (e.g., use shared resource);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/>
              <a:t>Model jobs as nodes and </a:t>
            </a:r>
            <a:r>
              <a:rPr lang="en-US" sz="2800" b="0">
                <a:solidFill>
                  <a:srgbClr val="FF00FF"/>
                </a:solidFill>
              </a:rPr>
              <a:t>conflicts</a:t>
            </a:r>
            <a:r>
              <a:rPr lang="en-US" sz="2800" b="0"/>
              <a:t> as edges;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Chromatic number</a:t>
            </a:r>
            <a:r>
              <a:rPr lang="en-US" sz="2800" b="0"/>
              <a:t> is “</a:t>
            </a:r>
            <a:r>
              <a:rPr lang="en-US" sz="2800" b="0">
                <a:solidFill>
                  <a:srgbClr val="FF0000"/>
                </a:solidFill>
              </a:rPr>
              <a:t>minimum makespan</a:t>
            </a:r>
            <a:r>
              <a:rPr lang="en-US" sz="2800" b="0"/>
              <a:t>”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/>
              <a:t>	(optimal time to finish all jobs without </a:t>
            </a:r>
            <a:r>
              <a:rPr lang="en-US" sz="2800" b="0">
                <a:solidFill>
                  <a:srgbClr val="FF00FF"/>
                </a:solidFill>
              </a:rPr>
              <a:t>conflict</a:t>
            </a:r>
            <a:r>
              <a:rPr lang="en-US" sz="2800" b="0"/>
              <a:t>)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990600" y="4495800"/>
            <a:ext cx="1600200" cy="1447800"/>
            <a:chOff x="624" y="2832"/>
            <a:chExt cx="1008" cy="912"/>
          </a:xfrm>
        </p:grpSpPr>
        <p:sp>
          <p:nvSpPr>
            <p:cNvPr id="264236" name="Oval 6"/>
            <p:cNvSpPr>
              <a:spLocks noChangeArrowheads="1"/>
            </p:cNvSpPr>
            <p:nvPr/>
          </p:nvSpPr>
          <p:spPr bwMode="auto">
            <a:xfrm>
              <a:off x="746" y="2880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64237" name="Oval 7"/>
            <p:cNvSpPr>
              <a:spLocks noChangeArrowheads="1"/>
            </p:cNvSpPr>
            <p:nvPr/>
          </p:nvSpPr>
          <p:spPr bwMode="auto">
            <a:xfrm>
              <a:off x="1143" y="2832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264238" name="Oval 8"/>
            <p:cNvSpPr>
              <a:spLocks noChangeArrowheads="1"/>
            </p:cNvSpPr>
            <p:nvPr/>
          </p:nvSpPr>
          <p:spPr bwMode="auto">
            <a:xfrm>
              <a:off x="624" y="3264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  <p:sp>
          <p:nvSpPr>
            <p:cNvPr id="264239" name="Oval 9"/>
            <p:cNvSpPr>
              <a:spLocks noChangeArrowheads="1"/>
            </p:cNvSpPr>
            <p:nvPr/>
          </p:nvSpPr>
          <p:spPr bwMode="auto">
            <a:xfrm>
              <a:off x="1056" y="3591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264240" name="Oval 10"/>
            <p:cNvSpPr>
              <a:spLocks noChangeArrowheads="1"/>
            </p:cNvSpPr>
            <p:nvPr/>
          </p:nvSpPr>
          <p:spPr bwMode="auto">
            <a:xfrm>
              <a:off x="1479" y="320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  <p:cxnSp>
          <p:nvCxnSpPr>
            <p:cNvPr id="264241" name="AutoShape 11"/>
            <p:cNvCxnSpPr>
              <a:cxnSpLocks noChangeShapeType="1"/>
              <a:stCxn id="264236" idx="6"/>
              <a:endCxn id="264237" idx="2"/>
            </p:cNvCxnSpPr>
            <p:nvPr/>
          </p:nvCxnSpPr>
          <p:spPr bwMode="auto">
            <a:xfrm flipV="1">
              <a:off x="908" y="2909"/>
              <a:ext cx="226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42" name="AutoShape 12"/>
            <p:cNvCxnSpPr>
              <a:cxnSpLocks noChangeShapeType="1"/>
              <a:stCxn id="264236" idx="3"/>
              <a:endCxn id="264238" idx="0"/>
            </p:cNvCxnSpPr>
            <p:nvPr/>
          </p:nvCxnSpPr>
          <p:spPr bwMode="auto">
            <a:xfrm flipH="1">
              <a:off x="701" y="3020"/>
              <a:ext cx="67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43" name="AutoShape 13"/>
            <p:cNvCxnSpPr>
              <a:cxnSpLocks noChangeShapeType="1"/>
              <a:stCxn id="264239" idx="2"/>
              <a:endCxn id="264238" idx="5"/>
            </p:cNvCxnSpPr>
            <p:nvPr/>
          </p:nvCxnSpPr>
          <p:spPr bwMode="auto">
            <a:xfrm flipH="1" flipV="1">
              <a:off x="755" y="3404"/>
              <a:ext cx="292" cy="26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44" name="AutoShape 14"/>
            <p:cNvCxnSpPr>
              <a:cxnSpLocks noChangeShapeType="1"/>
              <a:stCxn id="264239" idx="0"/>
              <a:endCxn id="264237" idx="4"/>
            </p:cNvCxnSpPr>
            <p:nvPr/>
          </p:nvCxnSpPr>
          <p:spPr bwMode="auto">
            <a:xfrm flipV="1">
              <a:off x="1132" y="2994"/>
              <a:ext cx="88" cy="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45" name="AutoShape 15"/>
            <p:cNvCxnSpPr>
              <a:cxnSpLocks noChangeShapeType="1"/>
              <a:stCxn id="264239" idx="6"/>
              <a:endCxn id="264240" idx="3"/>
            </p:cNvCxnSpPr>
            <p:nvPr/>
          </p:nvCxnSpPr>
          <p:spPr bwMode="auto">
            <a:xfrm flipV="1">
              <a:off x="1217" y="3347"/>
              <a:ext cx="284" cy="32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46" name="AutoShape 16"/>
            <p:cNvCxnSpPr>
              <a:cxnSpLocks noChangeShapeType="1"/>
              <a:stCxn id="264240" idx="1"/>
              <a:endCxn id="264237" idx="5"/>
            </p:cNvCxnSpPr>
            <p:nvPr/>
          </p:nvCxnSpPr>
          <p:spPr bwMode="auto">
            <a:xfrm flipH="1" flipV="1">
              <a:off x="1274" y="2972"/>
              <a:ext cx="227" cy="2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47" name="AutoShape 17"/>
            <p:cNvCxnSpPr>
              <a:cxnSpLocks noChangeShapeType="1"/>
              <a:stCxn id="264240" idx="2"/>
              <a:endCxn id="264238" idx="6"/>
            </p:cNvCxnSpPr>
            <p:nvPr/>
          </p:nvCxnSpPr>
          <p:spPr bwMode="auto">
            <a:xfrm flipH="1">
              <a:off x="786" y="3284"/>
              <a:ext cx="684" cy="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3581400" y="4495800"/>
            <a:ext cx="1600200" cy="1447800"/>
            <a:chOff x="2256" y="2832"/>
            <a:chExt cx="1008" cy="912"/>
          </a:xfrm>
        </p:grpSpPr>
        <p:sp>
          <p:nvSpPr>
            <p:cNvPr id="264224" name="Oval 18"/>
            <p:cNvSpPr>
              <a:spLocks noChangeArrowheads="1"/>
            </p:cNvSpPr>
            <p:nvPr/>
          </p:nvSpPr>
          <p:spPr bwMode="auto">
            <a:xfrm>
              <a:off x="2378" y="2880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64225" name="Oval 19"/>
            <p:cNvSpPr>
              <a:spLocks noChangeArrowheads="1"/>
            </p:cNvSpPr>
            <p:nvPr/>
          </p:nvSpPr>
          <p:spPr bwMode="auto">
            <a:xfrm>
              <a:off x="2775" y="2832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264226" name="Oval 20"/>
            <p:cNvSpPr>
              <a:spLocks noChangeArrowheads="1"/>
            </p:cNvSpPr>
            <p:nvPr/>
          </p:nvSpPr>
          <p:spPr bwMode="auto">
            <a:xfrm>
              <a:off x="2256" y="3264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  <p:sp>
          <p:nvSpPr>
            <p:cNvPr id="264227" name="Oval 21"/>
            <p:cNvSpPr>
              <a:spLocks noChangeArrowheads="1"/>
            </p:cNvSpPr>
            <p:nvPr/>
          </p:nvSpPr>
          <p:spPr bwMode="auto">
            <a:xfrm>
              <a:off x="2688" y="359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264228" name="Oval 22"/>
            <p:cNvSpPr>
              <a:spLocks noChangeArrowheads="1"/>
            </p:cNvSpPr>
            <p:nvPr/>
          </p:nvSpPr>
          <p:spPr bwMode="auto">
            <a:xfrm>
              <a:off x="3111" y="320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  <p:cxnSp>
          <p:nvCxnSpPr>
            <p:cNvPr id="264229" name="AutoShape 23"/>
            <p:cNvCxnSpPr>
              <a:cxnSpLocks noChangeShapeType="1"/>
              <a:stCxn id="264224" idx="6"/>
              <a:endCxn id="264225" idx="2"/>
            </p:cNvCxnSpPr>
            <p:nvPr/>
          </p:nvCxnSpPr>
          <p:spPr bwMode="auto">
            <a:xfrm flipV="1">
              <a:off x="2540" y="2909"/>
              <a:ext cx="226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30" name="AutoShape 24"/>
            <p:cNvCxnSpPr>
              <a:cxnSpLocks noChangeShapeType="1"/>
              <a:stCxn id="264224" idx="3"/>
              <a:endCxn id="264226" idx="0"/>
            </p:cNvCxnSpPr>
            <p:nvPr/>
          </p:nvCxnSpPr>
          <p:spPr bwMode="auto">
            <a:xfrm flipH="1">
              <a:off x="2333" y="3020"/>
              <a:ext cx="67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31" name="AutoShape 25"/>
            <p:cNvCxnSpPr>
              <a:cxnSpLocks noChangeShapeType="1"/>
              <a:stCxn id="264227" idx="2"/>
              <a:endCxn id="264226" idx="5"/>
            </p:cNvCxnSpPr>
            <p:nvPr/>
          </p:nvCxnSpPr>
          <p:spPr bwMode="auto">
            <a:xfrm flipH="1" flipV="1">
              <a:off x="2387" y="3404"/>
              <a:ext cx="292" cy="26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32" name="AutoShape 26"/>
            <p:cNvCxnSpPr>
              <a:cxnSpLocks noChangeShapeType="1"/>
              <a:stCxn id="264227" idx="0"/>
              <a:endCxn id="264225" idx="4"/>
            </p:cNvCxnSpPr>
            <p:nvPr/>
          </p:nvCxnSpPr>
          <p:spPr bwMode="auto">
            <a:xfrm flipV="1">
              <a:off x="2764" y="2994"/>
              <a:ext cx="88" cy="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33" name="AutoShape 27"/>
            <p:cNvCxnSpPr>
              <a:cxnSpLocks noChangeShapeType="1"/>
              <a:stCxn id="264227" idx="6"/>
              <a:endCxn id="264228" idx="3"/>
            </p:cNvCxnSpPr>
            <p:nvPr/>
          </p:nvCxnSpPr>
          <p:spPr bwMode="auto">
            <a:xfrm flipV="1">
              <a:off x="2849" y="3347"/>
              <a:ext cx="284" cy="32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34" name="AutoShape 28"/>
            <p:cNvCxnSpPr>
              <a:cxnSpLocks noChangeShapeType="1"/>
              <a:stCxn id="264228" idx="1"/>
              <a:endCxn id="264225" idx="5"/>
            </p:cNvCxnSpPr>
            <p:nvPr/>
          </p:nvCxnSpPr>
          <p:spPr bwMode="auto">
            <a:xfrm flipH="1" flipV="1">
              <a:off x="2906" y="2972"/>
              <a:ext cx="227" cy="2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35" name="AutoShape 29"/>
            <p:cNvCxnSpPr>
              <a:cxnSpLocks noChangeShapeType="1"/>
              <a:stCxn id="264228" idx="2"/>
              <a:endCxn id="264226" idx="6"/>
            </p:cNvCxnSpPr>
            <p:nvPr/>
          </p:nvCxnSpPr>
          <p:spPr bwMode="auto">
            <a:xfrm flipH="1">
              <a:off x="2418" y="3284"/>
              <a:ext cx="684" cy="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6464300" y="4292600"/>
            <a:ext cx="1143000" cy="1587500"/>
            <a:chOff x="4072" y="2704"/>
            <a:chExt cx="720" cy="1000"/>
          </a:xfrm>
        </p:grpSpPr>
        <p:sp>
          <p:nvSpPr>
            <p:cNvPr id="264212" name="Oval 30"/>
            <p:cNvSpPr>
              <a:spLocks noChangeArrowheads="1"/>
            </p:cNvSpPr>
            <p:nvPr/>
          </p:nvSpPr>
          <p:spPr bwMode="auto">
            <a:xfrm>
              <a:off x="4072" y="3551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64213" name="Oval 31"/>
            <p:cNvSpPr>
              <a:spLocks noChangeArrowheads="1"/>
            </p:cNvSpPr>
            <p:nvPr/>
          </p:nvSpPr>
          <p:spPr bwMode="auto">
            <a:xfrm>
              <a:off x="4639" y="3119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264214" name="Oval 32"/>
            <p:cNvSpPr>
              <a:spLocks noChangeArrowheads="1"/>
            </p:cNvSpPr>
            <p:nvPr/>
          </p:nvSpPr>
          <p:spPr bwMode="auto">
            <a:xfrm>
              <a:off x="4072" y="3119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  <p:sp>
          <p:nvSpPr>
            <p:cNvPr id="264215" name="Oval 33"/>
            <p:cNvSpPr>
              <a:spLocks noChangeArrowheads="1"/>
            </p:cNvSpPr>
            <p:nvPr/>
          </p:nvSpPr>
          <p:spPr bwMode="auto">
            <a:xfrm>
              <a:off x="4640" y="355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264216" name="Oval 34"/>
            <p:cNvSpPr>
              <a:spLocks noChangeArrowheads="1"/>
            </p:cNvSpPr>
            <p:nvPr/>
          </p:nvSpPr>
          <p:spPr bwMode="auto">
            <a:xfrm>
              <a:off x="4351" y="2704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  <p:cxnSp>
          <p:nvCxnSpPr>
            <p:cNvPr id="264217" name="AutoShape 35"/>
            <p:cNvCxnSpPr>
              <a:cxnSpLocks noChangeShapeType="1"/>
              <a:stCxn id="264212" idx="6"/>
              <a:endCxn id="264213" idx="2"/>
            </p:cNvCxnSpPr>
            <p:nvPr/>
          </p:nvCxnSpPr>
          <p:spPr bwMode="auto">
            <a:xfrm flipV="1">
              <a:off x="4234" y="3196"/>
              <a:ext cx="396" cy="43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18" name="AutoShape 36"/>
            <p:cNvCxnSpPr>
              <a:cxnSpLocks noChangeShapeType="1"/>
              <a:stCxn id="264212" idx="0"/>
              <a:endCxn id="264214" idx="4"/>
            </p:cNvCxnSpPr>
            <p:nvPr/>
          </p:nvCxnSpPr>
          <p:spPr bwMode="auto">
            <a:xfrm flipV="1">
              <a:off x="4149" y="3281"/>
              <a:ext cx="0" cy="26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19" name="AutoShape 37"/>
            <p:cNvCxnSpPr>
              <a:cxnSpLocks noChangeShapeType="1"/>
              <a:stCxn id="264215" idx="2"/>
              <a:endCxn id="264214" idx="5"/>
            </p:cNvCxnSpPr>
            <p:nvPr/>
          </p:nvCxnSpPr>
          <p:spPr bwMode="auto">
            <a:xfrm flipH="1" flipV="1">
              <a:off x="4203" y="3259"/>
              <a:ext cx="428" cy="36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20" name="AutoShape 38"/>
            <p:cNvCxnSpPr>
              <a:cxnSpLocks noChangeShapeType="1"/>
              <a:stCxn id="264215" idx="0"/>
              <a:endCxn id="264213" idx="4"/>
            </p:cNvCxnSpPr>
            <p:nvPr/>
          </p:nvCxnSpPr>
          <p:spPr bwMode="auto">
            <a:xfrm flipV="1">
              <a:off x="4716" y="3281"/>
              <a:ext cx="0" cy="26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21" name="AutoShape 39"/>
            <p:cNvCxnSpPr>
              <a:cxnSpLocks noChangeShapeType="1"/>
              <a:stCxn id="264215" idx="1"/>
              <a:endCxn id="264216" idx="4"/>
            </p:cNvCxnSpPr>
            <p:nvPr/>
          </p:nvCxnSpPr>
          <p:spPr bwMode="auto">
            <a:xfrm flipH="1" flipV="1">
              <a:off x="4428" y="2866"/>
              <a:ext cx="234" cy="6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22" name="AutoShape 40"/>
            <p:cNvCxnSpPr>
              <a:cxnSpLocks noChangeShapeType="1"/>
              <a:stCxn id="264216" idx="5"/>
              <a:endCxn id="264213" idx="1"/>
            </p:cNvCxnSpPr>
            <p:nvPr/>
          </p:nvCxnSpPr>
          <p:spPr bwMode="auto">
            <a:xfrm>
              <a:off x="4482" y="2844"/>
              <a:ext cx="179" cy="2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4223" name="AutoShape 41"/>
            <p:cNvCxnSpPr>
              <a:cxnSpLocks noChangeShapeType="1"/>
              <a:stCxn id="264216" idx="3"/>
              <a:endCxn id="264214" idx="7"/>
            </p:cNvCxnSpPr>
            <p:nvPr/>
          </p:nvCxnSpPr>
          <p:spPr bwMode="auto">
            <a:xfrm flipH="1">
              <a:off x="4203" y="2844"/>
              <a:ext cx="170" cy="2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17450" name="Oval 42"/>
          <p:cNvSpPr>
            <a:spLocks noChangeArrowheads="1"/>
          </p:cNvSpPr>
          <p:nvPr/>
        </p:nvSpPr>
        <p:spPr bwMode="auto">
          <a:xfrm>
            <a:off x="6229350" y="4845050"/>
            <a:ext cx="161925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7451" name="Line 43"/>
          <p:cNvSpPr>
            <a:spLocks noChangeShapeType="1"/>
          </p:cNvSpPr>
          <p:nvPr/>
        </p:nvSpPr>
        <p:spPr bwMode="auto">
          <a:xfrm flipH="1">
            <a:off x="2286000" y="4876800"/>
            <a:ext cx="1371600" cy="1588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17452" name="Oval 44"/>
          <p:cNvSpPr>
            <a:spLocks noChangeArrowheads="1"/>
          </p:cNvSpPr>
          <p:nvPr/>
        </p:nvSpPr>
        <p:spPr bwMode="auto">
          <a:xfrm>
            <a:off x="6229350" y="5537200"/>
            <a:ext cx="161925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7453" name="Oval 45"/>
          <p:cNvSpPr>
            <a:spLocks noChangeArrowheads="1"/>
          </p:cNvSpPr>
          <p:nvPr/>
        </p:nvSpPr>
        <p:spPr bwMode="auto">
          <a:xfrm>
            <a:off x="6229350" y="4191000"/>
            <a:ext cx="161925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7454" name="Line 46"/>
          <p:cNvSpPr>
            <a:spLocks noChangeShapeType="1"/>
          </p:cNvSpPr>
          <p:nvPr/>
        </p:nvSpPr>
        <p:spPr bwMode="auto">
          <a:xfrm flipH="1">
            <a:off x="4876800" y="4876800"/>
            <a:ext cx="1371600" cy="1588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17455" name="Rectangle 47"/>
          <p:cNvSpPr>
            <a:spLocks noChangeArrowheads="1"/>
          </p:cNvSpPr>
          <p:nvPr/>
        </p:nvSpPr>
        <p:spPr bwMode="auto">
          <a:xfrm>
            <a:off x="668338" y="6022975"/>
            <a:ext cx="2163762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400" b="0">
                <a:solidFill>
                  <a:srgbClr val="FF00FF"/>
                </a:solidFill>
              </a:rPr>
              <a:t>Jobs &amp; conflicts</a:t>
            </a:r>
          </a:p>
        </p:txBody>
      </p:sp>
      <p:sp>
        <p:nvSpPr>
          <p:cNvPr id="3217456" name="Rectangle 48"/>
          <p:cNvSpPr>
            <a:spLocks noChangeArrowheads="1"/>
          </p:cNvSpPr>
          <p:nvPr/>
        </p:nvSpPr>
        <p:spPr bwMode="auto">
          <a:xfrm>
            <a:off x="3744913" y="6022975"/>
            <a:ext cx="1266825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400" b="0">
                <a:solidFill>
                  <a:srgbClr val="3399FF"/>
                </a:solidFill>
              </a:rPr>
              <a:t>Coloring</a:t>
            </a:r>
          </a:p>
        </p:txBody>
      </p:sp>
      <p:sp>
        <p:nvSpPr>
          <p:cNvPr id="3217457" name="Rectangle 49"/>
          <p:cNvSpPr>
            <a:spLocks noChangeArrowheads="1"/>
          </p:cNvSpPr>
          <p:nvPr/>
        </p:nvSpPr>
        <p:spPr bwMode="auto">
          <a:xfrm>
            <a:off x="6415088" y="6022975"/>
            <a:ext cx="1300162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400" b="0">
                <a:solidFill>
                  <a:srgbClr val="FF0000"/>
                </a:solidFill>
              </a:rPr>
              <a:t>Schedule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2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2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2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21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2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21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21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2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21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321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32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17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17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21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21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467" grpId="0" animBg="1"/>
      <p:bldP spid="3217461" grpId="0" animBg="1"/>
      <p:bldP spid="3217462" grpId="0" animBg="1"/>
      <p:bldP spid="3217463" grpId="0" animBg="1"/>
      <p:bldP spid="3217450" grpId="0" animBg="1"/>
      <p:bldP spid="3217451" grpId="0" animBg="1"/>
      <p:bldP spid="3217452" grpId="0" animBg="1"/>
      <p:bldP spid="3217453" grpId="0" animBg="1"/>
      <p:bldP spid="3217454" grpId="0" animBg="1"/>
      <p:bldP spid="3217455" grpId="0"/>
      <p:bldP spid="3217456" grpId="0"/>
      <p:bldP spid="321745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Graph Coloring</a:t>
            </a:r>
          </a:p>
        </p:txBody>
      </p:sp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3316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CPU Register allocation</a:t>
            </a:r>
            <a:r>
              <a:rPr lang="en-US" sz="2800" b="0"/>
              <a:t>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/>
              <a:t>Compiler optimizes </a:t>
            </a:r>
            <a:r>
              <a:rPr lang="en-US" sz="2800" b="0">
                <a:solidFill>
                  <a:srgbClr val="FF0000"/>
                </a:solidFill>
              </a:rPr>
              <a:t>assignment of variables</a:t>
            </a:r>
            <a:r>
              <a:rPr lang="en-US" sz="2800" b="0"/>
              <a:t> to registers;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0"/>
              <a:t>Interference graph: model registers as nodes, and edges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	represent variables needed </a:t>
            </a:r>
            <a:r>
              <a:rPr lang="en-US" sz="2800" b="0">
                <a:solidFill>
                  <a:srgbClr val="FF00FF"/>
                </a:solidFill>
              </a:rPr>
              <a:t>simultaneously</a:t>
            </a:r>
            <a:r>
              <a:rPr lang="en-US" sz="2800" b="0"/>
              <a:t>;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Chromatic number</a:t>
            </a:r>
            <a:r>
              <a:rPr lang="en-US" sz="2800" b="0"/>
              <a:t> corresponds to minimum # of CPU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/>
              <a:t>	registers needed to accommodate all the variables.</a:t>
            </a:r>
          </a:p>
        </p:txBody>
      </p:sp>
      <p:sp>
        <p:nvSpPr>
          <p:cNvPr id="3213319" name="Rectangle 7"/>
          <p:cNvSpPr>
            <a:spLocks noChangeArrowheads="1"/>
          </p:cNvSpPr>
          <p:nvPr/>
        </p:nvSpPr>
        <p:spPr bwMode="auto">
          <a:xfrm>
            <a:off x="5943600" y="3962400"/>
            <a:ext cx="1117600" cy="2476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Register 1</a:t>
            </a:r>
          </a:p>
        </p:txBody>
      </p:sp>
      <p:sp>
        <p:nvSpPr>
          <p:cNvPr id="3213320" name="Rectangle 8"/>
          <p:cNvSpPr>
            <a:spLocks noChangeArrowheads="1"/>
          </p:cNvSpPr>
          <p:nvPr/>
        </p:nvSpPr>
        <p:spPr bwMode="auto">
          <a:xfrm>
            <a:off x="7467600" y="4114800"/>
            <a:ext cx="1117600" cy="2476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Register</a:t>
            </a:r>
            <a:r>
              <a:rPr lang="en-US"/>
              <a:t> </a:t>
            </a:r>
            <a:r>
              <a:rPr lang="en-US" b="0">
                <a:solidFill>
                  <a:srgbClr val="FF00FF"/>
                </a:solidFill>
              </a:rPr>
              <a:t>2</a:t>
            </a:r>
          </a:p>
        </p:txBody>
      </p:sp>
      <p:sp>
        <p:nvSpPr>
          <p:cNvPr id="3213321" name="Rectangle 9"/>
          <p:cNvSpPr>
            <a:spLocks noChangeArrowheads="1"/>
          </p:cNvSpPr>
          <p:nvPr/>
        </p:nvSpPr>
        <p:spPr bwMode="auto">
          <a:xfrm>
            <a:off x="7543800" y="5257800"/>
            <a:ext cx="1117600" cy="2476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b="0">
                <a:solidFill>
                  <a:srgbClr val="FF00FF"/>
                </a:solidFill>
              </a:rPr>
              <a:t>Register</a:t>
            </a:r>
            <a:r>
              <a:rPr lang="en-US"/>
              <a:t> </a:t>
            </a:r>
            <a:r>
              <a:rPr lang="en-US" b="0">
                <a:solidFill>
                  <a:srgbClr val="FF00FF"/>
                </a:solidFill>
              </a:rPr>
              <a:t>3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90600" y="4267200"/>
            <a:ext cx="1600200" cy="1447800"/>
            <a:chOff x="624" y="2832"/>
            <a:chExt cx="1008" cy="912"/>
          </a:xfrm>
        </p:grpSpPr>
        <p:sp>
          <p:nvSpPr>
            <p:cNvPr id="265259" name="Oval 11"/>
            <p:cNvSpPr>
              <a:spLocks noChangeArrowheads="1"/>
            </p:cNvSpPr>
            <p:nvPr/>
          </p:nvSpPr>
          <p:spPr bwMode="auto">
            <a:xfrm>
              <a:off x="746" y="2880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65260" name="Oval 12"/>
            <p:cNvSpPr>
              <a:spLocks noChangeArrowheads="1"/>
            </p:cNvSpPr>
            <p:nvPr/>
          </p:nvSpPr>
          <p:spPr bwMode="auto">
            <a:xfrm>
              <a:off x="1143" y="2832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265261" name="Oval 13"/>
            <p:cNvSpPr>
              <a:spLocks noChangeArrowheads="1"/>
            </p:cNvSpPr>
            <p:nvPr/>
          </p:nvSpPr>
          <p:spPr bwMode="auto">
            <a:xfrm>
              <a:off x="624" y="3264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  <p:sp>
          <p:nvSpPr>
            <p:cNvPr id="265262" name="Oval 14"/>
            <p:cNvSpPr>
              <a:spLocks noChangeArrowheads="1"/>
            </p:cNvSpPr>
            <p:nvPr/>
          </p:nvSpPr>
          <p:spPr bwMode="auto">
            <a:xfrm>
              <a:off x="1056" y="3591"/>
              <a:ext cx="152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265263" name="Oval 15"/>
            <p:cNvSpPr>
              <a:spLocks noChangeArrowheads="1"/>
            </p:cNvSpPr>
            <p:nvPr/>
          </p:nvSpPr>
          <p:spPr bwMode="auto">
            <a:xfrm>
              <a:off x="1479" y="3207"/>
              <a:ext cx="153" cy="15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  <p:cxnSp>
          <p:nvCxnSpPr>
            <p:cNvPr id="265264" name="AutoShape 16"/>
            <p:cNvCxnSpPr>
              <a:cxnSpLocks noChangeShapeType="1"/>
              <a:stCxn id="265259" idx="6"/>
              <a:endCxn id="265260" idx="2"/>
            </p:cNvCxnSpPr>
            <p:nvPr/>
          </p:nvCxnSpPr>
          <p:spPr bwMode="auto">
            <a:xfrm flipV="1">
              <a:off x="908" y="2909"/>
              <a:ext cx="226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65" name="AutoShape 17"/>
            <p:cNvCxnSpPr>
              <a:cxnSpLocks noChangeShapeType="1"/>
              <a:stCxn id="265259" idx="3"/>
              <a:endCxn id="265261" idx="0"/>
            </p:cNvCxnSpPr>
            <p:nvPr/>
          </p:nvCxnSpPr>
          <p:spPr bwMode="auto">
            <a:xfrm flipH="1">
              <a:off x="701" y="3020"/>
              <a:ext cx="67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66" name="AutoShape 18"/>
            <p:cNvCxnSpPr>
              <a:cxnSpLocks noChangeShapeType="1"/>
              <a:stCxn id="265262" idx="2"/>
              <a:endCxn id="265261" idx="5"/>
            </p:cNvCxnSpPr>
            <p:nvPr/>
          </p:nvCxnSpPr>
          <p:spPr bwMode="auto">
            <a:xfrm flipH="1" flipV="1">
              <a:off x="755" y="3404"/>
              <a:ext cx="292" cy="26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67" name="AutoShape 19"/>
            <p:cNvCxnSpPr>
              <a:cxnSpLocks noChangeShapeType="1"/>
              <a:stCxn id="265262" idx="0"/>
              <a:endCxn id="265260" idx="4"/>
            </p:cNvCxnSpPr>
            <p:nvPr/>
          </p:nvCxnSpPr>
          <p:spPr bwMode="auto">
            <a:xfrm flipV="1">
              <a:off x="1132" y="2994"/>
              <a:ext cx="88" cy="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68" name="AutoShape 20"/>
            <p:cNvCxnSpPr>
              <a:cxnSpLocks noChangeShapeType="1"/>
              <a:stCxn id="265262" idx="6"/>
              <a:endCxn id="265263" idx="3"/>
            </p:cNvCxnSpPr>
            <p:nvPr/>
          </p:nvCxnSpPr>
          <p:spPr bwMode="auto">
            <a:xfrm flipV="1">
              <a:off x="1217" y="3347"/>
              <a:ext cx="284" cy="32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69" name="AutoShape 21"/>
            <p:cNvCxnSpPr>
              <a:cxnSpLocks noChangeShapeType="1"/>
              <a:stCxn id="265263" idx="1"/>
              <a:endCxn id="265260" idx="5"/>
            </p:cNvCxnSpPr>
            <p:nvPr/>
          </p:nvCxnSpPr>
          <p:spPr bwMode="auto">
            <a:xfrm flipH="1" flipV="1">
              <a:off x="1274" y="2972"/>
              <a:ext cx="227" cy="2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70" name="AutoShape 22"/>
            <p:cNvCxnSpPr>
              <a:cxnSpLocks noChangeShapeType="1"/>
              <a:stCxn id="265263" idx="2"/>
              <a:endCxn id="265261" idx="6"/>
            </p:cNvCxnSpPr>
            <p:nvPr/>
          </p:nvCxnSpPr>
          <p:spPr bwMode="auto">
            <a:xfrm flipH="1">
              <a:off x="786" y="3284"/>
              <a:ext cx="684" cy="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581400" y="4267200"/>
            <a:ext cx="1600200" cy="1447800"/>
            <a:chOff x="2256" y="2832"/>
            <a:chExt cx="1008" cy="912"/>
          </a:xfrm>
        </p:grpSpPr>
        <p:sp>
          <p:nvSpPr>
            <p:cNvPr id="265247" name="Oval 24"/>
            <p:cNvSpPr>
              <a:spLocks noChangeArrowheads="1"/>
            </p:cNvSpPr>
            <p:nvPr/>
          </p:nvSpPr>
          <p:spPr bwMode="auto">
            <a:xfrm>
              <a:off x="2378" y="2880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65248" name="Oval 25"/>
            <p:cNvSpPr>
              <a:spLocks noChangeArrowheads="1"/>
            </p:cNvSpPr>
            <p:nvPr/>
          </p:nvSpPr>
          <p:spPr bwMode="auto">
            <a:xfrm>
              <a:off x="2775" y="2832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265249" name="Oval 26"/>
            <p:cNvSpPr>
              <a:spLocks noChangeArrowheads="1"/>
            </p:cNvSpPr>
            <p:nvPr/>
          </p:nvSpPr>
          <p:spPr bwMode="auto">
            <a:xfrm>
              <a:off x="2256" y="3264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  <p:sp>
          <p:nvSpPr>
            <p:cNvPr id="265250" name="Oval 27"/>
            <p:cNvSpPr>
              <a:spLocks noChangeArrowheads="1"/>
            </p:cNvSpPr>
            <p:nvPr/>
          </p:nvSpPr>
          <p:spPr bwMode="auto">
            <a:xfrm>
              <a:off x="2688" y="359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265251" name="Oval 28"/>
            <p:cNvSpPr>
              <a:spLocks noChangeArrowheads="1"/>
            </p:cNvSpPr>
            <p:nvPr/>
          </p:nvSpPr>
          <p:spPr bwMode="auto">
            <a:xfrm>
              <a:off x="3111" y="320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  <p:cxnSp>
          <p:nvCxnSpPr>
            <p:cNvPr id="265252" name="AutoShape 29"/>
            <p:cNvCxnSpPr>
              <a:cxnSpLocks noChangeShapeType="1"/>
              <a:stCxn id="265247" idx="6"/>
              <a:endCxn id="265248" idx="2"/>
            </p:cNvCxnSpPr>
            <p:nvPr/>
          </p:nvCxnSpPr>
          <p:spPr bwMode="auto">
            <a:xfrm flipV="1">
              <a:off x="2540" y="2909"/>
              <a:ext cx="226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53" name="AutoShape 30"/>
            <p:cNvCxnSpPr>
              <a:cxnSpLocks noChangeShapeType="1"/>
              <a:stCxn id="265247" idx="3"/>
              <a:endCxn id="265249" idx="0"/>
            </p:cNvCxnSpPr>
            <p:nvPr/>
          </p:nvCxnSpPr>
          <p:spPr bwMode="auto">
            <a:xfrm flipH="1">
              <a:off x="2333" y="3020"/>
              <a:ext cx="67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54" name="AutoShape 31"/>
            <p:cNvCxnSpPr>
              <a:cxnSpLocks noChangeShapeType="1"/>
              <a:stCxn id="265250" idx="2"/>
              <a:endCxn id="265249" idx="5"/>
            </p:cNvCxnSpPr>
            <p:nvPr/>
          </p:nvCxnSpPr>
          <p:spPr bwMode="auto">
            <a:xfrm flipH="1" flipV="1">
              <a:off x="2387" y="3404"/>
              <a:ext cx="292" cy="26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55" name="AutoShape 32"/>
            <p:cNvCxnSpPr>
              <a:cxnSpLocks noChangeShapeType="1"/>
              <a:stCxn id="265250" idx="0"/>
              <a:endCxn id="265248" idx="4"/>
            </p:cNvCxnSpPr>
            <p:nvPr/>
          </p:nvCxnSpPr>
          <p:spPr bwMode="auto">
            <a:xfrm flipV="1">
              <a:off x="2764" y="2994"/>
              <a:ext cx="88" cy="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56" name="AutoShape 33"/>
            <p:cNvCxnSpPr>
              <a:cxnSpLocks noChangeShapeType="1"/>
              <a:stCxn id="265250" idx="6"/>
              <a:endCxn id="265251" idx="3"/>
            </p:cNvCxnSpPr>
            <p:nvPr/>
          </p:nvCxnSpPr>
          <p:spPr bwMode="auto">
            <a:xfrm flipV="1">
              <a:off x="2849" y="3347"/>
              <a:ext cx="284" cy="32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57" name="AutoShape 34"/>
            <p:cNvCxnSpPr>
              <a:cxnSpLocks noChangeShapeType="1"/>
              <a:stCxn id="265251" idx="1"/>
              <a:endCxn id="265248" idx="5"/>
            </p:cNvCxnSpPr>
            <p:nvPr/>
          </p:nvCxnSpPr>
          <p:spPr bwMode="auto">
            <a:xfrm flipH="1" flipV="1">
              <a:off x="2906" y="2972"/>
              <a:ext cx="227" cy="2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58" name="AutoShape 35"/>
            <p:cNvCxnSpPr>
              <a:cxnSpLocks noChangeShapeType="1"/>
              <a:stCxn id="265251" idx="2"/>
              <a:endCxn id="265249" idx="6"/>
            </p:cNvCxnSpPr>
            <p:nvPr/>
          </p:nvCxnSpPr>
          <p:spPr bwMode="auto">
            <a:xfrm flipH="1">
              <a:off x="2418" y="3284"/>
              <a:ext cx="684" cy="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13361" name="Oval 49"/>
          <p:cNvSpPr>
            <a:spLocks noChangeArrowheads="1"/>
          </p:cNvSpPr>
          <p:nvPr/>
        </p:nvSpPr>
        <p:spPr bwMode="auto">
          <a:xfrm rot="3989487">
            <a:off x="5933282" y="4783931"/>
            <a:ext cx="1771650" cy="503237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3362" name="Line 50"/>
          <p:cNvSpPr>
            <a:spLocks noChangeShapeType="1"/>
          </p:cNvSpPr>
          <p:nvPr/>
        </p:nvSpPr>
        <p:spPr bwMode="auto">
          <a:xfrm flipH="1">
            <a:off x="2286000" y="4648200"/>
            <a:ext cx="1371600" cy="1588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13363" name="Oval 51"/>
          <p:cNvSpPr>
            <a:spLocks noChangeArrowheads="1"/>
          </p:cNvSpPr>
          <p:nvPr/>
        </p:nvSpPr>
        <p:spPr bwMode="auto">
          <a:xfrm>
            <a:off x="7442200" y="4756150"/>
            <a:ext cx="53340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3364" name="Oval 52"/>
          <p:cNvSpPr>
            <a:spLocks noChangeArrowheads="1"/>
          </p:cNvSpPr>
          <p:nvPr/>
        </p:nvSpPr>
        <p:spPr bwMode="auto">
          <a:xfrm rot="-2429000">
            <a:off x="5975350" y="4508500"/>
            <a:ext cx="1619250" cy="457200"/>
          </a:xfrm>
          <a:prstGeom prst="ellipse">
            <a:avLst/>
          </a:prstGeom>
          <a:noFill/>
          <a:ln w="28575" algn="ctr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13365" name="Line 53"/>
          <p:cNvSpPr>
            <a:spLocks noChangeShapeType="1"/>
          </p:cNvSpPr>
          <p:nvPr/>
        </p:nvSpPr>
        <p:spPr bwMode="auto">
          <a:xfrm flipH="1">
            <a:off x="4876800" y="4648200"/>
            <a:ext cx="1371600" cy="1588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sm" len="sm"/>
            <a:tailEnd type="none" w="sm" len="sm"/>
          </a:ln>
        </p:spPr>
        <p:txBody>
          <a:bodyPr tIns="0" bIns="0" anchor="ctr"/>
          <a:lstStyle/>
          <a:p>
            <a:endParaRPr lang="en-US"/>
          </a:p>
        </p:txBody>
      </p: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248400" y="4267200"/>
            <a:ext cx="1600200" cy="1447800"/>
            <a:chOff x="2256" y="2832"/>
            <a:chExt cx="1008" cy="912"/>
          </a:xfrm>
        </p:grpSpPr>
        <p:sp>
          <p:nvSpPr>
            <p:cNvPr id="265235" name="Oval 71"/>
            <p:cNvSpPr>
              <a:spLocks noChangeArrowheads="1"/>
            </p:cNvSpPr>
            <p:nvPr/>
          </p:nvSpPr>
          <p:spPr bwMode="auto">
            <a:xfrm>
              <a:off x="2378" y="2880"/>
              <a:ext cx="153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65236" name="Oval 72"/>
            <p:cNvSpPr>
              <a:spLocks noChangeArrowheads="1"/>
            </p:cNvSpPr>
            <p:nvPr/>
          </p:nvSpPr>
          <p:spPr bwMode="auto">
            <a:xfrm>
              <a:off x="2775" y="2832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265237" name="Oval 73"/>
            <p:cNvSpPr>
              <a:spLocks noChangeArrowheads="1"/>
            </p:cNvSpPr>
            <p:nvPr/>
          </p:nvSpPr>
          <p:spPr bwMode="auto">
            <a:xfrm>
              <a:off x="2256" y="3264"/>
              <a:ext cx="153" cy="153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  <p:sp>
          <p:nvSpPr>
            <p:cNvPr id="265238" name="Oval 74"/>
            <p:cNvSpPr>
              <a:spLocks noChangeArrowheads="1"/>
            </p:cNvSpPr>
            <p:nvPr/>
          </p:nvSpPr>
          <p:spPr bwMode="auto">
            <a:xfrm>
              <a:off x="2688" y="3591"/>
              <a:ext cx="152" cy="15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265239" name="Oval 75"/>
            <p:cNvSpPr>
              <a:spLocks noChangeArrowheads="1"/>
            </p:cNvSpPr>
            <p:nvPr/>
          </p:nvSpPr>
          <p:spPr bwMode="auto">
            <a:xfrm>
              <a:off x="3111" y="3207"/>
              <a:ext cx="153" cy="153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  <p:cxnSp>
          <p:nvCxnSpPr>
            <p:cNvPr id="265240" name="AutoShape 76"/>
            <p:cNvCxnSpPr>
              <a:cxnSpLocks noChangeShapeType="1"/>
              <a:stCxn id="265235" idx="6"/>
              <a:endCxn id="265236" idx="2"/>
            </p:cNvCxnSpPr>
            <p:nvPr/>
          </p:nvCxnSpPr>
          <p:spPr bwMode="auto">
            <a:xfrm flipV="1">
              <a:off x="2540" y="2909"/>
              <a:ext cx="226" cy="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41" name="AutoShape 77"/>
            <p:cNvCxnSpPr>
              <a:cxnSpLocks noChangeShapeType="1"/>
              <a:stCxn id="265235" idx="3"/>
              <a:endCxn id="265237" idx="0"/>
            </p:cNvCxnSpPr>
            <p:nvPr/>
          </p:nvCxnSpPr>
          <p:spPr bwMode="auto">
            <a:xfrm flipH="1">
              <a:off x="2333" y="3020"/>
              <a:ext cx="67" cy="23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42" name="AutoShape 78"/>
            <p:cNvCxnSpPr>
              <a:cxnSpLocks noChangeShapeType="1"/>
              <a:stCxn id="265238" idx="2"/>
              <a:endCxn id="265237" idx="5"/>
            </p:cNvCxnSpPr>
            <p:nvPr/>
          </p:nvCxnSpPr>
          <p:spPr bwMode="auto">
            <a:xfrm flipH="1" flipV="1">
              <a:off x="2387" y="3404"/>
              <a:ext cx="292" cy="26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43" name="AutoShape 79"/>
            <p:cNvCxnSpPr>
              <a:cxnSpLocks noChangeShapeType="1"/>
              <a:stCxn id="265238" idx="0"/>
              <a:endCxn id="265236" idx="4"/>
            </p:cNvCxnSpPr>
            <p:nvPr/>
          </p:nvCxnSpPr>
          <p:spPr bwMode="auto">
            <a:xfrm flipV="1">
              <a:off x="2764" y="2994"/>
              <a:ext cx="88" cy="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44" name="AutoShape 80"/>
            <p:cNvCxnSpPr>
              <a:cxnSpLocks noChangeShapeType="1"/>
              <a:stCxn id="265238" idx="6"/>
              <a:endCxn id="265239" idx="3"/>
            </p:cNvCxnSpPr>
            <p:nvPr/>
          </p:nvCxnSpPr>
          <p:spPr bwMode="auto">
            <a:xfrm flipV="1">
              <a:off x="2849" y="3347"/>
              <a:ext cx="284" cy="32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45" name="AutoShape 81"/>
            <p:cNvCxnSpPr>
              <a:cxnSpLocks noChangeShapeType="1"/>
              <a:stCxn id="265239" idx="1"/>
              <a:endCxn id="265236" idx="5"/>
            </p:cNvCxnSpPr>
            <p:nvPr/>
          </p:nvCxnSpPr>
          <p:spPr bwMode="auto">
            <a:xfrm flipH="1" flipV="1">
              <a:off x="2906" y="2972"/>
              <a:ext cx="227" cy="24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5246" name="AutoShape 82"/>
            <p:cNvCxnSpPr>
              <a:cxnSpLocks noChangeShapeType="1"/>
              <a:stCxn id="265239" idx="2"/>
              <a:endCxn id="265237" idx="6"/>
            </p:cNvCxnSpPr>
            <p:nvPr/>
          </p:nvCxnSpPr>
          <p:spPr bwMode="auto">
            <a:xfrm flipH="1">
              <a:off x="2418" y="3284"/>
              <a:ext cx="684" cy="5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13395" name="Rectangle 83"/>
          <p:cNvSpPr>
            <a:spLocks noChangeArrowheads="1"/>
          </p:cNvSpPr>
          <p:nvPr/>
        </p:nvSpPr>
        <p:spPr bwMode="auto">
          <a:xfrm>
            <a:off x="409575" y="5791200"/>
            <a:ext cx="2667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FF"/>
                </a:solidFill>
              </a:rPr>
              <a:t>Variables </a:t>
            </a:r>
          </a:p>
          <a:p>
            <a:pPr marL="342900" indent="-342900" algn="ctr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FF"/>
                </a:solidFill>
              </a:rPr>
              <a:t>&amp; simultaneity</a:t>
            </a:r>
          </a:p>
        </p:txBody>
      </p:sp>
      <p:sp>
        <p:nvSpPr>
          <p:cNvPr id="3213396" name="Rectangle 84"/>
          <p:cNvSpPr>
            <a:spLocks noChangeArrowheads="1"/>
          </p:cNvSpPr>
          <p:nvPr/>
        </p:nvSpPr>
        <p:spPr bwMode="auto">
          <a:xfrm>
            <a:off x="3276600" y="5791200"/>
            <a:ext cx="220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0">
                <a:solidFill>
                  <a:srgbClr val="3399FF"/>
                </a:solidFill>
              </a:rPr>
              <a:t>Graph </a:t>
            </a:r>
          </a:p>
          <a:p>
            <a:pPr marL="342900" indent="-342900" algn="ctr" eaLnBrk="1" hangingPunct="1">
              <a:lnSpc>
                <a:spcPct val="50000"/>
              </a:lnSpc>
              <a:spcBef>
                <a:spcPct val="20000"/>
              </a:spcBef>
            </a:pPr>
            <a:r>
              <a:rPr lang="en-US" sz="2400" b="0">
                <a:solidFill>
                  <a:srgbClr val="3399FF"/>
                </a:solidFill>
              </a:rPr>
              <a:t>coloring</a:t>
            </a:r>
          </a:p>
        </p:txBody>
      </p:sp>
      <p:sp>
        <p:nvSpPr>
          <p:cNvPr id="3213397" name="Rectangle 85"/>
          <p:cNvSpPr>
            <a:spLocks noChangeArrowheads="1"/>
          </p:cNvSpPr>
          <p:nvPr/>
        </p:nvSpPr>
        <p:spPr bwMode="auto">
          <a:xfrm>
            <a:off x="5943600" y="5791200"/>
            <a:ext cx="228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00"/>
                </a:solidFill>
              </a:rPr>
              <a:t>Register </a:t>
            </a:r>
          </a:p>
          <a:p>
            <a:pPr marL="342900" indent="-342900"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400" b="0">
                <a:solidFill>
                  <a:srgbClr val="FF0000"/>
                </a:solidFill>
              </a:rPr>
              <a:t>allocation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21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21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2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2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21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21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2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21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213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13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13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2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1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1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32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1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1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32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3319" grpId="0" animBg="1"/>
      <p:bldP spid="3213320" grpId="0" animBg="1"/>
      <p:bldP spid="3213321" grpId="0" animBg="1"/>
      <p:bldP spid="3213361" grpId="0" animBg="1"/>
      <p:bldP spid="3213362" grpId="0" animBg="1"/>
      <p:bldP spid="3213363" grpId="0" animBg="1"/>
      <p:bldP spid="3213364" grpId="0" animBg="1"/>
      <p:bldP spid="321336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963" name="Picture 3" descr="movie_sea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3813"/>
            <a:ext cx="573881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0966" name="Picture 6" descr="convincing_pickup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888" y="3214688"/>
            <a:ext cx="32893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Problem Transformations</a:t>
            </a: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4212" name="Rectangle 4"/>
          <p:cNvSpPr>
            <a:spLocks noChangeArrowheads="1"/>
          </p:cNvSpPr>
          <p:nvPr/>
        </p:nvSpPr>
        <p:spPr bwMode="auto">
          <a:xfrm>
            <a:off x="76200" y="6858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Idea</a:t>
            </a:r>
            <a:r>
              <a:rPr lang="en-US" sz="3000" b="0"/>
              <a:t>: To solve a problem, </a:t>
            </a:r>
            <a:r>
              <a:rPr lang="en-US" sz="3000" b="0" u="sng">
                <a:solidFill>
                  <a:srgbClr val="FF0000"/>
                </a:solidFill>
              </a:rPr>
              <a:t>efficiently</a:t>
            </a:r>
            <a:r>
              <a:rPr lang="en-US" sz="3000" b="0"/>
              <a:t> transform to another problem, and then use a solver for the other problem:</a:t>
            </a:r>
          </a:p>
        </p:txBody>
      </p:sp>
      <p:sp>
        <p:nvSpPr>
          <p:cNvPr id="734213" name="Line 5"/>
          <p:cNvSpPr>
            <a:spLocks noChangeShapeType="1"/>
          </p:cNvSpPr>
          <p:nvPr/>
        </p:nvSpPr>
        <p:spPr bwMode="auto">
          <a:xfrm>
            <a:off x="3810000" y="5776913"/>
            <a:ext cx="1828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4214" name="Rectangle 6"/>
          <p:cNvSpPr>
            <a:spLocks noChangeArrowheads="1"/>
          </p:cNvSpPr>
          <p:nvPr/>
        </p:nvSpPr>
        <p:spPr bwMode="auto">
          <a:xfrm>
            <a:off x="990600" y="2195513"/>
            <a:ext cx="304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(x+y)(x'+y')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91200" y="2881313"/>
            <a:ext cx="2133600" cy="1293812"/>
            <a:chOff x="3120" y="1728"/>
            <a:chExt cx="1584" cy="960"/>
          </a:xfrm>
        </p:grpSpPr>
        <p:sp>
          <p:nvSpPr>
            <p:cNvPr id="204831" name="Oval 8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32" name="Oval 9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33" name="Oval 10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34" name="Oval 11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35" name="Oval 12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4836" name="AutoShape 13"/>
            <p:cNvCxnSpPr>
              <a:cxnSpLocks noChangeShapeType="1"/>
              <a:stCxn id="204831" idx="6"/>
              <a:endCxn id="204832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4837" name="AutoShape 14"/>
            <p:cNvCxnSpPr>
              <a:cxnSpLocks noChangeShapeType="1"/>
              <a:stCxn id="204831" idx="3"/>
              <a:endCxn id="204833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4838" name="AutoShape 15"/>
            <p:cNvCxnSpPr>
              <a:cxnSpLocks noChangeShapeType="1"/>
              <a:stCxn id="204834" idx="2"/>
              <a:endCxn id="204833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4839" name="AutoShape 16"/>
            <p:cNvCxnSpPr>
              <a:cxnSpLocks noChangeShapeType="1"/>
              <a:stCxn id="204834" idx="0"/>
              <a:endCxn id="204832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4840" name="AutoShape 17"/>
            <p:cNvCxnSpPr>
              <a:cxnSpLocks noChangeShapeType="1"/>
              <a:stCxn id="204834" idx="6"/>
              <a:endCxn id="204835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4841" name="AutoShape 18"/>
            <p:cNvCxnSpPr>
              <a:cxnSpLocks noChangeShapeType="1"/>
              <a:stCxn id="204835" idx="1"/>
              <a:endCxn id="204832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34227" name="Line 19"/>
          <p:cNvSpPr>
            <a:spLocks noChangeShapeType="1"/>
          </p:cNvSpPr>
          <p:nvPr/>
        </p:nvSpPr>
        <p:spPr bwMode="auto">
          <a:xfrm>
            <a:off x="2514600" y="2805113"/>
            <a:ext cx="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4228" name="Line 20"/>
          <p:cNvSpPr>
            <a:spLocks noChangeShapeType="1"/>
          </p:cNvSpPr>
          <p:nvPr/>
        </p:nvSpPr>
        <p:spPr bwMode="auto">
          <a:xfrm>
            <a:off x="2514600" y="4176713"/>
            <a:ext cx="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5638800" y="4862513"/>
            <a:ext cx="3048000" cy="1766887"/>
            <a:chOff x="3552" y="3063"/>
            <a:chExt cx="1920" cy="1113"/>
          </a:xfrm>
        </p:grpSpPr>
        <p:pic>
          <p:nvPicPr>
            <p:cNvPr id="204829" name="Picture 22" descr="274001281_edb8f86730_o cropp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52" y="3063"/>
              <a:ext cx="1920" cy="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30" name="Rectangle 23"/>
            <p:cNvSpPr>
              <a:spLocks noChangeArrowheads="1"/>
            </p:cNvSpPr>
            <p:nvPr/>
          </p:nvSpPr>
          <p:spPr bwMode="auto">
            <a:xfrm>
              <a:off x="3804" y="3188"/>
              <a:ext cx="152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3200">
                  <a:solidFill>
                    <a:srgbClr val="3399FF"/>
                  </a:solidFill>
                </a:rPr>
                <a:t>Colorability </a:t>
              </a:r>
            </a:p>
            <a:p>
              <a:pPr marL="342900" indent="-342900" algn="ctr" eaLnBrk="1" hangingPunct="1">
                <a:lnSpc>
                  <a:spcPct val="100000"/>
                </a:lnSpc>
                <a:spcBef>
                  <a:spcPct val="20000"/>
                </a:spcBef>
              </a:pPr>
              <a:r>
                <a:rPr lang="en-US" sz="3200">
                  <a:solidFill>
                    <a:srgbClr val="3399FF"/>
                  </a:solidFill>
                </a:rPr>
                <a:t>solver</a:t>
              </a:r>
            </a:p>
          </p:txBody>
        </p:sp>
      </p:grpSp>
      <p:sp>
        <p:nvSpPr>
          <p:cNvPr id="734232" name="Line 24"/>
          <p:cNvSpPr>
            <a:spLocks noChangeShapeType="1"/>
          </p:cNvSpPr>
          <p:nvPr/>
        </p:nvSpPr>
        <p:spPr bwMode="auto">
          <a:xfrm flipH="1" flipV="1">
            <a:off x="5105400" y="2438400"/>
            <a:ext cx="8382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4233" name="Rectangle 25"/>
          <p:cNvSpPr>
            <a:spLocks noChangeArrowheads="1"/>
          </p:cNvSpPr>
          <p:nvPr/>
        </p:nvSpPr>
        <p:spPr bwMode="auto">
          <a:xfrm>
            <a:off x="3581400" y="1828800"/>
            <a:ext cx="251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</a:pPr>
            <a:r>
              <a:rPr lang="en-US" sz="2800" b="0">
                <a:solidFill>
                  <a:srgbClr val="FF00FF"/>
                </a:solidFill>
              </a:rPr>
              <a:t>SAT solution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2800" b="0">
                <a:solidFill>
                  <a:srgbClr val="FF00FF"/>
                </a:solidFill>
              </a:rPr>
              <a:t>x=1, y=0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524000" y="4938713"/>
            <a:ext cx="2133600" cy="1293812"/>
            <a:chOff x="3120" y="1728"/>
            <a:chExt cx="1584" cy="960"/>
          </a:xfrm>
        </p:grpSpPr>
        <p:sp>
          <p:nvSpPr>
            <p:cNvPr id="204818" name="Oval 27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9" name="Oval 28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20" name="Oval 29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21" name="Oval 30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22" name="Oval 31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4823" name="AutoShape 32"/>
            <p:cNvCxnSpPr>
              <a:cxnSpLocks noChangeShapeType="1"/>
              <a:stCxn id="204818" idx="6"/>
              <a:endCxn id="204819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04824" name="AutoShape 33"/>
            <p:cNvCxnSpPr>
              <a:cxnSpLocks noChangeShapeType="1"/>
              <a:stCxn id="204818" idx="3"/>
              <a:endCxn id="204820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04825" name="AutoShape 34"/>
            <p:cNvCxnSpPr>
              <a:cxnSpLocks noChangeShapeType="1"/>
              <a:stCxn id="204821" idx="2"/>
              <a:endCxn id="204820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04826" name="AutoShape 35"/>
            <p:cNvCxnSpPr>
              <a:cxnSpLocks noChangeShapeType="1"/>
              <a:stCxn id="204821" idx="0"/>
              <a:endCxn id="204819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04827" name="AutoShape 36"/>
            <p:cNvCxnSpPr>
              <a:cxnSpLocks noChangeShapeType="1"/>
              <a:stCxn id="204821" idx="6"/>
              <a:endCxn id="204822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04828" name="AutoShape 37"/>
            <p:cNvCxnSpPr>
              <a:cxnSpLocks noChangeShapeType="1"/>
              <a:stCxn id="204822" idx="1"/>
              <a:endCxn id="204819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</p:grpSp>
      <p:sp>
        <p:nvSpPr>
          <p:cNvPr id="734246" name="Rectangle 38"/>
          <p:cNvSpPr>
            <a:spLocks noChangeArrowheads="1"/>
          </p:cNvSpPr>
          <p:nvPr/>
        </p:nvSpPr>
        <p:spPr bwMode="auto">
          <a:xfrm>
            <a:off x="990600" y="175260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Satisfiability</a:t>
            </a:r>
          </a:p>
        </p:txBody>
      </p:sp>
      <p:sp>
        <p:nvSpPr>
          <p:cNvPr id="734247" name="Rectangle 39"/>
          <p:cNvSpPr>
            <a:spLocks noChangeArrowheads="1"/>
          </p:cNvSpPr>
          <p:nvPr/>
        </p:nvSpPr>
        <p:spPr bwMode="auto">
          <a:xfrm>
            <a:off x="1371600" y="6096000"/>
            <a:ext cx="304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Colorability</a:t>
            </a:r>
          </a:p>
        </p:txBody>
      </p:sp>
      <p:sp>
        <p:nvSpPr>
          <p:cNvPr id="734248" name="Line 40"/>
          <p:cNvSpPr>
            <a:spLocks noChangeShapeType="1"/>
          </p:cNvSpPr>
          <p:nvPr/>
        </p:nvSpPr>
        <p:spPr bwMode="auto">
          <a:xfrm flipV="1">
            <a:off x="6553200" y="4100513"/>
            <a:ext cx="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34249" name="Picture 41" descr="800px-Maqu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81313"/>
            <a:ext cx="304800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3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34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34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34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34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73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734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34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3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734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0"/>
                                        <p:tgtEl>
                                          <p:spTgt spid="73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734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734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3" grpId="0" animBg="1"/>
      <p:bldP spid="734227" grpId="0" animBg="1"/>
      <p:bldP spid="734228" grpId="0" animBg="1"/>
      <p:bldP spid="734232" grpId="0" animBg="1"/>
      <p:bldP spid="73424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40375" y="2006600"/>
            <a:ext cx="920750" cy="365125"/>
            <a:chOff x="5328" y="3888"/>
            <a:chExt cx="580" cy="230"/>
          </a:xfrm>
        </p:grpSpPr>
        <p:sp>
          <p:nvSpPr>
            <p:cNvPr id="318685" name="AutoShape 3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86" name="AutoShape 4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87" name="AutoShape 5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88" name="AutoShape 6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91" name="Rectangle 8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92" name="Rectangle 9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93" name="Rectangle 10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94" name="Rectangle 11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90" name="Rectangle 12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540375" y="2387600"/>
            <a:ext cx="920750" cy="365125"/>
            <a:chOff x="5328" y="3888"/>
            <a:chExt cx="580" cy="230"/>
          </a:xfrm>
        </p:grpSpPr>
        <p:sp>
          <p:nvSpPr>
            <p:cNvPr id="318675" name="AutoShape 14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76" name="AutoShape 15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77" name="AutoShape 16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78" name="AutoShape 17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81" name="Rectangle 19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82" name="Rectangle 20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83" name="Rectangle 21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84" name="Rectangle 22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80" name="Rectangle 23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sp>
        <p:nvSpPr>
          <p:cNvPr id="3375128" name="Text Box 24"/>
          <p:cNvSpPr txBox="1">
            <a:spLocks noChangeArrowheads="1"/>
          </p:cNvSpPr>
          <p:nvPr/>
        </p:nvSpPr>
        <p:spPr bwMode="auto">
          <a:xfrm rot="-5400000">
            <a:off x="2260600" y="3646488"/>
            <a:ext cx="340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PSPACE-complete </a:t>
            </a:r>
            <a:r>
              <a:rPr lang="en-US" sz="2400" b="0">
                <a:solidFill>
                  <a:srgbClr val="33CC33"/>
                </a:solidFill>
              </a:rPr>
              <a:t>QBF</a:t>
            </a:r>
            <a:r>
              <a:rPr lang="en-US" sz="2400" b="0"/>
              <a:t>   </a:t>
            </a:r>
            <a:endParaRPr lang="en-US" sz="2400" b="0">
              <a:solidFill>
                <a:srgbClr val="33CC33"/>
              </a:solidFill>
            </a:endParaRPr>
          </a:p>
        </p:txBody>
      </p:sp>
      <p:sp>
        <p:nvSpPr>
          <p:cNvPr id="318469" name="Rectangle 2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3800" b="0">
                <a:solidFill>
                  <a:schemeClr val="tx2"/>
                </a:solidFill>
              </a:rPr>
              <a:t>The Extended Chomsky Hierarchy Reloaded</a:t>
            </a:r>
          </a:p>
        </p:txBody>
      </p:sp>
      <p:sp>
        <p:nvSpPr>
          <p:cNvPr id="3375130" name="AutoShape 26"/>
          <p:cNvSpPr>
            <a:spLocks noChangeArrowheads="1"/>
          </p:cNvSpPr>
          <p:nvPr/>
        </p:nvSpPr>
        <p:spPr bwMode="auto">
          <a:xfrm>
            <a:off x="5735638" y="4770438"/>
            <a:ext cx="1717675" cy="38576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31" name="AutoShape 27"/>
          <p:cNvSpPr>
            <a:spLocks noChangeArrowheads="1"/>
          </p:cNvSpPr>
          <p:nvPr/>
        </p:nvSpPr>
        <p:spPr bwMode="auto">
          <a:xfrm>
            <a:off x="5648325" y="4330700"/>
            <a:ext cx="1881188" cy="9017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32" name="AutoShape 28"/>
          <p:cNvSpPr>
            <a:spLocks noChangeArrowheads="1"/>
          </p:cNvSpPr>
          <p:nvPr/>
        </p:nvSpPr>
        <p:spPr bwMode="auto">
          <a:xfrm>
            <a:off x="5559425" y="3937000"/>
            <a:ext cx="2046288" cy="1371600"/>
          </a:xfrm>
          <a:prstGeom prst="roundRect">
            <a:avLst>
              <a:gd name="adj" fmla="val 914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33" name="AutoShape 29"/>
          <p:cNvSpPr>
            <a:spLocks noChangeArrowheads="1"/>
          </p:cNvSpPr>
          <p:nvPr/>
        </p:nvSpPr>
        <p:spPr bwMode="auto">
          <a:xfrm>
            <a:off x="5006975" y="3540125"/>
            <a:ext cx="2674938" cy="1844675"/>
          </a:xfrm>
          <a:prstGeom prst="roundRect">
            <a:avLst>
              <a:gd name="adj" fmla="val 852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34" name="Text Box 30"/>
          <p:cNvSpPr txBox="1">
            <a:spLocks noChangeArrowheads="1"/>
          </p:cNvSpPr>
          <p:nvPr/>
        </p:nvSpPr>
        <p:spPr bwMode="auto">
          <a:xfrm>
            <a:off x="4981575" y="3411538"/>
            <a:ext cx="358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Context-free</a:t>
            </a:r>
            <a:r>
              <a:rPr lang="en-US" sz="3200" b="0"/>
              <a:t> </a:t>
            </a:r>
            <a:r>
              <a:rPr lang="en-US" sz="2800" b="0">
                <a:solidFill>
                  <a:srgbClr val="33CC33"/>
                </a:solidFill>
              </a:rPr>
              <a:t>ww</a:t>
            </a:r>
            <a:r>
              <a:rPr lang="en-US" sz="2800" b="0" baseline="30000">
                <a:solidFill>
                  <a:srgbClr val="33CC33"/>
                </a:solidFill>
              </a:rPr>
              <a:t>R</a:t>
            </a:r>
          </a:p>
        </p:txBody>
      </p:sp>
      <p:sp>
        <p:nvSpPr>
          <p:cNvPr id="3375135" name="AutoShape 31"/>
          <p:cNvSpPr>
            <a:spLocks noChangeArrowheads="1"/>
          </p:cNvSpPr>
          <p:nvPr/>
        </p:nvSpPr>
        <p:spPr bwMode="auto">
          <a:xfrm>
            <a:off x="4930775" y="3121025"/>
            <a:ext cx="2827338" cy="2339975"/>
          </a:xfrm>
          <a:prstGeom prst="roundRect">
            <a:avLst>
              <a:gd name="adj" fmla="val 77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36" name="Text Box 32"/>
          <p:cNvSpPr txBox="1">
            <a:spLocks noChangeArrowheads="1"/>
          </p:cNvSpPr>
          <p:nvPr/>
        </p:nvSpPr>
        <p:spPr bwMode="auto">
          <a:xfrm>
            <a:off x="4930775" y="3030538"/>
            <a:ext cx="3048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</a:t>
            </a:r>
            <a:r>
              <a:rPr lang="en-US" sz="3200" b="0"/>
              <a:t>		</a:t>
            </a:r>
            <a:r>
              <a:rPr lang="en-US" sz="2800" b="0">
                <a:solidFill>
                  <a:srgbClr val="33CC33"/>
                </a:solidFill>
              </a:rPr>
              <a:t>a</a:t>
            </a:r>
            <a:r>
              <a:rPr lang="en-US" sz="2800" b="0" baseline="30000">
                <a:solidFill>
                  <a:srgbClr val="33CC33"/>
                </a:solidFill>
              </a:rPr>
              <a:t>n</a:t>
            </a:r>
            <a:r>
              <a:rPr lang="en-US" sz="2800" b="0">
                <a:solidFill>
                  <a:srgbClr val="33CC33"/>
                </a:solidFill>
              </a:rPr>
              <a:t>b</a:t>
            </a:r>
            <a:r>
              <a:rPr lang="en-US" sz="2800" b="0" baseline="30000">
                <a:solidFill>
                  <a:srgbClr val="33CC33"/>
                </a:solidFill>
              </a:rPr>
              <a:t>n</a:t>
            </a:r>
            <a:r>
              <a:rPr lang="en-US" sz="2800" b="0">
                <a:solidFill>
                  <a:srgbClr val="33CC33"/>
                </a:solidFill>
              </a:rPr>
              <a:t>c</a:t>
            </a:r>
            <a:r>
              <a:rPr lang="en-US" sz="2800" b="0" baseline="30000">
                <a:solidFill>
                  <a:srgbClr val="33CC33"/>
                </a:solidFill>
              </a:rPr>
              <a:t>n</a:t>
            </a:r>
            <a:endParaRPr lang="en-US" sz="2800" b="0">
              <a:solidFill>
                <a:srgbClr val="33CC33"/>
              </a:solidFill>
            </a:endParaRPr>
          </a:p>
        </p:txBody>
      </p:sp>
      <p:sp>
        <p:nvSpPr>
          <p:cNvPr id="3375137" name="AutoShape 33"/>
          <p:cNvSpPr>
            <a:spLocks noChangeArrowheads="1"/>
          </p:cNvSpPr>
          <p:nvPr/>
        </p:nvSpPr>
        <p:spPr bwMode="auto">
          <a:xfrm>
            <a:off x="4267200" y="2736850"/>
            <a:ext cx="3581400" cy="2800350"/>
          </a:xfrm>
          <a:prstGeom prst="roundRect">
            <a:avLst>
              <a:gd name="adj" fmla="val 637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38" name="Text Box 34"/>
          <p:cNvSpPr txBox="1">
            <a:spLocks noChangeArrowheads="1"/>
          </p:cNvSpPr>
          <p:nvPr/>
        </p:nvSpPr>
        <p:spPr bwMode="auto">
          <a:xfrm>
            <a:off x="4826000" y="2632075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NP   </a:t>
            </a:r>
          </a:p>
        </p:txBody>
      </p:sp>
      <p:sp>
        <p:nvSpPr>
          <p:cNvPr id="3375139" name="AutoShape 35"/>
          <p:cNvSpPr>
            <a:spLocks noChangeArrowheads="1"/>
          </p:cNvSpPr>
          <p:nvPr/>
        </p:nvSpPr>
        <p:spPr bwMode="auto">
          <a:xfrm>
            <a:off x="4343400" y="2360613"/>
            <a:ext cx="3581400" cy="3252787"/>
          </a:xfrm>
          <a:prstGeom prst="roundRect">
            <a:avLst>
              <a:gd name="adj" fmla="val 508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40" name="AutoShape 36"/>
          <p:cNvSpPr>
            <a:spLocks noChangeArrowheads="1"/>
          </p:cNvSpPr>
          <p:nvPr/>
        </p:nvSpPr>
        <p:spPr bwMode="auto">
          <a:xfrm>
            <a:off x="3681413" y="1965325"/>
            <a:ext cx="4395787" cy="3724275"/>
          </a:xfrm>
          <a:prstGeom prst="roundRect">
            <a:avLst>
              <a:gd name="adj" fmla="val 353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41" name="AutoShape 37"/>
          <p:cNvSpPr>
            <a:spLocks noChangeArrowheads="1"/>
          </p:cNvSpPr>
          <p:nvPr/>
        </p:nvSpPr>
        <p:spPr bwMode="auto">
          <a:xfrm>
            <a:off x="2654300" y="1177925"/>
            <a:ext cx="5575300" cy="4664075"/>
          </a:xfrm>
          <a:prstGeom prst="roundRect">
            <a:avLst>
              <a:gd name="adj" fmla="val 508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42" name="Text Box 38"/>
          <p:cNvSpPr txBox="1">
            <a:spLocks noChangeArrowheads="1"/>
          </p:cNvSpPr>
          <p:nvPr/>
        </p:nvSpPr>
        <p:spPr bwMode="auto">
          <a:xfrm rot="-5400000">
            <a:off x="989807" y="4417219"/>
            <a:ext cx="2590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Recognizable   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3375143" name="AutoShape 39"/>
          <p:cNvSpPr>
            <a:spLocks noChangeArrowheads="1"/>
          </p:cNvSpPr>
          <p:nvPr/>
        </p:nvSpPr>
        <p:spPr bwMode="auto">
          <a:xfrm>
            <a:off x="2044700" y="644525"/>
            <a:ext cx="6337300" cy="5334000"/>
          </a:xfrm>
          <a:prstGeom prst="roundRect">
            <a:avLst>
              <a:gd name="adj" fmla="val 366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44" name="Text Box 40"/>
          <p:cNvSpPr txBox="1">
            <a:spLocks noChangeArrowheads="1"/>
          </p:cNvSpPr>
          <p:nvPr/>
        </p:nvSpPr>
        <p:spPr bwMode="auto">
          <a:xfrm rot="-5400000">
            <a:off x="34925" y="3998913"/>
            <a:ext cx="3201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Not Recognizable   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3375145" name="AutoShape 41"/>
          <p:cNvSpPr>
            <a:spLocks noChangeArrowheads="1"/>
          </p:cNvSpPr>
          <p:nvPr/>
        </p:nvSpPr>
        <p:spPr bwMode="auto">
          <a:xfrm>
            <a:off x="814388" y="1254125"/>
            <a:ext cx="1119187" cy="4711700"/>
          </a:xfrm>
          <a:prstGeom prst="roundRect">
            <a:avLst>
              <a:gd name="adj" fmla="val 1446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46" name="Text Box 42"/>
          <p:cNvSpPr txBox="1">
            <a:spLocks noChangeArrowheads="1"/>
          </p:cNvSpPr>
          <p:nvPr/>
        </p:nvSpPr>
        <p:spPr bwMode="auto">
          <a:xfrm>
            <a:off x="2065338" y="1284288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33CC33"/>
                </a:solidFill>
              </a:rPr>
              <a:t>H</a:t>
            </a:r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1462088" y="1284288"/>
            <a:ext cx="533400" cy="579437"/>
            <a:chOff x="96" y="768"/>
            <a:chExt cx="336" cy="365"/>
          </a:xfrm>
        </p:grpSpPr>
        <p:sp>
          <p:nvSpPr>
            <p:cNvPr id="318673" name="Text Box 44"/>
            <p:cNvSpPr txBox="1">
              <a:spLocks noChangeArrowheads="1"/>
            </p:cNvSpPr>
            <p:nvPr/>
          </p:nvSpPr>
          <p:spPr bwMode="auto">
            <a:xfrm>
              <a:off x="96" y="768"/>
              <a:ext cx="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33CC33"/>
                  </a:solidFill>
                </a:rPr>
                <a:t>H</a:t>
              </a:r>
            </a:p>
          </p:txBody>
        </p:sp>
        <p:sp>
          <p:nvSpPr>
            <p:cNvPr id="318674" name="Line 45"/>
            <p:cNvSpPr>
              <a:spLocks noChangeShapeType="1"/>
            </p:cNvSpPr>
            <p:nvPr/>
          </p:nvSpPr>
          <p:spPr bwMode="auto">
            <a:xfrm>
              <a:off x="156" y="824"/>
              <a:ext cx="180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75150" name="Text Box 46"/>
          <p:cNvSpPr txBox="1">
            <a:spLocks noChangeArrowheads="1"/>
          </p:cNvSpPr>
          <p:nvPr/>
        </p:nvSpPr>
        <p:spPr bwMode="auto">
          <a:xfrm>
            <a:off x="2563813" y="663575"/>
            <a:ext cx="5729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Decidable 		</a:t>
            </a:r>
            <a:r>
              <a:rPr lang="en-US" sz="2400" b="0">
                <a:solidFill>
                  <a:srgbClr val="33CC33"/>
                </a:solidFill>
              </a:rPr>
              <a:t>Presburger arithmetic</a:t>
            </a:r>
            <a:r>
              <a:rPr lang="en-US" sz="2400"/>
              <a:t>  </a:t>
            </a:r>
          </a:p>
        </p:txBody>
      </p:sp>
      <p:sp>
        <p:nvSpPr>
          <p:cNvPr id="3375151" name="AutoShape 47"/>
          <p:cNvSpPr>
            <a:spLocks noChangeArrowheads="1"/>
          </p:cNvSpPr>
          <p:nvPr/>
        </p:nvSpPr>
        <p:spPr bwMode="auto">
          <a:xfrm>
            <a:off x="4406900" y="3006725"/>
            <a:ext cx="385763" cy="24542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33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52" name="Text Box 48"/>
          <p:cNvSpPr txBox="1">
            <a:spLocks noChangeArrowheads="1"/>
          </p:cNvSpPr>
          <p:nvPr/>
        </p:nvSpPr>
        <p:spPr bwMode="auto">
          <a:xfrm rot="-5400000">
            <a:off x="3188494" y="3871119"/>
            <a:ext cx="279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NP-complete</a:t>
            </a:r>
            <a:r>
              <a:rPr lang="en-US" sz="2400" b="0"/>
              <a:t>  </a:t>
            </a:r>
            <a:r>
              <a:rPr lang="en-US" sz="2400" b="0">
                <a:solidFill>
                  <a:srgbClr val="33CC33"/>
                </a:solidFill>
              </a:rPr>
              <a:t>SAT</a:t>
            </a:r>
            <a:r>
              <a:rPr lang="en-US" sz="2400" b="0"/>
              <a:t>  </a:t>
            </a:r>
            <a:endParaRPr lang="en-US" sz="2400" b="0">
              <a:solidFill>
                <a:srgbClr val="33CC33"/>
              </a:solidFill>
            </a:endParaRPr>
          </a:p>
        </p:txBody>
      </p:sp>
      <p:sp>
        <p:nvSpPr>
          <p:cNvPr id="3375153" name="Text Box 49"/>
          <p:cNvSpPr txBox="1">
            <a:spLocks noChangeArrowheads="1"/>
          </p:cNvSpPr>
          <p:nvPr/>
        </p:nvSpPr>
        <p:spPr bwMode="auto">
          <a:xfrm rot="-5400000">
            <a:off x="-1136650" y="3348038"/>
            <a:ext cx="45037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Not finitely describable   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3375154" name="AutoShape 50"/>
          <p:cNvSpPr>
            <a:spLocks noChangeArrowheads="1"/>
          </p:cNvSpPr>
          <p:nvPr/>
        </p:nvSpPr>
        <p:spPr bwMode="auto">
          <a:xfrm>
            <a:off x="890588" y="1330325"/>
            <a:ext cx="533400" cy="4557713"/>
          </a:xfrm>
          <a:prstGeom prst="roundRect">
            <a:avLst>
              <a:gd name="adj" fmla="val 2525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55" name="Text Box 51"/>
          <p:cNvSpPr txBox="1">
            <a:spLocks noChangeArrowheads="1"/>
          </p:cNvSpPr>
          <p:nvPr/>
        </p:nvSpPr>
        <p:spPr bwMode="auto">
          <a:xfrm>
            <a:off x="890588" y="1273175"/>
            <a:ext cx="481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33CC33"/>
                </a:solidFill>
                <a:latin typeface="Symbol" pitchFamily="18" charset="2"/>
              </a:rPr>
              <a:t>?</a:t>
            </a:r>
          </a:p>
        </p:txBody>
      </p:sp>
      <p:sp>
        <p:nvSpPr>
          <p:cNvPr id="3375156" name="Rectangle 52"/>
          <p:cNvSpPr>
            <a:spLocks noChangeArrowheads="1"/>
          </p:cNvSpPr>
          <p:nvPr/>
        </p:nvSpPr>
        <p:spPr bwMode="auto">
          <a:xfrm>
            <a:off x="825500" y="552450"/>
            <a:ext cx="7286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>
                <a:solidFill>
                  <a:srgbClr val="3399FF"/>
                </a:solidFill>
                <a:latin typeface="Symbol" pitchFamily="18" charset="2"/>
              </a:rPr>
              <a:t>2</a:t>
            </a:r>
            <a:r>
              <a:rPr lang="en-US" sz="3200" b="0" baseline="50000">
                <a:solidFill>
                  <a:srgbClr val="3399FF"/>
                </a:solidFill>
                <a:latin typeface="Symbol" pitchFamily="18" charset="2"/>
              </a:rPr>
              <a:t>S</a:t>
            </a:r>
            <a:r>
              <a:rPr lang="en-US" sz="3200" b="0" baseline="50000">
                <a:solidFill>
                  <a:srgbClr val="3399FF"/>
                </a:solidFill>
              </a:rPr>
              <a:t>*</a:t>
            </a:r>
          </a:p>
        </p:txBody>
      </p:sp>
      <p:sp>
        <p:nvSpPr>
          <p:cNvPr id="3375157" name="AutoShape 53"/>
          <p:cNvSpPr>
            <a:spLocks noChangeArrowheads="1"/>
          </p:cNvSpPr>
          <p:nvPr/>
        </p:nvSpPr>
        <p:spPr bwMode="auto">
          <a:xfrm>
            <a:off x="749300" y="568325"/>
            <a:ext cx="7708900" cy="5486400"/>
          </a:xfrm>
          <a:prstGeom prst="roundRect">
            <a:avLst>
              <a:gd name="adj" fmla="val 508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58" name="AutoShape 54"/>
          <p:cNvSpPr>
            <a:spLocks noChangeArrowheads="1"/>
          </p:cNvSpPr>
          <p:nvPr/>
        </p:nvSpPr>
        <p:spPr bwMode="auto">
          <a:xfrm>
            <a:off x="3779838" y="2435225"/>
            <a:ext cx="385762" cy="310673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33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59" name="Text Box 55"/>
          <p:cNvSpPr txBox="1">
            <a:spLocks noChangeArrowheads="1"/>
          </p:cNvSpPr>
          <p:nvPr/>
        </p:nvSpPr>
        <p:spPr bwMode="auto">
          <a:xfrm>
            <a:off x="3219450" y="1470025"/>
            <a:ext cx="1885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EXPTIME</a:t>
            </a:r>
            <a:r>
              <a:rPr lang="en-US" sz="3200" b="0"/>
              <a:t>  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3375160" name="AutoShape 56"/>
          <p:cNvSpPr>
            <a:spLocks noChangeArrowheads="1"/>
          </p:cNvSpPr>
          <p:nvPr/>
        </p:nvSpPr>
        <p:spPr bwMode="auto">
          <a:xfrm>
            <a:off x="3135313" y="1579563"/>
            <a:ext cx="5018087" cy="4186237"/>
          </a:xfrm>
          <a:prstGeom prst="roundRect">
            <a:avLst>
              <a:gd name="adj" fmla="val 376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61" name="Text Box 57"/>
          <p:cNvSpPr txBox="1">
            <a:spLocks noChangeArrowheads="1"/>
          </p:cNvSpPr>
          <p:nvPr/>
        </p:nvSpPr>
        <p:spPr bwMode="auto">
          <a:xfrm rot="-5400000">
            <a:off x="1697038" y="3743325"/>
            <a:ext cx="340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EXPTIME-complete  </a:t>
            </a:r>
            <a:r>
              <a:rPr lang="en-US" sz="2400" b="0">
                <a:solidFill>
                  <a:srgbClr val="33CC33"/>
                </a:solidFill>
              </a:rPr>
              <a:t>Go</a:t>
            </a:r>
            <a:r>
              <a:rPr lang="en-US" sz="2400" b="0"/>
              <a:t>   </a:t>
            </a:r>
            <a:endParaRPr lang="en-US" sz="2400" b="0">
              <a:solidFill>
                <a:srgbClr val="33CC33"/>
              </a:solidFill>
            </a:endParaRPr>
          </a:p>
        </p:txBody>
      </p:sp>
      <p:sp>
        <p:nvSpPr>
          <p:cNvPr id="3375162" name="AutoShape 58"/>
          <p:cNvSpPr>
            <a:spLocks noChangeArrowheads="1"/>
          </p:cNvSpPr>
          <p:nvPr/>
        </p:nvSpPr>
        <p:spPr bwMode="auto">
          <a:xfrm>
            <a:off x="3216275" y="2430463"/>
            <a:ext cx="385763" cy="320833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33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63" name="Text Box 59"/>
          <p:cNvSpPr txBox="1">
            <a:spLocks noChangeArrowheads="1"/>
          </p:cNvSpPr>
          <p:nvPr/>
        </p:nvSpPr>
        <p:spPr bwMode="auto">
          <a:xfrm rot="-5400000">
            <a:off x="904875" y="3460750"/>
            <a:ext cx="3956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EXPSPACE-complete  </a:t>
            </a:r>
            <a:r>
              <a:rPr lang="en-US" sz="2400" b="0">
                <a:solidFill>
                  <a:srgbClr val="33CC33"/>
                </a:solidFill>
              </a:rPr>
              <a:t>=RE</a:t>
            </a:r>
            <a:r>
              <a:rPr lang="en-US" sz="2400" b="0">
                <a:solidFill>
                  <a:srgbClr val="33CC33"/>
                </a:solidFill>
                <a:latin typeface="Symbol" pitchFamily="18" charset="2"/>
              </a:rPr>
              <a:t>­</a:t>
            </a:r>
            <a:endParaRPr lang="en-US" sz="8800" b="0">
              <a:latin typeface="Symbol" pitchFamily="18" charset="2"/>
            </a:endParaRPr>
          </a:p>
        </p:txBody>
      </p:sp>
      <p:sp>
        <p:nvSpPr>
          <p:cNvPr id="3375164" name="AutoShape 60"/>
          <p:cNvSpPr>
            <a:spLocks noChangeArrowheads="1"/>
          </p:cNvSpPr>
          <p:nvPr/>
        </p:nvSpPr>
        <p:spPr bwMode="auto">
          <a:xfrm>
            <a:off x="2682875" y="1905000"/>
            <a:ext cx="385763" cy="373221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33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65" name="AutoShape 61"/>
          <p:cNvSpPr>
            <a:spLocks noChangeArrowheads="1"/>
          </p:cNvSpPr>
          <p:nvPr/>
        </p:nvSpPr>
        <p:spPr bwMode="auto">
          <a:xfrm>
            <a:off x="1339850" y="1847850"/>
            <a:ext cx="1206500" cy="762000"/>
          </a:xfrm>
          <a:prstGeom prst="roundRect">
            <a:avLst>
              <a:gd name="adj" fmla="val 2525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66" name="Text Box 62"/>
          <p:cNvSpPr txBox="1">
            <a:spLocks noChangeArrowheads="1"/>
          </p:cNvSpPr>
          <p:nvPr/>
        </p:nvSpPr>
        <p:spPr bwMode="auto">
          <a:xfrm>
            <a:off x="4254500" y="2263775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Context sensitive  </a:t>
            </a:r>
            <a:r>
              <a:rPr lang="en-US" sz="2800" b="0">
                <a:solidFill>
                  <a:srgbClr val="33CC33"/>
                </a:solidFill>
              </a:rPr>
              <a:t>LBA</a:t>
            </a:r>
            <a:endParaRPr lang="en-US" sz="2800" b="0">
              <a:solidFill>
                <a:srgbClr val="33CC33"/>
              </a:solidFill>
              <a:latin typeface="Symbol" pitchFamily="18" charset="2"/>
            </a:endParaRPr>
          </a:p>
        </p:txBody>
      </p:sp>
      <p:sp>
        <p:nvSpPr>
          <p:cNvPr id="3375167" name="AutoShape 63"/>
          <p:cNvSpPr>
            <a:spLocks noChangeArrowheads="1"/>
          </p:cNvSpPr>
          <p:nvPr/>
        </p:nvSpPr>
        <p:spPr bwMode="auto">
          <a:xfrm>
            <a:off x="2578100" y="720725"/>
            <a:ext cx="5727700" cy="5181600"/>
          </a:xfrm>
          <a:prstGeom prst="roundRect">
            <a:avLst>
              <a:gd name="adj" fmla="val 508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5168" name="Text Box 64"/>
          <p:cNvSpPr txBox="1">
            <a:spLocks noChangeArrowheads="1"/>
          </p:cNvSpPr>
          <p:nvPr/>
        </p:nvSpPr>
        <p:spPr bwMode="auto">
          <a:xfrm>
            <a:off x="2654300" y="1089025"/>
            <a:ext cx="2222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EXPSPACE</a:t>
            </a:r>
            <a:endParaRPr lang="en-US" sz="3200" b="0"/>
          </a:p>
        </p:txBody>
      </p:sp>
      <p:sp>
        <p:nvSpPr>
          <p:cNvPr id="3375169" name="Text Box 65"/>
          <p:cNvSpPr txBox="1">
            <a:spLocks noChangeArrowheads="1"/>
          </p:cNvSpPr>
          <p:nvPr/>
        </p:nvSpPr>
        <p:spPr bwMode="auto">
          <a:xfrm>
            <a:off x="3683000" y="1908175"/>
            <a:ext cx="165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PSPACE</a:t>
            </a:r>
            <a:endParaRPr lang="en-US" sz="2800" b="0">
              <a:latin typeface="Symbol" pitchFamily="18" charset="2"/>
            </a:endParaRPr>
          </a:p>
        </p:txBody>
      </p:sp>
      <p:sp>
        <p:nvSpPr>
          <p:cNvPr id="3375170" name="Text Box 66"/>
          <p:cNvSpPr txBox="1">
            <a:spLocks noChangeArrowheads="1"/>
          </p:cNvSpPr>
          <p:nvPr/>
        </p:nvSpPr>
        <p:spPr bwMode="auto">
          <a:xfrm>
            <a:off x="381000" y="6019800"/>
            <a:ext cx="7620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b="0"/>
              <a:t>Dense infinite time &amp; space complexity hierarchies</a:t>
            </a: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8001000" y="6089650"/>
            <a:ext cx="920750" cy="365125"/>
            <a:chOff x="5328" y="3888"/>
            <a:chExt cx="580" cy="230"/>
          </a:xfrm>
        </p:grpSpPr>
        <p:sp>
          <p:nvSpPr>
            <p:cNvPr id="318663" name="AutoShape 68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64" name="AutoShape 69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65" name="AutoShape 70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66" name="AutoShape 71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72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69" name="Rectangle 73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70" name="Rectangle 74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71" name="Rectangle 75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72" name="Rectangle 76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68" name="Rectangle 77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9" name="Group 78"/>
          <p:cNvGrpSpPr>
            <a:grpSpLocks/>
          </p:cNvGrpSpPr>
          <p:nvPr/>
        </p:nvGrpSpPr>
        <p:grpSpPr bwMode="auto">
          <a:xfrm>
            <a:off x="5540375" y="3171825"/>
            <a:ext cx="920750" cy="365125"/>
            <a:chOff x="5328" y="3888"/>
            <a:chExt cx="580" cy="230"/>
          </a:xfrm>
        </p:grpSpPr>
        <p:sp>
          <p:nvSpPr>
            <p:cNvPr id="318653" name="AutoShape 79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54" name="AutoShape 80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55" name="AutoShape 81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56" name="AutoShape 82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83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59" name="Rectangle 84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60" name="Rectangle 85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61" name="Rectangle 86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62" name="Rectangle 87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58" name="Rectangle 88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11" name="Group 89"/>
          <p:cNvGrpSpPr>
            <a:grpSpLocks/>
          </p:cNvGrpSpPr>
          <p:nvPr/>
        </p:nvGrpSpPr>
        <p:grpSpPr bwMode="auto">
          <a:xfrm>
            <a:off x="5540375" y="2768600"/>
            <a:ext cx="920750" cy="365125"/>
            <a:chOff x="5328" y="3888"/>
            <a:chExt cx="580" cy="230"/>
          </a:xfrm>
        </p:grpSpPr>
        <p:sp>
          <p:nvSpPr>
            <p:cNvPr id="318643" name="AutoShape 90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44" name="AutoShape 91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45" name="AutoShape 92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46" name="AutoShape 93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" name="Group 94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49" name="Rectangle 95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50" name="Rectangle 96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51" name="Rectangle 97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52" name="Rectangle 98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48" name="Rectangle 99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13" name="Group 100"/>
          <p:cNvGrpSpPr>
            <a:grpSpLocks/>
          </p:cNvGrpSpPr>
          <p:nvPr/>
        </p:nvGrpSpPr>
        <p:grpSpPr bwMode="auto">
          <a:xfrm>
            <a:off x="5540375" y="1612900"/>
            <a:ext cx="920750" cy="365125"/>
            <a:chOff x="5328" y="3888"/>
            <a:chExt cx="580" cy="230"/>
          </a:xfrm>
        </p:grpSpPr>
        <p:sp>
          <p:nvSpPr>
            <p:cNvPr id="318633" name="AutoShape 101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34" name="AutoShape 102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35" name="AutoShape 103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36" name="AutoShape 104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105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39" name="Rectangle 106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40" name="Rectangle 107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41" name="Rectangle 108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42" name="Rectangle 109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38" name="Rectangle 110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15" name="Group 111"/>
          <p:cNvGrpSpPr>
            <a:grpSpLocks/>
          </p:cNvGrpSpPr>
          <p:nvPr/>
        </p:nvGrpSpPr>
        <p:grpSpPr bwMode="auto">
          <a:xfrm>
            <a:off x="5540375" y="1219200"/>
            <a:ext cx="920750" cy="365125"/>
            <a:chOff x="5328" y="3888"/>
            <a:chExt cx="580" cy="230"/>
          </a:xfrm>
        </p:grpSpPr>
        <p:sp>
          <p:nvSpPr>
            <p:cNvPr id="318623" name="AutoShape 112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24" name="AutoShape 113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25" name="AutoShape 114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26" name="AutoShape 115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116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29" name="Rectangle 117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30" name="Rectangle 118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31" name="Rectangle 119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32" name="Rectangle 120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28" name="Rectangle 121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17" name="Group 122"/>
          <p:cNvGrpSpPr>
            <a:grpSpLocks/>
          </p:cNvGrpSpPr>
          <p:nvPr/>
        </p:nvGrpSpPr>
        <p:grpSpPr bwMode="auto">
          <a:xfrm>
            <a:off x="4298950" y="796925"/>
            <a:ext cx="920750" cy="365125"/>
            <a:chOff x="5328" y="3888"/>
            <a:chExt cx="580" cy="230"/>
          </a:xfrm>
        </p:grpSpPr>
        <p:sp>
          <p:nvSpPr>
            <p:cNvPr id="318613" name="AutoShape 123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14" name="AutoShape 124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15" name="AutoShape 125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16" name="AutoShape 126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127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19" name="Rectangle 128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20" name="Rectangle 129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21" name="Rectangle 130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22" name="Rectangle 131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18" name="Rectangle 132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19" name="Group 133"/>
          <p:cNvGrpSpPr>
            <a:grpSpLocks/>
          </p:cNvGrpSpPr>
          <p:nvPr/>
        </p:nvGrpSpPr>
        <p:grpSpPr bwMode="auto">
          <a:xfrm>
            <a:off x="8001000" y="6467475"/>
            <a:ext cx="920750" cy="365125"/>
            <a:chOff x="5328" y="3888"/>
            <a:chExt cx="580" cy="230"/>
          </a:xfrm>
        </p:grpSpPr>
        <p:sp>
          <p:nvSpPr>
            <p:cNvPr id="318603" name="AutoShape 134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04" name="AutoShape 135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05" name="AutoShape 136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06" name="AutoShape 137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" name="Group 138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609" name="Rectangle 139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10" name="Rectangle 140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11" name="Rectangle 141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12" name="Rectangle 142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608" name="Rectangle 143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21" name="Group 144"/>
          <p:cNvGrpSpPr>
            <a:grpSpLocks/>
          </p:cNvGrpSpPr>
          <p:nvPr/>
        </p:nvGrpSpPr>
        <p:grpSpPr bwMode="auto">
          <a:xfrm>
            <a:off x="5781675" y="4391025"/>
            <a:ext cx="920750" cy="365125"/>
            <a:chOff x="5328" y="3888"/>
            <a:chExt cx="580" cy="230"/>
          </a:xfrm>
        </p:grpSpPr>
        <p:sp>
          <p:nvSpPr>
            <p:cNvPr id="318593" name="AutoShape 145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94" name="AutoShape 146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95" name="AutoShape 147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96" name="AutoShape 148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" name="Group 149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599" name="Rectangle 150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00" name="Rectangle 151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01" name="Rectangle 152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602" name="Rectangle 153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598" name="Rectangle 154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sp>
        <p:nvSpPr>
          <p:cNvPr id="3375259" name="Text Box 155"/>
          <p:cNvSpPr txBox="1">
            <a:spLocks noChangeArrowheads="1"/>
          </p:cNvSpPr>
          <p:nvPr/>
        </p:nvSpPr>
        <p:spPr bwMode="auto">
          <a:xfrm>
            <a:off x="5651500" y="4197350"/>
            <a:ext cx="236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Regular</a:t>
            </a:r>
            <a:r>
              <a:rPr lang="en-US" sz="3200" b="0"/>
              <a:t>  </a:t>
            </a:r>
            <a:r>
              <a:rPr lang="en-US" sz="2800" b="0">
                <a:solidFill>
                  <a:srgbClr val="33CC33"/>
                </a:solidFill>
              </a:rPr>
              <a:t>a*</a:t>
            </a:r>
            <a:endParaRPr lang="en-US" sz="2800" b="0"/>
          </a:p>
        </p:txBody>
      </p:sp>
      <p:grpSp>
        <p:nvGrpSpPr>
          <p:cNvPr id="23" name="Group 156"/>
          <p:cNvGrpSpPr>
            <a:grpSpLocks/>
          </p:cNvGrpSpPr>
          <p:nvPr/>
        </p:nvGrpSpPr>
        <p:grpSpPr bwMode="auto">
          <a:xfrm rot="-5400000">
            <a:off x="4862513" y="4419600"/>
            <a:ext cx="920750" cy="365125"/>
            <a:chOff x="5328" y="3888"/>
            <a:chExt cx="580" cy="230"/>
          </a:xfrm>
        </p:grpSpPr>
        <p:sp>
          <p:nvSpPr>
            <p:cNvPr id="318583" name="AutoShape 157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84" name="AutoShape 158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85" name="AutoShape 159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86" name="AutoShape 160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161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589" name="Rectangle 162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90" name="Rectangle 163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91" name="Rectangle 164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92" name="Rectangle 165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588" name="Rectangle 166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25" name="Group 167"/>
          <p:cNvGrpSpPr>
            <a:grpSpLocks/>
          </p:cNvGrpSpPr>
          <p:nvPr/>
        </p:nvGrpSpPr>
        <p:grpSpPr bwMode="auto">
          <a:xfrm rot="-5400000">
            <a:off x="1887538" y="2960687"/>
            <a:ext cx="920750" cy="365125"/>
            <a:chOff x="5328" y="3888"/>
            <a:chExt cx="580" cy="230"/>
          </a:xfrm>
        </p:grpSpPr>
        <p:sp>
          <p:nvSpPr>
            <p:cNvPr id="318573" name="AutoShape 168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74" name="AutoShape 169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75" name="AutoShape 170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76" name="AutoShape 171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" name="Group 172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579" name="Rectangle 173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80" name="Rectangle 174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81" name="Rectangle 175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82" name="Rectangle 176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578" name="Rectangle 177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grpSp>
        <p:nvGrpSpPr>
          <p:cNvPr id="27" name="Group 178"/>
          <p:cNvGrpSpPr>
            <a:grpSpLocks/>
          </p:cNvGrpSpPr>
          <p:nvPr/>
        </p:nvGrpSpPr>
        <p:grpSpPr bwMode="auto">
          <a:xfrm>
            <a:off x="1395413" y="2073275"/>
            <a:ext cx="920750" cy="365125"/>
            <a:chOff x="5328" y="3888"/>
            <a:chExt cx="580" cy="230"/>
          </a:xfrm>
        </p:grpSpPr>
        <p:sp>
          <p:nvSpPr>
            <p:cNvPr id="318563" name="AutoShape 179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64" name="AutoShape 180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65" name="AutoShape 181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66" name="AutoShape 182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" name="Group 183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569" name="Rectangle 184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70" name="Rectangle 185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71" name="Rectangle 186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72" name="Rectangle 187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568" name="Rectangle 188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sp>
        <p:nvSpPr>
          <p:cNvPr id="3375293" name="Text Box 189"/>
          <p:cNvSpPr txBox="1">
            <a:spLocks noChangeArrowheads="1"/>
          </p:cNvSpPr>
          <p:nvPr/>
        </p:nvSpPr>
        <p:spPr bwMode="auto">
          <a:xfrm>
            <a:off x="1358900" y="1771650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Turing</a:t>
            </a:r>
            <a:endParaRPr lang="en-US" sz="2800" b="0">
              <a:solidFill>
                <a:srgbClr val="33CC33"/>
              </a:solidFill>
            </a:endParaRPr>
          </a:p>
        </p:txBody>
      </p:sp>
      <p:sp>
        <p:nvSpPr>
          <p:cNvPr id="3375294" name="Text Box 190"/>
          <p:cNvSpPr txBox="1">
            <a:spLocks noChangeArrowheads="1"/>
          </p:cNvSpPr>
          <p:nvPr/>
        </p:nvSpPr>
        <p:spPr bwMode="auto">
          <a:xfrm>
            <a:off x="1358900" y="208121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degrees  </a:t>
            </a:r>
            <a:endParaRPr lang="en-US" sz="2800" b="0">
              <a:solidFill>
                <a:srgbClr val="33CC33"/>
              </a:solidFill>
            </a:endParaRPr>
          </a:p>
        </p:txBody>
      </p:sp>
      <p:sp>
        <p:nvSpPr>
          <p:cNvPr id="3375295" name="Text Box 191"/>
          <p:cNvSpPr txBox="1">
            <a:spLocks noChangeArrowheads="1"/>
          </p:cNvSpPr>
          <p:nvPr/>
        </p:nvSpPr>
        <p:spPr bwMode="auto">
          <a:xfrm>
            <a:off x="381000" y="6400800"/>
            <a:ext cx="7620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b="0"/>
              <a:t>Other infinite complexity &amp; descriptive hierarchies</a:t>
            </a:r>
            <a:endParaRPr lang="en-US" sz="2800" b="0">
              <a:solidFill>
                <a:srgbClr val="33CC33"/>
              </a:solidFill>
              <a:latin typeface="Symbol" pitchFamily="18" charset="2"/>
            </a:endParaRPr>
          </a:p>
        </p:txBody>
      </p:sp>
      <p:grpSp>
        <p:nvGrpSpPr>
          <p:cNvPr id="29" name="Group 192"/>
          <p:cNvGrpSpPr>
            <a:grpSpLocks/>
          </p:cNvGrpSpPr>
          <p:nvPr/>
        </p:nvGrpSpPr>
        <p:grpSpPr bwMode="auto">
          <a:xfrm>
            <a:off x="5781675" y="3978275"/>
            <a:ext cx="920750" cy="365125"/>
            <a:chOff x="5328" y="3888"/>
            <a:chExt cx="580" cy="230"/>
          </a:xfrm>
        </p:grpSpPr>
        <p:sp>
          <p:nvSpPr>
            <p:cNvPr id="318553" name="AutoShape 193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54" name="AutoShape 194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55" name="AutoShape 195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56" name="AutoShape 196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" name="Group 197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559" name="Rectangle 198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60" name="Rectangle 199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61" name="Rectangle 200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62" name="Rectangle 201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558" name="Rectangle 202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sp>
        <p:nvSpPr>
          <p:cNvPr id="3375307" name="Text Box 203"/>
          <p:cNvSpPr txBox="1">
            <a:spLocks noChangeArrowheads="1"/>
          </p:cNvSpPr>
          <p:nvPr/>
        </p:nvSpPr>
        <p:spPr bwMode="auto">
          <a:xfrm>
            <a:off x="5607050" y="3798888"/>
            <a:ext cx="2562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Det. CF</a:t>
            </a:r>
            <a:r>
              <a:rPr lang="en-US" sz="3200" b="0"/>
              <a:t> </a:t>
            </a:r>
            <a:r>
              <a:rPr lang="en-US" sz="2800" b="0">
                <a:solidFill>
                  <a:srgbClr val="33CC33"/>
                </a:solidFill>
              </a:rPr>
              <a:t>a</a:t>
            </a:r>
            <a:r>
              <a:rPr lang="en-US" sz="2800" b="0" baseline="30000">
                <a:solidFill>
                  <a:srgbClr val="33CC33"/>
                </a:solidFill>
              </a:rPr>
              <a:t>n</a:t>
            </a:r>
            <a:r>
              <a:rPr lang="en-US" sz="2800" b="0">
                <a:solidFill>
                  <a:srgbClr val="33CC33"/>
                </a:solidFill>
              </a:rPr>
              <a:t>b</a:t>
            </a:r>
            <a:r>
              <a:rPr lang="en-US" sz="2800" b="0" baseline="30000">
                <a:solidFill>
                  <a:srgbClr val="33CC33"/>
                </a:solidFill>
              </a:rPr>
              <a:t>n</a:t>
            </a:r>
          </a:p>
        </p:txBody>
      </p:sp>
      <p:grpSp>
        <p:nvGrpSpPr>
          <p:cNvPr id="31" name="Group 204"/>
          <p:cNvGrpSpPr>
            <a:grpSpLocks/>
          </p:cNvGrpSpPr>
          <p:nvPr/>
        </p:nvGrpSpPr>
        <p:grpSpPr bwMode="auto">
          <a:xfrm>
            <a:off x="5781675" y="4800600"/>
            <a:ext cx="920750" cy="365125"/>
            <a:chOff x="5328" y="3888"/>
            <a:chExt cx="580" cy="230"/>
          </a:xfrm>
        </p:grpSpPr>
        <p:sp>
          <p:nvSpPr>
            <p:cNvPr id="318543" name="AutoShape 205"/>
            <p:cNvSpPr>
              <a:spLocks noChangeArrowheads="1"/>
            </p:cNvSpPr>
            <p:nvPr/>
          </p:nvSpPr>
          <p:spPr bwMode="auto">
            <a:xfrm>
              <a:off x="5378" y="3930"/>
              <a:ext cx="478" cy="1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4" name="AutoShape 206"/>
            <p:cNvSpPr>
              <a:spLocks noChangeArrowheads="1"/>
            </p:cNvSpPr>
            <p:nvPr/>
          </p:nvSpPr>
          <p:spPr bwMode="auto">
            <a:xfrm>
              <a:off x="5401" y="3952"/>
              <a:ext cx="432" cy="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5" name="AutoShape 207"/>
            <p:cNvSpPr>
              <a:spLocks noChangeArrowheads="1"/>
            </p:cNvSpPr>
            <p:nvPr/>
          </p:nvSpPr>
          <p:spPr bwMode="auto">
            <a:xfrm>
              <a:off x="5354" y="3910"/>
              <a:ext cx="529" cy="1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6" name="AutoShape 208"/>
            <p:cNvSpPr>
              <a:spLocks noChangeArrowheads="1"/>
            </p:cNvSpPr>
            <p:nvPr/>
          </p:nvSpPr>
          <p:spPr bwMode="auto">
            <a:xfrm>
              <a:off x="5328" y="3888"/>
              <a:ext cx="580" cy="1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8689" name="Group 209"/>
            <p:cNvGrpSpPr>
              <a:grpSpLocks/>
            </p:cNvGrpSpPr>
            <p:nvPr/>
          </p:nvGrpSpPr>
          <p:grpSpPr bwMode="auto">
            <a:xfrm>
              <a:off x="5370" y="3945"/>
              <a:ext cx="212" cy="173"/>
              <a:chOff x="5370" y="3945"/>
              <a:chExt cx="212" cy="173"/>
            </a:xfrm>
          </p:grpSpPr>
          <p:sp>
            <p:nvSpPr>
              <p:cNvPr id="318549" name="Rectangle 210"/>
              <p:cNvSpPr>
                <a:spLocks noChangeArrowheads="1"/>
              </p:cNvSpPr>
              <p:nvPr/>
            </p:nvSpPr>
            <p:spPr bwMode="auto">
              <a:xfrm>
                <a:off x="5370" y="4014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50" name="Rectangle 211"/>
              <p:cNvSpPr>
                <a:spLocks noChangeArrowheads="1"/>
              </p:cNvSpPr>
              <p:nvPr/>
            </p:nvSpPr>
            <p:spPr bwMode="auto">
              <a:xfrm>
                <a:off x="5370" y="3945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51" name="Rectangle 212"/>
              <p:cNvSpPr>
                <a:spLocks noChangeArrowheads="1"/>
              </p:cNvSpPr>
              <p:nvPr/>
            </p:nvSpPr>
            <p:spPr bwMode="auto">
              <a:xfrm>
                <a:off x="5370" y="3968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  <p:sp>
            <p:nvSpPr>
              <p:cNvPr id="318552" name="Rectangle 213"/>
              <p:cNvSpPr>
                <a:spLocks noChangeArrowheads="1"/>
              </p:cNvSpPr>
              <p:nvPr/>
            </p:nvSpPr>
            <p:spPr bwMode="auto">
              <a:xfrm>
                <a:off x="5370" y="3990"/>
                <a:ext cx="212" cy="1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tIns="0" bIns="0">
                <a:spAutoFit/>
              </a:bodyPr>
              <a:lstStyle/>
              <a:p>
                <a:r>
                  <a:rPr lang="en-US" sz="1200" b="0"/>
                  <a:t>…</a:t>
                </a:r>
              </a:p>
            </p:txBody>
          </p:sp>
        </p:grpSp>
        <p:sp>
          <p:nvSpPr>
            <p:cNvPr id="318548" name="Rectangle 214"/>
            <p:cNvSpPr>
              <a:spLocks noChangeArrowheads="1"/>
            </p:cNvSpPr>
            <p:nvPr/>
          </p:nvSpPr>
          <p:spPr bwMode="auto">
            <a:xfrm>
              <a:off x="5370" y="3918"/>
              <a:ext cx="487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</p:grpSp>
      <p:sp>
        <p:nvSpPr>
          <p:cNvPr id="3375319" name="Text Box 215"/>
          <p:cNvSpPr txBox="1">
            <a:spLocks noChangeArrowheads="1"/>
          </p:cNvSpPr>
          <p:nvPr/>
        </p:nvSpPr>
        <p:spPr bwMode="auto">
          <a:xfrm>
            <a:off x="5672138" y="4616450"/>
            <a:ext cx="1881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Finite</a:t>
            </a:r>
            <a:r>
              <a:rPr lang="en-US" sz="3200" b="0"/>
              <a:t> </a:t>
            </a:r>
            <a:r>
              <a:rPr lang="en-US" sz="2800" b="0">
                <a:solidFill>
                  <a:srgbClr val="33CC33"/>
                </a:solidFill>
              </a:rPr>
              <a:t>{a,b}</a:t>
            </a:r>
          </a:p>
        </p:txBody>
      </p:sp>
      <p:grpSp>
        <p:nvGrpSpPr>
          <p:cNvPr id="318695" name="Group 216"/>
          <p:cNvGrpSpPr>
            <a:grpSpLocks/>
          </p:cNvGrpSpPr>
          <p:nvPr/>
        </p:nvGrpSpPr>
        <p:grpSpPr bwMode="auto">
          <a:xfrm>
            <a:off x="6537325" y="1885950"/>
            <a:ext cx="722313" cy="1198563"/>
            <a:chOff x="4118" y="1188"/>
            <a:chExt cx="455" cy="755"/>
          </a:xfrm>
        </p:grpSpPr>
        <p:sp>
          <p:nvSpPr>
            <p:cNvPr id="318532" name="AutoShape 217"/>
            <p:cNvSpPr>
              <a:spLocks noChangeArrowheads="1"/>
            </p:cNvSpPr>
            <p:nvPr/>
          </p:nvSpPr>
          <p:spPr bwMode="auto">
            <a:xfrm>
              <a:off x="4158" y="1348"/>
              <a:ext cx="349" cy="51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3" name="AutoShape 218"/>
            <p:cNvSpPr>
              <a:spLocks noChangeArrowheads="1"/>
            </p:cNvSpPr>
            <p:nvPr/>
          </p:nvSpPr>
          <p:spPr bwMode="auto">
            <a:xfrm>
              <a:off x="4176" y="1387"/>
              <a:ext cx="315" cy="43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4" name="AutoShape 219"/>
            <p:cNvSpPr>
              <a:spLocks noChangeArrowheads="1"/>
            </p:cNvSpPr>
            <p:nvPr/>
          </p:nvSpPr>
          <p:spPr bwMode="auto">
            <a:xfrm>
              <a:off x="4141" y="1312"/>
              <a:ext cx="386" cy="592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5" name="AutoShape 220"/>
            <p:cNvSpPr>
              <a:spLocks noChangeArrowheads="1"/>
            </p:cNvSpPr>
            <p:nvPr/>
          </p:nvSpPr>
          <p:spPr bwMode="auto">
            <a:xfrm>
              <a:off x="4122" y="1280"/>
              <a:ext cx="424" cy="65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6" name="Rectangle 221"/>
            <p:cNvSpPr>
              <a:spLocks noChangeArrowheads="1"/>
            </p:cNvSpPr>
            <p:nvPr/>
          </p:nvSpPr>
          <p:spPr bwMode="auto">
            <a:xfrm>
              <a:off x="4190" y="1839"/>
              <a:ext cx="212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  <p:sp>
          <p:nvSpPr>
            <p:cNvPr id="318537" name="Rectangle 222"/>
            <p:cNvSpPr>
              <a:spLocks noChangeArrowheads="1"/>
            </p:cNvSpPr>
            <p:nvPr/>
          </p:nvSpPr>
          <p:spPr bwMode="auto">
            <a:xfrm>
              <a:off x="4190" y="1724"/>
              <a:ext cx="212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  <p:sp>
          <p:nvSpPr>
            <p:cNvPr id="318538" name="Rectangle 223"/>
            <p:cNvSpPr>
              <a:spLocks noChangeArrowheads="1"/>
            </p:cNvSpPr>
            <p:nvPr/>
          </p:nvSpPr>
          <p:spPr bwMode="auto">
            <a:xfrm>
              <a:off x="4190" y="1767"/>
              <a:ext cx="212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  <p:sp>
          <p:nvSpPr>
            <p:cNvPr id="318539" name="Rectangle 224"/>
            <p:cNvSpPr>
              <a:spLocks noChangeArrowheads="1"/>
            </p:cNvSpPr>
            <p:nvPr/>
          </p:nvSpPr>
          <p:spPr bwMode="auto">
            <a:xfrm>
              <a:off x="4190" y="1805"/>
              <a:ext cx="212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  <p:sp>
          <p:nvSpPr>
            <p:cNvPr id="318540" name="Rectangle 225"/>
            <p:cNvSpPr>
              <a:spLocks noChangeArrowheads="1"/>
            </p:cNvSpPr>
            <p:nvPr/>
          </p:nvSpPr>
          <p:spPr bwMode="auto">
            <a:xfrm>
              <a:off x="4187" y="1374"/>
              <a:ext cx="133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r>
                <a:rPr lang="en-US" sz="1200" b="0"/>
                <a:t>…</a:t>
              </a:r>
            </a:p>
          </p:txBody>
        </p:sp>
        <p:sp>
          <p:nvSpPr>
            <p:cNvPr id="318541" name="AutoShape 226"/>
            <p:cNvSpPr>
              <a:spLocks noChangeArrowheads="1"/>
            </p:cNvSpPr>
            <p:nvPr/>
          </p:nvSpPr>
          <p:spPr bwMode="auto">
            <a:xfrm>
              <a:off x="4193" y="1422"/>
              <a:ext cx="280" cy="365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2" name="Text Box 227"/>
            <p:cNvSpPr txBox="1">
              <a:spLocks noChangeArrowheads="1"/>
            </p:cNvSpPr>
            <p:nvPr/>
          </p:nvSpPr>
          <p:spPr bwMode="auto">
            <a:xfrm>
              <a:off x="4118" y="1188"/>
              <a:ext cx="45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 dirty="0">
                  <a:solidFill>
                    <a:schemeClr val="bg2">
                      <a:lumMod val="50000"/>
                    </a:schemeClr>
                  </a:solidFill>
                </a:rPr>
                <a:t>PH</a:t>
              </a:r>
              <a:endParaRPr lang="en-US" sz="2800" b="0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</a:endParaRPr>
            </a:p>
          </p:txBody>
        </p:sp>
      </p:grpSp>
      <p:grpSp>
        <p:nvGrpSpPr>
          <p:cNvPr id="318696" name="Group 228"/>
          <p:cNvGrpSpPr>
            <a:grpSpLocks/>
          </p:cNvGrpSpPr>
          <p:nvPr/>
        </p:nvGrpSpPr>
        <p:grpSpPr bwMode="auto">
          <a:xfrm>
            <a:off x="4864100" y="1905000"/>
            <a:ext cx="3228975" cy="3746500"/>
            <a:chOff x="3064" y="1200"/>
            <a:chExt cx="2034" cy="2360"/>
          </a:xfrm>
        </p:grpSpPr>
        <p:sp>
          <p:nvSpPr>
            <p:cNvPr id="318530" name="AutoShape 229"/>
            <p:cNvSpPr>
              <a:spLocks noChangeArrowheads="1"/>
            </p:cNvSpPr>
            <p:nvPr/>
          </p:nvSpPr>
          <p:spPr bwMode="auto">
            <a:xfrm>
              <a:off x="3064" y="1252"/>
              <a:ext cx="1976" cy="2308"/>
            </a:xfrm>
            <a:prstGeom prst="roundRect">
              <a:avLst>
                <a:gd name="adj" fmla="val 414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1" name="Text Box 230"/>
            <p:cNvSpPr txBox="1">
              <a:spLocks noChangeArrowheads="1"/>
            </p:cNvSpPr>
            <p:nvPr/>
          </p:nvSpPr>
          <p:spPr bwMode="auto">
            <a:xfrm>
              <a:off x="4522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 dirty="0">
                  <a:solidFill>
                    <a:srgbClr val="FF0000"/>
                  </a:solidFill>
                </a:rPr>
                <a:t>BPP</a:t>
              </a:r>
              <a:endParaRPr lang="en-US" sz="2800" b="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7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5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5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7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7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7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7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7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7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7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7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7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7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75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75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75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75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7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7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75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75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7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7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75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75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75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75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7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7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75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75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75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75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75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75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75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75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75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75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7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7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75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75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75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75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7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7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75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75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7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7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7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7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7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7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37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37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7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37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375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375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7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37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375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375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375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375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375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375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375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375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75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375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375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375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1000"/>
                                        <p:tgtEl>
                                          <p:spTgt spid="337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2000"/>
                            </p:stCondLst>
                            <p:childTnLst>
                              <p:par>
                                <p:cTn id="2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1000"/>
                                        <p:tgtEl>
                                          <p:spTgt spid="3375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33000"/>
                            </p:stCondLst>
                            <p:childTnLst>
                              <p:par>
                                <p:cTn id="2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6000"/>
                            </p:stCondLst>
                            <p:childTnLst>
                              <p:par>
                                <p:cTn id="2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7000"/>
                            </p:stCondLst>
                            <p:childTnLst>
                              <p:par>
                                <p:cTn id="27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8000"/>
                            </p:stCondLst>
                            <p:childTnLst>
                              <p:par>
                                <p:cTn id="27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9000"/>
                            </p:stCondLst>
                            <p:childTnLst>
                              <p:par>
                                <p:cTn id="28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40000"/>
                            </p:stCondLst>
                            <p:childTnLst>
                              <p:par>
                                <p:cTn id="28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31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31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41000"/>
                            </p:stCondLst>
                            <p:childTnLst>
                              <p:par>
                                <p:cTn id="29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31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31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5128" grpId="0"/>
      <p:bldP spid="3375130" grpId="0" animBg="1"/>
      <p:bldP spid="3375131" grpId="0" animBg="1"/>
      <p:bldP spid="3375132" grpId="0" animBg="1"/>
      <p:bldP spid="3375133" grpId="0" animBg="1"/>
      <p:bldP spid="3375134" grpId="0"/>
      <p:bldP spid="3375135" grpId="0" animBg="1"/>
      <p:bldP spid="3375136" grpId="0"/>
      <p:bldP spid="3375137" grpId="0" animBg="1"/>
      <p:bldP spid="3375138" grpId="0"/>
      <p:bldP spid="3375139" grpId="0" animBg="1"/>
      <p:bldP spid="3375140" grpId="0" animBg="1"/>
      <p:bldP spid="3375141" grpId="0" animBg="1"/>
      <p:bldP spid="3375142" grpId="0"/>
      <p:bldP spid="3375143" grpId="0" animBg="1"/>
      <p:bldP spid="3375144" grpId="0"/>
      <p:bldP spid="3375145" grpId="0" animBg="1"/>
      <p:bldP spid="3375146" grpId="0"/>
      <p:bldP spid="3375150" grpId="0"/>
      <p:bldP spid="3375151" grpId="0" animBg="1"/>
      <p:bldP spid="3375152" grpId="0"/>
      <p:bldP spid="3375153" grpId="0"/>
      <p:bldP spid="3375154" grpId="0" animBg="1"/>
      <p:bldP spid="3375155" grpId="0"/>
      <p:bldP spid="3375156" grpId="0"/>
      <p:bldP spid="3375157" grpId="0" animBg="1"/>
      <p:bldP spid="3375158" grpId="0" animBg="1"/>
      <p:bldP spid="3375159" grpId="0"/>
      <p:bldP spid="3375160" grpId="0" animBg="1"/>
      <p:bldP spid="3375161" grpId="0"/>
      <p:bldP spid="3375162" grpId="0" animBg="1"/>
      <p:bldP spid="3375163" grpId="0"/>
      <p:bldP spid="3375164" grpId="0" animBg="1"/>
      <p:bldP spid="3375165" grpId="0" animBg="1"/>
      <p:bldP spid="3375166" grpId="0"/>
      <p:bldP spid="3375167" grpId="0" animBg="1"/>
      <p:bldP spid="3375168" grpId="0" build="allAtOnce"/>
      <p:bldP spid="3375170" grpId="0"/>
      <p:bldP spid="3375259" grpId="0"/>
      <p:bldP spid="3375293" grpId="0"/>
      <p:bldP spid="3375294" grpId="0"/>
      <p:bldP spid="3375295" grpId="0"/>
      <p:bldP spid="3375307" grpId="0"/>
      <p:bldP spid="33753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ChangeArrowheads="1"/>
          </p:cNvSpPr>
          <p:nvPr/>
        </p:nvSpPr>
        <p:spPr bwMode="auto">
          <a:xfrm>
            <a:off x="4953000" y="3505200"/>
            <a:ext cx="2743200" cy="1447800"/>
          </a:xfrm>
          <a:prstGeom prst="rect">
            <a:avLst/>
          </a:prstGeom>
          <a:solidFill>
            <a:srgbClr val="DDDDDD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2000" y="2286000"/>
            <a:ext cx="6934200" cy="4114800"/>
            <a:chOff x="480" y="1440"/>
            <a:chExt cx="4368" cy="2592"/>
          </a:xfrm>
        </p:grpSpPr>
        <p:sp>
          <p:nvSpPr>
            <p:cNvPr id="268298" name="Rectangle 3"/>
            <p:cNvSpPr>
              <a:spLocks noChangeArrowheads="1"/>
            </p:cNvSpPr>
            <p:nvPr/>
          </p:nvSpPr>
          <p:spPr bwMode="auto">
            <a:xfrm>
              <a:off x="1392" y="2208"/>
              <a:ext cx="3456" cy="18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299" name="Line 4"/>
            <p:cNvSpPr>
              <a:spLocks noChangeShapeType="1"/>
            </p:cNvSpPr>
            <p:nvPr/>
          </p:nvSpPr>
          <p:spPr bwMode="auto">
            <a:xfrm>
              <a:off x="1392" y="3120"/>
              <a:ext cx="3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300" name="Line 5"/>
            <p:cNvSpPr>
              <a:spLocks noChangeShapeType="1"/>
            </p:cNvSpPr>
            <p:nvPr/>
          </p:nvSpPr>
          <p:spPr bwMode="auto">
            <a:xfrm>
              <a:off x="3120" y="2208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2496" y="1440"/>
              <a:ext cx="12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3600" b="0">
                  <a:solidFill>
                    <a:srgbClr val="00FF00"/>
                  </a:solidFill>
                </a:rPr>
                <a:t>Solution</a:t>
              </a:r>
            </a:p>
          </p:txBody>
        </p:sp>
        <p:sp>
          <p:nvSpPr>
            <p:cNvPr id="268302" name="Text Box 7"/>
            <p:cNvSpPr txBox="1">
              <a:spLocks noChangeArrowheads="1"/>
            </p:cNvSpPr>
            <p:nvPr/>
          </p:nvSpPr>
          <p:spPr bwMode="auto">
            <a:xfrm>
              <a:off x="2064" y="1872"/>
              <a:ext cx="6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2800" b="0">
                  <a:solidFill>
                    <a:srgbClr val="3399FF"/>
                  </a:solidFill>
                </a:rPr>
                <a:t>exact</a:t>
              </a:r>
              <a:endParaRPr lang="en-US" sz="2400" b="0">
                <a:solidFill>
                  <a:srgbClr val="3399FF"/>
                </a:solidFill>
              </a:endParaRPr>
            </a:p>
          </p:txBody>
        </p:sp>
        <p:sp>
          <p:nvSpPr>
            <p:cNvPr id="268303" name="Text Box 8"/>
            <p:cNvSpPr txBox="1">
              <a:spLocks noChangeArrowheads="1"/>
            </p:cNvSpPr>
            <p:nvPr/>
          </p:nvSpPr>
          <p:spPr bwMode="auto">
            <a:xfrm>
              <a:off x="3408" y="1872"/>
              <a:ext cx="124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2800" b="0">
                  <a:solidFill>
                    <a:srgbClr val="3399FF"/>
                  </a:solidFill>
                </a:rPr>
                <a:t>approximate</a:t>
              </a:r>
              <a:endParaRPr lang="en-US" sz="2400" b="0">
                <a:solidFill>
                  <a:srgbClr val="3399FF"/>
                </a:solidFill>
              </a:endParaRPr>
            </a:p>
          </p:txBody>
        </p:sp>
        <p:sp>
          <p:nvSpPr>
            <p:cNvPr id="268304" name="Text Box 9"/>
            <p:cNvSpPr txBox="1">
              <a:spLocks noChangeArrowheads="1"/>
            </p:cNvSpPr>
            <p:nvPr/>
          </p:nvSpPr>
          <p:spPr bwMode="auto">
            <a:xfrm rot="-5400000">
              <a:off x="869" y="2404"/>
              <a:ext cx="6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2800" b="0">
                  <a:solidFill>
                    <a:srgbClr val="3399FF"/>
                  </a:solidFill>
                </a:rPr>
                <a:t>fast</a:t>
              </a:r>
              <a:endParaRPr lang="en-US" sz="2400" b="0">
                <a:solidFill>
                  <a:srgbClr val="3399FF"/>
                </a:solidFill>
              </a:endParaRPr>
            </a:p>
          </p:txBody>
        </p:sp>
        <p:sp>
          <p:nvSpPr>
            <p:cNvPr id="268305" name="Text Box 10"/>
            <p:cNvSpPr txBox="1">
              <a:spLocks noChangeArrowheads="1"/>
            </p:cNvSpPr>
            <p:nvPr/>
          </p:nvSpPr>
          <p:spPr bwMode="auto">
            <a:xfrm rot="-5400000">
              <a:off x="869" y="3364"/>
              <a:ext cx="6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2800" b="0">
                  <a:solidFill>
                    <a:srgbClr val="3399FF"/>
                  </a:solidFill>
                </a:rPr>
                <a:t>slow</a:t>
              </a:r>
              <a:endParaRPr lang="en-US" sz="2400" b="0">
                <a:solidFill>
                  <a:srgbClr val="3399FF"/>
                </a:solidFill>
              </a:endParaRPr>
            </a:p>
          </p:txBody>
        </p:sp>
        <p:sp>
          <p:nvSpPr>
            <p:cNvPr id="268306" name="Text Box 11"/>
            <p:cNvSpPr txBox="1">
              <a:spLocks noChangeArrowheads="1"/>
            </p:cNvSpPr>
            <p:nvPr/>
          </p:nvSpPr>
          <p:spPr bwMode="auto">
            <a:xfrm rot="-5400000">
              <a:off x="110" y="2674"/>
              <a:ext cx="114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3600" b="0">
                  <a:solidFill>
                    <a:srgbClr val="00FF00"/>
                  </a:solidFill>
                </a:rPr>
                <a:t>Speed</a:t>
              </a:r>
            </a:p>
          </p:txBody>
        </p:sp>
      </p:grpSp>
      <p:sp>
        <p:nvSpPr>
          <p:cNvPr id="744460" name="Text Box 12"/>
          <p:cNvSpPr txBox="1">
            <a:spLocks noChangeArrowheads="1"/>
          </p:cNvSpPr>
          <p:nvPr/>
        </p:nvSpPr>
        <p:spPr bwMode="auto">
          <a:xfrm>
            <a:off x="2438400" y="4038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400" b="0"/>
              <a:t>“Short &amp; sweet”</a:t>
            </a:r>
          </a:p>
        </p:txBody>
      </p:sp>
      <p:sp>
        <p:nvSpPr>
          <p:cNvPr id="744461" name="Text Box 13"/>
          <p:cNvSpPr txBox="1">
            <a:spLocks noChangeArrowheads="1"/>
          </p:cNvSpPr>
          <p:nvPr/>
        </p:nvSpPr>
        <p:spPr bwMode="auto">
          <a:xfrm>
            <a:off x="5257800" y="4038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400" b="0"/>
              <a:t>“Quick &amp; dirty”</a:t>
            </a:r>
          </a:p>
        </p:txBody>
      </p:sp>
      <p:sp>
        <p:nvSpPr>
          <p:cNvPr id="744462" name="Text Box 14"/>
          <p:cNvSpPr txBox="1">
            <a:spLocks noChangeArrowheads="1"/>
          </p:cNvSpPr>
          <p:nvPr/>
        </p:nvSpPr>
        <p:spPr bwMode="auto">
          <a:xfrm>
            <a:off x="2209800" y="54102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400" b="0"/>
              <a:t>“Slowly but surely”</a:t>
            </a:r>
          </a:p>
        </p:txBody>
      </p:sp>
      <p:sp>
        <p:nvSpPr>
          <p:cNvPr id="744463" name="Text Box 15"/>
          <p:cNvSpPr txBox="1">
            <a:spLocks noChangeArrowheads="1"/>
          </p:cNvSpPr>
          <p:nvPr/>
        </p:nvSpPr>
        <p:spPr bwMode="auto">
          <a:xfrm>
            <a:off x="4953000" y="54102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2400" b="0"/>
              <a:t>“Too little, too late”</a:t>
            </a:r>
          </a:p>
        </p:txBody>
      </p:sp>
      <p:sp>
        <p:nvSpPr>
          <p:cNvPr id="268296" name="Rectangle 16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Algorithms</a:t>
            </a:r>
          </a:p>
        </p:txBody>
      </p:sp>
      <p:sp>
        <p:nvSpPr>
          <p:cNvPr id="744465" name="Text Box 17"/>
          <p:cNvSpPr txBox="1">
            <a:spLocks noChangeArrowheads="1"/>
          </p:cNvSpPr>
          <p:nvPr/>
        </p:nvSpPr>
        <p:spPr bwMode="auto">
          <a:xfrm>
            <a:off x="685800" y="1524000"/>
            <a:ext cx="7702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Tradeoff</a:t>
            </a:r>
            <a:r>
              <a:rPr lang="en-US" sz="3200" b="0"/>
              <a:t>: Execution speed vs. solution 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4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4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4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4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44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44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50" grpId="0" animBg="1"/>
      <p:bldP spid="744460" grpId="0" autoUpdateAnimBg="0"/>
      <p:bldP spid="744461" grpId="0" autoUpdateAnimBg="0"/>
      <p:bldP spid="744462" grpId="0" autoUpdateAnimBg="0"/>
      <p:bldP spid="744463" grpId="0" autoUpdateAnimBg="0"/>
      <p:bldP spid="74446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Computational Complexity</a:t>
            </a:r>
          </a:p>
        </p:txBody>
      </p:sp>
      <p:sp>
        <p:nvSpPr>
          <p:cNvPr id="745475" name="Freeform 3"/>
          <p:cNvSpPr>
            <a:spLocks/>
          </p:cNvSpPr>
          <p:nvPr/>
        </p:nvSpPr>
        <p:spPr bwMode="auto">
          <a:xfrm>
            <a:off x="914400" y="3873500"/>
            <a:ext cx="7620000" cy="1651000"/>
          </a:xfrm>
          <a:custGeom>
            <a:avLst/>
            <a:gdLst>
              <a:gd name="T0" fmla="*/ 0 w 4800"/>
              <a:gd name="T1" fmla="*/ 0 h 1040"/>
              <a:gd name="T2" fmla="*/ 912 w 4800"/>
              <a:gd name="T3" fmla="*/ 432 h 1040"/>
              <a:gd name="T4" fmla="*/ 1488 w 4800"/>
              <a:gd name="T5" fmla="*/ 288 h 1040"/>
              <a:gd name="T6" fmla="*/ 1824 w 4800"/>
              <a:gd name="T7" fmla="*/ 1008 h 1040"/>
              <a:gd name="T8" fmla="*/ 2208 w 4800"/>
              <a:gd name="T9" fmla="*/ 96 h 1040"/>
              <a:gd name="T10" fmla="*/ 3744 w 4800"/>
              <a:gd name="T11" fmla="*/ 576 h 1040"/>
              <a:gd name="T12" fmla="*/ 4800 w 4800"/>
              <a:gd name="T13" fmla="*/ 0 h 10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00"/>
              <a:gd name="T22" fmla="*/ 0 h 1040"/>
              <a:gd name="T23" fmla="*/ 4800 w 4800"/>
              <a:gd name="T24" fmla="*/ 1040 h 10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00" h="1040">
                <a:moveTo>
                  <a:pt x="0" y="0"/>
                </a:moveTo>
                <a:cubicBezTo>
                  <a:pt x="332" y="192"/>
                  <a:pt x="664" y="384"/>
                  <a:pt x="912" y="432"/>
                </a:cubicBezTo>
                <a:cubicBezTo>
                  <a:pt x="1160" y="480"/>
                  <a:pt x="1336" y="192"/>
                  <a:pt x="1488" y="288"/>
                </a:cubicBezTo>
                <a:cubicBezTo>
                  <a:pt x="1640" y="384"/>
                  <a:pt x="1704" y="1040"/>
                  <a:pt x="1824" y="1008"/>
                </a:cubicBezTo>
                <a:cubicBezTo>
                  <a:pt x="1944" y="976"/>
                  <a:pt x="1888" y="168"/>
                  <a:pt x="2208" y="96"/>
                </a:cubicBezTo>
                <a:cubicBezTo>
                  <a:pt x="2528" y="24"/>
                  <a:pt x="3312" y="592"/>
                  <a:pt x="3744" y="576"/>
                </a:cubicBezTo>
                <a:cubicBezTo>
                  <a:pt x="4176" y="560"/>
                  <a:pt x="4488" y="280"/>
                  <a:pt x="480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76" name="Oval 4"/>
          <p:cNvSpPr>
            <a:spLocks noChangeArrowheads="1"/>
          </p:cNvSpPr>
          <p:nvPr/>
        </p:nvSpPr>
        <p:spPr bwMode="auto">
          <a:xfrm>
            <a:off x="8286750" y="3835400"/>
            <a:ext cx="152400" cy="152400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sp>
        <p:nvSpPr>
          <p:cNvPr id="745477" name="Oval 5"/>
          <p:cNvSpPr>
            <a:spLocks noChangeArrowheads="1"/>
          </p:cNvSpPr>
          <p:nvPr/>
        </p:nvSpPr>
        <p:spPr bwMode="auto">
          <a:xfrm>
            <a:off x="4610100" y="3860800"/>
            <a:ext cx="152400" cy="152400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sp>
        <p:nvSpPr>
          <p:cNvPr id="745478" name="Oval 6"/>
          <p:cNvSpPr>
            <a:spLocks noChangeArrowheads="1"/>
          </p:cNvSpPr>
          <p:nvPr/>
        </p:nvSpPr>
        <p:spPr bwMode="auto">
          <a:xfrm>
            <a:off x="1054100" y="3810000"/>
            <a:ext cx="152400" cy="152400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sp>
        <p:nvSpPr>
          <p:cNvPr id="745479" name="Oval 7"/>
          <p:cNvSpPr>
            <a:spLocks noChangeArrowheads="1"/>
          </p:cNvSpPr>
          <p:nvPr/>
        </p:nvSpPr>
        <p:spPr bwMode="auto">
          <a:xfrm>
            <a:off x="3717925" y="52927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sp>
        <p:nvSpPr>
          <p:cNvPr id="745480" name="Rectangle 8"/>
          <p:cNvSpPr>
            <a:spLocks noChangeArrowheads="1"/>
          </p:cNvSpPr>
          <p:nvPr/>
        </p:nvSpPr>
        <p:spPr bwMode="auto">
          <a:xfrm>
            <a:off x="381000" y="198120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/>
              <a:t> </a:t>
            </a: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Avoid getting </a:t>
            </a:r>
            <a:r>
              <a:rPr lang="en-US" sz="3200" b="0">
                <a:solidFill>
                  <a:srgbClr val="33CC33"/>
                </a:solidFill>
              </a:rPr>
              <a:t>trapped</a:t>
            </a:r>
            <a:r>
              <a:rPr lang="en-US" sz="3200" b="0"/>
              <a:t> in </a:t>
            </a:r>
            <a:r>
              <a:rPr lang="en-US" sz="3200" b="0">
                <a:solidFill>
                  <a:srgbClr val="3399FF"/>
                </a:solidFill>
              </a:rPr>
              <a:t>local minima</a:t>
            </a:r>
          </a:p>
        </p:txBody>
      </p:sp>
      <p:sp>
        <p:nvSpPr>
          <p:cNvPr id="745481" name="Line 9"/>
          <p:cNvSpPr>
            <a:spLocks noChangeShapeType="1"/>
          </p:cNvSpPr>
          <p:nvPr/>
        </p:nvSpPr>
        <p:spPr bwMode="auto">
          <a:xfrm flipH="1">
            <a:off x="6858000" y="2514600"/>
            <a:ext cx="76200" cy="20574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5482" name="Line 10"/>
          <p:cNvSpPr>
            <a:spLocks noChangeShapeType="1"/>
          </p:cNvSpPr>
          <p:nvPr/>
        </p:nvSpPr>
        <p:spPr bwMode="auto">
          <a:xfrm flipH="1">
            <a:off x="2590800" y="2514600"/>
            <a:ext cx="4038600" cy="18288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5483" name="Line 11"/>
          <p:cNvSpPr>
            <a:spLocks noChangeShapeType="1"/>
          </p:cNvSpPr>
          <p:nvPr/>
        </p:nvSpPr>
        <p:spPr bwMode="auto">
          <a:xfrm flipH="1" flipV="1">
            <a:off x="3962400" y="5486400"/>
            <a:ext cx="106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5484" name="Rectangle 12"/>
          <p:cNvSpPr>
            <a:spLocks noChangeArrowheads="1"/>
          </p:cNvSpPr>
          <p:nvPr/>
        </p:nvSpPr>
        <p:spPr bwMode="auto">
          <a:xfrm>
            <a:off x="5105400" y="56388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00"/>
                </a:solidFill>
              </a:rPr>
              <a:t>Global</a:t>
            </a:r>
            <a:r>
              <a:rPr lang="en-US" sz="3200" b="0">
                <a:solidFill>
                  <a:srgbClr val="FF0000"/>
                </a:solidFill>
              </a:rPr>
              <a:t> optimum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3421 0.02546 0.06858 0.05092 0.09341 0.06504 C 0.11806 0.0794 0.13334 0.08241 0.14879 0.08565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4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-0.01997 0.02292 -0.03941 0.0463 -0.05782 0.06343 C -0.07622 0.08033 -0.09514 0.0956 -0.11094 0.10371 C -0.12657 0.11204 -0.14584 0.11042 -0.15261 0.11158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2344 0.0081 0.04705 0.0162 0.06893 0.02777 C 0.09098 0.03912 0.10868 0.05555 0.13143 0.06851 C 0.154 0.08125 0.18837 0.09838 0.20486 0.10532 C 0.22153 0.1125 0.22674 0.10949 0.23108 0.11041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4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4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4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4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4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5" grpId="0" animBg="1"/>
      <p:bldP spid="745476" grpId="0" animBg="1"/>
      <p:bldP spid="745476" grpId="1" animBg="1"/>
      <p:bldP spid="745477" grpId="0" animBg="1"/>
      <p:bldP spid="745477" grpId="1" animBg="1"/>
      <p:bldP spid="745478" grpId="0" animBg="1"/>
      <p:bldP spid="745479" grpId="0" animBg="1"/>
      <p:bldP spid="745480" grpId="0"/>
      <p:bldP spid="745481" grpId="0" animBg="1"/>
      <p:bldP spid="745482" grpId="0" animBg="1"/>
      <p:bldP spid="745483" grpId="0" animBg="1"/>
      <p:bldP spid="74548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Approximation Algorithms</a:t>
            </a: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0356" name="Rectangle 4"/>
          <p:cNvSpPr>
            <a:spLocks noChangeArrowheads="1"/>
          </p:cNvSpPr>
          <p:nvPr/>
        </p:nvSpPr>
        <p:spPr bwMode="auto">
          <a:xfrm>
            <a:off x="228600" y="8382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Idea</a:t>
            </a:r>
            <a:r>
              <a:rPr lang="en-US" sz="3200" b="0" dirty="0"/>
              <a:t>: Some intractable problems can be efficiently </a:t>
            </a:r>
            <a:endParaRPr lang="en-US" sz="32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/>
              <a:t>		</a:t>
            </a:r>
            <a:r>
              <a:rPr lang="en-US" sz="3200" b="0" dirty="0" smtClean="0"/>
              <a:t>approximated </a:t>
            </a:r>
            <a:r>
              <a:rPr lang="en-US" sz="3200" b="0" dirty="0"/>
              <a:t>within close to optimal!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Fast: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Simple heuristics (e.g., greed)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FF0000"/>
                </a:solidFill>
              </a:rPr>
              <a:t>Provably-good approximations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Slower: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Branch-and-bound approaches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Integer Linear Programming relaxation</a:t>
            </a:r>
          </a:p>
        </p:txBody>
      </p:sp>
      <p:sp>
        <p:nvSpPr>
          <p:cNvPr id="740457" name="Freeform 105"/>
          <p:cNvSpPr>
            <a:spLocks/>
          </p:cNvSpPr>
          <p:nvPr/>
        </p:nvSpPr>
        <p:spPr bwMode="auto">
          <a:xfrm>
            <a:off x="5334000" y="2667000"/>
            <a:ext cx="3505200" cy="758825"/>
          </a:xfrm>
          <a:custGeom>
            <a:avLst/>
            <a:gdLst>
              <a:gd name="T0" fmla="*/ 0 w 4800"/>
              <a:gd name="T1" fmla="*/ 0 h 1040"/>
              <a:gd name="T2" fmla="*/ 912 w 4800"/>
              <a:gd name="T3" fmla="*/ 432 h 1040"/>
              <a:gd name="T4" fmla="*/ 1488 w 4800"/>
              <a:gd name="T5" fmla="*/ 288 h 1040"/>
              <a:gd name="T6" fmla="*/ 1824 w 4800"/>
              <a:gd name="T7" fmla="*/ 1008 h 1040"/>
              <a:gd name="T8" fmla="*/ 2208 w 4800"/>
              <a:gd name="T9" fmla="*/ 96 h 1040"/>
              <a:gd name="T10" fmla="*/ 3744 w 4800"/>
              <a:gd name="T11" fmla="*/ 576 h 1040"/>
              <a:gd name="T12" fmla="*/ 4800 w 4800"/>
              <a:gd name="T13" fmla="*/ 0 h 10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00"/>
              <a:gd name="T22" fmla="*/ 0 h 1040"/>
              <a:gd name="T23" fmla="*/ 4800 w 4800"/>
              <a:gd name="T24" fmla="*/ 1040 h 10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00" h="1040">
                <a:moveTo>
                  <a:pt x="0" y="0"/>
                </a:moveTo>
                <a:cubicBezTo>
                  <a:pt x="332" y="192"/>
                  <a:pt x="664" y="384"/>
                  <a:pt x="912" y="432"/>
                </a:cubicBezTo>
                <a:cubicBezTo>
                  <a:pt x="1160" y="480"/>
                  <a:pt x="1336" y="192"/>
                  <a:pt x="1488" y="288"/>
                </a:cubicBezTo>
                <a:cubicBezTo>
                  <a:pt x="1640" y="384"/>
                  <a:pt x="1704" y="1040"/>
                  <a:pt x="1824" y="1008"/>
                </a:cubicBezTo>
                <a:cubicBezTo>
                  <a:pt x="1944" y="976"/>
                  <a:pt x="1888" y="168"/>
                  <a:pt x="2208" y="96"/>
                </a:cubicBezTo>
                <a:cubicBezTo>
                  <a:pt x="2528" y="24"/>
                  <a:pt x="3312" y="592"/>
                  <a:pt x="3744" y="576"/>
                </a:cubicBezTo>
                <a:cubicBezTo>
                  <a:pt x="4176" y="560"/>
                  <a:pt x="4488" y="280"/>
                  <a:pt x="480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0458" name="Oval 106"/>
          <p:cNvSpPr>
            <a:spLocks noChangeArrowheads="1"/>
          </p:cNvSpPr>
          <p:nvPr/>
        </p:nvSpPr>
        <p:spPr bwMode="auto">
          <a:xfrm>
            <a:off x="8688388" y="2590800"/>
            <a:ext cx="74612" cy="74613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sp>
        <p:nvSpPr>
          <p:cNvPr id="740459" name="Oval 107"/>
          <p:cNvSpPr>
            <a:spLocks noChangeArrowheads="1"/>
          </p:cNvSpPr>
          <p:nvPr/>
        </p:nvSpPr>
        <p:spPr bwMode="auto">
          <a:xfrm>
            <a:off x="7088188" y="2592388"/>
            <a:ext cx="74612" cy="74612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sp>
        <p:nvSpPr>
          <p:cNvPr id="740460" name="Oval 108"/>
          <p:cNvSpPr>
            <a:spLocks noChangeArrowheads="1"/>
          </p:cNvSpPr>
          <p:nvPr/>
        </p:nvSpPr>
        <p:spPr bwMode="auto">
          <a:xfrm>
            <a:off x="5410200" y="2592388"/>
            <a:ext cx="74613" cy="74612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sp>
        <p:nvSpPr>
          <p:cNvPr id="740461" name="Oval 109"/>
          <p:cNvSpPr>
            <a:spLocks noChangeArrowheads="1"/>
          </p:cNvSpPr>
          <p:nvPr/>
        </p:nvSpPr>
        <p:spPr bwMode="auto">
          <a:xfrm>
            <a:off x="6613525" y="3292475"/>
            <a:ext cx="74613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2000" b="0"/>
          </a:p>
        </p:txBody>
      </p:sp>
      <p:pic>
        <p:nvPicPr>
          <p:cNvPr id="740464" name="Picture 112" descr="lp_fuer_vl_home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962400"/>
            <a:ext cx="24384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4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40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40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4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4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0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0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4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C 0.01424 0.01135 0.02882 0.02292 0.03924 0.0294 C 0.04965 0.03588 0.05608 0.03727 0.06267 0.03889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740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C -0.00816 0.01019 -0.01614 0.0206 -0.02378 0.02824 C -0.03125 0.03588 -0.03889 0.04283 -0.04531 0.0463 C -0.05173 0.05023 -0.05972 0.04931 -0.06232 0.05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740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0.00955 0.00324 0.01944 0.00671 0.02847 0.01158 C 0.03767 0.0162 0.04496 0.02315 0.05434 0.0287 C 0.06371 0.03403 0.07795 0.0412 0.08489 0.04398 C 0.09184 0.04722 0.09392 0.04583 0.09583 0.04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740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740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7403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7403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7403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4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4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457" grpId="0" animBg="1"/>
      <p:bldP spid="740458" grpId="0" animBg="1"/>
      <p:bldP spid="740458" grpId="1" animBg="1"/>
      <p:bldP spid="740459" grpId="0" animBg="1"/>
      <p:bldP spid="740459" grpId="1" animBg="1"/>
      <p:bldP spid="740460" grpId="0" animBg="1"/>
      <p:bldP spid="740460" grpId="1" animBg="1"/>
      <p:bldP spid="74046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Approximation Algorithms</a:t>
            </a:r>
          </a:p>
        </p:txBody>
      </p:sp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1860" name="Rectangle 4"/>
          <p:cNvSpPr>
            <a:spLocks noChangeArrowheads="1"/>
          </p:cNvSpPr>
          <p:nvPr/>
        </p:nvSpPr>
        <p:spPr bwMode="auto">
          <a:xfrm>
            <a:off x="228600" y="8382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Wishful: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/>
              <a:t>Simulated annealing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/>
              <a:t>Genetic algorithms</a:t>
            </a:r>
          </a:p>
        </p:txBody>
      </p:sp>
      <p:pic>
        <p:nvPicPr>
          <p:cNvPr id="761871" name="Picture 15" descr="simann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838200"/>
            <a:ext cx="36861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1874" name="Picture 18" descr="Blacksmith+Pounding+Captio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895600"/>
            <a:ext cx="29432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1872" name="Picture 16" descr="cross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09925"/>
            <a:ext cx="48006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1869" name="Picture 13" descr="genetic_algorith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724400"/>
            <a:ext cx="46863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6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61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61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6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61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61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6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6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Minimum Vertex Cover</a:t>
            </a: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</a:pPr>
            <a:r>
              <a:rPr lang="en-US" sz="3200" b="0" dirty="0" smtClean="0">
                <a:solidFill>
                  <a:srgbClr val="FF00FF"/>
                </a:solidFill>
              </a:rPr>
              <a:t>Minimum </a:t>
            </a:r>
            <a:r>
              <a:rPr lang="en-US" sz="3200" b="0" dirty="0">
                <a:solidFill>
                  <a:srgbClr val="FF00FF"/>
                </a:solidFill>
              </a:rPr>
              <a:t>vertex cover</a:t>
            </a:r>
            <a:r>
              <a:rPr lang="en-US" sz="3200" b="0" dirty="0"/>
              <a:t> problem: Given a graph, find </a:t>
            </a:r>
            <a:endParaRPr lang="en-US" sz="32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/>
              <a:t>	</a:t>
            </a:r>
            <a:r>
              <a:rPr lang="en-US" sz="3200" b="0" dirty="0" smtClean="0"/>
              <a:t>a </a:t>
            </a:r>
            <a:r>
              <a:rPr lang="en-US" sz="3200" b="0" dirty="0"/>
              <a:t>minimum set of vertices such that each edge is </a:t>
            </a:r>
            <a:endParaRPr lang="en-US" sz="32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/>
              <a:t>	</a:t>
            </a:r>
            <a:r>
              <a:rPr lang="en-US" sz="3200" b="0" dirty="0" smtClean="0"/>
              <a:t>incident </a:t>
            </a:r>
            <a:r>
              <a:rPr lang="en-US" sz="3200" b="0" dirty="0"/>
              <a:t>to at least one </a:t>
            </a:r>
            <a:r>
              <a:rPr lang="en-US" sz="3200" b="0" dirty="0" smtClean="0"/>
              <a:t>of </a:t>
            </a:r>
            <a:r>
              <a:rPr lang="en-US" sz="3200" b="0" dirty="0"/>
              <a:t>these vertices.</a:t>
            </a: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Example:</a:t>
            </a:r>
            <a:endParaRPr lang="en-US" sz="3200" b="0" dirty="0">
              <a:solidFill>
                <a:srgbClr val="FF0000"/>
              </a:solidFill>
            </a:endParaRPr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auto">
          <a:xfrm>
            <a:off x="76200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Applications</a:t>
            </a:r>
            <a:r>
              <a:rPr lang="en-US" sz="3200" b="0" dirty="0"/>
              <a:t>: </a:t>
            </a:r>
            <a:r>
              <a:rPr lang="en-US" sz="3200" b="0" dirty="0" err="1"/>
              <a:t>bioinformtics</a:t>
            </a:r>
            <a:r>
              <a:rPr lang="en-US" sz="3200" b="0" dirty="0"/>
              <a:t>, communications, 	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 dirty="0"/>
              <a:t>	</a:t>
            </a:r>
            <a:r>
              <a:rPr lang="en-US" sz="3200" b="0" dirty="0" smtClean="0"/>
              <a:t>civil </a:t>
            </a:r>
            <a:r>
              <a:rPr lang="en-US" sz="3200" b="0" dirty="0"/>
              <a:t>engineering, electrical engineering, etc.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One of Karp’s original NP-complete problems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67100" y="3241675"/>
            <a:ext cx="2133600" cy="1293813"/>
            <a:chOff x="3120" y="1728"/>
            <a:chExt cx="1584" cy="960"/>
          </a:xfrm>
        </p:grpSpPr>
        <p:sp>
          <p:nvSpPr>
            <p:cNvPr id="272418" name="Oval 7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19" name="Oval 8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20" name="Oval 9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21" name="Oval 10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22" name="Oval 11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2423" name="AutoShape 12"/>
            <p:cNvCxnSpPr>
              <a:cxnSpLocks noChangeShapeType="1"/>
              <a:stCxn id="272418" idx="6"/>
              <a:endCxn id="272419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24" name="AutoShape 13"/>
            <p:cNvCxnSpPr>
              <a:cxnSpLocks noChangeShapeType="1"/>
              <a:stCxn id="272418" idx="3"/>
              <a:endCxn id="272420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25" name="AutoShape 14"/>
            <p:cNvCxnSpPr>
              <a:cxnSpLocks noChangeShapeType="1"/>
              <a:stCxn id="272421" idx="2"/>
              <a:endCxn id="272420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26" name="AutoShape 15"/>
            <p:cNvCxnSpPr>
              <a:cxnSpLocks noChangeShapeType="1"/>
              <a:stCxn id="272421" idx="0"/>
              <a:endCxn id="272419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27" name="AutoShape 16"/>
            <p:cNvCxnSpPr>
              <a:cxnSpLocks noChangeShapeType="1"/>
              <a:stCxn id="272421" idx="6"/>
              <a:endCxn id="272422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2428" name="AutoShape 17"/>
            <p:cNvCxnSpPr>
              <a:cxnSpLocks noChangeShapeType="1"/>
              <a:stCxn id="272422" idx="1"/>
              <a:endCxn id="272419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33400" y="3241675"/>
            <a:ext cx="2133600" cy="1293813"/>
            <a:chOff x="3120" y="1728"/>
            <a:chExt cx="1584" cy="960"/>
          </a:xfrm>
        </p:grpSpPr>
        <p:sp>
          <p:nvSpPr>
            <p:cNvPr id="272407" name="Oval 19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08" name="Oval 20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09" name="Oval 21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10" name="Oval 22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11" name="Oval 23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2412" name="AutoShape 24"/>
            <p:cNvCxnSpPr>
              <a:cxnSpLocks noChangeShapeType="1"/>
              <a:stCxn id="272407" idx="6"/>
              <a:endCxn id="272408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13" name="AutoShape 25"/>
            <p:cNvCxnSpPr>
              <a:cxnSpLocks noChangeShapeType="1"/>
              <a:stCxn id="272407" idx="3"/>
              <a:endCxn id="272409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14" name="AutoShape 26"/>
            <p:cNvCxnSpPr>
              <a:cxnSpLocks noChangeShapeType="1"/>
              <a:stCxn id="272410" idx="2"/>
              <a:endCxn id="272409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15" name="AutoShape 27"/>
            <p:cNvCxnSpPr>
              <a:cxnSpLocks noChangeShapeType="1"/>
              <a:stCxn id="272410" idx="0"/>
              <a:endCxn id="272408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16" name="AutoShape 28"/>
            <p:cNvCxnSpPr>
              <a:cxnSpLocks noChangeShapeType="1"/>
              <a:stCxn id="272410" idx="6"/>
              <a:endCxn id="272411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2417" name="AutoShape 29"/>
            <p:cNvCxnSpPr>
              <a:cxnSpLocks noChangeShapeType="1"/>
              <a:stCxn id="272411" idx="1"/>
              <a:endCxn id="272408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334125" y="3241675"/>
            <a:ext cx="2133600" cy="1293813"/>
            <a:chOff x="3120" y="1728"/>
            <a:chExt cx="1584" cy="960"/>
          </a:xfrm>
        </p:grpSpPr>
        <p:sp>
          <p:nvSpPr>
            <p:cNvPr id="272396" name="Oval 31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397" name="Oval 32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398" name="Oval 33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399" name="Oval 34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400" name="Oval 35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2401" name="AutoShape 36"/>
            <p:cNvCxnSpPr>
              <a:cxnSpLocks noChangeShapeType="1"/>
              <a:stCxn id="272396" idx="6"/>
              <a:endCxn id="272397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02" name="AutoShape 37"/>
            <p:cNvCxnSpPr>
              <a:cxnSpLocks noChangeShapeType="1"/>
              <a:stCxn id="272396" idx="3"/>
              <a:endCxn id="272398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03" name="AutoShape 38"/>
            <p:cNvCxnSpPr>
              <a:cxnSpLocks noChangeShapeType="1"/>
              <a:stCxn id="272399" idx="2"/>
              <a:endCxn id="272398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04" name="AutoShape 39"/>
            <p:cNvCxnSpPr>
              <a:cxnSpLocks noChangeShapeType="1"/>
              <a:stCxn id="272399" idx="0"/>
              <a:endCxn id="272397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2405" name="AutoShape 40"/>
            <p:cNvCxnSpPr>
              <a:cxnSpLocks noChangeShapeType="1"/>
              <a:stCxn id="272399" idx="6"/>
              <a:endCxn id="272400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2406" name="AutoShape 41"/>
            <p:cNvCxnSpPr>
              <a:cxnSpLocks noChangeShapeType="1"/>
              <a:stCxn id="272400" idx="1"/>
              <a:endCxn id="272397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43466" name="Rectangle 42"/>
          <p:cNvSpPr>
            <a:spLocks noChangeArrowheads="1"/>
          </p:cNvSpPr>
          <p:nvPr/>
        </p:nvSpPr>
        <p:spPr bwMode="auto">
          <a:xfrm>
            <a:off x="673100" y="4586288"/>
            <a:ext cx="1833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Input graph</a:t>
            </a:r>
          </a:p>
        </p:txBody>
      </p:sp>
      <p:sp>
        <p:nvSpPr>
          <p:cNvPr id="743467" name="Rectangle 43"/>
          <p:cNvSpPr>
            <a:spLocks noChangeArrowheads="1"/>
          </p:cNvSpPr>
          <p:nvPr/>
        </p:nvSpPr>
        <p:spPr bwMode="auto">
          <a:xfrm>
            <a:off x="3124200" y="4586288"/>
            <a:ext cx="2719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Heuristic solution</a:t>
            </a:r>
          </a:p>
        </p:txBody>
      </p:sp>
      <p:sp>
        <p:nvSpPr>
          <p:cNvPr id="743468" name="Rectangle 44"/>
          <p:cNvSpPr>
            <a:spLocks noChangeArrowheads="1"/>
          </p:cNvSpPr>
          <p:nvPr/>
        </p:nvSpPr>
        <p:spPr bwMode="auto">
          <a:xfrm>
            <a:off x="6181725" y="4586288"/>
            <a:ext cx="2581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Optimal solution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057146" y="5285232"/>
            <a:ext cx="1010654" cy="1447800"/>
            <a:chOff x="7753350" y="33528"/>
            <a:chExt cx="1372362" cy="1965960"/>
          </a:xfrm>
        </p:grpSpPr>
        <p:pic>
          <p:nvPicPr>
            <p:cNvPr id="46" name="Picture 3" descr="D:\= Master new courses\Master Images\Karp_Cropp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53350" y="33528"/>
              <a:ext cx="1351192" cy="1783080"/>
            </a:xfrm>
            <a:prstGeom prst="rect">
              <a:avLst/>
            </a:prstGeom>
            <a:noFill/>
          </p:spPr>
        </p:pic>
        <p:sp>
          <p:nvSpPr>
            <p:cNvPr id="47" name="Rectangle 4"/>
            <p:cNvSpPr>
              <a:spLocks noChangeArrowheads="1"/>
            </p:cNvSpPr>
            <p:nvPr/>
          </p:nvSpPr>
          <p:spPr bwMode="auto">
            <a:xfrm>
              <a:off x="783031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100" dirty="0" smtClean="0"/>
                <a:t>Richard Karp</a:t>
              </a:r>
            </a:p>
            <a:p>
              <a:pPr marL="342900" indent="-342900" algn="ctr"/>
              <a:endParaRPr 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4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4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43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4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74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74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743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743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66" grpId="0"/>
      <p:bldP spid="743467" grpId="0"/>
      <p:bldP spid="74346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Minimum Vertex Cover Examples</a:t>
            </a: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46544" name="Picture 48" descr="fig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096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42" name="Picture 46" descr="fi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709613"/>
            <a:ext cx="198120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43" name="Picture 47" descr="fig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7096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45" name="Picture 49" descr="fig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7096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46" name="Picture 50" descr="fig6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8432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47" name="Picture 51" descr="fig8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2843213"/>
            <a:ext cx="19812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48" name="Picture 52" descr="fig9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8432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49" name="Picture 53" descr="fig12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28432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52" name="Picture 56" descr="fig16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49006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54" name="Picture 58" descr="fig18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4600" y="49006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51" name="Picture 55" descr="fig15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490061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50" name="Picture 54" descr="fig14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1800" y="4900613"/>
            <a:ext cx="198120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46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46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46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46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46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46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46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46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46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46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46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46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46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46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46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46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Approximate Vertex Cover</a:t>
            </a:r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1380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Theorem</a:t>
            </a:r>
            <a:r>
              <a:rPr lang="en-US" sz="3200" b="0" dirty="0"/>
              <a:t>: The minimum vertex cover problem is </a:t>
            </a:r>
            <a:r>
              <a:rPr lang="en-US" sz="3200" b="0" dirty="0" smtClean="0">
                <a:solidFill>
                  <a:srgbClr val="FF0000"/>
                </a:solidFill>
              </a:rPr>
              <a:t>NP-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	</a:t>
            </a:r>
            <a:r>
              <a:rPr lang="en-US" sz="3200" b="0" dirty="0" smtClean="0">
                <a:solidFill>
                  <a:srgbClr val="FF0000"/>
                </a:solidFill>
              </a:rPr>
              <a:t>complete</a:t>
            </a:r>
            <a:r>
              <a:rPr lang="en-US" sz="3200" b="0" dirty="0" smtClean="0"/>
              <a:t> </a:t>
            </a:r>
            <a:r>
              <a:rPr lang="en-US" sz="3200" b="0" dirty="0"/>
              <a:t>(even in planar graphs of max degree 3).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Theorem</a:t>
            </a:r>
            <a:r>
              <a:rPr lang="en-US" sz="3200" b="0" dirty="0"/>
              <a:t>: The minimum vertex cover problem </a:t>
            </a:r>
            <a:r>
              <a:rPr lang="en-US" sz="3200" b="0" dirty="0">
                <a:solidFill>
                  <a:srgbClr val="3399FF"/>
                </a:solidFill>
              </a:rPr>
              <a:t>can be </a:t>
            </a:r>
            <a:endParaRPr lang="en-US" sz="3200" b="0" dirty="0" smtClean="0">
              <a:solidFill>
                <a:srgbClr val="3399FF"/>
              </a:solidFill>
            </a:endParaRP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>
                <a:solidFill>
                  <a:srgbClr val="3399FF"/>
                </a:solidFill>
              </a:rPr>
              <a:t>	</a:t>
            </a:r>
            <a:r>
              <a:rPr lang="en-US" sz="3200" b="0" dirty="0" smtClean="0">
                <a:solidFill>
                  <a:srgbClr val="3399FF"/>
                </a:solidFill>
              </a:rPr>
              <a:t>solved </a:t>
            </a:r>
            <a:r>
              <a:rPr lang="en-US" sz="3200" b="0" dirty="0">
                <a:solidFill>
                  <a:srgbClr val="3399FF"/>
                </a:solidFill>
              </a:rPr>
              <a:t>exactly</a:t>
            </a:r>
            <a:r>
              <a:rPr lang="en-US" sz="3200" b="0" dirty="0"/>
              <a:t> within </a:t>
            </a:r>
            <a:r>
              <a:rPr lang="en-US" sz="3200" b="0" dirty="0">
                <a:solidFill>
                  <a:srgbClr val="3399FF"/>
                </a:solidFill>
              </a:rPr>
              <a:t>exponential</a:t>
            </a:r>
            <a:r>
              <a:rPr lang="en-US" sz="3200" b="0" dirty="0"/>
              <a:t> time </a:t>
            </a:r>
            <a:r>
              <a:rPr lang="en-US" sz="3200" b="0" dirty="0" err="1"/>
              <a:t>n</a:t>
            </a:r>
            <a:r>
              <a:rPr lang="en-US" sz="3200" b="0" baseline="30000" dirty="0" err="1"/>
              <a:t>O</a:t>
            </a:r>
            <a:r>
              <a:rPr lang="en-US" sz="3200" b="0" baseline="30000" dirty="0"/>
              <a:t>(1)</a:t>
            </a:r>
            <a:r>
              <a:rPr lang="en-US" sz="3200" b="0" dirty="0"/>
              <a:t>2</a:t>
            </a:r>
            <a:r>
              <a:rPr lang="en-US" sz="3200" b="0" baseline="30000" dirty="0"/>
              <a:t>O(n)</a:t>
            </a:r>
            <a:r>
              <a:rPr lang="en-US" sz="3200" b="0" dirty="0"/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Theorem</a:t>
            </a:r>
            <a:r>
              <a:rPr lang="en-US" sz="3200" b="0" dirty="0"/>
              <a:t>: The minimum vertex cover problem </a:t>
            </a:r>
            <a:r>
              <a:rPr lang="en-US" sz="3200" b="0" dirty="0">
                <a:solidFill>
                  <a:srgbClr val="FF0000"/>
                </a:solidFill>
              </a:rPr>
              <a:t>can not </a:t>
            </a:r>
            <a:endParaRPr lang="en-US" sz="3200" b="0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	</a:t>
            </a:r>
            <a:r>
              <a:rPr lang="en-US" sz="3200" b="0" dirty="0" smtClean="0">
                <a:solidFill>
                  <a:srgbClr val="FF0000"/>
                </a:solidFill>
              </a:rPr>
              <a:t>be </a:t>
            </a:r>
            <a:r>
              <a:rPr lang="en-US" sz="3200" b="0" dirty="0">
                <a:solidFill>
                  <a:srgbClr val="FF0000"/>
                </a:solidFill>
              </a:rPr>
              <a:t>approximated</a:t>
            </a:r>
            <a:r>
              <a:rPr lang="en-US" sz="3200" b="0" dirty="0"/>
              <a:t> within </a:t>
            </a:r>
            <a:r>
              <a:rPr lang="en-US" sz="3200" b="0" dirty="0">
                <a:latin typeface="Symbol" pitchFamily="18" charset="2"/>
              </a:rPr>
              <a:t>£</a:t>
            </a:r>
            <a:r>
              <a:rPr lang="en-US" sz="3200" b="0" dirty="0"/>
              <a:t> 1.36*OPT unless P=NP.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Theorem</a:t>
            </a:r>
            <a:r>
              <a:rPr lang="en-US" sz="3200" b="0" dirty="0"/>
              <a:t>: The minimum vertex cover problem </a:t>
            </a:r>
            <a:r>
              <a:rPr lang="en-US" sz="3200" b="0" dirty="0">
                <a:solidFill>
                  <a:srgbClr val="3399FF"/>
                </a:solidFill>
              </a:rPr>
              <a:t>can be </a:t>
            </a:r>
            <a:endParaRPr lang="en-US" sz="3200" b="0" dirty="0" smtClean="0">
              <a:solidFill>
                <a:srgbClr val="3399FF"/>
              </a:solidFill>
            </a:endParaRP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>
                <a:solidFill>
                  <a:srgbClr val="3399FF"/>
                </a:solidFill>
              </a:rPr>
              <a:t>	</a:t>
            </a:r>
            <a:r>
              <a:rPr lang="en-US" sz="3200" b="0" dirty="0" smtClean="0">
                <a:solidFill>
                  <a:srgbClr val="3399FF"/>
                </a:solidFill>
              </a:rPr>
              <a:t>approximated</a:t>
            </a:r>
            <a:r>
              <a:rPr lang="en-US" sz="3200" b="0" dirty="0" smtClean="0"/>
              <a:t> </a:t>
            </a:r>
            <a:r>
              <a:rPr lang="en-US" sz="3200" b="0" dirty="0"/>
              <a:t>(in linear time) within </a:t>
            </a:r>
            <a:r>
              <a:rPr lang="en-US" sz="3200" b="0" dirty="0">
                <a:solidFill>
                  <a:srgbClr val="3399FF"/>
                </a:solidFill>
              </a:rPr>
              <a:t>2*OPT</a:t>
            </a:r>
            <a:r>
              <a:rPr lang="en-US" sz="3200" b="0" dirty="0"/>
              <a:t>.</a:t>
            </a:r>
            <a:endParaRPr lang="en-US" sz="3200" b="0" dirty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Idea</a:t>
            </a:r>
            <a:r>
              <a:rPr lang="en-US" sz="3200" b="0" dirty="0"/>
              <a:t>: pick an edge, add its endpoints, and repeat.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4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4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4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4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41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413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413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7413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Approximate Vertex Cover</a:t>
            </a: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438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 smtClean="0">
                <a:solidFill>
                  <a:srgbClr val="FF0000"/>
                </a:solidFill>
              </a:rPr>
              <a:t>Algorithm</a:t>
            </a:r>
            <a:r>
              <a:rPr lang="en-US" sz="3200" b="0" dirty="0" smtClean="0"/>
              <a:t> [Gavril, 1974]: </a:t>
            </a:r>
            <a:r>
              <a:rPr lang="en-US" sz="3200" b="0" dirty="0"/>
              <a:t>Linear time 2*OPT </a:t>
            </a:r>
            <a:endParaRPr lang="en-US" sz="3200" b="0" dirty="0" smtClean="0"/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dirty="0" smtClean="0"/>
              <a:t>	</a:t>
            </a:r>
            <a:r>
              <a:rPr lang="en-US" sz="3200" b="0" dirty="0" smtClean="0"/>
              <a:t>approximation </a:t>
            </a:r>
            <a:r>
              <a:rPr lang="en-US" sz="3200" dirty="0" smtClean="0"/>
              <a:t>f</a:t>
            </a:r>
            <a:r>
              <a:rPr lang="en-US" sz="3200" b="0" dirty="0" smtClean="0"/>
              <a:t>or minimum </a:t>
            </a:r>
            <a:r>
              <a:rPr lang="en-US" sz="3200" b="0" dirty="0"/>
              <a:t>vertex </a:t>
            </a:r>
            <a:r>
              <a:rPr lang="en-US" sz="3200" b="0" dirty="0" smtClean="0"/>
              <a:t>cover:</a:t>
            </a:r>
            <a:r>
              <a:rPr lang="en-US" sz="3200" b="0" dirty="0">
                <a:solidFill>
                  <a:srgbClr val="FF00FF"/>
                </a:solidFill>
              </a:rPr>
              <a:t>	</a:t>
            </a:r>
            <a:endParaRPr lang="en-US" sz="3200" b="0" dirty="0"/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 dirty="0"/>
              <a:t>Pick random edge (</a:t>
            </a:r>
            <a:r>
              <a:rPr lang="en-US" sz="3000" b="0" dirty="0" err="1">
                <a:solidFill>
                  <a:srgbClr val="FF0000"/>
                </a:solidFill>
              </a:rPr>
              <a:t>x</a:t>
            </a:r>
            <a:r>
              <a:rPr lang="en-US" sz="3000" b="0" dirty="0" err="1"/>
              <a:t>,</a:t>
            </a:r>
            <a:r>
              <a:rPr lang="en-US" sz="3000" b="0" dirty="0" err="1">
                <a:solidFill>
                  <a:srgbClr val="FF0000"/>
                </a:solidFill>
              </a:rPr>
              <a:t>y</a:t>
            </a:r>
            <a:r>
              <a:rPr lang="en-US" sz="3000" b="0" dirty="0"/>
              <a:t>)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 dirty="0"/>
              <a:t>Add {</a:t>
            </a:r>
            <a:r>
              <a:rPr lang="en-US" sz="3000" b="0" dirty="0" err="1">
                <a:solidFill>
                  <a:srgbClr val="FF0000"/>
                </a:solidFill>
              </a:rPr>
              <a:t>x</a:t>
            </a:r>
            <a:r>
              <a:rPr lang="en-US" sz="3000" b="0" dirty="0" err="1"/>
              <a:t>,</a:t>
            </a:r>
            <a:r>
              <a:rPr lang="en-US" sz="3000" b="0" dirty="0" err="1">
                <a:solidFill>
                  <a:srgbClr val="FF0000"/>
                </a:solidFill>
              </a:rPr>
              <a:t>y</a:t>
            </a:r>
            <a:r>
              <a:rPr lang="en-US" sz="3000" b="0" dirty="0"/>
              <a:t>} to the heuristic solution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 dirty="0"/>
              <a:t>Eliminate x and y from graph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 dirty="0">
                <a:solidFill>
                  <a:srgbClr val="FF00FF"/>
                </a:solidFill>
              </a:rPr>
              <a:t>Repeat</a:t>
            </a:r>
            <a:r>
              <a:rPr lang="en-US" sz="3000" b="0" dirty="0"/>
              <a:t> until graph is empty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4343400"/>
            <a:ext cx="2133600" cy="1293813"/>
            <a:chOff x="3120" y="1728"/>
            <a:chExt cx="1584" cy="960"/>
          </a:xfrm>
        </p:grpSpPr>
        <p:sp>
          <p:nvSpPr>
            <p:cNvPr id="275489" name="Oval 6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90" name="Oval 7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91" name="Oval 8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92" name="Oval 9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93" name="Oval 10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5494" name="AutoShape 11"/>
            <p:cNvCxnSpPr>
              <a:cxnSpLocks noChangeShapeType="1"/>
              <a:stCxn id="275489" idx="6"/>
              <a:endCxn id="275490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95" name="AutoShape 12"/>
            <p:cNvCxnSpPr>
              <a:cxnSpLocks noChangeShapeType="1"/>
              <a:stCxn id="275489" idx="3"/>
              <a:endCxn id="275491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96" name="AutoShape 13"/>
            <p:cNvCxnSpPr>
              <a:cxnSpLocks noChangeShapeType="1"/>
              <a:stCxn id="275492" idx="2"/>
              <a:endCxn id="275491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97" name="AutoShape 14"/>
            <p:cNvCxnSpPr>
              <a:cxnSpLocks noChangeShapeType="1"/>
              <a:stCxn id="275492" idx="0"/>
              <a:endCxn id="275490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98" name="AutoShape 15"/>
            <p:cNvCxnSpPr>
              <a:cxnSpLocks noChangeShapeType="1"/>
              <a:stCxn id="275492" idx="6"/>
              <a:endCxn id="275493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5499" name="AutoShape 16"/>
            <p:cNvCxnSpPr>
              <a:cxnSpLocks noChangeShapeType="1"/>
              <a:stCxn id="275493" idx="1"/>
              <a:endCxn id="275490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84401" name="Rectangle 17"/>
          <p:cNvSpPr>
            <a:spLocks noChangeArrowheads="1"/>
          </p:cNvSpPr>
          <p:nvPr/>
        </p:nvSpPr>
        <p:spPr bwMode="auto">
          <a:xfrm>
            <a:off x="76200" y="57150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Idea</a:t>
            </a:r>
            <a:r>
              <a:rPr lang="en-US" sz="3200" b="0" dirty="0"/>
              <a:t>: one of {</a:t>
            </a:r>
            <a:r>
              <a:rPr lang="en-US" sz="3200" b="0" dirty="0" err="1">
                <a:solidFill>
                  <a:srgbClr val="FF0000"/>
                </a:solidFill>
              </a:rPr>
              <a:t>x</a:t>
            </a:r>
            <a:r>
              <a:rPr lang="en-US" sz="3200" b="0" dirty="0" err="1"/>
              <a:t>,</a:t>
            </a:r>
            <a:r>
              <a:rPr lang="en-US" sz="3200" b="0" dirty="0" err="1">
                <a:solidFill>
                  <a:srgbClr val="FF0000"/>
                </a:solidFill>
              </a:rPr>
              <a:t>y</a:t>
            </a:r>
            <a:r>
              <a:rPr lang="en-US" sz="3200" b="0" dirty="0"/>
              <a:t>} must be in any </a:t>
            </a:r>
            <a:r>
              <a:rPr lang="en-US" sz="3200" b="0" dirty="0">
                <a:solidFill>
                  <a:srgbClr val="3399FF"/>
                </a:solidFill>
              </a:rPr>
              <a:t>optimal</a:t>
            </a:r>
            <a:r>
              <a:rPr lang="en-US" sz="3200" b="0" dirty="0"/>
              <a:t> solution.</a:t>
            </a:r>
          </a:p>
          <a:p>
            <a:pPr marL="342900" indent="-342900" eaLnBrk="1" hangingPunct="1">
              <a:lnSpc>
                <a:spcPct val="100000"/>
              </a:lnSpc>
            </a:pPr>
            <a:r>
              <a:rPr lang="en-US" sz="3200" b="0" dirty="0">
                <a:latin typeface="Symbol" pitchFamily="18" charset="2"/>
              </a:rPr>
              <a:t>Þ</a:t>
            </a:r>
            <a:r>
              <a:rPr lang="en-US" sz="3200" b="0" dirty="0"/>
              <a:t> Heuristic solution is no worse than 2*OPT.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90900" y="4343400"/>
            <a:ext cx="2133600" cy="1293813"/>
            <a:chOff x="3120" y="1728"/>
            <a:chExt cx="1584" cy="960"/>
          </a:xfrm>
        </p:grpSpPr>
        <p:sp>
          <p:nvSpPr>
            <p:cNvPr id="275478" name="Oval 19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79" name="Oval 20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x</a:t>
              </a:r>
            </a:p>
          </p:txBody>
        </p:sp>
        <p:sp>
          <p:nvSpPr>
            <p:cNvPr id="275480" name="Oval 21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81" name="Oval 22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r>
                <a:rPr lang="en-US" sz="2800" b="0"/>
                <a:t>y</a:t>
              </a:r>
            </a:p>
          </p:txBody>
        </p:sp>
        <p:sp>
          <p:nvSpPr>
            <p:cNvPr id="275482" name="Oval 23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5483" name="AutoShape 24"/>
            <p:cNvCxnSpPr>
              <a:cxnSpLocks noChangeShapeType="1"/>
              <a:stCxn id="275478" idx="6"/>
              <a:endCxn id="275479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84" name="AutoShape 25"/>
            <p:cNvCxnSpPr>
              <a:cxnSpLocks noChangeShapeType="1"/>
              <a:stCxn id="275478" idx="3"/>
              <a:endCxn id="275480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85" name="AutoShape 26"/>
            <p:cNvCxnSpPr>
              <a:cxnSpLocks noChangeShapeType="1"/>
              <a:stCxn id="275481" idx="2"/>
              <a:endCxn id="275480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86" name="AutoShape 27"/>
            <p:cNvCxnSpPr>
              <a:cxnSpLocks noChangeShapeType="1"/>
              <a:stCxn id="275481" idx="0"/>
              <a:endCxn id="275479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75487" name="AutoShape 28"/>
            <p:cNvCxnSpPr>
              <a:cxnSpLocks noChangeShapeType="1"/>
              <a:stCxn id="275481" idx="6"/>
              <a:endCxn id="275482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5488" name="AutoShape 29"/>
            <p:cNvCxnSpPr>
              <a:cxnSpLocks noChangeShapeType="1"/>
              <a:stCxn id="275482" idx="1"/>
              <a:endCxn id="275479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400800" y="4343400"/>
            <a:ext cx="2133600" cy="1293813"/>
            <a:chOff x="3120" y="1728"/>
            <a:chExt cx="1584" cy="960"/>
          </a:xfrm>
        </p:grpSpPr>
        <p:sp>
          <p:nvSpPr>
            <p:cNvPr id="275467" name="Oval 31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68" name="Oval 32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69" name="Oval 33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70" name="Oval 34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71" name="Oval 35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5472" name="AutoShape 36"/>
            <p:cNvCxnSpPr>
              <a:cxnSpLocks noChangeShapeType="1"/>
              <a:stCxn id="275467" idx="6"/>
              <a:endCxn id="275468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75473" name="AutoShape 37"/>
            <p:cNvCxnSpPr>
              <a:cxnSpLocks noChangeShapeType="1"/>
              <a:stCxn id="275467" idx="3"/>
              <a:endCxn id="275469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5474" name="AutoShape 38"/>
            <p:cNvCxnSpPr>
              <a:cxnSpLocks noChangeShapeType="1"/>
              <a:stCxn id="275470" idx="2"/>
              <a:endCxn id="275469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75475" name="AutoShape 39"/>
            <p:cNvCxnSpPr>
              <a:cxnSpLocks noChangeShapeType="1"/>
              <a:stCxn id="275470" idx="0"/>
              <a:endCxn id="275468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275476" name="AutoShape 40"/>
            <p:cNvCxnSpPr>
              <a:cxnSpLocks noChangeShapeType="1"/>
              <a:stCxn id="275470" idx="6"/>
              <a:endCxn id="275471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5477" name="AutoShape 41"/>
            <p:cNvCxnSpPr>
              <a:cxnSpLocks noChangeShapeType="1"/>
              <a:stCxn id="275471" idx="1"/>
              <a:endCxn id="275468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784438" name="Rectangle 54"/>
          <p:cNvSpPr>
            <a:spLocks noChangeArrowheads="1"/>
          </p:cNvSpPr>
          <p:nvPr/>
        </p:nvSpPr>
        <p:spPr bwMode="auto">
          <a:xfrm rot="-2533603">
            <a:off x="4984750" y="2441575"/>
            <a:ext cx="4235450" cy="98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600" b="0">
                <a:solidFill>
                  <a:srgbClr val="FF0000"/>
                </a:solidFill>
              </a:rPr>
              <a:t>Best approximation </a:t>
            </a:r>
          </a:p>
          <a:p>
            <a:pPr algn="ctr"/>
            <a:r>
              <a:rPr lang="en-US" sz="3600" b="0" dirty="0">
                <a:solidFill>
                  <a:srgbClr val="FF0000"/>
                </a:solidFill>
              </a:rPr>
              <a:t>bound known for VC!</a:t>
            </a:r>
          </a:p>
        </p:txBody>
      </p:sp>
      <p:sp>
        <p:nvSpPr>
          <p:cNvPr id="784439" name="Oval 55"/>
          <p:cNvSpPr>
            <a:spLocks noChangeArrowheads="1"/>
          </p:cNvSpPr>
          <p:nvPr/>
        </p:nvSpPr>
        <p:spPr bwMode="auto">
          <a:xfrm>
            <a:off x="6400038" y="803656"/>
            <a:ext cx="1314450" cy="67945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44" name="Oval 55"/>
          <p:cNvSpPr>
            <a:spLocks noChangeArrowheads="1"/>
          </p:cNvSpPr>
          <p:nvPr/>
        </p:nvSpPr>
        <p:spPr bwMode="auto">
          <a:xfrm>
            <a:off x="3267456" y="850392"/>
            <a:ext cx="933450" cy="563626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8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84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84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84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84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784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84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84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8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8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438" grpId="0"/>
      <p:bldP spid="784439" grpId="0" animBg="1"/>
      <p:bldP spid="4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Maximum Cut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734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Maximum cut</a:t>
            </a:r>
            <a:r>
              <a:rPr lang="en-US" sz="3200" b="0"/>
              <a:t> problem: Given a graph, find a partition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of the vertices maximizing the # of crossing edges.</a:t>
            </a:r>
            <a:endParaRPr lang="en-US" sz="1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Example:</a:t>
            </a:r>
            <a:endParaRPr lang="en-US" sz="3200" b="0">
              <a:solidFill>
                <a:srgbClr val="FF0000"/>
              </a:solidFill>
            </a:endParaRPr>
          </a:p>
        </p:txBody>
      </p:sp>
      <p:sp>
        <p:nvSpPr>
          <p:cNvPr id="3257349" name="Rectangle 5"/>
          <p:cNvSpPr>
            <a:spLocks noChangeArrowheads="1"/>
          </p:cNvSpPr>
          <p:nvPr/>
        </p:nvSpPr>
        <p:spPr bwMode="auto">
          <a:xfrm>
            <a:off x="76200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FF"/>
                </a:solidFill>
              </a:rPr>
              <a:t>Applications</a:t>
            </a:r>
            <a:r>
              <a:rPr lang="en-US" sz="3200" b="0" dirty="0"/>
              <a:t>: VLSI circuit design, </a:t>
            </a:r>
            <a:r>
              <a:rPr lang="en-US" sz="3200" b="0" dirty="0" smtClean="0"/>
              <a:t>statistical </a:t>
            </a:r>
            <a:endParaRPr lang="en-US" sz="3200" b="0" dirty="0"/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sz="3200" b="0" dirty="0"/>
              <a:t>		</a:t>
            </a:r>
            <a:r>
              <a:rPr lang="en-US" sz="3200" dirty="0" smtClean="0"/>
              <a:t> physics, communication </a:t>
            </a:r>
            <a:r>
              <a:rPr lang="en-US" sz="3200" b="0" dirty="0"/>
              <a:t>networks.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One of Karp’s original NP-complete problems.</a:t>
            </a:r>
            <a:endParaRPr lang="en-US" sz="3200" b="0" dirty="0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3505200" y="3241675"/>
            <a:ext cx="2095500" cy="1293813"/>
            <a:chOff x="2208" y="2042"/>
            <a:chExt cx="1320" cy="815"/>
          </a:xfrm>
        </p:grpSpPr>
        <p:sp>
          <p:nvSpPr>
            <p:cNvPr id="276520" name="Oval 7"/>
            <p:cNvSpPr>
              <a:spLocks noChangeArrowheads="1"/>
            </p:cNvSpPr>
            <p:nvPr/>
          </p:nvSpPr>
          <p:spPr bwMode="auto">
            <a:xfrm>
              <a:off x="2347" y="2042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276521" name="Oval 8"/>
            <p:cNvSpPr>
              <a:spLocks noChangeArrowheads="1"/>
            </p:cNvSpPr>
            <p:nvPr/>
          </p:nvSpPr>
          <p:spPr bwMode="auto">
            <a:xfrm>
              <a:off x="2876" y="2042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276522" name="Oval 9"/>
            <p:cNvSpPr>
              <a:spLocks noChangeArrowheads="1"/>
            </p:cNvSpPr>
            <p:nvPr/>
          </p:nvSpPr>
          <p:spPr bwMode="auto">
            <a:xfrm>
              <a:off x="2916" y="2640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76523" name="Oval 10"/>
            <p:cNvSpPr>
              <a:spLocks noChangeArrowheads="1"/>
            </p:cNvSpPr>
            <p:nvPr/>
          </p:nvSpPr>
          <p:spPr bwMode="auto">
            <a:xfrm>
              <a:off x="2208" y="2653"/>
              <a:ext cx="203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76524" name="Oval 11"/>
            <p:cNvSpPr>
              <a:spLocks noChangeArrowheads="1"/>
            </p:cNvSpPr>
            <p:nvPr/>
          </p:nvSpPr>
          <p:spPr bwMode="auto">
            <a:xfrm>
              <a:off x="3324" y="2409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E</a:t>
              </a:r>
            </a:p>
          </p:txBody>
        </p:sp>
        <p:cxnSp>
          <p:nvCxnSpPr>
            <p:cNvPr id="276525" name="AutoShape 12"/>
            <p:cNvCxnSpPr>
              <a:cxnSpLocks noChangeShapeType="1"/>
              <a:stCxn id="276520" idx="6"/>
              <a:endCxn id="276521" idx="2"/>
            </p:cNvCxnSpPr>
            <p:nvPr/>
          </p:nvCxnSpPr>
          <p:spPr bwMode="auto">
            <a:xfrm>
              <a:off x="2558" y="2144"/>
              <a:ext cx="31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26" name="AutoShape 13"/>
            <p:cNvCxnSpPr>
              <a:cxnSpLocks noChangeShapeType="1"/>
              <a:stCxn id="276520" idx="5"/>
              <a:endCxn id="276522" idx="1"/>
            </p:cNvCxnSpPr>
            <p:nvPr/>
          </p:nvCxnSpPr>
          <p:spPr bwMode="auto">
            <a:xfrm>
              <a:off x="2521" y="2225"/>
              <a:ext cx="425" cy="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27" name="AutoShape 14"/>
            <p:cNvCxnSpPr>
              <a:cxnSpLocks noChangeShapeType="1"/>
              <a:stCxn id="276523" idx="6"/>
              <a:endCxn id="276522" idx="2"/>
            </p:cNvCxnSpPr>
            <p:nvPr/>
          </p:nvCxnSpPr>
          <p:spPr bwMode="auto">
            <a:xfrm flipV="1">
              <a:off x="2420" y="2742"/>
              <a:ext cx="487" cy="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28" name="AutoShape 15"/>
            <p:cNvCxnSpPr>
              <a:cxnSpLocks noChangeShapeType="1"/>
              <a:stCxn id="276523" idx="7"/>
              <a:endCxn id="276521" idx="3"/>
            </p:cNvCxnSpPr>
            <p:nvPr/>
          </p:nvCxnSpPr>
          <p:spPr bwMode="auto">
            <a:xfrm flipV="1">
              <a:off x="2381" y="2225"/>
              <a:ext cx="525" cy="44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29" name="AutoShape 16"/>
            <p:cNvCxnSpPr>
              <a:cxnSpLocks noChangeShapeType="1"/>
              <a:stCxn id="276523" idx="6"/>
              <a:endCxn id="276524" idx="3"/>
            </p:cNvCxnSpPr>
            <p:nvPr/>
          </p:nvCxnSpPr>
          <p:spPr bwMode="auto">
            <a:xfrm flipV="1">
              <a:off x="2420" y="2592"/>
              <a:ext cx="934" cy="163"/>
            </a:xfrm>
            <a:prstGeom prst="straightConnector1">
              <a:avLst/>
            </a:prstGeom>
            <a:noFill/>
            <a:ln w="19050">
              <a:noFill/>
              <a:round/>
              <a:headEnd/>
              <a:tailEnd/>
            </a:ln>
          </p:spPr>
        </p:cxnSp>
        <p:cxnSp>
          <p:nvCxnSpPr>
            <p:cNvPr id="276530" name="AutoShape 17"/>
            <p:cNvCxnSpPr>
              <a:cxnSpLocks noChangeShapeType="1"/>
              <a:stCxn id="276524" idx="1"/>
              <a:endCxn id="276521" idx="5"/>
            </p:cNvCxnSpPr>
            <p:nvPr/>
          </p:nvCxnSpPr>
          <p:spPr bwMode="auto">
            <a:xfrm flipH="1" flipV="1">
              <a:off x="3050" y="2224"/>
              <a:ext cx="304" cy="2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33400" y="3241675"/>
            <a:ext cx="2133600" cy="1293813"/>
            <a:chOff x="3120" y="1728"/>
            <a:chExt cx="1584" cy="960"/>
          </a:xfrm>
        </p:grpSpPr>
        <p:sp>
          <p:nvSpPr>
            <p:cNvPr id="276509" name="Oval 19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276510" name="Oval 20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276511" name="Oval 21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76512" name="Oval 22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76513" name="Oval 23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E</a:t>
              </a:r>
            </a:p>
          </p:txBody>
        </p:sp>
        <p:cxnSp>
          <p:nvCxnSpPr>
            <p:cNvPr id="276514" name="AutoShape 24"/>
            <p:cNvCxnSpPr>
              <a:cxnSpLocks noChangeShapeType="1"/>
              <a:stCxn id="276509" idx="6"/>
              <a:endCxn id="276510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15" name="AutoShape 25"/>
            <p:cNvCxnSpPr>
              <a:cxnSpLocks noChangeShapeType="1"/>
              <a:stCxn id="276509" idx="3"/>
              <a:endCxn id="276511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16" name="AutoShape 26"/>
            <p:cNvCxnSpPr>
              <a:cxnSpLocks noChangeShapeType="1"/>
              <a:stCxn id="276512" idx="2"/>
              <a:endCxn id="276511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17" name="AutoShape 27"/>
            <p:cNvCxnSpPr>
              <a:cxnSpLocks noChangeShapeType="1"/>
              <a:stCxn id="276512" idx="0"/>
              <a:endCxn id="276510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18" name="AutoShape 28"/>
            <p:cNvCxnSpPr>
              <a:cxnSpLocks noChangeShapeType="1"/>
              <a:stCxn id="276512" idx="6"/>
              <a:endCxn id="276513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6519" name="AutoShape 29"/>
            <p:cNvCxnSpPr>
              <a:cxnSpLocks noChangeShapeType="1"/>
              <a:stCxn id="276513" idx="1"/>
              <a:endCxn id="276510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57386" name="Rectangle 42"/>
          <p:cNvSpPr>
            <a:spLocks noChangeArrowheads="1"/>
          </p:cNvSpPr>
          <p:nvPr/>
        </p:nvSpPr>
        <p:spPr bwMode="auto">
          <a:xfrm>
            <a:off x="673100" y="4586288"/>
            <a:ext cx="1833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/>
              <a:t>Input graph</a:t>
            </a:r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3257387" name="Rectangle 43"/>
          <p:cNvSpPr>
            <a:spLocks noChangeArrowheads="1"/>
          </p:cNvSpPr>
          <p:nvPr/>
        </p:nvSpPr>
        <p:spPr bwMode="auto">
          <a:xfrm>
            <a:off x="3124200" y="4586288"/>
            <a:ext cx="2719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/>
              <a:t>Heuristic solution</a:t>
            </a:r>
          </a:p>
        </p:txBody>
      </p:sp>
      <p:sp>
        <p:nvSpPr>
          <p:cNvPr id="3257388" name="Rectangle 44"/>
          <p:cNvSpPr>
            <a:spLocks noChangeArrowheads="1"/>
          </p:cNvSpPr>
          <p:nvPr/>
        </p:nvSpPr>
        <p:spPr bwMode="auto">
          <a:xfrm>
            <a:off x="6181725" y="4586288"/>
            <a:ext cx="2581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/>
              <a:t>Optimal solution</a:t>
            </a: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515100" y="3240088"/>
            <a:ext cx="1447800" cy="1293812"/>
            <a:chOff x="4104" y="2041"/>
            <a:chExt cx="912" cy="815"/>
          </a:xfrm>
        </p:grpSpPr>
        <p:sp>
          <p:nvSpPr>
            <p:cNvPr id="276498" name="Oval 45"/>
            <p:cNvSpPr>
              <a:spLocks noChangeArrowheads="1"/>
            </p:cNvSpPr>
            <p:nvPr/>
          </p:nvSpPr>
          <p:spPr bwMode="auto">
            <a:xfrm>
              <a:off x="4243" y="2041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276499" name="Oval 46"/>
            <p:cNvSpPr>
              <a:spLocks noChangeArrowheads="1"/>
            </p:cNvSpPr>
            <p:nvPr/>
          </p:nvSpPr>
          <p:spPr bwMode="auto">
            <a:xfrm>
              <a:off x="4772" y="2041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276500" name="Oval 47"/>
            <p:cNvSpPr>
              <a:spLocks noChangeArrowheads="1"/>
            </p:cNvSpPr>
            <p:nvPr/>
          </p:nvSpPr>
          <p:spPr bwMode="auto">
            <a:xfrm>
              <a:off x="4812" y="2639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76501" name="Oval 48"/>
            <p:cNvSpPr>
              <a:spLocks noChangeArrowheads="1"/>
            </p:cNvSpPr>
            <p:nvPr/>
          </p:nvSpPr>
          <p:spPr bwMode="auto">
            <a:xfrm>
              <a:off x="4104" y="2652"/>
              <a:ext cx="203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76502" name="Oval 49"/>
            <p:cNvSpPr>
              <a:spLocks noChangeArrowheads="1"/>
            </p:cNvSpPr>
            <p:nvPr/>
          </p:nvSpPr>
          <p:spPr bwMode="auto">
            <a:xfrm>
              <a:off x="4128" y="2304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E</a:t>
              </a:r>
            </a:p>
          </p:txBody>
        </p:sp>
        <p:cxnSp>
          <p:nvCxnSpPr>
            <p:cNvPr id="276503" name="AutoShape 50"/>
            <p:cNvCxnSpPr>
              <a:cxnSpLocks noChangeShapeType="1"/>
              <a:stCxn id="276498" idx="6"/>
              <a:endCxn id="276499" idx="2"/>
            </p:cNvCxnSpPr>
            <p:nvPr/>
          </p:nvCxnSpPr>
          <p:spPr bwMode="auto">
            <a:xfrm>
              <a:off x="4454" y="2143"/>
              <a:ext cx="31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04" name="AutoShape 51"/>
            <p:cNvCxnSpPr>
              <a:cxnSpLocks noChangeShapeType="1"/>
              <a:stCxn id="276498" idx="5"/>
              <a:endCxn id="276500" idx="1"/>
            </p:cNvCxnSpPr>
            <p:nvPr/>
          </p:nvCxnSpPr>
          <p:spPr bwMode="auto">
            <a:xfrm>
              <a:off x="4417" y="2224"/>
              <a:ext cx="425" cy="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05" name="AutoShape 52"/>
            <p:cNvCxnSpPr>
              <a:cxnSpLocks noChangeShapeType="1"/>
              <a:stCxn id="276501" idx="6"/>
              <a:endCxn id="276500" idx="2"/>
            </p:cNvCxnSpPr>
            <p:nvPr/>
          </p:nvCxnSpPr>
          <p:spPr bwMode="auto">
            <a:xfrm flipV="1">
              <a:off x="4316" y="2741"/>
              <a:ext cx="487" cy="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06" name="AutoShape 53"/>
            <p:cNvCxnSpPr>
              <a:cxnSpLocks noChangeShapeType="1"/>
              <a:stCxn id="276501" idx="7"/>
              <a:endCxn id="276499" idx="3"/>
            </p:cNvCxnSpPr>
            <p:nvPr/>
          </p:nvCxnSpPr>
          <p:spPr bwMode="auto">
            <a:xfrm flipV="1">
              <a:off x="4277" y="2224"/>
              <a:ext cx="525" cy="44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6507" name="AutoShape 54"/>
            <p:cNvCxnSpPr>
              <a:cxnSpLocks noChangeShapeType="1"/>
              <a:stCxn id="276501" idx="6"/>
              <a:endCxn id="276502" idx="3"/>
            </p:cNvCxnSpPr>
            <p:nvPr/>
          </p:nvCxnSpPr>
          <p:spPr bwMode="auto">
            <a:xfrm flipH="1" flipV="1">
              <a:off x="4158" y="2487"/>
              <a:ext cx="158" cy="267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6508" name="AutoShape 55"/>
            <p:cNvCxnSpPr>
              <a:cxnSpLocks noChangeShapeType="1"/>
              <a:stCxn id="276502" idx="6"/>
              <a:endCxn id="276499" idx="3"/>
            </p:cNvCxnSpPr>
            <p:nvPr/>
          </p:nvCxnSpPr>
          <p:spPr bwMode="auto">
            <a:xfrm flipV="1">
              <a:off x="4341" y="2224"/>
              <a:ext cx="461" cy="18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57401" name="Line 57"/>
          <p:cNvSpPr>
            <a:spLocks noChangeShapeType="1"/>
          </p:cNvSpPr>
          <p:nvPr/>
        </p:nvSpPr>
        <p:spPr bwMode="auto">
          <a:xfrm>
            <a:off x="1371600" y="2971800"/>
            <a:ext cx="0" cy="172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57402" name="Line 58"/>
          <p:cNvSpPr>
            <a:spLocks noChangeShapeType="1"/>
          </p:cNvSpPr>
          <p:nvPr/>
        </p:nvSpPr>
        <p:spPr bwMode="auto">
          <a:xfrm>
            <a:off x="4191000" y="2971800"/>
            <a:ext cx="0" cy="172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57403" name="Line 59"/>
          <p:cNvSpPr>
            <a:spLocks noChangeShapeType="1"/>
          </p:cNvSpPr>
          <p:nvPr/>
        </p:nvSpPr>
        <p:spPr bwMode="auto">
          <a:xfrm>
            <a:off x="7245350" y="2971800"/>
            <a:ext cx="0" cy="172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57404" name="Rectangle 60"/>
          <p:cNvSpPr>
            <a:spLocks noChangeArrowheads="1"/>
          </p:cNvSpPr>
          <p:nvPr/>
        </p:nvSpPr>
        <p:spPr bwMode="auto">
          <a:xfrm>
            <a:off x="762000" y="2667000"/>
            <a:ext cx="12334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cut size = 2</a:t>
            </a:r>
          </a:p>
        </p:txBody>
      </p:sp>
      <p:sp>
        <p:nvSpPr>
          <p:cNvPr id="3257405" name="Rectangle 61"/>
          <p:cNvSpPr>
            <a:spLocks noChangeArrowheads="1"/>
          </p:cNvSpPr>
          <p:nvPr/>
        </p:nvSpPr>
        <p:spPr bwMode="auto">
          <a:xfrm>
            <a:off x="3581400" y="2667000"/>
            <a:ext cx="12334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cut size = 4</a:t>
            </a:r>
          </a:p>
        </p:txBody>
      </p:sp>
      <p:sp>
        <p:nvSpPr>
          <p:cNvPr id="3257406" name="Rectangle 62"/>
          <p:cNvSpPr>
            <a:spLocks noChangeArrowheads="1"/>
          </p:cNvSpPr>
          <p:nvPr/>
        </p:nvSpPr>
        <p:spPr bwMode="auto">
          <a:xfrm>
            <a:off x="6615113" y="2667000"/>
            <a:ext cx="12334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cut size = 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057146" y="5285232"/>
            <a:ext cx="1010654" cy="1447800"/>
            <a:chOff x="7753350" y="33528"/>
            <a:chExt cx="1372362" cy="1965960"/>
          </a:xfrm>
        </p:grpSpPr>
        <p:pic>
          <p:nvPicPr>
            <p:cNvPr id="52" name="Picture 3" descr="D:\= Master new courses\Master Images\Karp_Cropp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53350" y="33528"/>
              <a:ext cx="1351192" cy="1783080"/>
            </a:xfrm>
            <a:prstGeom prst="rect">
              <a:avLst/>
            </a:prstGeom>
            <a:noFill/>
          </p:spPr>
        </p:pic>
        <p:sp>
          <p:nvSpPr>
            <p:cNvPr id="53" name="Rectangle 4"/>
            <p:cNvSpPr>
              <a:spLocks noChangeArrowheads="1"/>
            </p:cNvSpPr>
            <p:nvPr/>
          </p:nvSpPr>
          <p:spPr bwMode="auto">
            <a:xfrm>
              <a:off x="7830312" y="1770888"/>
              <a:ext cx="1295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en-US" sz="1100" dirty="0" smtClean="0"/>
                <a:t>Richard Karp</a:t>
              </a:r>
            </a:p>
            <a:p>
              <a:pPr marL="342900" indent="-342900" algn="ctr"/>
              <a:endParaRPr 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2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25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32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25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5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325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25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3257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325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25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32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32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32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7386" grpId="0"/>
      <p:bldP spid="3257387" grpId="0"/>
      <p:bldP spid="3257388" grpId="0"/>
      <p:bldP spid="3257401" grpId="0" animBg="1"/>
      <p:bldP spid="3257402" grpId="0" animBg="1"/>
      <p:bldP spid="3257403" grpId="0" animBg="1"/>
      <p:bldP spid="3257404" grpId="0"/>
      <p:bldP spid="3257405" grpId="0"/>
      <p:bldP spid="32574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204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9388" y="0"/>
            <a:ext cx="5713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Maximum Cut</a:t>
            </a: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8372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 [Karp, 1972]: The minimum vertex cover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problem is </a:t>
            </a:r>
            <a:r>
              <a:rPr lang="en-US" sz="3200" b="0">
                <a:solidFill>
                  <a:srgbClr val="FF0000"/>
                </a:solidFill>
              </a:rPr>
              <a:t>NP-complete</a:t>
            </a:r>
            <a:r>
              <a:rPr lang="en-US" sz="3200" b="0"/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The maximum cut problem can be solved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in</a:t>
            </a:r>
            <a:r>
              <a:rPr lang="en-US" sz="3200" b="0">
                <a:solidFill>
                  <a:srgbClr val="3399FF"/>
                </a:solidFill>
              </a:rPr>
              <a:t> polynomial time</a:t>
            </a:r>
            <a:r>
              <a:rPr lang="en-US" sz="3200" b="0"/>
              <a:t> for </a:t>
            </a:r>
            <a:r>
              <a:rPr lang="en-US" sz="3200" b="0">
                <a:solidFill>
                  <a:srgbClr val="3399FF"/>
                </a:solidFill>
              </a:rPr>
              <a:t>planar graphs</a:t>
            </a:r>
            <a:r>
              <a:rPr lang="en-US" sz="3200" b="0"/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The maximum cut problem </a:t>
            </a:r>
            <a:r>
              <a:rPr lang="en-US" sz="3200" b="0">
                <a:solidFill>
                  <a:srgbClr val="FF0000"/>
                </a:solidFill>
              </a:rPr>
              <a:t>can not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	be approximated</a:t>
            </a:r>
            <a:r>
              <a:rPr lang="en-US" sz="3200" b="0"/>
              <a:t> within </a:t>
            </a:r>
            <a:r>
              <a:rPr lang="en-US" sz="3200" b="0">
                <a:latin typeface="Symbol" pitchFamily="18" charset="2"/>
              </a:rPr>
              <a:t>£</a:t>
            </a:r>
            <a:r>
              <a:rPr lang="en-US" sz="3200" b="0"/>
              <a:t> 17/16*OPT unless P=NP.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The maximum cut problem </a:t>
            </a:r>
            <a:r>
              <a:rPr lang="en-US" sz="3200" b="0">
                <a:solidFill>
                  <a:srgbClr val="3399FF"/>
                </a:solidFill>
              </a:rPr>
              <a:t>can be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	approximated</a:t>
            </a:r>
            <a:r>
              <a:rPr lang="en-US" sz="3200" b="0"/>
              <a:t> in polynomial time within </a:t>
            </a:r>
            <a:r>
              <a:rPr lang="en-US" sz="3200" b="0">
                <a:solidFill>
                  <a:srgbClr val="3399FF"/>
                </a:solidFill>
              </a:rPr>
              <a:t>2*OPT</a:t>
            </a:r>
            <a:r>
              <a:rPr lang="en-US" sz="3200" b="0"/>
              <a:t>.</a:t>
            </a:r>
            <a:endParaRPr lang="en-US" sz="3200" b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 The maximum cut problem </a:t>
            </a:r>
            <a:r>
              <a:rPr lang="en-US" sz="3200" b="0">
                <a:solidFill>
                  <a:srgbClr val="3399FF"/>
                </a:solidFill>
              </a:rPr>
              <a:t>can be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	approximated</a:t>
            </a:r>
            <a:r>
              <a:rPr lang="en-US" sz="3200" b="0"/>
              <a:t> in polynomial time within </a:t>
            </a:r>
            <a:r>
              <a:rPr lang="en-US" sz="3200" b="0">
                <a:solidFill>
                  <a:srgbClr val="3399FF"/>
                </a:solidFill>
              </a:rPr>
              <a:t>1.14*OPT</a:t>
            </a:r>
            <a:r>
              <a:rPr lang="en-US" sz="3200" b="0"/>
              <a:t>.</a:t>
            </a:r>
            <a:endParaRPr lang="en-US" sz="1200" b="0"/>
          </a:p>
        </p:txBody>
      </p:sp>
      <p:sp>
        <p:nvSpPr>
          <p:cNvPr id="3258373" name="Rectangle 5"/>
          <p:cNvSpPr>
            <a:spLocks noChangeArrowheads="1"/>
          </p:cNvSpPr>
          <p:nvPr/>
        </p:nvSpPr>
        <p:spPr bwMode="auto">
          <a:xfrm>
            <a:off x="4800600" y="4200525"/>
            <a:ext cx="1922463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>
                <a:solidFill>
                  <a:srgbClr val="3399FF"/>
                </a:solidFill>
              </a:rPr>
              <a:t>=1.0625*OPT</a:t>
            </a:r>
          </a:p>
        </p:txBody>
      </p:sp>
      <p:sp>
        <p:nvSpPr>
          <p:cNvPr id="3258374" name="Oval 6"/>
          <p:cNvSpPr>
            <a:spLocks noChangeArrowheads="1"/>
          </p:cNvSpPr>
          <p:nvPr/>
        </p:nvSpPr>
        <p:spPr bwMode="auto">
          <a:xfrm>
            <a:off x="7086600" y="4965700"/>
            <a:ext cx="1447800" cy="60960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2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2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258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258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2583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2583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2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2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8373" grpId="0"/>
      <p:bldP spid="325837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Maximum Cut</a:t>
            </a:r>
          </a:p>
        </p:txBody>
      </p:sp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9396" name="Rectangle 4"/>
          <p:cNvSpPr>
            <a:spLocks noChangeArrowheads="1"/>
          </p:cNvSpPr>
          <p:nvPr/>
        </p:nvSpPr>
        <p:spPr bwMode="auto">
          <a:xfrm>
            <a:off x="76200" y="685800"/>
            <a:ext cx="906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Algorithm</a:t>
            </a:r>
            <a:r>
              <a:rPr lang="en-US" sz="3200" b="0"/>
              <a:t>: 2*OPT approximation for maximum cut:</a:t>
            </a:r>
          </a:p>
          <a:p>
            <a:pPr marL="990600" lvl="1" indent="-5334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/>
              <a:t>Start with an arbitrary node partition</a:t>
            </a:r>
          </a:p>
          <a:p>
            <a:pPr marL="990600" lvl="1" indent="-53340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>
                <a:solidFill>
                  <a:srgbClr val="3399FF"/>
                </a:solidFill>
              </a:rPr>
              <a:t>If</a:t>
            </a:r>
            <a:r>
              <a:rPr lang="en-US" sz="3000" b="0"/>
              <a:t> moving an arbitrary node across the partition</a:t>
            </a:r>
          </a:p>
          <a:p>
            <a:pPr marL="990600" lvl="1" indent="-5334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000" b="0"/>
              <a:t>	will improve the cut, </a:t>
            </a:r>
            <a:r>
              <a:rPr lang="en-US" sz="3000" b="0">
                <a:solidFill>
                  <a:srgbClr val="3399FF"/>
                </a:solidFill>
              </a:rPr>
              <a:t>then</a:t>
            </a:r>
            <a:r>
              <a:rPr lang="en-US" sz="3000" b="0"/>
              <a:t> do so</a:t>
            </a:r>
          </a:p>
          <a:p>
            <a:pPr marL="990600" lvl="1" indent="-53340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>
                <a:solidFill>
                  <a:srgbClr val="FF00FF"/>
                </a:solidFill>
              </a:rPr>
              <a:t>Repeat</a:t>
            </a:r>
            <a:r>
              <a:rPr lang="en-US" sz="3000" b="0"/>
              <a:t> until no further improvement is possible</a:t>
            </a:r>
          </a:p>
        </p:txBody>
      </p:sp>
      <p:sp>
        <p:nvSpPr>
          <p:cNvPr id="3259409" name="Rectangle 17"/>
          <p:cNvSpPr>
            <a:spLocks noChangeArrowheads="1"/>
          </p:cNvSpPr>
          <p:nvPr/>
        </p:nvSpPr>
        <p:spPr bwMode="auto">
          <a:xfrm>
            <a:off x="76200" y="57912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Idea</a:t>
            </a:r>
            <a:r>
              <a:rPr lang="en-US" sz="3200" b="0"/>
              <a:t>: final cut must contain at least half of all edges.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>
                <a:latin typeface="Symbol" pitchFamily="18" charset="2"/>
              </a:rPr>
              <a:t>Þ</a:t>
            </a:r>
            <a:r>
              <a:rPr lang="en-US" sz="3200" b="0"/>
              <a:t> Heuristic solution is no worse than 2*OPT.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533400" y="4003675"/>
            <a:ext cx="2133600" cy="1293813"/>
            <a:chOff x="3120" y="1728"/>
            <a:chExt cx="1584" cy="960"/>
          </a:xfrm>
        </p:grpSpPr>
        <p:sp>
          <p:nvSpPr>
            <p:cNvPr id="278568" name="Oval 56"/>
            <p:cNvSpPr>
              <a:spLocks noChangeArrowheads="1"/>
            </p:cNvSpPr>
            <p:nvPr/>
          </p:nvSpPr>
          <p:spPr bwMode="auto">
            <a:xfrm>
              <a:off x="3312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278569" name="Oval 57"/>
            <p:cNvSpPr>
              <a:spLocks noChangeArrowheads="1"/>
            </p:cNvSpPr>
            <p:nvPr/>
          </p:nvSpPr>
          <p:spPr bwMode="auto">
            <a:xfrm>
              <a:off x="3936" y="172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278570" name="Oval 58"/>
            <p:cNvSpPr>
              <a:spLocks noChangeArrowheads="1"/>
            </p:cNvSpPr>
            <p:nvPr/>
          </p:nvSpPr>
          <p:spPr bwMode="auto">
            <a:xfrm>
              <a:off x="3120" y="2256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78571" name="Oval 59"/>
            <p:cNvSpPr>
              <a:spLocks noChangeArrowheads="1"/>
            </p:cNvSpPr>
            <p:nvPr/>
          </p:nvSpPr>
          <p:spPr bwMode="auto">
            <a:xfrm>
              <a:off x="3888" y="2448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78572" name="Oval 60"/>
            <p:cNvSpPr>
              <a:spLocks noChangeArrowheads="1"/>
            </p:cNvSpPr>
            <p:nvPr/>
          </p:nvSpPr>
          <p:spPr bwMode="auto">
            <a:xfrm>
              <a:off x="4464" y="2160"/>
              <a:ext cx="240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E</a:t>
              </a:r>
            </a:p>
          </p:txBody>
        </p:sp>
        <p:cxnSp>
          <p:nvCxnSpPr>
            <p:cNvPr id="278573" name="AutoShape 61"/>
            <p:cNvCxnSpPr>
              <a:cxnSpLocks noChangeShapeType="1"/>
              <a:stCxn id="278568" idx="6"/>
              <a:endCxn id="278569" idx="2"/>
            </p:cNvCxnSpPr>
            <p:nvPr/>
          </p:nvCxnSpPr>
          <p:spPr bwMode="auto">
            <a:xfrm>
              <a:off x="3561" y="1848"/>
              <a:ext cx="36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74" name="AutoShape 62"/>
            <p:cNvCxnSpPr>
              <a:cxnSpLocks noChangeShapeType="1"/>
              <a:stCxn id="278568" idx="3"/>
              <a:endCxn id="278570" idx="0"/>
            </p:cNvCxnSpPr>
            <p:nvPr/>
          </p:nvCxnSpPr>
          <p:spPr bwMode="auto">
            <a:xfrm flipH="1">
              <a:off x="3240" y="1942"/>
              <a:ext cx="107" cy="3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75" name="AutoShape 63"/>
            <p:cNvCxnSpPr>
              <a:cxnSpLocks noChangeShapeType="1"/>
              <a:stCxn id="278571" idx="2"/>
              <a:endCxn id="278570" idx="5"/>
            </p:cNvCxnSpPr>
            <p:nvPr/>
          </p:nvCxnSpPr>
          <p:spPr bwMode="auto">
            <a:xfrm flipH="1" flipV="1">
              <a:off x="3325" y="2470"/>
              <a:ext cx="554" cy="9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76" name="AutoShape 64"/>
            <p:cNvCxnSpPr>
              <a:cxnSpLocks noChangeShapeType="1"/>
              <a:stCxn id="278571" idx="0"/>
              <a:endCxn id="278569" idx="4"/>
            </p:cNvCxnSpPr>
            <p:nvPr/>
          </p:nvCxnSpPr>
          <p:spPr bwMode="auto">
            <a:xfrm flipV="1">
              <a:off x="4008" y="1977"/>
              <a:ext cx="48" cy="4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77" name="AutoShape 65"/>
            <p:cNvCxnSpPr>
              <a:cxnSpLocks noChangeShapeType="1"/>
              <a:stCxn id="278571" idx="6"/>
              <a:endCxn id="278572" idx="3"/>
            </p:cNvCxnSpPr>
            <p:nvPr/>
          </p:nvCxnSpPr>
          <p:spPr bwMode="auto">
            <a:xfrm flipV="1">
              <a:off x="4137" y="2374"/>
              <a:ext cx="362" cy="19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78578" name="AutoShape 66"/>
            <p:cNvCxnSpPr>
              <a:cxnSpLocks noChangeShapeType="1"/>
              <a:stCxn id="278572" idx="1"/>
              <a:endCxn id="278569" idx="5"/>
            </p:cNvCxnSpPr>
            <p:nvPr/>
          </p:nvCxnSpPr>
          <p:spPr bwMode="auto">
            <a:xfrm flipH="1" flipV="1">
              <a:off x="4141" y="1942"/>
              <a:ext cx="358" cy="24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59459" name="Rectangle 67"/>
          <p:cNvSpPr>
            <a:spLocks noChangeArrowheads="1"/>
          </p:cNvSpPr>
          <p:nvPr/>
        </p:nvSpPr>
        <p:spPr bwMode="auto">
          <a:xfrm>
            <a:off x="673100" y="5348288"/>
            <a:ext cx="1833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3399FF"/>
                </a:solidFill>
              </a:rPr>
              <a:t>Input graph</a:t>
            </a:r>
            <a:endParaRPr lang="en-US" sz="2000" b="0">
              <a:solidFill>
                <a:srgbClr val="3399FF"/>
              </a:solidFill>
            </a:endParaRPr>
          </a:p>
        </p:txBody>
      </p:sp>
      <p:sp>
        <p:nvSpPr>
          <p:cNvPr id="3259460" name="Rectangle 68"/>
          <p:cNvSpPr>
            <a:spLocks noChangeArrowheads="1"/>
          </p:cNvSpPr>
          <p:nvPr/>
        </p:nvSpPr>
        <p:spPr bwMode="auto">
          <a:xfrm>
            <a:off x="2971800" y="5348288"/>
            <a:ext cx="2719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3399FF"/>
                </a:solidFill>
              </a:rPr>
              <a:t>Heuristic solution</a:t>
            </a:r>
          </a:p>
        </p:txBody>
      </p:sp>
      <p:sp>
        <p:nvSpPr>
          <p:cNvPr id="3259461" name="Rectangle 69"/>
          <p:cNvSpPr>
            <a:spLocks noChangeArrowheads="1"/>
          </p:cNvSpPr>
          <p:nvPr/>
        </p:nvSpPr>
        <p:spPr bwMode="auto">
          <a:xfrm>
            <a:off x="6172200" y="5348288"/>
            <a:ext cx="2581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3399FF"/>
                </a:solidFill>
              </a:rPr>
              <a:t>Optimal solution</a:t>
            </a:r>
          </a:p>
        </p:txBody>
      </p:sp>
      <p:sp>
        <p:nvSpPr>
          <p:cNvPr id="3259473" name="Line 81"/>
          <p:cNvSpPr>
            <a:spLocks noChangeShapeType="1"/>
          </p:cNvSpPr>
          <p:nvPr/>
        </p:nvSpPr>
        <p:spPr bwMode="auto">
          <a:xfrm>
            <a:off x="1371600" y="3733800"/>
            <a:ext cx="0" cy="172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59474" name="Line 82"/>
          <p:cNvSpPr>
            <a:spLocks noChangeShapeType="1"/>
          </p:cNvSpPr>
          <p:nvPr/>
        </p:nvSpPr>
        <p:spPr bwMode="auto">
          <a:xfrm>
            <a:off x="4191000" y="3733800"/>
            <a:ext cx="0" cy="172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59476" name="Rectangle 84"/>
          <p:cNvSpPr>
            <a:spLocks noChangeArrowheads="1"/>
          </p:cNvSpPr>
          <p:nvPr/>
        </p:nvSpPr>
        <p:spPr bwMode="auto">
          <a:xfrm>
            <a:off x="762000" y="3429000"/>
            <a:ext cx="12334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cut size = 2</a:t>
            </a:r>
          </a:p>
        </p:txBody>
      </p:sp>
      <p:sp>
        <p:nvSpPr>
          <p:cNvPr id="3259477" name="Rectangle 85"/>
          <p:cNvSpPr>
            <a:spLocks noChangeArrowheads="1"/>
          </p:cNvSpPr>
          <p:nvPr/>
        </p:nvSpPr>
        <p:spPr bwMode="auto">
          <a:xfrm>
            <a:off x="3581400" y="3429000"/>
            <a:ext cx="12334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cut size = 3</a:t>
            </a:r>
          </a:p>
        </p:txBody>
      </p: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3352800" y="4038600"/>
            <a:ext cx="1422400" cy="1293813"/>
            <a:chOff x="2112" y="2524"/>
            <a:chExt cx="896" cy="815"/>
          </a:xfrm>
        </p:grpSpPr>
        <p:sp>
          <p:nvSpPr>
            <p:cNvPr id="278557" name="Oval 88"/>
            <p:cNvSpPr>
              <a:spLocks noChangeArrowheads="1"/>
            </p:cNvSpPr>
            <p:nvPr/>
          </p:nvSpPr>
          <p:spPr bwMode="auto">
            <a:xfrm>
              <a:off x="2275" y="2524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278558" name="Oval 89"/>
            <p:cNvSpPr>
              <a:spLocks noChangeArrowheads="1"/>
            </p:cNvSpPr>
            <p:nvPr/>
          </p:nvSpPr>
          <p:spPr bwMode="auto">
            <a:xfrm>
              <a:off x="2804" y="2524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278559" name="Oval 90"/>
            <p:cNvSpPr>
              <a:spLocks noChangeArrowheads="1"/>
            </p:cNvSpPr>
            <p:nvPr/>
          </p:nvSpPr>
          <p:spPr bwMode="auto">
            <a:xfrm>
              <a:off x="2112" y="2972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78560" name="Oval 91"/>
            <p:cNvSpPr>
              <a:spLocks noChangeArrowheads="1"/>
            </p:cNvSpPr>
            <p:nvPr/>
          </p:nvSpPr>
          <p:spPr bwMode="auto">
            <a:xfrm>
              <a:off x="2764" y="3135"/>
              <a:ext cx="203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78561" name="Oval 92"/>
            <p:cNvSpPr>
              <a:spLocks noChangeArrowheads="1"/>
            </p:cNvSpPr>
            <p:nvPr/>
          </p:nvSpPr>
          <p:spPr bwMode="auto">
            <a:xfrm>
              <a:off x="2376" y="2832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E</a:t>
              </a:r>
            </a:p>
          </p:txBody>
        </p:sp>
        <p:cxnSp>
          <p:nvCxnSpPr>
            <p:cNvPr id="278562" name="AutoShape 93"/>
            <p:cNvCxnSpPr>
              <a:cxnSpLocks noChangeShapeType="1"/>
              <a:stCxn id="278557" idx="6"/>
              <a:endCxn id="278558" idx="2"/>
            </p:cNvCxnSpPr>
            <p:nvPr/>
          </p:nvCxnSpPr>
          <p:spPr bwMode="auto">
            <a:xfrm>
              <a:off x="2486" y="2626"/>
              <a:ext cx="31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63" name="AutoShape 94"/>
            <p:cNvCxnSpPr>
              <a:cxnSpLocks noChangeShapeType="1"/>
              <a:stCxn id="278557" idx="3"/>
              <a:endCxn id="278559" idx="0"/>
            </p:cNvCxnSpPr>
            <p:nvPr/>
          </p:nvCxnSpPr>
          <p:spPr bwMode="auto">
            <a:xfrm flipH="1">
              <a:off x="2214" y="2706"/>
              <a:ext cx="91" cy="25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64" name="AutoShape 95"/>
            <p:cNvCxnSpPr>
              <a:cxnSpLocks noChangeShapeType="1"/>
              <a:stCxn id="278560" idx="2"/>
              <a:endCxn id="278559" idx="5"/>
            </p:cNvCxnSpPr>
            <p:nvPr/>
          </p:nvCxnSpPr>
          <p:spPr bwMode="auto">
            <a:xfrm flipH="1" flipV="1">
              <a:off x="2286" y="3154"/>
              <a:ext cx="470" cy="8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65" name="AutoShape 96"/>
            <p:cNvCxnSpPr>
              <a:cxnSpLocks noChangeShapeType="1"/>
              <a:stCxn id="278560" idx="0"/>
              <a:endCxn id="278558" idx="4"/>
            </p:cNvCxnSpPr>
            <p:nvPr/>
          </p:nvCxnSpPr>
          <p:spPr bwMode="auto">
            <a:xfrm flipV="1">
              <a:off x="2865" y="2735"/>
              <a:ext cx="41" cy="3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66" name="AutoShape 97"/>
            <p:cNvCxnSpPr>
              <a:cxnSpLocks noChangeShapeType="1"/>
              <a:stCxn id="278560" idx="6"/>
              <a:endCxn id="278561" idx="3"/>
            </p:cNvCxnSpPr>
            <p:nvPr/>
          </p:nvCxnSpPr>
          <p:spPr bwMode="auto">
            <a:xfrm flipH="1" flipV="1">
              <a:off x="2406" y="3015"/>
              <a:ext cx="570" cy="222"/>
            </a:xfrm>
            <a:prstGeom prst="straightConnector1">
              <a:avLst/>
            </a:prstGeom>
            <a:noFill/>
            <a:ln w="19050">
              <a:noFill/>
              <a:round/>
              <a:headEnd/>
              <a:tailEnd/>
            </a:ln>
          </p:spPr>
        </p:cxnSp>
        <p:cxnSp>
          <p:nvCxnSpPr>
            <p:cNvPr id="278567" name="AutoShape 98"/>
            <p:cNvCxnSpPr>
              <a:cxnSpLocks noChangeShapeType="1"/>
              <a:stCxn id="278561" idx="7"/>
              <a:endCxn id="278558" idx="3"/>
            </p:cNvCxnSpPr>
            <p:nvPr/>
          </p:nvCxnSpPr>
          <p:spPr bwMode="auto">
            <a:xfrm flipV="1">
              <a:off x="2550" y="2707"/>
              <a:ext cx="284" cy="14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" name="Group 114"/>
          <p:cNvGrpSpPr>
            <a:grpSpLocks/>
          </p:cNvGrpSpPr>
          <p:nvPr/>
        </p:nvGrpSpPr>
        <p:grpSpPr bwMode="auto">
          <a:xfrm>
            <a:off x="6515100" y="4002088"/>
            <a:ext cx="1447800" cy="1293812"/>
            <a:chOff x="4104" y="2521"/>
            <a:chExt cx="912" cy="815"/>
          </a:xfrm>
        </p:grpSpPr>
        <p:sp>
          <p:nvSpPr>
            <p:cNvPr id="278546" name="Oval 100"/>
            <p:cNvSpPr>
              <a:spLocks noChangeArrowheads="1"/>
            </p:cNvSpPr>
            <p:nvPr/>
          </p:nvSpPr>
          <p:spPr bwMode="auto">
            <a:xfrm>
              <a:off x="4243" y="2521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A</a:t>
              </a:r>
            </a:p>
          </p:txBody>
        </p:sp>
        <p:sp>
          <p:nvSpPr>
            <p:cNvPr id="278547" name="Oval 101"/>
            <p:cNvSpPr>
              <a:spLocks noChangeArrowheads="1"/>
            </p:cNvSpPr>
            <p:nvPr/>
          </p:nvSpPr>
          <p:spPr bwMode="auto">
            <a:xfrm>
              <a:off x="4772" y="2521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278548" name="Oval 102"/>
            <p:cNvSpPr>
              <a:spLocks noChangeArrowheads="1"/>
            </p:cNvSpPr>
            <p:nvPr/>
          </p:nvSpPr>
          <p:spPr bwMode="auto">
            <a:xfrm>
              <a:off x="4812" y="3119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78549" name="Oval 103"/>
            <p:cNvSpPr>
              <a:spLocks noChangeArrowheads="1"/>
            </p:cNvSpPr>
            <p:nvPr/>
          </p:nvSpPr>
          <p:spPr bwMode="auto">
            <a:xfrm>
              <a:off x="4104" y="3132"/>
              <a:ext cx="203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78550" name="Oval 104"/>
            <p:cNvSpPr>
              <a:spLocks noChangeArrowheads="1"/>
            </p:cNvSpPr>
            <p:nvPr/>
          </p:nvSpPr>
          <p:spPr bwMode="auto">
            <a:xfrm>
              <a:off x="4128" y="2784"/>
              <a:ext cx="204" cy="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E</a:t>
              </a:r>
            </a:p>
          </p:txBody>
        </p:sp>
        <p:cxnSp>
          <p:nvCxnSpPr>
            <p:cNvPr id="278551" name="AutoShape 105"/>
            <p:cNvCxnSpPr>
              <a:cxnSpLocks noChangeShapeType="1"/>
              <a:stCxn id="278546" idx="6"/>
              <a:endCxn id="278547" idx="2"/>
            </p:cNvCxnSpPr>
            <p:nvPr/>
          </p:nvCxnSpPr>
          <p:spPr bwMode="auto">
            <a:xfrm>
              <a:off x="4454" y="2623"/>
              <a:ext cx="31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52" name="AutoShape 106"/>
            <p:cNvCxnSpPr>
              <a:cxnSpLocks noChangeShapeType="1"/>
              <a:stCxn id="278546" idx="5"/>
              <a:endCxn id="278548" idx="1"/>
            </p:cNvCxnSpPr>
            <p:nvPr/>
          </p:nvCxnSpPr>
          <p:spPr bwMode="auto">
            <a:xfrm>
              <a:off x="4417" y="2704"/>
              <a:ext cx="425" cy="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53" name="AutoShape 107"/>
            <p:cNvCxnSpPr>
              <a:cxnSpLocks noChangeShapeType="1"/>
              <a:stCxn id="278549" idx="6"/>
              <a:endCxn id="278548" idx="2"/>
            </p:cNvCxnSpPr>
            <p:nvPr/>
          </p:nvCxnSpPr>
          <p:spPr bwMode="auto">
            <a:xfrm flipV="1">
              <a:off x="4316" y="3221"/>
              <a:ext cx="487" cy="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54" name="AutoShape 108"/>
            <p:cNvCxnSpPr>
              <a:cxnSpLocks noChangeShapeType="1"/>
              <a:stCxn id="278549" idx="7"/>
              <a:endCxn id="278547" idx="3"/>
            </p:cNvCxnSpPr>
            <p:nvPr/>
          </p:nvCxnSpPr>
          <p:spPr bwMode="auto">
            <a:xfrm flipV="1">
              <a:off x="4277" y="2704"/>
              <a:ext cx="525" cy="44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8555" name="AutoShape 109"/>
            <p:cNvCxnSpPr>
              <a:cxnSpLocks noChangeShapeType="1"/>
              <a:stCxn id="278549" idx="6"/>
              <a:endCxn id="278550" idx="3"/>
            </p:cNvCxnSpPr>
            <p:nvPr/>
          </p:nvCxnSpPr>
          <p:spPr bwMode="auto">
            <a:xfrm flipH="1" flipV="1">
              <a:off x="4158" y="2967"/>
              <a:ext cx="158" cy="267"/>
            </a:xfrm>
            <a:prstGeom prst="straightConnector1">
              <a:avLst/>
            </a:prstGeom>
            <a:noFill/>
            <a:ln w="19050">
              <a:noFill/>
              <a:round/>
              <a:headEnd/>
              <a:tailEnd/>
            </a:ln>
          </p:spPr>
        </p:cxnSp>
        <p:cxnSp>
          <p:nvCxnSpPr>
            <p:cNvPr id="278556" name="AutoShape 110"/>
            <p:cNvCxnSpPr>
              <a:cxnSpLocks noChangeShapeType="1"/>
              <a:stCxn id="278550" idx="6"/>
              <a:endCxn id="278547" idx="3"/>
            </p:cNvCxnSpPr>
            <p:nvPr/>
          </p:nvCxnSpPr>
          <p:spPr bwMode="auto">
            <a:xfrm flipV="1">
              <a:off x="4341" y="2704"/>
              <a:ext cx="461" cy="18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59503" name="Line 111"/>
          <p:cNvSpPr>
            <a:spLocks noChangeShapeType="1"/>
          </p:cNvSpPr>
          <p:nvPr/>
        </p:nvSpPr>
        <p:spPr bwMode="auto">
          <a:xfrm>
            <a:off x="7245350" y="3733800"/>
            <a:ext cx="0" cy="172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59504" name="Rectangle 112"/>
          <p:cNvSpPr>
            <a:spLocks noChangeArrowheads="1"/>
          </p:cNvSpPr>
          <p:nvPr/>
        </p:nvSpPr>
        <p:spPr bwMode="auto">
          <a:xfrm>
            <a:off x="6615113" y="3429000"/>
            <a:ext cx="12334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FF0000"/>
                </a:solidFill>
              </a:rPr>
              <a:t>cut size = 5</a:t>
            </a:r>
          </a:p>
        </p:txBody>
      </p:sp>
      <p:sp>
        <p:nvSpPr>
          <p:cNvPr id="51" name="Rectangle 50"/>
          <p:cNvSpPr/>
          <p:nvPr/>
        </p:nvSpPr>
        <p:spPr>
          <a:xfrm rot="19937167">
            <a:off x="7918206" y="6074437"/>
            <a:ext cx="1165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2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2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2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325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25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2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32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25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32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325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325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3259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3259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9459" grpId="0"/>
      <p:bldP spid="3259460" grpId="0"/>
      <p:bldP spid="3259461" grpId="0"/>
      <p:bldP spid="3259473" grpId="0" animBg="1"/>
      <p:bldP spid="3259474" grpId="0" animBg="1"/>
      <p:bldP spid="3259476" grpId="0"/>
      <p:bldP spid="3259477" grpId="0"/>
      <p:bldP spid="3259503" grpId="0" animBg="1"/>
      <p:bldP spid="3259504" grpId="0"/>
      <p:bldP spid="5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Approximate Traveling Salesperson</a:t>
            </a:r>
          </a:p>
        </p:txBody>
      </p:sp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5425" name="Rectangle 17"/>
          <p:cNvSpPr>
            <a:spLocks noChangeArrowheads="1"/>
          </p:cNvSpPr>
          <p:nvPr/>
        </p:nvSpPr>
        <p:spPr bwMode="auto">
          <a:xfrm>
            <a:off x="76200" y="5135563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Analysis</a:t>
            </a:r>
            <a:r>
              <a:rPr lang="en-US" sz="3200" b="0"/>
              <a:t>:</a:t>
            </a:r>
            <a:endParaRPr lang="en-US" sz="3200" b="0">
              <a:solidFill>
                <a:srgbClr val="FF00FF"/>
              </a:solidFill>
            </a:endParaRPr>
          </a:p>
        </p:txBody>
      </p:sp>
      <p:sp>
        <p:nvSpPr>
          <p:cNvPr id="785450" name="Rectangle 42"/>
          <p:cNvSpPr>
            <a:spLocks noChangeArrowheads="1"/>
          </p:cNvSpPr>
          <p:nvPr/>
        </p:nvSpPr>
        <p:spPr bwMode="auto">
          <a:xfrm>
            <a:off x="76200" y="762000"/>
            <a:ext cx="8731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>
                <a:solidFill>
                  <a:srgbClr val="FF00FF"/>
                </a:solidFill>
              </a:rPr>
              <a:t>Traveling salesperson problem</a:t>
            </a:r>
            <a:r>
              <a:rPr lang="en-US" sz="3100" b="0"/>
              <a:t>: given a pointset, find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100" b="0"/>
              <a:t>	shortest tour that visits every point exactly once.</a:t>
            </a:r>
          </a:p>
        </p:txBody>
      </p:sp>
      <p:sp>
        <p:nvSpPr>
          <p:cNvPr id="785498" name="Rectangle 90"/>
          <p:cNvSpPr>
            <a:spLocks noChangeArrowheads="1"/>
          </p:cNvSpPr>
          <p:nvPr/>
        </p:nvSpPr>
        <p:spPr bwMode="auto">
          <a:xfrm>
            <a:off x="76200" y="1981200"/>
            <a:ext cx="502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2*OPT</a:t>
            </a:r>
            <a:r>
              <a:rPr lang="en-US" sz="3200" b="0">
                <a:solidFill>
                  <a:srgbClr val="FF0000"/>
                </a:solidFill>
              </a:rPr>
              <a:t> metric </a:t>
            </a:r>
            <a:r>
              <a:rPr lang="en-US" sz="3200" b="0">
                <a:solidFill>
                  <a:srgbClr val="FF00FF"/>
                </a:solidFill>
              </a:rPr>
              <a:t>TSP</a:t>
            </a:r>
            <a:r>
              <a:rPr lang="en-US" sz="3200" b="0">
                <a:solidFill>
                  <a:srgbClr val="FF0000"/>
                </a:solidFill>
              </a:rPr>
              <a:t> heuristic</a:t>
            </a:r>
            <a:r>
              <a:rPr lang="en-US" sz="3200" b="0"/>
              <a:t>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/>
              <a:t>Compute </a:t>
            </a:r>
            <a:r>
              <a:rPr lang="en-US" sz="3000" b="0">
                <a:solidFill>
                  <a:srgbClr val="3399FF"/>
                </a:solidFill>
              </a:rPr>
              <a:t>MST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>
                <a:solidFill>
                  <a:srgbClr val="33CC33"/>
                </a:solidFill>
              </a:rPr>
              <a:t>T = Traverse </a:t>
            </a:r>
            <a:r>
              <a:rPr lang="en-US" sz="3000" b="0"/>
              <a:t>MST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>
                <a:solidFill>
                  <a:srgbClr val="FF0000"/>
                </a:solidFill>
              </a:rPr>
              <a:t>S</a:t>
            </a:r>
            <a:r>
              <a:rPr lang="en-US" sz="3000" b="0"/>
              <a:t> = </a:t>
            </a:r>
            <a:r>
              <a:rPr lang="en-US" sz="3000" b="0">
                <a:solidFill>
                  <a:srgbClr val="FF0000"/>
                </a:solidFill>
              </a:rPr>
              <a:t>shortcut</a:t>
            </a:r>
            <a:r>
              <a:rPr lang="en-US" sz="3000" b="0"/>
              <a:t> tour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3000" b="0"/>
              <a:t>Output </a:t>
            </a:r>
            <a:r>
              <a:rPr lang="en-US" sz="3000" b="0">
                <a:solidFill>
                  <a:srgbClr val="FF0000"/>
                </a:solidFill>
              </a:rPr>
              <a:t>S</a:t>
            </a:r>
          </a:p>
        </p:txBody>
      </p:sp>
      <p:grpSp>
        <p:nvGrpSpPr>
          <p:cNvPr id="2" name="Group 95"/>
          <p:cNvGrpSpPr>
            <a:grpSpLocks/>
          </p:cNvGrpSpPr>
          <p:nvPr/>
        </p:nvGrpSpPr>
        <p:grpSpPr bwMode="auto">
          <a:xfrm>
            <a:off x="4567238" y="2181225"/>
            <a:ext cx="3738562" cy="2497138"/>
            <a:chOff x="2817" y="1370"/>
            <a:chExt cx="2446" cy="1573"/>
          </a:xfrm>
        </p:grpSpPr>
        <p:cxnSp>
          <p:nvCxnSpPr>
            <p:cNvPr id="279696" name="AutoShape 14"/>
            <p:cNvCxnSpPr>
              <a:cxnSpLocks noChangeShapeType="1"/>
              <a:stCxn id="279694" idx="6"/>
              <a:endCxn id="279692" idx="2"/>
            </p:cNvCxnSpPr>
            <p:nvPr/>
          </p:nvCxnSpPr>
          <p:spPr bwMode="auto">
            <a:xfrm flipV="1">
              <a:off x="2817" y="2112"/>
              <a:ext cx="558" cy="97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697" name="AutoShape 16"/>
            <p:cNvCxnSpPr>
              <a:cxnSpLocks noChangeShapeType="1"/>
              <a:stCxn id="279680" idx="3"/>
              <a:endCxn id="279693" idx="7"/>
            </p:cNvCxnSpPr>
            <p:nvPr/>
          </p:nvCxnSpPr>
          <p:spPr bwMode="auto">
            <a:xfrm flipH="1">
              <a:off x="3953" y="1370"/>
              <a:ext cx="182" cy="308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698" name="AutoShape 72"/>
            <p:cNvCxnSpPr>
              <a:cxnSpLocks noChangeShapeType="1"/>
              <a:stCxn id="279689" idx="5"/>
              <a:endCxn id="279690" idx="0"/>
            </p:cNvCxnSpPr>
            <p:nvPr/>
          </p:nvCxnSpPr>
          <p:spPr bwMode="auto">
            <a:xfrm>
              <a:off x="3209" y="2498"/>
              <a:ext cx="127" cy="373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699" name="AutoShape 73"/>
            <p:cNvCxnSpPr>
              <a:cxnSpLocks noChangeShapeType="1"/>
              <a:stCxn id="279689" idx="7"/>
              <a:endCxn id="279692" idx="3"/>
            </p:cNvCxnSpPr>
            <p:nvPr/>
          </p:nvCxnSpPr>
          <p:spPr bwMode="auto">
            <a:xfrm flipV="1">
              <a:off x="3209" y="2137"/>
              <a:ext cx="182" cy="309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0" name="AutoShape 74"/>
            <p:cNvCxnSpPr>
              <a:cxnSpLocks noChangeShapeType="1"/>
              <a:stCxn id="279692" idx="5"/>
              <a:endCxn id="279685" idx="0"/>
            </p:cNvCxnSpPr>
            <p:nvPr/>
          </p:nvCxnSpPr>
          <p:spPr bwMode="auto">
            <a:xfrm>
              <a:off x="3424" y="2137"/>
              <a:ext cx="128" cy="30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1" name="AutoShape 75"/>
            <p:cNvCxnSpPr>
              <a:cxnSpLocks noChangeShapeType="1"/>
              <a:stCxn id="279692" idx="7"/>
              <a:endCxn id="279693" idx="3"/>
            </p:cNvCxnSpPr>
            <p:nvPr/>
          </p:nvCxnSpPr>
          <p:spPr bwMode="auto">
            <a:xfrm flipV="1">
              <a:off x="3424" y="1730"/>
              <a:ext cx="495" cy="356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2" name="AutoShape 77"/>
            <p:cNvCxnSpPr>
              <a:cxnSpLocks noChangeShapeType="1"/>
              <a:stCxn id="279691" idx="7"/>
              <a:endCxn id="279684" idx="3"/>
            </p:cNvCxnSpPr>
            <p:nvPr/>
          </p:nvCxnSpPr>
          <p:spPr bwMode="auto">
            <a:xfrm flipV="1">
              <a:off x="4097" y="2306"/>
              <a:ext cx="230" cy="21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3" name="AutoShape 83"/>
            <p:cNvCxnSpPr>
              <a:cxnSpLocks noChangeShapeType="1"/>
              <a:stCxn id="279681" idx="0"/>
              <a:endCxn id="279686" idx="4"/>
            </p:cNvCxnSpPr>
            <p:nvPr/>
          </p:nvCxnSpPr>
          <p:spPr bwMode="auto">
            <a:xfrm flipV="1">
              <a:off x="4632" y="2601"/>
              <a:ext cx="0" cy="34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4" name="AutoShape 84"/>
            <p:cNvCxnSpPr>
              <a:cxnSpLocks noChangeShapeType="1"/>
              <a:stCxn id="279682" idx="1"/>
              <a:endCxn id="279680" idx="5"/>
            </p:cNvCxnSpPr>
            <p:nvPr/>
          </p:nvCxnSpPr>
          <p:spPr bwMode="auto">
            <a:xfrm flipH="1" flipV="1">
              <a:off x="4169" y="1370"/>
              <a:ext cx="302" cy="236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5" name="AutoShape 85"/>
            <p:cNvCxnSpPr>
              <a:cxnSpLocks noChangeShapeType="1"/>
              <a:stCxn id="279683" idx="7"/>
              <a:endCxn id="279682" idx="3"/>
            </p:cNvCxnSpPr>
            <p:nvPr/>
          </p:nvCxnSpPr>
          <p:spPr bwMode="auto">
            <a:xfrm flipV="1">
              <a:off x="4385" y="1658"/>
              <a:ext cx="86" cy="308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6" name="AutoShape 86"/>
            <p:cNvCxnSpPr>
              <a:cxnSpLocks noChangeShapeType="1"/>
              <a:stCxn id="279688" idx="2"/>
              <a:endCxn id="279682" idx="6"/>
            </p:cNvCxnSpPr>
            <p:nvPr/>
          </p:nvCxnSpPr>
          <p:spPr bwMode="auto">
            <a:xfrm flipH="1" flipV="1">
              <a:off x="4521" y="1632"/>
              <a:ext cx="438" cy="7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7" name="AutoShape 87"/>
            <p:cNvCxnSpPr>
              <a:cxnSpLocks noChangeShapeType="1"/>
              <a:stCxn id="279688" idx="5"/>
              <a:endCxn id="279687" idx="1"/>
            </p:cNvCxnSpPr>
            <p:nvPr/>
          </p:nvCxnSpPr>
          <p:spPr bwMode="auto">
            <a:xfrm>
              <a:off x="5009" y="1730"/>
              <a:ext cx="254" cy="524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8" name="AutoShape 88"/>
            <p:cNvCxnSpPr>
              <a:cxnSpLocks noChangeShapeType="1"/>
              <a:stCxn id="279684" idx="0"/>
              <a:endCxn id="279683" idx="4"/>
            </p:cNvCxnSpPr>
            <p:nvPr/>
          </p:nvCxnSpPr>
          <p:spPr bwMode="auto">
            <a:xfrm flipV="1">
              <a:off x="4344" y="2025"/>
              <a:ext cx="24" cy="222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09" name="AutoShape 89"/>
            <p:cNvCxnSpPr>
              <a:cxnSpLocks noChangeShapeType="1"/>
              <a:stCxn id="279686" idx="1"/>
              <a:endCxn id="279684" idx="5"/>
            </p:cNvCxnSpPr>
            <p:nvPr/>
          </p:nvCxnSpPr>
          <p:spPr bwMode="auto">
            <a:xfrm flipH="1" flipV="1">
              <a:off x="4361" y="2306"/>
              <a:ext cx="254" cy="236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  <p:cxnSp>
          <p:nvCxnSpPr>
            <p:cNvPr id="279710" name="AutoShape 93"/>
            <p:cNvCxnSpPr>
              <a:cxnSpLocks noChangeShapeType="1"/>
              <a:stCxn id="279695" idx="6"/>
              <a:endCxn id="279693" idx="2"/>
            </p:cNvCxnSpPr>
            <p:nvPr/>
          </p:nvCxnSpPr>
          <p:spPr bwMode="auto">
            <a:xfrm>
              <a:off x="3609" y="1560"/>
              <a:ext cx="294" cy="144"/>
            </a:xfrm>
            <a:prstGeom prst="straightConnector1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</p:spPr>
        </p:cxnSp>
      </p:grp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4478338" y="2101850"/>
            <a:ext cx="3887787" cy="2667000"/>
            <a:chOff x="2761" y="1320"/>
            <a:chExt cx="2543" cy="1680"/>
          </a:xfrm>
        </p:grpSpPr>
        <p:cxnSp>
          <p:nvCxnSpPr>
            <p:cNvPr id="279679" name="AutoShape 15"/>
            <p:cNvCxnSpPr>
              <a:cxnSpLocks noChangeShapeType="1"/>
            </p:cNvCxnSpPr>
            <p:nvPr/>
          </p:nvCxnSpPr>
          <p:spPr bwMode="auto">
            <a:xfrm flipV="1">
              <a:off x="3263" y="1808"/>
              <a:ext cx="600" cy="918"/>
            </a:xfrm>
            <a:prstGeom prst="straightConnector1">
              <a:avLst/>
            </a:prstGeom>
            <a:noFill/>
            <a:ln w="19050">
              <a:noFill/>
              <a:round/>
              <a:headEnd/>
              <a:tailEnd/>
            </a:ln>
          </p:spPr>
        </p:cxnSp>
        <p:sp>
          <p:nvSpPr>
            <p:cNvPr id="279680" name="Oval 49"/>
            <p:cNvSpPr>
              <a:spLocks noChangeArrowheads="1"/>
            </p:cNvSpPr>
            <p:nvPr/>
          </p:nvSpPr>
          <p:spPr bwMode="auto">
            <a:xfrm>
              <a:off x="4128" y="1320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1" name="Oval 58"/>
            <p:cNvSpPr>
              <a:spLocks noChangeArrowheads="1"/>
            </p:cNvSpPr>
            <p:nvPr/>
          </p:nvSpPr>
          <p:spPr bwMode="auto">
            <a:xfrm>
              <a:off x="4608" y="2952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2" name="Oval 59"/>
            <p:cNvSpPr>
              <a:spLocks noChangeArrowheads="1"/>
            </p:cNvSpPr>
            <p:nvPr/>
          </p:nvSpPr>
          <p:spPr bwMode="auto">
            <a:xfrm>
              <a:off x="4464" y="1608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3" name="Oval 60"/>
            <p:cNvSpPr>
              <a:spLocks noChangeArrowheads="1"/>
            </p:cNvSpPr>
            <p:nvPr/>
          </p:nvSpPr>
          <p:spPr bwMode="auto">
            <a:xfrm>
              <a:off x="4344" y="1968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4" name="Oval 61"/>
            <p:cNvSpPr>
              <a:spLocks noChangeArrowheads="1"/>
            </p:cNvSpPr>
            <p:nvPr/>
          </p:nvSpPr>
          <p:spPr bwMode="auto">
            <a:xfrm>
              <a:off x="4320" y="2256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5" name="Oval 62"/>
            <p:cNvSpPr>
              <a:spLocks noChangeArrowheads="1"/>
            </p:cNvSpPr>
            <p:nvPr/>
          </p:nvSpPr>
          <p:spPr bwMode="auto">
            <a:xfrm>
              <a:off x="3528" y="2448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6" name="Oval 63"/>
            <p:cNvSpPr>
              <a:spLocks noChangeArrowheads="1"/>
            </p:cNvSpPr>
            <p:nvPr/>
          </p:nvSpPr>
          <p:spPr bwMode="auto">
            <a:xfrm>
              <a:off x="4608" y="2544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7" name="Oval 64"/>
            <p:cNvSpPr>
              <a:spLocks noChangeArrowheads="1"/>
            </p:cNvSpPr>
            <p:nvPr/>
          </p:nvSpPr>
          <p:spPr bwMode="auto">
            <a:xfrm>
              <a:off x="5256" y="2256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8" name="Oval 65"/>
            <p:cNvSpPr>
              <a:spLocks noChangeArrowheads="1"/>
            </p:cNvSpPr>
            <p:nvPr/>
          </p:nvSpPr>
          <p:spPr bwMode="auto">
            <a:xfrm>
              <a:off x="4968" y="1680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89" name="Oval 66"/>
            <p:cNvSpPr>
              <a:spLocks noChangeArrowheads="1"/>
            </p:cNvSpPr>
            <p:nvPr/>
          </p:nvSpPr>
          <p:spPr bwMode="auto">
            <a:xfrm>
              <a:off x="3168" y="2448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90" name="Oval 67"/>
            <p:cNvSpPr>
              <a:spLocks noChangeArrowheads="1"/>
            </p:cNvSpPr>
            <p:nvPr/>
          </p:nvSpPr>
          <p:spPr bwMode="auto">
            <a:xfrm>
              <a:off x="3312" y="2880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91" name="Oval 68"/>
            <p:cNvSpPr>
              <a:spLocks noChangeArrowheads="1"/>
            </p:cNvSpPr>
            <p:nvPr/>
          </p:nvSpPr>
          <p:spPr bwMode="auto">
            <a:xfrm>
              <a:off x="4057" y="2520"/>
              <a:ext cx="47" cy="4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92" name="Oval 69"/>
            <p:cNvSpPr>
              <a:spLocks noChangeArrowheads="1"/>
            </p:cNvSpPr>
            <p:nvPr/>
          </p:nvSpPr>
          <p:spPr bwMode="auto">
            <a:xfrm>
              <a:off x="3384" y="2088"/>
              <a:ext cx="47" cy="4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93" name="Oval 70"/>
            <p:cNvSpPr>
              <a:spLocks noChangeArrowheads="1"/>
            </p:cNvSpPr>
            <p:nvPr/>
          </p:nvSpPr>
          <p:spPr bwMode="auto">
            <a:xfrm>
              <a:off x="3912" y="1680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94" name="Oval 71"/>
            <p:cNvSpPr>
              <a:spLocks noChangeArrowheads="1"/>
            </p:cNvSpPr>
            <p:nvPr/>
          </p:nvSpPr>
          <p:spPr bwMode="auto">
            <a:xfrm>
              <a:off x="2761" y="2185"/>
              <a:ext cx="47" cy="4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695" name="Oval 92"/>
            <p:cNvSpPr>
              <a:spLocks noChangeArrowheads="1"/>
            </p:cNvSpPr>
            <p:nvPr/>
          </p:nvSpPr>
          <p:spPr bwMode="auto">
            <a:xfrm>
              <a:off x="3552" y="1536"/>
              <a:ext cx="48" cy="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785535" name="AutoShape 127"/>
          <p:cNvCxnSpPr>
            <a:cxnSpLocks noChangeShapeType="1"/>
            <a:stCxn id="279566" idx="6"/>
            <a:endCxn id="279565" idx="4"/>
          </p:cNvCxnSpPr>
          <p:nvPr/>
        </p:nvCxnSpPr>
        <p:spPr bwMode="auto">
          <a:xfrm>
            <a:off x="5688013" y="2378075"/>
            <a:ext cx="550862" cy="271463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536" name="AutoShape 128"/>
          <p:cNvCxnSpPr>
            <a:cxnSpLocks noChangeShapeType="1"/>
            <a:stCxn id="279565" idx="4"/>
          </p:cNvCxnSpPr>
          <p:nvPr/>
        </p:nvCxnSpPr>
        <p:spPr bwMode="auto">
          <a:xfrm flipV="1">
            <a:off x="6238875" y="2168525"/>
            <a:ext cx="296863" cy="481013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537" name="AutoShape 129"/>
          <p:cNvCxnSpPr>
            <a:cxnSpLocks noChangeShapeType="1"/>
            <a:stCxn id="279567" idx="5"/>
            <a:endCxn id="279568" idx="6"/>
          </p:cNvCxnSpPr>
          <p:nvPr/>
        </p:nvCxnSpPr>
        <p:spPr bwMode="auto">
          <a:xfrm>
            <a:off x="5616575" y="2513013"/>
            <a:ext cx="546100" cy="2254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539" name="AutoShape 131"/>
          <p:cNvCxnSpPr>
            <a:cxnSpLocks noChangeShapeType="1"/>
            <a:stCxn id="279567" idx="5"/>
            <a:endCxn id="279566" idx="6"/>
          </p:cNvCxnSpPr>
          <p:nvPr/>
        </p:nvCxnSpPr>
        <p:spPr bwMode="auto">
          <a:xfrm flipV="1">
            <a:off x="5616575" y="2378075"/>
            <a:ext cx="71438" cy="134938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sp>
        <p:nvSpPr>
          <p:cNvPr id="279565" name="Oval 132"/>
          <p:cNvSpPr>
            <a:spLocks noChangeArrowheads="1"/>
          </p:cNvSpPr>
          <p:nvPr/>
        </p:nvSpPr>
        <p:spPr bwMode="auto">
          <a:xfrm>
            <a:off x="6200775" y="2573338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6" name="Oval 133"/>
          <p:cNvSpPr>
            <a:spLocks noChangeArrowheads="1"/>
          </p:cNvSpPr>
          <p:nvPr/>
        </p:nvSpPr>
        <p:spPr bwMode="auto">
          <a:xfrm>
            <a:off x="5613400" y="233997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7" name="Oval 134"/>
          <p:cNvSpPr>
            <a:spLocks noChangeArrowheads="1"/>
          </p:cNvSpPr>
          <p:nvPr/>
        </p:nvSpPr>
        <p:spPr bwMode="auto">
          <a:xfrm>
            <a:off x="5553075" y="24479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8" name="Oval 135"/>
          <p:cNvSpPr>
            <a:spLocks noChangeArrowheads="1"/>
          </p:cNvSpPr>
          <p:nvPr/>
        </p:nvSpPr>
        <p:spPr bwMode="auto">
          <a:xfrm>
            <a:off x="6088063" y="2700338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9" name="Oval 136"/>
          <p:cNvSpPr>
            <a:spLocks noChangeArrowheads="1"/>
          </p:cNvSpPr>
          <p:nvPr/>
        </p:nvSpPr>
        <p:spPr bwMode="auto">
          <a:xfrm>
            <a:off x="5365750" y="32258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0" name="Oval 137"/>
          <p:cNvSpPr>
            <a:spLocks noChangeArrowheads="1"/>
          </p:cNvSpPr>
          <p:nvPr/>
        </p:nvSpPr>
        <p:spPr bwMode="auto">
          <a:xfrm>
            <a:off x="4356100" y="338455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1" name="Oval 138"/>
          <p:cNvSpPr>
            <a:spLocks noChangeArrowheads="1"/>
          </p:cNvSpPr>
          <p:nvPr/>
        </p:nvSpPr>
        <p:spPr bwMode="auto">
          <a:xfrm>
            <a:off x="4413250" y="35655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2" name="Oval 139"/>
          <p:cNvSpPr>
            <a:spLocks noChangeArrowheads="1"/>
          </p:cNvSpPr>
          <p:nvPr/>
        </p:nvSpPr>
        <p:spPr bwMode="auto">
          <a:xfrm>
            <a:off x="5253038" y="3389313"/>
            <a:ext cx="131762" cy="825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5549" name="AutoShape 141"/>
          <p:cNvCxnSpPr>
            <a:cxnSpLocks noChangeShapeType="1"/>
            <a:stCxn id="279569" idx="4"/>
            <a:endCxn id="279568" idx="6"/>
          </p:cNvCxnSpPr>
          <p:nvPr/>
        </p:nvCxnSpPr>
        <p:spPr bwMode="auto">
          <a:xfrm flipV="1">
            <a:off x="5403850" y="2738438"/>
            <a:ext cx="758825" cy="563562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550" name="AutoShape 142"/>
          <p:cNvCxnSpPr>
            <a:cxnSpLocks noChangeShapeType="1"/>
            <a:stCxn id="279570" idx="4"/>
            <a:endCxn id="279569" idx="4"/>
          </p:cNvCxnSpPr>
          <p:nvPr/>
        </p:nvCxnSpPr>
        <p:spPr bwMode="auto">
          <a:xfrm flipV="1">
            <a:off x="4394200" y="3302000"/>
            <a:ext cx="1009650" cy="158750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551" name="AutoShape 143"/>
          <p:cNvCxnSpPr>
            <a:cxnSpLocks noChangeShapeType="1"/>
            <a:stCxn id="279571" idx="2"/>
            <a:endCxn id="279572" idx="7"/>
          </p:cNvCxnSpPr>
          <p:nvPr/>
        </p:nvCxnSpPr>
        <p:spPr bwMode="auto">
          <a:xfrm flipV="1">
            <a:off x="4413250" y="3402013"/>
            <a:ext cx="952500" cy="201612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552" name="AutoShape 144"/>
          <p:cNvCxnSpPr>
            <a:cxnSpLocks noChangeShapeType="1"/>
            <a:stCxn id="279570" idx="4"/>
            <a:endCxn id="279571" idx="2"/>
          </p:cNvCxnSpPr>
          <p:nvPr/>
        </p:nvCxnSpPr>
        <p:spPr bwMode="auto">
          <a:xfrm>
            <a:off x="4394200" y="3460750"/>
            <a:ext cx="19050" cy="14287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sp>
        <p:nvSpPr>
          <p:cNvPr id="279577" name="Oval 145"/>
          <p:cNvSpPr>
            <a:spLocks noChangeArrowheads="1"/>
          </p:cNvSpPr>
          <p:nvPr/>
        </p:nvSpPr>
        <p:spPr bwMode="auto">
          <a:xfrm>
            <a:off x="4994275" y="3846513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8" name="Oval 146"/>
          <p:cNvSpPr>
            <a:spLocks noChangeArrowheads="1"/>
          </p:cNvSpPr>
          <p:nvPr/>
        </p:nvSpPr>
        <p:spPr bwMode="auto">
          <a:xfrm>
            <a:off x="5240338" y="4776788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5616" name="AutoShape 208"/>
          <p:cNvCxnSpPr>
            <a:cxnSpLocks noChangeShapeType="1"/>
            <a:stCxn id="279577" idx="5"/>
            <a:endCxn id="279572" idx="7"/>
          </p:cNvCxnSpPr>
          <p:nvPr/>
        </p:nvCxnSpPr>
        <p:spPr bwMode="auto">
          <a:xfrm flipV="1">
            <a:off x="5057775" y="3402013"/>
            <a:ext cx="307975" cy="509587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17" name="AutoShape 209"/>
          <p:cNvCxnSpPr>
            <a:cxnSpLocks noChangeShapeType="1"/>
            <a:stCxn id="279578" idx="6"/>
            <a:endCxn id="279577" idx="5"/>
          </p:cNvCxnSpPr>
          <p:nvPr/>
        </p:nvCxnSpPr>
        <p:spPr bwMode="auto">
          <a:xfrm flipH="1" flipV="1">
            <a:off x="5057775" y="3911600"/>
            <a:ext cx="257175" cy="903288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18" name="AutoShape 210"/>
          <p:cNvCxnSpPr>
            <a:cxnSpLocks noChangeShapeType="1"/>
            <a:stCxn id="279585" idx="2"/>
            <a:endCxn id="279586" idx="0"/>
          </p:cNvCxnSpPr>
          <p:nvPr/>
        </p:nvCxnSpPr>
        <p:spPr bwMode="auto">
          <a:xfrm flipV="1">
            <a:off x="5192713" y="3436938"/>
            <a:ext cx="277812" cy="5048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19" name="AutoShape 211"/>
          <p:cNvCxnSpPr>
            <a:cxnSpLocks noChangeShapeType="1"/>
            <a:stCxn id="279584" idx="2"/>
            <a:endCxn id="279585" idx="2"/>
          </p:cNvCxnSpPr>
          <p:nvPr/>
        </p:nvCxnSpPr>
        <p:spPr bwMode="auto">
          <a:xfrm flipH="1" flipV="1">
            <a:off x="5192713" y="3941763"/>
            <a:ext cx="244475" cy="7080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20" name="AutoShape 212"/>
          <p:cNvCxnSpPr>
            <a:cxnSpLocks noChangeShapeType="1"/>
            <a:stCxn id="279578" idx="6"/>
            <a:endCxn id="279584" idx="2"/>
          </p:cNvCxnSpPr>
          <p:nvPr/>
        </p:nvCxnSpPr>
        <p:spPr bwMode="auto">
          <a:xfrm flipV="1">
            <a:off x="5314950" y="4649788"/>
            <a:ext cx="122238" cy="165100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sp>
        <p:nvSpPr>
          <p:cNvPr id="279584" name="Oval 213"/>
          <p:cNvSpPr>
            <a:spLocks noChangeArrowheads="1"/>
          </p:cNvSpPr>
          <p:nvPr/>
        </p:nvSpPr>
        <p:spPr bwMode="auto">
          <a:xfrm>
            <a:off x="5437188" y="4611688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85" name="Oval 214"/>
          <p:cNvSpPr>
            <a:spLocks noChangeArrowheads="1"/>
          </p:cNvSpPr>
          <p:nvPr/>
        </p:nvSpPr>
        <p:spPr bwMode="auto">
          <a:xfrm>
            <a:off x="5192713" y="3903663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86" name="Oval 215"/>
          <p:cNvSpPr>
            <a:spLocks noChangeArrowheads="1"/>
          </p:cNvSpPr>
          <p:nvPr/>
        </p:nvSpPr>
        <p:spPr bwMode="auto">
          <a:xfrm>
            <a:off x="5432425" y="3436938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87" name="Oval 216"/>
          <p:cNvSpPr>
            <a:spLocks noChangeArrowheads="1"/>
          </p:cNvSpPr>
          <p:nvPr/>
        </p:nvSpPr>
        <p:spPr bwMode="auto">
          <a:xfrm>
            <a:off x="5589588" y="3998913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88" name="Oval 217"/>
          <p:cNvSpPr>
            <a:spLocks noChangeArrowheads="1"/>
          </p:cNvSpPr>
          <p:nvPr/>
        </p:nvSpPr>
        <p:spPr bwMode="auto">
          <a:xfrm>
            <a:off x="5764213" y="3905250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89" name="Oval 218"/>
          <p:cNvSpPr>
            <a:spLocks noChangeArrowheads="1"/>
          </p:cNvSpPr>
          <p:nvPr/>
        </p:nvSpPr>
        <p:spPr bwMode="auto">
          <a:xfrm>
            <a:off x="5532438" y="3332163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90" name="Oval 219"/>
          <p:cNvSpPr>
            <a:spLocks noChangeArrowheads="1"/>
          </p:cNvSpPr>
          <p:nvPr/>
        </p:nvSpPr>
        <p:spPr bwMode="auto">
          <a:xfrm>
            <a:off x="6310313" y="2759075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5628" name="AutoShape 220"/>
          <p:cNvCxnSpPr>
            <a:cxnSpLocks noChangeShapeType="1"/>
            <a:stCxn id="279587" idx="6"/>
            <a:endCxn id="279586" idx="0"/>
          </p:cNvCxnSpPr>
          <p:nvPr/>
        </p:nvCxnSpPr>
        <p:spPr bwMode="auto">
          <a:xfrm flipH="1" flipV="1">
            <a:off x="5470525" y="3436938"/>
            <a:ext cx="193675" cy="60007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29" name="AutoShape 221"/>
          <p:cNvCxnSpPr>
            <a:cxnSpLocks noChangeShapeType="1"/>
            <a:stCxn id="279587" idx="6"/>
            <a:endCxn id="279588" idx="2"/>
          </p:cNvCxnSpPr>
          <p:nvPr/>
        </p:nvCxnSpPr>
        <p:spPr bwMode="auto">
          <a:xfrm flipV="1">
            <a:off x="5664200" y="3943350"/>
            <a:ext cx="100013" cy="93663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30" name="AutoShape 222"/>
          <p:cNvCxnSpPr>
            <a:cxnSpLocks noChangeShapeType="1"/>
            <a:stCxn id="279589" idx="2"/>
            <a:endCxn id="279588" idx="2"/>
          </p:cNvCxnSpPr>
          <p:nvPr/>
        </p:nvCxnSpPr>
        <p:spPr bwMode="auto">
          <a:xfrm>
            <a:off x="5532438" y="3370263"/>
            <a:ext cx="231775" cy="573087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31" name="AutoShape 223"/>
          <p:cNvCxnSpPr>
            <a:cxnSpLocks noChangeShapeType="1"/>
            <a:stCxn id="279590" idx="1"/>
            <a:endCxn id="279589" idx="2"/>
          </p:cNvCxnSpPr>
          <p:nvPr/>
        </p:nvCxnSpPr>
        <p:spPr bwMode="auto">
          <a:xfrm flipH="1">
            <a:off x="5532438" y="2770188"/>
            <a:ext cx="788987" cy="60007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32" name="AutoShape 224"/>
          <p:cNvCxnSpPr>
            <a:cxnSpLocks noChangeShapeType="1"/>
            <a:stCxn id="279596" idx="0"/>
            <a:endCxn id="279590" idx="1"/>
          </p:cNvCxnSpPr>
          <p:nvPr/>
        </p:nvCxnSpPr>
        <p:spPr bwMode="auto">
          <a:xfrm flipH="1">
            <a:off x="6321425" y="2225675"/>
            <a:ext cx="277813" cy="544513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sp>
        <p:nvSpPr>
          <p:cNvPr id="279596" name="Oval 225"/>
          <p:cNvSpPr>
            <a:spLocks noChangeArrowheads="1"/>
          </p:cNvSpPr>
          <p:nvPr/>
        </p:nvSpPr>
        <p:spPr bwMode="auto">
          <a:xfrm>
            <a:off x="6561138" y="2225675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97" name="Oval 226"/>
          <p:cNvSpPr>
            <a:spLocks noChangeArrowheads="1"/>
          </p:cNvSpPr>
          <p:nvPr/>
        </p:nvSpPr>
        <p:spPr bwMode="auto">
          <a:xfrm>
            <a:off x="6977063" y="2595563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98" name="Oval 227"/>
          <p:cNvSpPr>
            <a:spLocks noChangeArrowheads="1"/>
          </p:cNvSpPr>
          <p:nvPr/>
        </p:nvSpPr>
        <p:spPr bwMode="auto">
          <a:xfrm>
            <a:off x="6778625" y="30988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99" name="Oval 228"/>
          <p:cNvSpPr>
            <a:spLocks noChangeArrowheads="1"/>
          </p:cNvSpPr>
          <p:nvPr/>
        </p:nvSpPr>
        <p:spPr bwMode="auto">
          <a:xfrm>
            <a:off x="6772275" y="3516313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0" name="Oval 229"/>
          <p:cNvSpPr>
            <a:spLocks noChangeArrowheads="1"/>
          </p:cNvSpPr>
          <p:nvPr/>
        </p:nvSpPr>
        <p:spPr bwMode="auto">
          <a:xfrm>
            <a:off x="6334125" y="3983038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1" name="Oval 230"/>
          <p:cNvSpPr>
            <a:spLocks noChangeArrowheads="1"/>
          </p:cNvSpPr>
          <p:nvPr/>
        </p:nvSpPr>
        <p:spPr bwMode="auto">
          <a:xfrm>
            <a:off x="6437313" y="4122738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2" name="Oval 231"/>
          <p:cNvSpPr>
            <a:spLocks noChangeArrowheads="1"/>
          </p:cNvSpPr>
          <p:nvPr/>
        </p:nvSpPr>
        <p:spPr bwMode="auto">
          <a:xfrm>
            <a:off x="6858000" y="37338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3" name="Oval 232"/>
          <p:cNvSpPr>
            <a:spLocks noChangeArrowheads="1"/>
          </p:cNvSpPr>
          <p:nvPr/>
        </p:nvSpPr>
        <p:spPr bwMode="auto">
          <a:xfrm>
            <a:off x="7210425" y="408305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4" name="Oval 233"/>
          <p:cNvSpPr>
            <a:spLocks noChangeArrowheads="1"/>
          </p:cNvSpPr>
          <p:nvPr/>
        </p:nvSpPr>
        <p:spPr bwMode="auto">
          <a:xfrm>
            <a:off x="7239000" y="4906963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5" name="Oval 234"/>
          <p:cNvSpPr>
            <a:spLocks noChangeArrowheads="1"/>
          </p:cNvSpPr>
          <p:nvPr/>
        </p:nvSpPr>
        <p:spPr bwMode="auto">
          <a:xfrm>
            <a:off x="7380288" y="4924425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6" name="Oval 235"/>
          <p:cNvSpPr>
            <a:spLocks noChangeArrowheads="1"/>
          </p:cNvSpPr>
          <p:nvPr/>
        </p:nvSpPr>
        <p:spPr bwMode="auto">
          <a:xfrm>
            <a:off x="7405688" y="4049713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7" name="Oval 236"/>
          <p:cNvSpPr>
            <a:spLocks noChangeArrowheads="1"/>
          </p:cNvSpPr>
          <p:nvPr/>
        </p:nvSpPr>
        <p:spPr bwMode="auto">
          <a:xfrm>
            <a:off x="6967538" y="3570288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8" name="Oval 237"/>
          <p:cNvSpPr>
            <a:spLocks noChangeArrowheads="1"/>
          </p:cNvSpPr>
          <p:nvPr/>
        </p:nvSpPr>
        <p:spPr bwMode="auto">
          <a:xfrm>
            <a:off x="7005638" y="3165475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09" name="Oval 238"/>
          <p:cNvSpPr>
            <a:spLocks noChangeArrowheads="1"/>
          </p:cNvSpPr>
          <p:nvPr/>
        </p:nvSpPr>
        <p:spPr bwMode="auto">
          <a:xfrm>
            <a:off x="7164388" y="2657475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10" name="Oval 239"/>
          <p:cNvSpPr>
            <a:spLocks noChangeArrowheads="1"/>
          </p:cNvSpPr>
          <p:nvPr/>
        </p:nvSpPr>
        <p:spPr bwMode="auto">
          <a:xfrm>
            <a:off x="7818438" y="2760663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11" name="Oval 240"/>
          <p:cNvSpPr>
            <a:spLocks noChangeArrowheads="1"/>
          </p:cNvSpPr>
          <p:nvPr/>
        </p:nvSpPr>
        <p:spPr bwMode="auto">
          <a:xfrm>
            <a:off x="8221663" y="3698875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12" name="Oval 241"/>
          <p:cNvSpPr>
            <a:spLocks noChangeArrowheads="1"/>
          </p:cNvSpPr>
          <p:nvPr/>
        </p:nvSpPr>
        <p:spPr bwMode="auto">
          <a:xfrm>
            <a:off x="8416925" y="3605213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13" name="Oval 242"/>
          <p:cNvSpPr>
            <a:spLocks noChangeArrowheads="1"/>
          </p:cNvSpPr>
          <p:nvPr/>
        </p:nvSpPr>
        <p:spPr bwMode="auto">
          <a:xfrm>
            <a:off x="7937500" y="26035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14" name="Oval 243"/>
          <p:cNvSpPr>
            <a:spLocks noChangeArrowheads="1"/>
          </p:cNvSpPr>
          <p:nvPr/>
        </p:nvSpPr>
        <p:spPr bwMode="auto">
          <a:xfrm>
            <a:off x="7167563" y="2476500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15" name="Oval 245"/>
          <p:cNvSpPr>
            <a:spLocks noChangeArrowheads="1"/>
          </p:cNvSpPr>
          <p:nvPr/>
        </p:nvSpPr>
        <p:spPr bwMode="auto">
          <a:xfrm>
            <a:off x="6650038" y="2063750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5654" name="AutoShape 246"/>
          <p:cNvCxnSpPr>
            <a:cxnSpLocks noChangeShapeType="1"/>
            <a:stCxn id="279596" idx="0"/>
            <a:endCxn id="279597" idx="7"/>
          </p:cNvCxnSpPr>
          <p:nvPr/>
        </p:nvCxnSpPr>
        <p:spPr bwMode="auto">
          <a:xfrm>
            <a:off x="6599238" y="2225675"/>
            <a:ext cx="441325" cy="381000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55" name="AutoShape 247"/>
          <p:cNvCxnSpPr>
            <a:cxnSpLocks noChangeShapeType="1"/>
            <a:stCxn id="279597" idx="7"/>
            <a:endCxn id="279598" idx="6"/>
          </p:cNvCxnSpPr>
          <p:nvPr/>
        </p:nvCxnSpPr>
        <p:spPr bwMode="auto">
          <a:xfrm flipH="1">
            <a:off x="6853238" y="2606675"/>
            <a:ext cx="187325" cy="5302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56" name="AutoShape 248"/>
          <p:cNvCxnSpPr>
            <a:cxnSpLocks noChangeShapeType="1"/>
            <a:stCxn id="279598" idx="6"/>
            <a:endCxn id="279599" idx="5"/>
          </p:cNvCxnSpPr>
          <p:nvPr/>
        </p:nvCxnSpPr>
        <p:spPr bwMode="auto">
          <a:xfrm flipH="1">
            <a:off x="6835775" y="3136900"/>
            <a:ext cx="17463" cy="444500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57" name="AutoShape 249"/>
          <p:cNvCxnSpPr>
            <a:cxnSpLocks noChangeShapeType="1"/>
            <a:stCxn id="279600" idx="5"/>
            <a:endCxn id="279601" idx="7"/>
          </p:cNvCxnSpPr>
          <p:nvPr/>
        </p:nvCxnSpPr>
        <p:spPr bwMode="auto">
          <a:xfrm>
            <a:off x="6397625" y="4048125"/>
            <a:ext cx="103188" cy="857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58" name="AutoShape 250"/>
          <p:cNvCxnSpPr>
            <a:cxnSpLocks noChangeShapeType="1"/>
            <a:stCxn id="279602" idx="0"/>
            <a:endCxn id="279601" idx="7"/>
          </p:cNvCxnSpPr>
          <p:nvPr/>
        </p:nvCxnSpPr>
        <p:spPr bwMode="auto">
          <a:xfrm flipH="1">
            <a:off x="6500813" y="3733800"/>
            <a:ext cx="395287" cy="400050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59" name="AutoShape 251"/>
          <p:cNvCxnSpPr>
            <a:cxnSpLocks noChangeShapeType="1"/>
            <a:stCxn id="279603" idx="7"/>
            <a:endCxn id="279602" idx="0"/>
          </p:cNvCxnSpPr>
          <p:nvPr/>
        </p:nvCxnSpPr>
        <p:spPr bwMode="auto">
          <a:xfrm flipH="1" flipV="1">
            <a:off x="6896100" y="3733800"/>
            <a:ext cx="377825" cy="360363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0" name="AutoShape 252"/>
          <p:cNvCxnSpPr>
            <a:cxnSpLocks noChangeShapeType="1"/>
            <a:stCxn id="279604" idx="0"/>
            <a:endCxn id="279603" idx="7"/>
          </p:cNvCxnSpPr>
          <p:nvPr/>
        </p:nvCxnSpPr>
        <p:spPr bwMode="auto">
          <a:xfrm flipH="1" flipV="1">
            <a:off x="7273925" y="4094163"/>
            <a:ext cx="3175" cy="812800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1" name="AutoShape 253"/>
          <p:cNvCxnSpPr>
            <a:cxnSpLocks noChangeShapeType="1"/>
            <a:stCxn id="279605" idx="0"/>
            <a:endCxn id="279604" idx="0"/>
          </p:cNvCxnSpPr>
          <p:nvPr/>
        </p:nvCxnSpPr>
        <p:spPr bwMode="auto">
          <a:xfrm flipH="1" flipV="1">
            <a:off x="7277100" y="4906963"/>
            <a:ext cx="141288" cy="17462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2" name="AutoShape 254"/>
          <p:cNvCxnSpPr>
            <a:cxnSpLocks noChangeShapeType="1"/>
            <a:stCxn id="279599" idx="5"/>
            <a:endCxn id="279600" idx="5"/>
          </p:cNvCxnSpPr>
          <p:nvPr/>
        </p:nvCxnSpPr>
        <p:spPr bwMode="auto">
          <a:xfrm flipH="1">
            <a:off x="6397625" y="3581400"/>
            <a:ext cx="438150" cy="4667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3" name="AutoShape 255"/>
          <p:cNvCxnSpPr>
            <a:cxnSpLocks noChangeShapeType="1"/>
            <a:stCxn id="279605" idx="0"/>
            <a:endCxn id="279606" idx="0"/>
          </p:cNvCxnSpPr>
          <p:nvPr/>
        </p:nvCxnSpPr>
        <p:spPr bwMode="auto">
          <a:xfrm flipV="1">
            <a:off x="7418388" y="4049713"/>
            <a:ext cx="25400" cy="874712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4" name="AutoShape 256"/>
          <p:cNvCxnSpPr>
            <a:cxnSpLocks noChangeShapeType="1"/>
            <a:stCxn id="279606" idx="0"/>
            <a:endCxn id="279607" idx="2"/>
          </p:cNvCxnSpPr>
          <p:nvPr/>
        </p:nvCxnSpPr>
        <p:spPr bwMode="auto">
          <a:xfrm flipH="1" flipV="1">
            <a:off x="6967538" y="3608388"/>
            <a:ext cx="476250" cy="4413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5" name="AutoShape 257"/>
          <p:cNvCxnSpPr>
            <a:cxnSpLocks noChangeShapeType="1"/>
            <a:stCxn id="279608" idx="2"/>
            <a:endCxn id="279607" idx="2"/>
          </p:cNvCxnSpPr>
          <p:nvPr/>
        </p:nvCxnSpPr>
        <p:spPr bwMode="auto">
          <a:xfrm flipH="1">
            <a:off x="6967538" y="3203575"/>
            <a:ext cx="38100" cy="404813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6" name="AutoShape 258"/>
          <p:cNvCxnSpPr>
            <a:cxnSpLocks noChangeShapeType="1"/>
            <a:stCxn id="279609" idx="1"/>
            <a:endCxn id="279608" idx="2"/>
          </p:cNvCxnSpPr>
          <p:nvPr/>
        </p:nvCxnSpPr>
        <p:spPr bwMode="auto">
          <a:xfrm flipH="1">
            <a:off x="7005638" y="2668588"/>
            <a:ext cx="169862" cy="534987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7" name="AutoShape 259"/>
          <p:cNvCxnSpPr>
            <a:cxnSpLocks noChangeShapeType="1"/>
            <a:stCxn id="279610" idx="0"/>
            <a:endCxn id="279609" idx="1"/>
          </p:cNvCxnSpPr>
          <p:nvPr/>
        </p:nvCxnSpPr>
        <p:spPr bwMode="auto">
          <a:xfrm flipH="1" flipV="1">
            <a:off x="7175500" y="2668588"/>
            <a:ext cx="681038" cy="9207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8" name="AutoShape 260"/>
          <p:cNvCxnSpPr>
            <a:cxnSpLocks noChangeShapeType="1"/>
            <a:stCxn id="279611" idx="7"/>
            <a:endCxn id="279610" idx="0"/>
          </p:cNvCxnSpPr>
          <p:nvPr/>
        </p:nvCxnSpPr>
        <p:spPr bwMode="auto">
          <a:xfrm flipH="1" flipV="1">
            <a:off x="7856538" y="2760663"/>
            <a:ext cx="428625" cy="94932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69" name="AutoShape 261"/>
          <p:cNvCxnSpPr>
            <a:cxnSpLocks noChangeShapeType="1"/>
            <a:stCxn id="279612" idx="2"/>
            <a:endCxn id="279611" idx="7"/>
          </p:cNvCxnSpPr>
          <p:nvPr/>
        </p:nvCxnSpPr>
        <p:spPr bwMode="auto">
          <a:xfrm flipH="1">
            <a:off x="8285163" y="3643313"/>
            <a:ext cx="131762" cy="66675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70" name="AutoShape 262"/>
          <p:cNvCxnSpPr>
            <a:cxnSpLocks noChangeShapeType="1"/>
            <a:stCxn id="279612" idx="2"/>
            <a:endCxn id="279613" idx="2"/>
          </p:cNvCxnSpPr>
          <p:nvPr/>
        </p:nvCxnSpPr>
        <p:spPr bwMode="auto">
          <a:xfrm flipH="1" flipV="1">
            <a:off x="7937500" y="2641600"/>
            <a:ext cx="479425" cy="1001713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71" name="AutoShape 263"/>
          <p:cNvCxnSpPr>
            <a:cxnSpLocks noChangeShapeType="1"/>
            <a:stCxn id="279613" idx="2"/>
            <a:endCxn id="279614" idx="3"/>
          </p:cNvCxnSpPr>
          <p:nvPr/>
        </p:nvCxnSpPr>
        <p:spPr bwMode="auto">
          <a:xfrm flipH="1" flipV="1">
            <a:off x="7178675" y="2541588"/>
            <a:ext cx="758825" cy="100012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72" name="AutoShape 264"/>
          <p:cNvCxnSpPr>
            <a:cxnSpLocks noChangeShapeType="1"/>
            <a:stCxn id="279615" idx="3"/>
            <a:endCxn id="279614" idx="3"/>
          </p:cNvCxnSpPr>
          <p:nvPr/>
        </p:nvCxnSpPr>
        <p:spPr bwMode="auto">
          <a:xfrm>
            <a:off x="6661150" y="2128838"/>
            <a:ext cx="517525" cy="412750"/>
          </a:xfrm>
          <a:prstGeom prst="straightConnector1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</p:cxnSp>
      <p:cxnSp>
        <p:nvCxnSpPr>
          <p:cNvPr id="785674" name="AutoShape 266"/>
          <p:cNvCxnSpPr>
            <a:cxnSpLocks noChangeShapeType="1"/>
            <a:stCxn id="279640" idx="4"/>
            <a:endCxn id="279641" idx="4"/>
          </p:cNvCxnSpPr>
          <p:nvPr/>
        </p:nvCxnSpPr>
        <p:spPr bwMode="auto">
          <a:xfrm flipV="1">
            <a:off x="6210300" y="2133600"/>
            <a:ext cx="304800" cy="4572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75" name="AutoShape 267"/>
          <p:cNvCxnSpPr>
            <a:cxnSpLocks noChangeShapeType="1"/>
            <a:stCxn id="279644" idx="5"/>
            <a:endCxn id="279577" idx="4"/>
          </p:cNvCxnSpPr>
          <p:nvPr/>
        </p:nvCxnSpPr>
        <p:spPr bwMode="auto">
          <a:xfrm>
            <a:off x="4371975" y="3478213"/>
            <a:ext cx="660400" cy="4445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76" name="AutoShape 268"/>
          <p:cNvCxnSpPr>
            <a:cxnSpLocks noChangeShapeType="1"/>
            <a:stCxn id="279646" idx="5"/>
            <a:endCxn id="279644" idx="5"/>
          </p:cNvCxnSpPr>
          <p:nvPr/>
        </p:nvCxnSpPr>
        <p:spPr bwMode="auto">
          <a:xfrm flipH="1">
            <a:off x="4371975" y="3268663"/>
            <a:ext cx="1017588" cy="2095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77" name="AutoShape 269"/>
          <p:cNvCxnSpPr>
            <a:cxnSpLocks noChangeShapeType="1"/>
            <a:stCxn id="279646" idx="5"/>
            <a:endCxn id="279642" idx="5"/>
          </p:cNvCxnSpPr>
          <p:nvPr/>
        </p:nvCxnSpPr>
        <p:spPr bwMode="auto">
          <a:xfrm flipV="1">
            <a:off x="5389563" y="2386013"/>
            <a:ext cx="284162" cy="8826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78" name="AutoShape 270"/>
          <p:cNvCxnSpPr>
            <a:cxnSpLocks noChangeShapeType="1"/>
            <a:stCxn id="279642" idx="5"/>
            <a:endCxn id="279640" idx="4"/>
          </p:cNvCxnSpPr>
          <p:nvPr/>
        </p:nvCxnSpPr>
        <p:spPr bwMode="auto">
          <a:xfrm>
            <a:off x="5673725" y="2386013"/>
            <a:ext cx="536575" cy="2047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279640" name="Oval 271"/>
          <p:cNvSpPr>
            <a:spLocks noChangeArrowheads="1"/>
          </p:cNvSpPr>
          <p:nvPr/>
        </p:nvSpPr>
        <p:spPr bwMode="auto">
          <a:xfrm>
            <a:off x="6172200" y="25146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1" name="Oval 272"/>
          <p:cNvSpPr>
            <a:spLocks noChangeArrowheads="1"/>
          </p:cNvSpPr>
          <p:nvPr/>
        </p:nvSpPr>
        <p:spPr bwMode="auto">
          <a:xfrm>
            <a:off x="6477000" y="20574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2" name="Oval 273"/>
          <p:cNvSpPr>
            <a:spLocks noChangeArrowheads="1"/>
          </p:cNvSpPr>
          <p:nvPr/>
        </p:nvSpPr>
        <p:spPr bwMode="auto">
          <a:xfrm>
            <a:off x="5610225" y="23209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3" name="Oval 274"/>
          <p:cNvSpPr>
            <a:spLocks noChangeArrowheads="1"/>
          </p:cNvSpPr>
          <p:nvPr/>
        </p:nvSpPr>
        <p:spPr bwMode="auto">
          <a:xfrm>
            <a:off x="6705600" y="31242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4" name="Oval 275"/>
          <p:cNvSpPr>
            <a:spLocks noChangeArrowheads="1"/>
          </p:cNvSpPr>
          <p:nvPr/>
        </p:nvSpPr>
        <p:spPr bwMode="auto">
          <a:xfrm>
            <a:off x="4308475" y="34131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5" name="Oval 276"/>
          <p:cNvSpPr>
            <a:spLocks noChangeArrowheads="1"/>
          </p:cNvSpPr>
          <p:nvPr/>
        </p:nvSpPr>
        <p:spPr bwMode="auto">
          <a:xfrm>
            <a:off x="5673725" y="39719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6" name="Oval 277"/>
          <p:cNvSpPr>
            <a:spLocks noChangeArrowheads="1"/>
          </p:cNvSpPr>
          <p:nvPr/>
        </p:nvSpPr>
        <p:spPr bwMode="auto">
          <a:xfrm>
            <a:off x="5326063" y="3203575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7" name="Oval 278"/>
          <p:cNvSpPr>
            <a:spLocks noChangeArrowheads="1"/>
          </p:cNvSpPr>
          <p:nvPr/>
        </p:nvSpPr>
        <p:spPr bwMode="auto">
          <a:xfrm>
            <a:off x="6969125" y="2536825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8" name="Oval 279"/>
          <p:cNvSpPr>
            <a:spLocks noChangeArrowheads="1"/>
          </p:cNvSpPr>
          <p:nvPr/>
        </p:nvSpPr>
        <p:spPr bwMode="auto">
          <a:xfrm>
            <a:off x="5321300" y="4852988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49" name="Oval 280"/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5689" name="AutoShape 281"/>
          <p:cNvCxnSpPr>
            <a:cxnSpLocks noChangeShapeType="1"/>
            <a:stCxn id="279655" idx="6"/>
            <a:endCxn id="279656" idx="6"/>
          </p:cNvCxnSpPr>
          <p:nvPr/>
        </p:nvCxnSpPr>
        <p:spPr bwMode="auto">
          <a:xfrm flipH="1">
            <a:off x="6821488" y="3111500"/>
            <a:ext cx="12700" cy="4540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90" name="AutoShape 282"/>
          <p:cNvCxnSpPr>
            <a:cxnSpLocks noChangeShapeType="1"/>
            <a:stCxn id="279647" idx="4"/>
            <a:endCxn id="279655" idx="6"/>
          </p:cNvCxnSpPr>
          <p:nvPr/>
        </p:nvCxnSpPr>
        <p:spPr bwMode="auto">
          <a:xfrm flipH="1">
            <a:off x="6834188" y="2613025"/>
            <a:ext cx="173037" cy="4984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91" name="AutoShape 283"/>
          <p:cNvCxnSpPr>
            <a:cxnSpLocks noChangeShapeType="1"/>
            <a:stCxn id="279645" idx="7"/>
            <a:endCxn id="279647" idx="4"/>
          </p:cNvCxnSpPr>
          <p:nvPr/>
        </p:nvCxnSpPr>
        <p:spPr bwMode="auto">
          <a:xfrm flipV="1">
            <a:off x="5737225" y="2613025"/>
            <a:ext cx="1270000" cy="137001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92" name="AutoShape 284"/>
          <p:cNvCxnSpPr>
            <a:cxnSpLocks noChangeShapeType="1"/>
            <a:stCxn id="279648" idx="0"/>
            <a:endCxn id="279645" idx="7"/>
          </p:cNvCxnSpPr>
          <p:nvPr/>
        </p:nvCxnSpPr>
        <p:spPr bwMode="auto">
          <a:xfrm flipV="1">
            <a:off x="5359400" y="3983038"/>
            <a:ext cx="377825" cy="8699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693" name="AutoShape 285"/>
          <p:cNvCxnSpPr>
            <a:cxnSpLocks noChangeShapeType="1"/>
            <a:stCxn id="279577" idx="4"/>
            <a:endCxn id="279648" idx="0"/>
          </p:cNvCxnSpPr>
          <p:nvPr/>
        </p:nvCxnSpPr>
        <p:spPr bwMode="auto">
          <a:xfrm>
            <a:off x="5032375" y="3922713"/>
            <a:ext cx="327025" cy="9302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279655" name="Oval 288"/>
          <p:cNvSpPr>
            <a:spLocks noChangeArrowheads="1"/>
          </p:cNvSpPr>
          <p:nvPr/>
        </p:nvSpPr>
        <p:spPr bwMode="auto">
          <a:xfrm>
            <a:off x="6759575" y="30734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56" name="Oval 289"/>
          <p:cNvSpPr>
            <a:spLocks noChangeArrowheads="1"/>
          </p:cNvSpPr>
          <p:nvPr/>
        </p:nvSpPr>
        <p:spPr bwMode="auto">
          <a:xfrm>
            <a:off x="6746875" y="35274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57" name="Oval 290"/>
          <p:cNvSpPr>
            <a:spLocks noChangeArrowheads="1"/>
          </p:cNvSpPr>
          <p:nvPr/>
        </p:nvSpPr>
        <p:spPr bwMode="auto">
          <a:xfrm>
            <a:off x="6311900" y="40354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5699" name="AutoShape 291"/>
          <p:cNvCxnSpPr>
            <a:cxnSpLocks noChangeShapeType="1"/>
            <a:stCxn id="279656" idx="6"/>
            <a:endCxn id="279657" idx="5"/>
          </p:cNvCxnSpPr>
          <p:nvPr/>
        </p:nvCxnSpPr>
        <p:spPr bwMode="auto">
          <a:xfrm flipH="1">
            <a:off x="6375400" y="3565525"/>
            <a:ext cx="446088" cy="5349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700" name="AutoShape 292"/>
          <p:cNvCxnSpPr>
            <a:cxnSpLocks noChangeShapeType="1"/>
            <a:stCxn id="279657" idx="5"/>
            <a:endCxn id="279662" idx="6"/>
          </p:cNvCxnSpPr>
          <p:nvPr/>
        </p:nvCxnSpPr>
        <p:spPr bwMode="auto">
          <a:xfrm>
            <a:off x="6375400" y="4100513"/>
            <a:ext cx="874713" cy="476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279660" name="Oval 293"/>
          <p:cNvSpPr>
            <a:spLocks noChangeArrowheads="1"/>
          </p:cNvSpPr>
          <p:nvPr/>
        </p:nvSpPr>
        <p:spPr bwMode="auto">
          <a:xfrm>
            <a:off x="6464300" y="41878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61" name="Oval 294"/>
          <p:cNvSpPr>
            <a:spLocks noChangeArrowheads="1"/>
          </p:cNvSpPr>
          <p:nvPr/>
        </p:nvSpPr>
        <p:spPr bwMode="auto">
          <a:xfrm>
            <a:off x="6616700" y="434022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62" name="Oval 295"/>
          <p:cNvSpPr>
            <a:spLocks noChangeArrowheads="1"/>
          </p:cNvSpPr>
          <p:nvPr/>
        </p:nvSpPr>
        <p:spPr bwMode="auto">
          <a:xfrm>
            <a:off x="7175500" y="406717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5704" name="AutoShape 296"/>
          <p:cNvCxnSpPr>
            <a:cxnSpLocks noChangeShapeType="1"/>
            <a:stCxn id="279667" idx="6"/>
            <a:endCxn id="279662" idx="6"/>
          </p:cNvCxnSpPr>
          <p:nvPr/>
        </p:nvCxnSpPr>
        <p:spPr bwMode="auto">
          <a:xfrm flipV="1">
            <a:off x="7250113" y="4105275"/>
            <a:ext cx="0" cy="87471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705" name="AutoShape 297"/>
          <p:cNvCxnSpPr>
            <a:cxnSpLocks noChangeShapeType="1"/>
            <a:stCxn id="279669" idx="0"/>
            <a:endCxn id="279668" idx="1"/>
          </p:cNvCxnSpPr>
          <p:nvPr/>
        </p:nvCxnSpPr>
        <p:spPr bwMode="auto">
          <a:xfrm flipH="1" flipV="1">
            <a:off x="7843838" y="2782888"/>
            <a:ext cx="500062" cy="102711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706" name="AutoShape 298"/>
          <p:cNvCxnSpPr>
            <a:cxnSpLocks noChangeShapeType="1"/>
            <a:stCxn id="279615" idx="1"/>
            <a:endCxn id="279669" idx="0"/>
          </p:cNvCxnSpPr>
          <p:nvPr/>
        </p:nvCxnSpPr>
        <p:spPr bwMode="auto">
          <a:xfrm>
            <a:off x="6661150" y="2074863"/>
            <a:ext cx="1682750" cy="173513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85708" name="AutoShape 300"/>
          <p:cNvCxnSpPr>
            <a:cxnSpLocks noChangeShapeType="1"/>
            <a:stCxn id="279667" idx="6"/>
            <a:endCxn id="279668" idx="1"/>
          </p:cNvCxnSpPr>
          <p:nvPr/>
        </p:nvCxnSpPr>
        <p:spPr bwMode="auto">
          <a:xfrm flipV="1">
            <a:off x="7250113" y="2782888"/>
            <a:ext cx="593725" cy="21971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279667" name="Oval 301"/>
          <p:cNvSpPr>
            <a:spLocks noChangeArrowheads="1"/>
          </p:cNvSpPr>
          <p:nvPr/>
        </p:nvSpPr>
        <p:spPr bwMode="auto">
          <a:xfrm>
            <a:off x="7175500" y="4941888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68" name="Oval 302"/>
          <p:cNvSpPr>
            <a:spLocks noChangeArrowheads="1"/>
          </p:cNvSpPr>
          <p:nvPr/>
        </p:nvSpPr>
        <p:spPr bwMode="auto">
          <a:xfrm>
            <a:off x="7832725" y="2771775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669" name="Oval 303"/>
          <p:cNvSpPr>
            <a:spLocks noChangeArrowheads="1"/>
          </p:cNvSpPr>
          <p:nvPr/>
        </p:nvSpPr>
        <p:spPr bwMode="auto">
          <a:xfrm>
            <a:off x="8305800" y="38100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5718" name="AutoShape 310"/>
          <p:cNvSpPr>
            <a:spLocks noChangeArrowheads="1"/>
          </p:cNvSpPr>
          <p:nvPr/>
        </p:nvSpPr>
        <p:spPr bwMode="auto">
          <a:xfrm>
            <a:off x="1143000" y="6019800"/>
            <a:ext cx="1371600" cy="533400"/>
          </a:xfrm>
          <a:prstGeom prst="wedgeRoundRectCallout">
            <a:avLst>
              <a:gd name="adj1" fmla="val 65625"/>
              <a:gd name="adj2" fmla="val -12648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b="0"/>
              <a:t>triangle inequality!</a:t>
            </a:r>
          </a:p>
        </p:txBody>
      </p:sp>
      <p:sp>
        <p:nvSpPr>
          <p:cNvPr id="785719" name="AutoShape 311"/>
          <p:cNvSpPr>
            <a:spLocks noChangeArrowheads="1"/>
          </p:cNvSpPr>
          <p:nvPr/>
        </p:nvSpPr>
        <p:spPr bwMode="auto">
          <a:xfrm>
            <a:off x="5562600" y="6019800"/>
            <a:ext cx="2286000" cy="533400"/>
          </a:xfrm>
          <a:prstGeom prst="wedgeRoundRectCallout">
            <a:avLst>
              <a:gd name="adj1" fmla="val -60208"/>
              <a:gd name="adj2" fmla="val -13065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b="0">
                <a:solidFill>
                  <a:srgbClr val="FF00FF"/>
                </a:solidFill>
              </a:rPr>
              <a:t>TSP</a:t>
            </a:r>
            <a:r>
              <a:rPr lang="en-US" b="0"/>
              <a:t> </a:t>
            </a:r>
            <a:r>
              <a:rPr lang="en-US" b="0" u="sng"/>
              <a:t>minus</a:t>
            </a:r>
            <a:r>
              <a:rPr lang="en-US" b="0"/>
              <a:t> an edge is a spanning tree</a:t>
            </a:r>
          </a:p>
        </p:txBody>
      </p:sp>
      <p:sp>
        <p:nvSpPr>
          <p:cNvPr id="785720" name="Rectangle 312"/>
          <p:cNvSpPr>
            <a:spLocks noChangeArrowheads="1"/>
          </p:cNvSpPr>
          <p:nvPr/>
        </p:nvSpPr>
        <p:spPr bwMode="auto">
          <a:xfrm>
            <a:off x="2212975" y="5135563"/>
            <a:ext cx="1089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S</a:t>
            </a:r>
            <a:r>
              <a:rPr lang="en-US" sz="3200" b="0"/>
              <a:t> &lt; </a:t>
            </a:r>
            <a:r>
              <a:rPr lang="en-US" sz="3200" b="0">
                <a:solidFill>
                  <a:srgbClr val="33CC33"/>
                </a:solidFill>
              </a:rPr>
              <a:t>T</a:t>
            </a:r>
          </a:p>
        </p:txBody>
      </p:sp>
      <p:sp>
        <p:nvSpPr>
          <p:cNvPr id="785721" name="Rectangle 313"/>
          <p:cNvSpPr>
            <a:spLocks noChangeArrowheads="1"/>
          </p:cNvSpPr>
          <p:nvPr/>
        </p:nvSpPr>
        <p:spPr bwMode="auto">
          <a:xfrm>
            <a:off x="3276600" y="5135563"/>
            <a:ext cx="412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=</a:t>
            </a:r>
          </a:p>
        </p:txBody>
      </p:sp>
      <p:sp>
        <p:nvSpPr>
          <p:cNvPr id="785722" name="Rectangle 314"/>
          <p:cNvSpPr>
            <a:spLocks noChangeArrowheads="1"/>
          </p:cNvSpPr>
          <p:nvPr/>
        </p:nvSpPr>
        <p:spPr bwMode="auto">
          <a:xfrm>
            <a:off x="3732213" y="5135563"/>
            <a:ext cx="39322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   </a:t>
            </a:r>
            <a:r>
              <a:rPr lang="en-US" sz="3200" b="0">
                <a:solidFill>
                  <a:srgbClr val="3399FF"/>
                </a:solidFill>
              </a:rPr>
              <a:t>MST</a:t>
            </a:r>
            <a:r>
              <a:rPr lang="en-US" sz="3200" b="0"/>
              <a:t>  &lt;      OPT </a:t>
            </a:r>
            <a:r>
              <a:rPr lang="en-US" sz="3200" b="0">
                <a:solidFill>
                  <a:srgbClr val="FF00FF"/>
                </a:solidFill>
              </a:rPr>
              <a:t>TSP</a:t>
            </a:r>
          </a:p>
        </p:txBody>
      </p:sp>
      <p:sp>
        <p:nvSpPr>
          <p:cNvPr id="785723" name="Rectangle 315"/>
          <p:cNvSpPr>
            <a:spLocks noChangeArrowheads="1"/>
          </p:cNvSpPr>
          <p:nvPr/>
        </p:nvSpPr>
        <p:spPr bwMode="auto">
          <a:xfrm>
            <a:off x="5516563" y="5135563"/>
            <a:ext cx="565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2</a:t>
            </a:r>
            <a:r>
              <a:rPr lang="en-US" sz="2800" b="0"/>
              <a:t>*</a:t>
            </a:r>
          </a:p>
        </p:txBody>
      </p:sp>
      <p:sp>
        <p:nvSpPr>
          <p:cNvPr id="785724" name="Rectangle 316"/>
          <p:cNvSpPr>
            <a:spLocks noChangeArrowheads="1"/>
          </p:cNvSpPr>
          <p:nvPr/>
        </p:nvSpPr>
        <p:spPr bwMode="auto">
          <a:xfrm>
            <a:off x="3643313" y="5135563"/>
            <a:ext cx="565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/>
              <a:t>2</a:t>
            </a:r>
            <a:r>
              <a:rPr lang="en-US" sz="2800" b="0"/>
              <a:t>*</a:t>
            </a:r>
          </a:p>
        </p:txBody>
      </p:sp>
      <p:sp>
        <p:nvSpPr>
          <p:cNvPr id="785725" name="AutoShape 317"/>
          <p:cNvSpPr>
            <a:spLocks noChangeArrowheads="1"/>
          </p:cNvSpPr>
          <p:nvPr/>
        </p:nvSpPr>
        <p:spPr bwMode="auto">
          <a:xfrm>
            <a:off x="2971800" y="6019800"/>
            <a:ext cx="2286000" cy="533400"/>
          </a:xfrm>
          <a:prstGeom prst="wedgeRoundRectCallout">
            <a:avLst>
              <a:gd name="adj1" fmla="val -26597"/>
              <a:gd name="adj2" fmla="val -13422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>
                <a:solidFill>
                  <a:srgbClr val="33CC33"/>
                </a:solidFill>
              </a:rPr>
              <a:t>T</a:t>
            </a:r>
            <a:r>
              <a:rPr lang="en-US" b="0"/>
              <a:t> covers minimum spanning tree </a:t>
            </a:r>
            <a:r>
              <a:rPr lang="en-US" b="0" u="sng"/>
              <a:t>twice</a:t>
            </a:r>
          </a:p>
        </p:txBody>
      </p:sp>
      <p:sp>
        <p:nvSpPr>
          <p:cNvPr id="785726" name="Oval 318"/>
          <p:cNvSpPr>
            <a:spLocks noChangeArrowheads="1"/>
          </p:cNvSpPr>
          <p:nvPr/>
        </p:nvSpPr>
        <p:spPr bwMode="auto">
          <a:xfrm>
            <a:off x="800100" y="5829300"/>
            <a:ext cx="2057400" cy="914400"/>
          </a:xfrm>
          <a:prstGeom prst="ellipse">
            <a:avLst/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5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85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85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85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85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85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85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8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8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8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8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8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8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8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8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8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8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8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8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8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8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8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78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8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78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78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8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8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78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85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8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78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8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78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8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78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78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78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500"/>
                                        <p:tgtEl>
                                          <p:spTgt spid="785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6" dur="500"/>
                                        <p:tgtEl>
                                          <p:spTgt spid="78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2000"/>
                                        <p:tgtEl>
                                          <p:spTgt spid="785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2000"/>
                                        <p:tgtEl>
                                          <p:spTgt spid="785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000"/>
                            </p:stCondLst>
                            <p:childTnLst>
                              <p:par>
                                <p:cTn id="1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2000"/>
                                        <p:tgtEl>
                                          <p:spTgt spid="785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"/>
                            </p:stCondLst>
                            <p:childTnLst>
                              <p:par>
                                <p:cTn id="2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2000"/>
                                        <p:tgtEl>
                                          <p:spTgt spid="785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000"/>
                            </p:stCondLst>
                            <p:childTnLst>
                              <p:par>
                                <p:cTn id="2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2000"/>
                                        <p:tgtEl>
                                          <p:spTgt spid="785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2000"/>
                                        <p:tgtEl>
                                          <p:spTgt spid="785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2000"/>
                                        <p:tgtEl>
                                          <p:spTgt spid="78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2000"/>
                                        <p:tgtEl>
                                          <p:spTgt spid="785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2000"/>
                                        <p:tgtEl>
                                          <p:spTgt spid="785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2000"/>
                                        <p:tgtEl>
                                          <p:spTgt spid="785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1" dur="2000"/>
                                        <p:tgtEl>
                                          <p:spTgt spid="78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5" dur="2000"/>
                                        <p:tgtEl>
                                          <p:spTgt spid="78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2000"/>
                                        <p:tgtEl>
                                          <p:spTgt spid="78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2000"/>
                                        <p:tgtEl>
                                          <p:spTgt spid="78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2000"/>
                                        <p:tgtEl>
                                          <p:spTgt spid="785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2000"/>
                                        <p:tgtEl>
                                          <p:spTgt spid="785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2000"/>
                                        <p:tgtEl>
                                          <p:spTgt spid="78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2000"/>
                                        <p:tgtEl>
                                          <p:spTgt spid="785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2000"/>
                                        <p:tgtEl>
                                          <p:spTgt spid="785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2000"/>
                                        <p:tgtEl>
                                          <p:spTgt spid="78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78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78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3000"/>
                                        <p:tgtEl>
                                          <p:spTgt spid="7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78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78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2000"/>
                                        <p:tgtEl>
                                          <p:spTgt spid="78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1000"/>
                                        <p:tgtEl>
                                          <p:spTgt spid="78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1000"/>
                                        <p:tgtEl>
                                          <p:spTgt spid="78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785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785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785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785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718" grpId="0" animBg="1"/>
      <p:bldP spid="785719" grpId="0" animBg="1"/>
      <p:bldP spid="785720" grpId="0"/>
      <p:bldP spid="785721" grpId="0"/>
      <p:bldP spid="785722" grpId="0"/>
      <p:bldP spid="785723" grpId="0"/>
      <p:bldP spid="785724" grpId="0"/>
      <p:bldP spid="785725" grpId="0" animBg="1"/>
      <p:bldP spid="78572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9727" name="Picture 159" descr="xk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667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9728" name="Picture 160" descr="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684463"/>
            <a:ext cx="54102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09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09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09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309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Non-Approximability</a:t>
            </a:r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6388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000" b="0" dirty="0"/>
              <a:t>NP transformations typically </a:t>
            </a:r>
            <a:r>
              <a:rPr lang="en-US" sz="3000" b="0" dirty="0">
                <a:solidFill>
                  <a:srgbClr val="3399FF"/>
                </a:solidFill>
              </a:rPr>
              <a:t>do not preserve</a:t>
            </a:r>
            <a:r>
              <a:rPr lang="en-US" sz="3000" b="0" dirty="0"/>
              <a:t> the</a:t>
            </a:r>
          </a:p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FF0000"/>
                </a:solidFill>
              </a:rPr>
              <a:t>	</a:t>
            </a:r>
            <a:r>
              <a:rPr lang="en-US" sz="3000" b="0" dirty="0" err="1">
                <a:solidFill>
                  <a:srgbClr val="3399FF"/>
                </a:solidFill>
              </a:rPr>
              <a:t>approximability</a:t>
            </a:r>
            <a:r>
              <a:rPr lang="en-US" sz="3000" b="0" dirty="0"/>
              <a:t> of the problem!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000" b="0" dirty="0"/>
              <a:t>Some NP-complete problems can be approximated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000" b="0" dirty="0"/>
              <a:t>	arbitrarily close to optimal in polynomial time.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3000" b="0" dirty="0" smtClean="0">
                <a:solidFill>
                  <a:srgbClr val="FF0000"/>
                </a:solidFill>
              </a:rPr>
              <a:t>Theorem</a:t>
            </a:r>
            <a:r>
              <a:rPr lang="en-US" sz="3000" b="0" dirty="0" smtClean="0"/>
              <a:t> [</a:t>
            </a:r>
            <a:r>
              <a:rPr lang="en-US" sz="3000" b="0" dirty="0" err="1" smtClean="0"/>
              <a:t>Arora</a:t>
            </a:r>
            <a:r>
              <a:rPr lang="en-US" sz="3000" b="0" dirty="0" smtClean="0"/>
              <a:t>, 1996] </a:t>
            </a:r>
            <a:r>
              <a:rPr lang="en-US" sz="3000" b="0" dirty="0"/>
              <a:t>Geometric TSP </a:t>
            </a:r>
            <a:r>
              <a:rPr lang="en-US" sz="3000" b="0" dirty="0" smtClean="0"/>
              <a:t>approximation</a:t>
            </a:r>
            <a:endParaRPr lang="en-US" sz="3000" b="0" dirty="0"/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000" b="0" dirty="0"/>
              <a:t>	</a:t>
            </a:r>
            <a:r>
              <a:rPr lang="en-US" sz="3000" b="0" dirty="0" smtClean="0"/>
              <a:t>in polynomial </a:t>
            </a:r>
            <a:r>
              <a:rPr lang="en-US" sz="3000" b="0" dirty="0"/>
              <a:t>time within (1+</a:t>
            </a:r>
            <a:r>
              <a:rPr lang="en-US" sz="3000" b="0" dirty="0">
                <a:latin typeface="Symbol" pitchFamily="18" charset="2"/>
              </a:rPr>
              <a:t>e</a:t>
            </a:r>
            <a:r>
              <a:rPr lang="en-US" sz="3000" b="0" dirty="0"/>
              <a:t>)*OPT for any </a:t>
            </a:r>
            <a:r>
              <a:rPr lang="en-US" sz="3000" b="0" dirty="0">
                <a:latin typeface="Symbol" pitchFamily="18" charset="2"/>
              </a:rPr>
              <a:t>e</a:t>
            </a:r>
            <a:r>
              <a:rPr lang="en-US" sz="3000" b="0" dirty="0"/>
              <a:t>&gt;0.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3000" b="0" dirty="0"/>
              <a:t>Other NP-complete problems can not be approximated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000" b="0" dirty="0"/>
              <a:t>	within any constant in polynomial time (unless P=NP).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endParaRPr lang="en-US" sz="1200" b="0" dirty="0"/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FF0000"/>
                </a:solidFill>
              </a:rPr>
              <a:t>Theorem</a:t>
            </a:r>
            <a:r>
              <a:rPr lang="en-US" sz="3000" b="0" dirty="0"/>
              <a:t>: General </a:t>
            </a:r>
            <a:r>
              <a:rPr lang="en-US" sz="3000" b="0" dirty="0" smtClean="0"/>
              <a:t>graph TSP </a:t>
            </a:r>
            <a:r>
              <a:rPr lang="en-US" sz="3000" b="0" dirty="0"/>
              <a:t>can not be approximated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000" b="0" dirty="0"/>
              <a:t>	efficiently within K*OPT for any K&gt;0 (unless P=NP).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2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2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2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2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2163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3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2163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Graph Isomorphism</a:t>
            </a: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9508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Definition</a:t>
            </a:r>
            <a:r>
              <a:rPr lang="en-US" sz="3000" b="0"/>
              <a:t>: two graphs G</a:t>
            </a:r>
            <a:r>
              <a:rPr lang="en-US" sz="2200" b="0" baseline="-25000"/>
              <a:t>1</a:t>
            </a:r>
            <a:r>
              <a:rPr lang="en-US" sz="3000" b="0"/>
              <a:t>=(V</a:t>
            </a:r>
            <a:r>
              <a:rPr lang="en-US" sz="2200" b="0" baseline="-25000"/>
              <a:t>1</a:t>
            </a:r>
            <a:r>
              <a:rPr lang="en-US" sz="3000" b="0"/>
              <a:t>,E</a:t>
            </a:r>
            <a:r>
              <a:rPr lang="en-US" sz="2200" b="0" baseline="-25000"/>
              <a:t>1</a:t>
            </a:r>
            <a:r>
              <a:rPr lang="en-US" sz="3000" b="0"/>
              <a:t>) and G</a:t>
            </a:r>
            <a:r>
              <a:rPr lang="en-US" sz="2200" b="0" baseline="-25000"/>
              <a:t>2</a:t>
            </a:r>
            <a:r>
              <a:rPr lang="en-US" sz="3000" b="0"/>
              <a:t>=(V</a:t>
            </a:r>
            <a:r>
              <a:rPr lang="en-US" sz="2200" b="0" baseline="-25000"/>
              <a:t>2</a:t>
            </a:r>
            <a:r>
              <a:rPr lang="en-US" sz="3000" b="0"/>
              <a:t>,E</a:t>
            </a:r>
            <a:r>
              <a:rPr lang="en-US" sz="2200" b="0" baseline="-25000"/>
              <a:t>2</a:t>
            </a:r>
            <a:r>
              <a:rPr lang="en-US" sz="3000" b="0"/>
              <a:t>) are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/>
              <a:t>	isomorphic iff </a:t>
            </a:r>
            <a:r>
              <a:rPr lang="en-US" sz="3000" b="0">
                <a:latin typeface="Symbol" pitchFamily="18" charset="2"/>
              </a:rPr>
              <a:t>$</a:t>
            </a:r>
            <a:r>
              <a:rPr lang="en-US" sz="3000" b="0"/>
              <a:t> bijection ƒ:V</a:t>
            </a:r>
            <a:r>
              <a:rPr lang="en-US" sz="2200" b="0" baseline="-25000"/>
              <a:t>1</a:t>
            </a:r>
            <a:r>
              <a:rPr lang="en-US" sz="3000" b="0">
                <a:latin typeface="Symbol" pitchFamily="18" charset="2"/>
              </a:rPr>
              <a:t>®</a:t>
            </a:r>
            <a:r>
              <a:rPr lang="en-US" sz="3000" b="0"/>
              <a:t>V</a:t>
            </a:r>
            <a:r>
              <a:rPr lang="en-US" sz="2200" b="0" baseline="-25000"/>
              <a:t>2</a:t>
            </a:r>
            <a:r>
              <a:rPr lang="en-US" sz="3000" b="0" baseline="-25000"/>
              <a:t> </a:t>
            </a:r>
            <a:r>
              <a:rPr lang="en-US" sz="3000" b="0"/>
              <a:t>such that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/>
              <a:t>		 </a:t>
            </a:r>
            <a:r>
              <a:rPr lang="en-US" sz="3000" b="0">
                <a:latin typeface="Symbol" pitchFamily="18" charset="2"/>
              </a:rPr>
              <a:t>"</a:t>
            </a:r>
            <a:r>
              <a:rPr lang="en-US" sz="3000" b="0"/>
              <a:t>v</a:t>
            </a:r>
            <a:r>
              <a:rPr lang="en-US" sz="2200" b="0" baseline="-25000"/>
              <a:t>i</a:t>
            </a:r>
            <a:r>
              <a:rPr lang="en-US" sz="3000" b="0"/>
              <a:t>,v</a:t>
            </a:r>
            <a:r>
              <a:rPr lang="en-US" sz="2200" b="0" baseline="-25000"/>
              <a:t>j</a:t>
            </a:r>
            <a:r>
              <a:rPr lang="en-US" sz="3000" b="0">
                <a:latin typeface="Symbol" pitchFamily="18" charset="2"/>
              </a:rPr>
              <a:t>Î</a:t>
            </a:r>
            <a:r>
              <a:rPr lang="en-US" sz="3000" b="0"/>
              <a:t>V</a:t>
            </a:r>
            <a:r>
              <a:rPr lang="en-US" sz="2200" b="0" baseline="-25000"/>
              <a:t>1	</a:t>
            </a:r>
            <a:r>
              <a:rPr lang="en-US" sz="3000" b="0"/>
              <a:t>(v</a:t>
            </a:r>
            <a:r>
              <a:rPr lang="en-US" sz="2200" b="0" baseline="-25000"/>
              <a:t>i</a:t>
            </a:r>
            <a:r>
              <a:rPr lang="en-US" sz="3000" b="0"/>
              <a:t>,v</a:t>
            </a:r>
            <a:r>
              <a:rPr lang="en-US" sz="2200" b="0" baseline="-25000"/>
              <a:t>j</a:t>
            </a:r>
            <a:r>
              <a:rPr lang="en-US" sz="3000" b="0"/>
              <a:t>)</a:t>
            </a:r>
            <a:r>
              <a:rPr lang="en-US" sz="3000" b="0">
                <a:latin typeface="Symbol" pitchFamily="18" charset="2"/>
              </a:rPr>
              <a:t>Î</a:t>
            </a:r>
            <a:r>
              <a:rPr lang="en-US" sz="3000" b="0"/>
              <a:t>E</a:t>
            </a:r>
            <a:r>
              <a:rPr lang="en-US" sz="2200" b="0" baseline="-25000"/>
              <a:t>1</a:t>
            </a:r>
            <a:r>
              <a:rPr lang="en-US" sz="3000" b="0"/>
              <a:t> </a:t>
            </a:r>
            <a:r>
              <a:rPr lang="en-US" sz="3000" b="0">
                <a:latin typeface="Symbol" pitchFamily="18" charset="2"/>
              </a:rPr>
              <a:t>Û</a:t>
            </a:r>
            <a:r>
              <a:rPr lang="en-US" sz="3000" b="0"/>
              <a:t> (ƒ(v</a:t>
            </a:r>
            <a:r>
              <a:rPr lang="en-US" sz="2200" b="0" baseline="-25000"/>
              <a:t>i</a:t>
            </a:r>
            <a:r>
              <a:rPr lang="en-US" sz="3000" b="0"/>
              <a:t>),ƒ(v</a:t>
            </a:r>
            <a:r>
              <a:rPr lang="en-US" sz="2200" b="0" baseline="-25000"/>
              <a:t>j</a:t>
            </a:r>
            <a:r>
              <a:rPr lang="en-US" sz="3000" b="0"/>
              <a:t>))</a:t>
            </a:r>
            <a:r>
              <a:rPr lang="en-US" sz="3000" b="0">
                <a:latin typeface="Symbol" pitchFamily="18" charset="2"/>
              </a:rPr>
              <a:t>Î</a:t>
            </a:r>
            <a:r>
              <a:rPr lang="en-US" sz="3000" b="0"/>
              <a:t>E</a:t>
            </a:r>
            <a:r>
              <a:rPr lang="en-US" sz="2200" b="0" baseline="-25000"/>
              <a:t>2</a:t>
            </a:r>
            <a:endParaRPr lang="en-US" sz="30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Isomorphism </a:t>
            </a:r>
            <a:r>
              <a:rPr lang="en-US" sz="3200" b="0">
                <a:latin typeface="Symbol" pitchFamily="18" charset="2"/>
              </a:rPr>
              <a:t>º</a:t>
            </a:r>
            <a:r>
              <a:rPr lang="en-US" sz="3200" b="0"/>
              <a:t> </a:t>
            </a:r>
            <a:r>
              <a:rPr lang="en-US" sz="3200" b="0">
                <a:solidFill>
                  <a:srgbClr val="FF00FF"/>
                </a:solidFill>
              </a:rPr>
              <a:t>edge-preserving</a:t>
            </a:r>
            <a:r>
              <a:rPr lang="en-US" sz="3200" b="0"/>
              <a:t> vertex </a:t>
            </a:r>
            <a:r>
              <a:rPr lang="en-US" sz="3200" b="0">
                <a:solidFill>
                  <a:srgbClr val="FF00FF"/>
                </a:solidFill>
              </a:rPr>
              <a:t>permutation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Problem</a:t>
            </a:r>
            <a:r>
              <a:rPr lang="en-US" sz="3200" b="0"/>
              <a:t>: are two given graphs isomorphic?</a:t>
            </a:r>
          </a:p>
        </p:txBody>
      </p:sp>
      <p:sp>
        <p:nvSpPr>
          <p:cNvPr id="789516" name="Text Box 12"/>
          <p:cNvSpPr txBox="1">
            <a:spLocks noChangeArrowheads="1"/>
          </p:cNvSpPr>
          <p:nvPr/>
        </p:nvSpPr>
        <p:spPr bwMode="auto">
          <a:xfrm>
            <a:off x="7181850" y="4013200"/>
            <a:ext cx="9144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789532" name="Rectangle 28"/>
          <p:cNvSpPr>
            <a:spLocks noChangeArrowheads="1"/>
          </p:cNvSpPr>
          <p:nvPr/>
        </p:nvSpPr>
        <p:spPr bwMode="auto">
          <a:xfrm>
            <a:off x="76200" y="5867400"/>
            <a:ext cx="9067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>
                <a:solidFill>
                  <a:srgbClr val="FF00FF"/>
                </a:solidFill>
              </a:rPr>
              <a:t>Note</a:t>
            </a:r>
            <a:r>
              <a:rPr lang="en-US" sz="3000" b="0"/>
              <a:t>: Graph isomorphism </a:t>
            </a:r>
            <a:r>
              <a:rPr lang="en-US" sz="3000" b="0">
                <a:latin typeface="Symbol" pitchFamily="18" charset="2"/>
              </a:rPr>
              <a:t>Î</a:t>
            </a:r>
            <a:r>
              <a:rPr lang="en-US" sz="3000" b="0"/>
              <a:t>NP, but not known to be in P</a:t>
            </a:r>
          </a:p>
        </p:txBody>
      </p:sp>
      <p:pic>
        <p:nvPicPr>
          <p:cNvPr id="789533" name="Picture 29" descr="320px-Graph_isomorphism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4290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534" name="Picture 30" descr="160px-Graph_isomorphism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5588" y="3505200"/>
            <a:ext cx="10398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4988" y="3657600"/>
            <a:ext cx="1293812" cy="2038350"/>
            <a:chOff x="337" y="2304"/>
            <a:chExt cx="815" cy="1284"/>
          </a:xfrm>
        </p:grpSpPr>
        <p:sp>
          <p:nvSpPr>
            <p:cNvPr id="282648" name="Oval 32"/>
            <p:cNvSpPr>
              <a:spLocks noChangeArrowheads="1"/>
            </p:cNvSpPr>
            <p:nvPr/>
          </p:nvSpPr>
          <p:spPr bwMode="auto">
            <a:xfrm rot="-5173987">
              <a:off x="505" y="3096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49" name="Oval 33"/>
            <p:cNvSpPr>
              <a:spLocks noChangeArrowheads="1"/>
            </p:cNvSpPr>
            <p:nvPr/>
          </p:nvSpPr>
          <p:spPr bwMode="auto">
            <a:xfrm rot="-5400000">
              <a:off x="337" y="2752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50" name="Oval 34"/>
            <p:cNvSpPr>
              <a:spLocks noChangeArrowheads="1"/>
            </p:cNvSpPr>
            <p:nvPr/>
          </p:nvSpPr>
          <p:spPr bwMode="auto">
            <a:xfrm rot="-5400000">
              <a:off x="793" y="3384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51" name="Oval 35"/>
            <p:cNvSpPr>
              <a:spLocks noChangeArrowheads="1"/>
            </p:cNvSpPr>
            <p:nvPr/>
          </p:nvSpPr>
          <p:spPr bwMode="auto">
            <a:xfrm rot="-5400000">
              <a:off x="948" y="2792"/>
              <a:ext cx="203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52" name="Oval 36"/>
            <p:cNvSpPr>
              <a:spLocks noChangeArrowheads="1"/>
            </p:cNvSpPr>
            <p:nvPr/>
          </p:nvSpPr>
          <p:spPr bwMode="auto">
            <a:xfrm rot="-5400000">
              <a:off x="704" y="2304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82653" name="AutoShape 37"/>
            <p:cNvCxnSpPr>
              <a:cxnSpLocks noChangeShapeType="1"/>
              <a:stCxn id="282648" idx="7"/>
              <a:endCxn id="282649" idx="2"/>
            </p:cNvCxnSpPr>
            <p:nvPr/>
          </p:nvCxnSpPr>
          <p:spPr bwMode="auto">
            <a:xfrm flipH="1" flipV="1">
              <a:off x="439" y="2965"/>
              <a:ext cx="91" cy="15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54" name="AutoShape 38"/>
            <p:cNvCxnSpPr>
              <a:cxnSpLocks noChangeShapeType="1"/>
              <a:stCxn id="282648" idx="3"/>
              <a:endCxn id="282650" idx="7"/>
            </p:cNvCxnSpPr>
            <p:nvPr/>
          </p:nvCxnSpPr>
          <p:spPr bwMode="auto">
            <a:xfrm>
              <a:off x="683" y="3275"/>
              <a:ext cx="130" cy="13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55" name="AutoShape 39"/>
            <p:cNvCxnSpPr>
              <a:cxnSpLocks noChangeShapeType="1"/>
              <a:stCxn id="282651" idx="2"/>
              <a:endCxn id="282650" idx="5"/>
            </p:cNvCxnSpPr>
            <p:nvPr/>
          </p:nvCxnSpPr>
          <p:spPr bwMode="auto">
            <a:xfrm flipH="1">
              <a:off x="976" y="3005"/>
              <a:ext cx="75" cy="4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56" name="AutoShape 40"/>
            <p:cNvCxnSpPr>
              <a:cxnSpLocks noChangeShapeType="1"/>
              <a:stCxn id="282651" idx="0"/>
              <a:endCxn id="282649" idx="4"/>
            </p:cNvCxnSpPr>
            <p:nvPr/>
          </p:nvCxnSpPr>
          <p:spPr bwMode="auto">
            <a:xfrm flipH="1" flipV="1">
              <a:off x="550" y="2854"/>
              <a:ext cx="390" cy="4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57" name="AutoShape 41"/>
            <p:cNvCxnSpPr>
              <a:cxnSpLocks noChangeShapeType="1"/>
              <a:stCxn id="282651" idx="6"/>
              <a:endCxn id="282652" idx="3"/>
            </p:cNvCxnSpPr>
            <p:nvPr/>
          </p:nvCxnSpPr>
          <p:spPr bwMode="auto">
            <a:xfrm flipH="1" flipV="1">
              <a:off x="887" y="2478"/>
              <a:ext cx="164" cy="30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82658" name="AutoShape 42"/>
            <p:cNvCxnSpPr>
              <a:cxnSpLocks noChangeShapeType="1"/>
              <a:stCxn id="282652" idx="1"/>
              <a:endCxn id="282649" idx="5"/>
            </p:cNvCxnSpPr>
            <p:nvPr/>
          </p:nvCxnSpPr>
          <p:spPr bwMode="auto">
            <a:xfrm flipH="1">
              <a:off x="520" y="2478"/>
              <a:ext cx="204" cy="30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59" name="AutoShape 43"/>
            <p:cNvCxnSpPr>
              <a:cxnSpLocks noChangeShapeType="1"/>
              <a:stCxn id="282652" idx="3"/>
              <a:endCxn id="282651" idx="6"/>
            </p:cNvCxnSpPr>
            <p:nvPr/>
          </p:nvCxnSpPr>
          <p:spPr bwMode="auto">
            <a:xfrm>
              <a:off x="887" y="2478"/>
              <a:ext cx="164" cy="30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60" name="AutoShape 56"/>
            <p:cNvCxnSpPr>
              <a:cxnSpLocks noChangeShapeType="1"/>
              <a:stCxn id="282652" idx="2"/>
              <a:endCxn id="282650" idx="6"/>
            </p:cNvCxnSpPr>
            <p:nvPr/>
          </p:nvCxnSpPr>
          <p:spPr bwMode="auto">
            <a:xfrm>
              <a:off x="806" y="2517"/>
              <a:ext cx="89" cy="85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514600" y="4005263"/>
            <a:ext cx="1295400" cy="1328737"/>
            <a:chOff x="1584" y="2523"/>
            <a:chExt cx="816" cy="837"/>
          </a:xfrm>
        </p:grpSpPr>
        <p:sp>
          <p:nvSpPr>
            <p:cNvPr id="282636" name="Oval 44"/>
            <p:cNvSpPr>
              <a:spLocks noChangeArrowheads="1"/>
            </p:cNvSpPr>
            <p:nvPr/>
          </p:nvSpPr>
          <p:spPr bwMode="auto">
            <a:xfrm rot="5400000">
              <a:off x="2196" y="2627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37" name="Oval 45"/>
            <p:cNvSpPr>
              <a:spLocks noChangeArrowheads="1"/>
            </p:cNvSpPr>
            <p:nvPr/>
          </p:nvSpPr>
          <p:spPr bwMode="auto">
            <a:xfrm rot="5400000">
              <a:off x="2196" y="3156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38" name="Oval 46"/>
            <p:cNvSpPr>
              <a:spLocks noChangeArrowheads="1"/>
            </p:cNvSpPr>
            <p:nvPr/>
          </p:nvSpPr>
          <p:spPr bwMode="auto">
            <a:xfrm rot="5400000">
              <a:off x="1596" y="2523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39" name="Oval 47"/>
            <p:cNvSpPr>
              <a:spLocks noChangeArrowheads="1"/>
            </p:cNvSpPr>
            <p:nvPr/>
          </p:nvSpPr>
          <p:spPr bwMode="auto">
            <a:xfrm rot="5400000">
              <a:off x="1584" y="3115"/>
              <a:ext cx="203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40" name="Oval 48"/>
            <p:cNvSpPr>
              <a:spLocks noChangeArrowheads="1"/>
            </p:cNvSpPr>
            <p:nvPr/>
          </p:nvSpPr>
          <p:spPr bwMode="auto">
            <a:xfrm rot="5400000">
              <a:off x="1879" y="2828"/>
              <a:ext cx="204" cy="2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82641" name="AutoShape 49"/>
            <p:cNvCxnSpPr>
              <a:cxnSpLocks noChangeShapeType="1"/>
              <a:stCxn id="282636" idx="6"/>
              <a:endCxn id="282637" idx="2"/>
            </p:cNvCxnSpPr>
            <p:nvPr/>
          </p:nvCxnSpPr>
          <p:spPr bwMode="auto">
            <a:xfrm>
              <a:off x="2298" y="2840"/>
              <a:ext cx="0" cy="30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42" name="AutoShape 50"/>
            <p:cNvCxnSpPr>
              <a:cxnSpLocks noChangeShapeType="1"/>
              <a:stCxn id="282636" idx="3"/>
              <a:endCxn id="282638" idx="0"/>
            </p:cNvCxnSpPr>
            <p:nvPr/>
          </p:nvCxnSpPr>
          <p:spPr bwMode="auto">
            <a:xfrm flipH="1" flipV="1">
              <a:off x="1809" y="2625"/>
              <a:ext cx="407" cy="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43" name="AutoShape 51"/>
            <p:cNvCxnSpPr>
              <a:cxnSpLocks noChangeShapeType="1"/>
              <a:stCxn id="282639" idx="2"/>
              <a:endCxn id="282638" idx="6"/>
            </p:cNvCxnSpPr>
            <p:nvPr/>
          </p:nvCxnSpPr>
          <p:spPr bwMode="auto">
            <a:xfrm flipV="1">
              <a:off x="1687" y="2736"/>
              <a:ext cx="11" cy="37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44" name="AutoShape 52"/>
            <p:cNvCxnSpPr>
              <a:cxnSpLocks noChangeShapeType="1"/>
              <a:stCxn id="282639" idx="0"/>
              <a:endCxn id="282637" idx="4"/>
            </p:cNvCxnSpPr>
            <p:nvPr/>
          </p:nvCxnSpPr>
          <p:spPr bwMode="auto">
            <a:xfrm>
              <a:off x="1798" y="3216"/>
              <a:ext cx="389" cy="4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45" name="AutoShape 54"/>
            <p:cNvCxnSpPr>
              <a:cxnSpLocks noChangeShapeType="1"/>
              <a:stCxn id="282640" idx="7"/>
              <a:endCxn id="282637" idx="3"/>
            </p:cNvCxnSpPr>
            <p:nvPr/>
          </p:nvCxnSpPr>
          <p:spPr bwMode="auto">
            <a:xfrm>
              <a:off x="2062" y="3002"/>
              <a:ext cx="154" cy="18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46" name="AutoShape 55"/>
            <p:cNvCxnSpPr>
              <a:cxnSpLocks noChangeShapeType="1"/>
              <a:stCxn id="282640" idx="5"/>
              <a:endCxn id="282639" idx="1"/>
            </p:cNvCxnSpPr>
            <p:nvPr/>
          </p:nvCxnSpPr>
          <p:spPr bwMode="auto">
            <a:xfrm flipH="1">
              <a:off x="1768" y="3002"/>
              <a:ext cx="131" cy="14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2647" name="AutoShape 57"/>
            <p:cNvCxnSpPr>
              <a:cxnSpLocks noChangeShapeType="1"/>
              <a:stCxn id="282640" idx="3"/>
              <a:endCxn id="282638" idx="7"/>
            </p:cNvCxnSpPr>
            <p:nvPr/>
          </p:nvCxnSpPr>
          <p:spPr bwMode="auto">
            <a:xfrm flipH="1" flipV="1">
              <a:off x="1779" y="2697"/>
              <a:ext cx="120" cy="16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89563" name="Text Box 59"/>
          <p:cNvSpPr txBox="1">
            <a:spLocks noChangeArrowheads="1"/>
          </p:cNvSpPr>
          <p:nvPr/>
        </p:nvSpPr>
        <p:spPr bwMode="auto">
          <a:xfrm>
            <a:off x="1905000" y="39624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8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8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8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8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89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89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8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8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89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89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89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89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789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16" grpId="0"/>
      <p:bldP spid="78956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2" name="Picture 10" descr="pet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300" y="990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1" name="Rectangle 2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Graph Isomorphism</a:t>
            </a:r>
          </a:p>
        </p:txBody>
      </p:sp>
      <p:pic>
        <p:nvPicPr>
          <p:cNvPr id="791556" name="Picture 4" descr="pet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88" y="1343025"/>
            <a:ext cx="24638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1557" name="Picture 5" descr="pet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314450"/>
            <a:ext cx="24003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1558" name="Picture 6" descr="pet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1100" y="4114800"/>
            <a:ext cx="25273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1559" name="Picture 7" descr="pete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3900" y="4114800"/>
            <a:ext cx="25177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1560" name="Picture 8" descr="pete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" y="4114800"/>
            <a:ext cx="2443163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1563" name="Text Box 11"/>
          <p:cNvSpPr txBox="1">
            <a:spLocks noChangeArrowheads="1"/>
          </p:cNvSpPr>
          <p:nvPr/>
        </p:nvSpPr>
        <p:spPr bwMode="auto">
          <a:xfrm>
            <a:off x="2667000" y="22098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791564" name="Text Box 12"/>
          <p:cNvSpPr txBox="1">
            <a:spLocks noChangeArrowheads="1"/>
          </p:cNvSpPr>
          <p:nvPr/>
        </p:nvSpPr>
        <p:spPr bwMode="auto">
          <a:xfrm>
            <a:off x="5638800" y="22098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791565" name="Text Box 13"/>
          <p:cNvSpPr txBox="1">
            <a:spLocks noChangeArrowheads="1"/>
          </p:cNvSpPr>
          <p:nvPr/>
        </p:nvSpPr>
        <p:spPr bwMode="auto">
          <a:xfrm>
            <a:off x="2667000" y="5059363"/>
            <a:ext cx="10668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791566" name="Text Box 14"/>
          <p:cNvSpPr txBox="1">
            <a:spLocks noChangeArrowheads="1"/>
          </p:cNvSpPr>
          <p:nvPr/>
        </p:nvSpPr>
        <p:spPr bwMode="auto">
          <a:xfrm>
            <a:off x="5702300" y="5059363"/>
            <a:ext cx="10668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791569" name="Text Box 17"/>
          <p:cNvSpPr txBox="1">
            <a:spLocks noChangeArrowheads="1"/>
          </p:cNvSpPr>
          <p:nvPr/>
        </p:nvSpPr>
        <p:spPr bwMode="auto">
          <a:xfrm rot="-5400000">
            <a:off x="1051719" y="3139281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791570" name="Text Box 18"/>
          <p:cNvSpPr txBox="1">
            <a:spLocks noChangeArrowheads="1"/>
          </p:cNvSpPr>
          <p:nvPr/>
        </p:nvSpPr>
        <p:spPr bwMode="auto">
          <a:xfrm rot="-5400000">
            <a:off x="6995319" y="3063081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9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91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91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9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9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1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91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91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91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91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91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91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91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63" grpId="0"/>
      <p:bldP spid="791564" grpId="0"/>
      <p:bldP spid="791565" grpId="0"/>
      <p:bldP spid="79156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Zero-Knowledge Proofs</a:t>
            </a: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7461" name="Rectangle 5"/>
          <p:cNvSpPr>
            <a:spLocks noChangeArrowheads="1"/>
          </p:cNvSpPr>
          <p:nvPr/>
        </p:nvSpPr>
        <p:spPr bwMode="auto">
          <a:xfrm>
            <a:off x="76200" y="7620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Idea</a:t>
            </a:r>
            <a:r>
              <a:rPr lang="en-US" sz="3100" b="0" dirty="0"/>
              <a:t>: proving graph isomorphism </a:t>
            </a:r>
            <a:r>
              <a:rPr lang="en-US" sz="3100" b="0" dirty="0">
                <a:solidFill>
                  <a:srgbClr val="FF0000"/>
                </a:solidFill>
              </a:rPr>
              <a:t>without</a:t>
            </a:r>
            <a:r>
              <a:rPr lang="en-US" sz="3100" b="0" dirty="0"/>
              <a:t> disclosing it!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 dirty="0">
                <a:solidFill>
                  <a:srgbClr val="FF00FF"/>
                </a:solidFill>
              </a:rPr>
              <a:t>Premise</a:t>
            </a:r>
            <a:r>
              <a:rPr lang="en-US" sz="3100" b="0" dirty="0"/>
              <a:t>: Everyone knows </a:t>
            </a:r>
            <a:r>
              <a:rPr lang="en-US" sz="3200" b="0" dirty="0"/>
              <a:t>G</a:t>
            </a:r>
            <a:r>
              <a:rPr lang="en-US" sz="3200" b="0" baseline="-25000" dirty="0"/>
              <a:t>1 </a:t>
            </a:r>
            <a:r>
              <a:rPr lang="en-US" sz="3200" b="0" dirty="0"/>
              <a:t>and G</a:t>
            </a:r>
            <a:r>
              <a:rPr lang="en-US" sz="3200" b="0" baseline="-25000" dirty="0"/>
              <a:t>2 </a:t>
            </a:r>
            <a:r>
              <a:rPr lang="en-US" sz="3200" b="0" dirty="0"/>
              <a:t>but not </a:t>
            </a:r>
            <a:r>
              <a:rPr lang="en-US" sz="3200" b="1" dirty="0">
                <a:solidFill>
                  <a:srgbClr val="FF0000"/>
                </a:solidFill>
              </a:rPr>
              <a:t>≈</a:t>
            </a:r>
            <a:endParaRPr lang="en-US" sz="3200" b="1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srgbClr val="FF0000"/>
                </a:solidFill>
              </a:rPr>
              <a:t>≈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/>
              <a:t>must remain secret!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 dirty="0"/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76200" y="2590800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Create random G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2800" b="0" dirty="0"/>
              <a:t> G</a:t>
            </a:r>
            <a:r>
              <a:rPr lang="en-US" sz="2800" b="0" baseline="-25000" dirty="0"/>
              <a:t>1</a:t>
            </a:r>
            <a:r>
              <a:rPr lang="en-US" sz="2800" b="0" dirty="0">
                <a:solidFill>
                  <a:srgbClr val="FF00FF"/>
                </a:solidFill>
              </a:rPr>
              <a:t>	</a:t>
            </a:r>
            <a:endParaRPr lang="en-US" sz="28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Note</a:t>
            </a:r>
            <a:r>
              <a:rPr lang="en-US" sz="2800" b="0" dirty="0"/>
              <a:t>: </a:t>
            </a:r>
            <a:r>
              <a:rPr lang="en-US" sz="2800" b="1" dirty="0">
                <a:solidFill>
                  <a:srgbClr val="3399FF"/>
                </a:solidFill>
              </a:rPr>
              <a:t>≈</a:t>
            </a:r>
            <a:r>
              <a:rPr lang="en-US" sz="2800" b="0" dirty="0"/>
              <a:t> is</a:t>
            </a:r>
            <a:r>
              <a:rPr lang="en-US" sz="2800" b="0" dirty="0">
                <a:solidFill>
                  <a:srgbClr val="33CC33"/>
                </a:solidFill>
              </a:rPr>
              <a:t>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2800" b="0" dirty="0"/>
              <a:t>(</a:t>
            </a:r>
            <a:r>
              <a:rPr lang="en-US" sz="2800" b="1" dirty="0">
                <a:solidFill>
                  <a:srgbClr val="FF0000"/>
                </a:solidFill>
              </a:rPr>
              <a:t>≈</a:t>
            </a:r>
            <a:r>
              <a:rPr lang="en-US" sz="2800" b="0" dirty="0"/>
              <a:t>)</a:t>
            </a:r>
            <a:endParaRPr lang="en-US" sz="2800" b="0" dirty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</a:t>
            </a:r>
            <a:r>
              <a:rPr lang="en-US" sz="2800" b="0" dirty="0">
                <a:solidFill>
                  <a:srgbClr val="FF0000"/>
                </a:solidFill>
              </a:rPr>
              <a:t>Broadcast</a:t>
            </a:r>
            <a:r>
              <a:rPr lang="en-US" sz="2800" b="0" dirty="0"/>
              <a:t> G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Verifier asks for</a:t>
            </a:r>
            <a:r>
              <a:rPr lang="en-US" sz="3000" b="0" dirty="0">
                <a:solidFill>
                  <a:srgbClr val="33CC33"/>
                </a:solidFill>
              </a:rPr>
              <a:t> </a:t>
            </a:r>
            <a:r>
              <a:rPr lang="en-US" sz="2800" b="1" dirty="0">
                <a:solidFill>
                  <a:srgbClr val="3399FF"/>
                </a:solidFill>
              </a:rPr>
              <a:t>≈</a:t>
            </a:r>
            <a:r>
              <a:rPr lang="en-US" sz="2800" b="0" dirty="0">
                <a:solidFill>
                  <a:srgbClr val="33CC33"/>
                </a:solidFill>
              </a:rPr>
              <a:t> </a:t>
            </a:r>
            <a:r>
              <a:rPr lang="en-US" sz="2800" b="0" dirty="0"/>
              <a:t>or</a:t>
            </a:r>
            <a:r>
              <a:rPr lang="en-US" sz="2800" b="0" dirty="0">
                <a:solidFill>
                  <a:srgbClr val="33CC33"/>
                </a:solidFill>
              </a:rPr>
              <a:t>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</a:t>
            </a:r>
            <a:r>
              <a:rPr lang="en-US" sz="2800" b="0" dirty="0">
                <a:solidFill>
                  <a:srgbClr val="FF0000"/>
                </a:solidFill>
              </a:rPr>
              <a:t>Broadcast</a:t>
            </a:r>
            <a:r>
              <a:rPr lang="en-US" sz="2800" b="0" dirty="0">
                <a:solidFill>
                  <a:srgbClr val="33CC33"/>
                </a:solidFill>
              </a:rPr>
              <a:t> </a:t>
            </a:r>
            <a:r>
              <a:rPr lang="en-US" sz="2800" b="1" dirty="0">
                <a:solidFill>
                  <a:srgbClr val="3399FF"/>
                </a:solidFill>
              </a:rPr>
              <a:t>≈</a:t>
            </a:r>
            <a:r>
              <a:rPr lang="en-US" sz="2800" b="0" dirty="0">
                <a:solidFill>
                  <a:srgbClr val="33CC33"/>
                </a:solidFill>
              </a:rPr>
              <a:t> </a:t>
            </a:r>
            <a:r>
              <a:rPr lang="en-US" sz="2800" b="0" dirty="0"/>
              <a:t>or</a:t>
            </a:r>
            <a:r>
              <a:rPr lang="en-US" sz="2800" b="0" dirty="0">
                <a:solidFill>
                  <a:srgbClr val="33CC33"/>
                </a:solidFill>
              </a:rPr>
              <a:t>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Verifier checks G</a:t>
            </a:r>
            <a:r>
              <a:rPr lang="en-US" sz="2800" b="1" dirty="0">
                <a:solidFill>
                  <a:srgbClr val="3399FF"/>
                </a:solidFill>
              </a:rPr>
              <a:t>≈</a:t>
            </a:r>
            <a:r>
              <a:rPr lang="en-US" sz="2800" b="1" dirty="0"/>
              <a:t>G</a:t>
            </a:r>
            <a:r>
              <a:rPr lang="en-US" sz="2800" b="1" baseline="-25000" dirty="0"/>
              <a:t>1</a:t>
            </a:r>
            <a:r>
              <a:rPr lang="en-US" sz="2800" b="0" baseline="-25000" dirty="0"/>
              <a:t> </a:t>
            </a:r>
            <a:r>
              <a:rPr lang="en-US" sz="2800" b="0" dirty="0"/>
              <a:t>or G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2800" b="0" dirty="0"/>
              <a:t>G</a:t>
            </a:r>
            <a:r>
              <a:rPr lang="en-US" sz="2800" b="0" baseline="-25000" dirty="0"/>
              <a:t>2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Repeat</a:t>
            </a:r>
            <a:r>
              <a:rPr lang="en-US" sz="2800" b="0" dirty="0"/>
              <a:t> k times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latin typeface="Symbol" pitchFamily="18" charset="2"/>
              </a:rPr>
              <a:t>Þ</a:t>
            </a:r>
            <a:r>
              <a:rPr lang="en-US" sz="3200" b="0" dirty="0"/>
              <a:t> </a:t>
            </a:r>
            <a:r>
              <a:rPr lang="en-US" sz="2700" b="0" dirty="0">
                <a:solidFill>
                  <a:srgbClr val="FF00FF"/>
                </a:solidFill>
              </a:rPr>
              <a:t>Probability of cheating</a:t>
            </a:r>
            <a:r>
              <a:rPr lang="en-US" sz="2700" b="0" dirty="0"/>
              <a:t>: 2</a:t>
            </a:r>
            <a:r>
              <a:rPr lang="en-US" sz="2700" b="0" baseline="40000" dirty="0"/>
              <a:t>-k</a:t>
            </a:r>
          </a:p>
        </p:txBody>
      </p:sp>
      <p:grpSp>
        <p:nvGrpSpPr>
          <p:cNvPr id="2" name="Group 173"/>
          <p:cNvGrpSpPr>
            <a:grpSpLocks/>
          </p:cNvGrpSpPr>
          <p:nvPr/>
        </p:nvGrpSpPr>
        <p:grpSpPr bwMode="auto">
          <a:xfrm>
            <a:off x="3733800" y="1985963"/>
            <a:ext cx="1981200" cy="1214437"/>
            <a:chOff x="2448" y="1014"/>
            <a:chExt cx="1248" cy="765"/>
          </a:xfrm>
        </p:grpSpPr>
        <p:sp>
          <p:nvSpPr>
            <p:cNvPr id="787616" name="Cloud"/>
            <p:cNvSpPr>
              <a:spLocks noChangeAspect="1" noEditPoints="1" noChangeArrowheads="1"/>
            </p:cNvSpPr>
            <p:nvPr/>
          </p:nvSpPr>
          <p:spPr bwMode="auto">
            <a:xfrm>
              <a:off x="2448" y="1014"/>
              <a:ext cx="1248" cy="765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4700" name="Rectangle 161"/>
            <p:cNvSpPr>
              <a:spLocks noChangeArrowheads="1"/>
            </p:cNvSpPr>
            <p:nvPr/>
          </p:nvSpPr>
          <p:spPr bwMode="auto">
            <a:xfrm>
              <a:off x="2784" y="1107"/>
              <a:ext cx="521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/>
                <a:t>G</a:t>
              </a:r>
              <a:r>
                <a:rPr lang="en-US" sz="4800" b="0" baseline="-25000"/>
                <a:t>1</a:t>
              </a:r>
            </a:p>
          </p:txBody>
        </p:sp>
      </p:grpSp>
      <p:grpSp>
        <p:nvGrpSpPr>
          <p:cNvPr id="3" name="Group 172"/>
          <p:cNvGrpSpPr>
            <a:grpSpLocks/>
          </p:cNvGrpSpPr>
          <p:nvPr/>
        </p:nvGrpSpPr>
        <p:grpSpPr bwMode="auto">
          <a:xfrm>
            <a:off x="6629400" y="1905000"/>
            <a:ext cx="1981200" cy="1214438"/>
            <a:chOff x="4272" y="963"/>
            <a:chExt cx="1248" cy="765"/>
          </a:xfrm>
        </p:grpSpPr>
        <p:sp>
          <p:nvSpPr>
            <p:cNvPr id="787618" name="Cloud"/>
            <p:cNvSpPr>
              <a:spLocks noChangeAspect="1" noEditPoints="1" noChangeArrowheads="1"/>
            </p:cNvSpPr>
            <p:nvPr/>
          </p:nvSpPr>
          <p:spPr bwMode="auto">
            <a:xfrm>
              <a:off x="4272" y="963"/>
              <a:ext cx="1248" cy="765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4698" name="Rectangle 163"/>
            <p:cNvSpPr>
              <a:spLocks noChangeArrowheads="1"/>
            </p:cNvSpPr>
            <p:nvPr/>
          </p:nvSpPr>
          <p:spPr bwMode="auto">
            <a:xfrm>
              <a:off x="4608" y="1056"/>
              <a:ext cx="521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/>
                <a:t>G</a:t>
              </a:r>
              <a:r>
                <a:rPr lang="en-US" sz="4800" b="0" baseline="-25000"/>
                <a:t>2</a:t>
              </a:r>
            </a:p>
          </p:txBody>
        </p:sp>
      </p:grpSp>
      <p:sp>
        <p:nvSpPr>
          <p:cNvPr id="787622" name="Text Box 166"/>
          <p:cNvSpPr txBox="1">
            <a:spLocks noChangeArrowheads="1"/>
          </p:cNvSpPr>
          <p:nvPr/>
        </p:nvSpPr>
        <p:spPr bwMode="auto">
          <a:xfrm>
            <a:off x="5816600" y="18288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FF0000"/>
                </a:solidFill>
              </a:rPr>
              <a:t>≈</a:t>
            </a:r>
          </a:p>
        </p:txBody>
      </p:sp>
      <p:grpSp>
        <p:nvGrpSpPr>
          <p:cNvPr id="4" name="Group 174"/>
          <p:cNvGrpSpPr>
            <a:grpSpLocks/>
          </p:cNvGrpSpPr>
          <p:nvPr/>
        </p:nvGrpSpPr>
        <p:grpSpPr bwMode="auto">
          <a:xfrm>
            <a:off x="5181600" y="3810000"/>
            <a:ext cx="1981200" cy="1214438"/>
            <a:chOff x="3360" y="2163"/>
            <a:chExt cx="1248" cy="765"/>
          </a:xfrm>
        </p:grpSpPr>
        <p:sp>
          <p:nvSpPr>
            <p:cNvPr id="787624" name="Cloud"/>
            <p:cNvSpPr>
              <a:spLocks noChangeAspect="1" noEditPoints="1" noChangeArrowheads="1"/>
            </p:cNvSpPr>
            <p:nvPr/>
          </p:nvSpPr>
          <p:spPr bwMode="auto">
            <a:xfrm>
              <a:off x="3360" y="2163"/>
              <a:ext cx="1248" cy="765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4696" name="Rectangle 169"/>
            <p:cNvSpPr>
              <a:spLocks noChangeArrowheads="1"/>
            </p:cNvSpPr>
            <p:nvPr/>
          </p:nvSpPr>
          <p:spPr bwMode="auto">
            <a:xfrm>
              <a:off x="3783" y="2256"/>
              <a:ext cx="393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/>
                <a:t>G</a:t>
              </a:r>
              <a:endParaRPr lang="en-US" sz="4800" b="0" baseline="-25000"/>
            </a:p>
          </p:txBody>
        </p:sp>
      </p:grpSp>
      <p:sp>
        <p:nvSpPr>
          <p:cNvPr id="787626" name="Text Box 170"/>
          <p:cNvSpPr txBox="1">
            <a:spLocks noChangeArrowheads="1"/>
          </p:cNvSpPr>
          <p:nvPr/>
        </p:nvSpPr>
        <p:spPr bwMode="auto">
          <a:xfrm rot="3444736">
            <a:off x="5196682" y="2986881"/>
            <a:ext cx="10668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33CC33"/>
                </a:solidFill>
              </a:rPr>
              <a:t>≈</a:t>
            </a:r>
          </a:p>
        </p:txBody>
      </p:sp>
      <p:sp>
        <p:nvSpPr>
          <p:cNvPr id="787627" name="Text Box 171"/>
          <p:cNvSpPr txBox="1">
            <a:spLocks noChangeArrowheads="1"/>
          </p:cNvSpPr>
          <p:nvPr/>
        </p:nvSpPr>
        <p:spPr bwMode="auto">
          <a:xfrm rot="7040620">
            <a:off x="6385719" y="3088481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3399FF"/>
                </a:solidFill>
              </a:rPr>
              <a:t>≈</a:t>
            </a:r>
          </a:p>
        </p:txBody>
      </p:sp>
      <p:sp>
        <p:nvSpPr>
          <p:cNvPr id="787633" name="AutoShape 177"/>
          <p:cNvSpPr>
            <a:spLocks noChangeArrowheads="1"/>
          </p:cNvSpPr>
          <p:nvPr/>
        </p:nvSpPr>
        <p:spPr bwMode="auto">
          <a:xfrm rot="-939043">
            <a:off x="6248400" y="5029200"/>
            <a:ext cx="914400" cy="838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7643" name="Picture 187" descr="MCj041032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39000" y="4876800"/>
            <a:ext cx="1787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01"/>
          <p:cNvGrpSpPr>
            <a:grpSpLocks/>
          </p:cNvGrpSpPr>
          <p:nvPr/>
        </p:nvGrpSpPr>
        <p:grpSpPr bwMode="auto">
          <a:xfrm>
            <a:off x="3105150" y="2940050"/>
            <a:ext cx="1827213" cy="1098550"/>
            <a:chOff x="1968" y="1868"/>
            <a:chExt cx="1151" cy="692"/>
          </a:xfrm>
        </p:grpSpPr>
        <p:pic>
          <p:nvPicPr>
            <p:cNvPr id="284693" name="Picture 195" descr="MCj0388690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758917">
              <a:off x="1968" y="2016"/>
              <a:ext cx="115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4694" name="Rectangle 200"/>
            <p:cNvSpPr>
              <a:spLocks noChangeArrowheads="1"/>
            </p:cNvSpPr>
            <p:nvPr/>
          </p:nvSpPr>
          <p:spPr bwMode="auto">
            <a:xfrm>
              <a:off x="2280" y="1868"/>
              <a:ext cx="406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6600" b="0">
                  <a:solidFill>
                    <a:srgbClr val="FF0000"/>
                  </a:solidFill>
                </a:rPr>
                <a:t>≈</a:t>
              </a:r>
            </a:p>
          </p:txBody>
        </p:sp>
      </p:grpSp>
      <p:sp>
        <p:nvSpPr>
          <p:cNvPr id="787658" name="AutoShape 202"/>
          <p:cNvSpPr>
            <a:spLocks/>
          </p:cNvSpPr>
          <p:nvPr/>
        </p:nvSpPr>
        <p:spPr bwMode="auto">
          <a:xfrm>
            <a:off x="304800" y="2743200"/>
            <a:ext cx="228600" cy="2895600"/>
          </a:xfrm>
          <a:prstGeom prst="leftBrace">
            <a:avLst>
              <a:gd name="adj1" fmla="val 105556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7659" name="AutoShape 203"/>
          <p:cNvCxnSpPr>
            <a:cxnSpLocks noChangeShapeType="1"/>
            <a:stCxn id="284690" idx="2"/>
            <a:endCxn id="284689" idx="2"/>
          </p:cNvCxnSpPr>
          <p:nvPr/>
        </p:nvCxnSpPr>
        <p:spPr bwMode="auto">
          <a:xfrm rot="10800000" flipH="1">
            <a:off x="153988" y="4191000"/>
            <a:ext cx="112712" cy="1790700"/>
          </a:xfrm>
          <a:prstGeom prst="bentConnector3">
            <a:avLst>
              <a:gd name="adj1" fmla="val -63384"/>
            </a:avLst>
          </a:prstGeom>
          <a:noFill/>
          <a:ln w="28575">
            <a:solidFill>
              <a:srgbClr val="FF00FF"/>
            </a:solidFill>
            <a:miter lim="800000"/>
            <a:headEnd/>
            <a:tailEnd type="triangle" w="med" len="med"/>
          </a:ln>
        </p:spPr>
      </p:cxnSp>
      <p:sp>
        <p:nvSpPr>
          <p:cNvPr id="284689" name="Oval 204"/>
          <p:cNvSpPr>
            <a:spLocks noChangeArrowheads="1"/>
          </p:cNvSpPr>
          <p:nvPr/>
        </p:nvSpPr>
        <p:spPr bwMode="auto">
          <a:xfrm>
            <a:off x="266700" y="41529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4690" name="Oval 205"/>
          <p:cNvSpPr>
            <a:spLocks noChangeArrowheads="1"/>
          </p:cNvSpPr>
          <p:nvPr/>
        </p:nvSpPr>
        <p:spPr bwMode="auto">
          <a:xfrm>
            <a:off x="153988" y="5943600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664" name="AutoShape 208"/>
          <p:cNvSpPr>
            <a:spLocks noChangeArrowheads="1"/>
          </p:cNvSpPr>
          <p:nvPr/>
        </p:nvSpPr>
        <p:spPr bwMode="auto">
          <a:xfrm>
            <a:off x="7150100" y="3581400"/>
            <a:ext cx="622300" cy="121285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7665" name="Rectangle 209"/>
          <p:cNvSpPr>
            <a:spLocks noChangeArrowheads="1"/>
          </p:cNvSpPr>
          <p:nvPr/>
        </p:nvSpPr>
        <p:spPr bwMode="auto">
          <a:xfrm rot="-2533603">
            <a:off x="3836988" y="4387850"/>
            <a:ext cx="6016625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4400" b="0">
                <a:solidFill>
                  <a:srgbClr val="33CC33"/>
                </a:solidFill>
              </a:rPr>
              <a:t>Approximating a “proof”!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7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8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8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87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87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87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87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787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78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78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787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8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8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787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78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787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787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000"/>
                                        <p:tgtEl>
                                          <p:spTgt spid="78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787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787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0"/>
                                        <p:tgtEl>
                                          <p:spTgt spid="78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78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000"/>
                                        <p:tgtEl>
                                          <p:spTgt spid="787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8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78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622" grpId="0"/>
      <p:bldP spid="787626" grpId="0"/>
      <p:bldP spid="787627" grpId="0"/>
      <p:bldP spid="787633" grpId="0" animBg="1"/>
      <p:bldP spid="787658" grpId="0" animBg="1"/>
      <p:bldP spid="787664" grpId="0" animBg="1"/>
      <p:bldP spid="78766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Zero-Knowledge Proofs</a:t>
            </a: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8484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>
                <a:solidFill>
                  <a:srgbClr val="FF00FF"/>
                </a:solidFill>
              </a:rPr>
              <a:t>Idea</a:t>
            </a:r>
            <a:r>
              <a:rPr lang="en-US" sz="3100" b="0"/>
              <a:t>: prove graph 3-colorable without disclosing how!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>
                <a:solidFill>
                  <a:srgbClr val="FF00FF"/>
                </a:solidFill>
              </a:rPr>
              <a:t>Premise</a:t>
            </a:r>
            <a:r>
              <a:rPr lang="en-US" sz="3100" b="0"/>
              <a:t>: Everyone knows </a:t>
            </a:r>
            <a:r>
              <a:rPr lang="en-US" sz="3200" b="0"/>
              <a:t>G</a:t>
            </a:r>
            <a:r>
              <a:rPr lang="en-US" sz="3200" b="0" baseline="-25000"/>
              <a:t>1 </a:t>
            </a:r>
            <a:r>
              <a:rPr lang="en-US" sz="3200" b="0"/>
              <a:t>but not its 3-coloring </a:t>
            </a:r>
            <a:r>
              <a:rPr lang="en-US" sz="3200" b="0">
                <a:solidFill>
                  <a:srgbClr val="FF0000"/>
                </a:solidFill>
              </a:rPr>
              <a:t>χ</a:t>
            </a:r>
            <a:r>
              <a:rPr lang="en-US" sz="3200" b="0"/>
              <a:t>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3200" b="0"/>
              <a:t>	which 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b="0"/>
              <a:t>must remain secret!</a:t>
            </a:r>
          </a:p>
        </p:txBody>
      </p:sp>
      <p:sp>
        <p:nvSpPr>
          <p:cNvPr id="788485" name="Rectangle 5"/>
          <p:cNvSpPr>
            <a:spLocks noChangeArrowheads="1"/>
          </p:cNvSpPr>
          <p:nvPr/>
        </p:nvSpPr>
        <p:spPr bwMode="auto">
          <a:xfrm>
            <a:off x="76200" y="2355850"/>
            <a:ext cx="7543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Create random G</a:t>
            </a:r>
            <a:r>
              <a:rPr lang="en-US" sz="2800" b="0" baseline="-25000" dirty="0"/>
              <a:t>2</a:t>
            </a:r>
            <a:r>
              <a:rPr lang="en-US" sz="2800" b="0" dirty="0"/>
              <a:t>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2800" b="0" dirty="0"/>
              <a:t> G</a:t>
            </a:r>
            <a:r>
              <a:rPr lang="en-US" sz="2800" b="0" baseline="-25000" dirty="0"/>
              <a:t>1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	Note</a:t>
            </a:r>
            <a:r>
              <a:rPr lang="en-US" sz="2800" b="0" dirty="0"/>
              <a:t>: 3-coloring </a:t>
            </a:r>
            <a:r>
              <a:rPr lang="en-US" sz="3200" b="0" dirty="0">
                <a:solidFill>
                  <a:srgbClr val="FF0000"/>
                </a:solidFill>
              </a:rPr>
              <a:t>χ'</a:t>
            </a:r>
            <a:r>
              <a:rPr lang="en-US" sz="2800" b="0" dirty="0"/>
              <a:t>(G</a:t>
            </a:r>
            <a:r>
              <a:rPr lang="en-US" sz="2800" b="0" baseline="-25000" dirty="0"/>
              <a:t>2</a:t>
            </a:r>
            <a:r>
              <a:rPr lang="en-US" sz="2800" b="0" dirty="0"/>
              <a:t>) is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2800" b="0" dirty="0"/>
              <a:t>(</a:t>
            </a:r>
            <a:r>
              <a:rPr lang="en-US" sz="3200" b="0" dirty="0">
                <a:solidFill>
                  <a:srgbClr val="FF0000"/>
                </a:solidFill>
              </a:rPr>
              <a:t>χ</a:t>
            </a:r>
            <a:r>
              <a:rPr lang="en-US" sz="2800" b="0" dirty="0"/>
              <a:t>(G</a:t>
            </a:r>
            <a:r>
              <a:rPr lang="en-US" sz="2800" b="0" baseline="-25000" dirty="0"/>
              <a:t>1</a:t>
            </a:r>
            <a:r>
              <a:rPr lang="en-US" sz="2800" b="0" dirty="0"/>
              <a:t>))</a:t>
            </a:r>
            <a:r>
              <a:rPr lang="en-US" sz="2800" b="0" dirty="0">
                <a:solidFill>
                  <a:srgbClr val="FF00FF"/>
                </a:solidFill>
              </a:rPr>
              <a:t> 	</a:t>
            </a:r>
            <a:endParaRPr lang="en-US" sz="28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	Broadcast</a:t>
            </a:r>
            <a:r>
              <a:rPr lang="en-US" sz="2800" b="0" dirty="0"/>
              <a:t> G</a:t>
            </a:r>
            <a:r>
              <a:rPr lang="en-US" sz="2800" b="0" baseline="-25000" dirty="0"/>
              <a:t>2</a:t>
            </a:r>
            <a:endParaRPr lang="en-US" sz="28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Verifier asks for</a:t>
            </a:r>
            <a:r>
              <a:rPr lang="en-US" sz="3000" b="0" dirty="0">
                <a:solidFill>
                  <a:srgbClr val="33CC33"/>
                </a:solidFill>
              </a:rPr>
              <a:t>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3000" b="0" dirty="0">
                <a:solidFill>
                  <a:srgbClr val="33CC33"/>
                </a:solidFill>
              </a:rPr>
              <a:t> </a:t>
            </a:r>
            <a:r>
              <a:rPr lang="en-US" sz="2800" b="0" dirty="0"/>
              <a:t>or </a:t>
            </a:r>
            <a:r>
              <a:rPr lang="en-US" sz="3200" b="0" dirty="0">
                <a:solidFill>
                  <a:srgbClr val="FF0000"/>
                </a:solidFill>
              </a:rPr>
              <a:t>χ'</a:t>
            </a:r>
            <a:endParaRPr lang="en-US" sz="2800" b="0" dirty="0">
              <a:solidFill>
                <a:srgbClr val="FF0000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00"/>
                </a:solidFill>
              </a:rPr>
              <a:t>	Broadcast</a:t>
            </a:r>
            <a:r>
              <a:rPr lang="en-US" sz="2800" b="0" dirty="0">
                <a:solidFill>
                  <a:srgbClr val="33CC33"/>
                </a:solidFill>
              </a:rPr>
              <a:t> 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3000" b="0" dirty="0">
                <a:solidFill>
                  <a:srgbClr val="33CC33"/>
                </a:solidFill>
              </a:rPr>
              <a:t> </a:t>
            </a:r>
            <a:r>
              <a:rPr lang="en-US" sz="2800" b="0" dirty="0"/>
              <a:t>or </a:t>
            </a:r>
            <a:r>
              <a:rPr lang="en-US" sz="3200" b="0" dirty="0">
                <a:solidFill>
                  <a:srgbClr val="FF0000"/>
                </a:solidFill>
              </a:rPr>
              <a:t>χ'</a:t>
            </a:r>
            <a:endParaRPr lang="en-US" sz="2800" b="0" dirty="0">
              <a:solidFill>
                <a:srgbClr val="33CC33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	Verifier checks G</a:t>
            </a:r>
            <a:r>
              <a:rPr lang="en-US" sz="2800" b="0" baseline="-25000" dirty="0"/>
              <a:t>1</a:t>
            </a:r>
            <a:r>
              <a:rPr lang="en-US" sz="2800" b="1" dirty="0">
                <a:solidFill>
                  <a:srgbClr val="33CC33"/>
                </a:solidFill>
              </a:rPr>
              <a:t>≈</a:t>
            </a:r>
            <a:r>
              <a:rPr lang="en-US" sz="2800" b="0" dirty="0"/>
              <a:t>G</a:t>
            </a:r>
            <a:r>
              <a:rPr lang="en-US" sz="2800" b="0" baseline="-25000" dirty="0"/>
              <a:t>2 </a:t>
            </a:r>
            <a:r>
              <a:rPr lang="en-US" sz="2800" b="0" dirty="0"/>
              <a:t>or </a:t>
            </a:r>
            <a:r>
              <a:rPr lang="en-US" sz="3200" b="0" dirty="0">
                <a:solidFill>
                  <a:srgbClr val="FF0000"/>
                </a:solidFill>
              </a:rPr>
              <a:t>χ'</a:t>
            </a:r>
            <a:r>
              <a:rPr lang="en-US" sz="2800" b="0" dirty="0"/>
              <a:t>(G</a:t>
            </a:r>
            <a:r>
              <a:rPr lang="en-US" sz="2800" b="0" baseline="-25000" dirty="0"/>
              <a:t>2</a:t>
            </a:r>
            <a:r>
              <a:rPr lang="en-US" sz="2800" b="0" dirty="0"/>
              <a:t>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FF00FF"/>
                </a:solidFill>
              </a:rPr>
              <a:t>Repeat</a:t>
            </a:r>
            <a:r>
              <a:rPr lang="en-US" sz="2800" b="0" dirty="0"/>
              <a:t> k times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latin typeface="Symbol" pitchFamily="18" charset="2"/>
              </a:rPr>
              <a:t>Þ</a:t>
            </a:r>
            <a:r>
              <a:rPr lang="en-US" sz="3200" b="0" dirty="0"/>
              <a:t> </a:t>
            </a:r>
            <a:r>
              <a:rPr lang="en-US" sz="2700" b="0" dirty="0">
                <a:solidFill>
                  <a:srgbClr val="FF00FF"/>
                </a:solidFill>
              </a:rPr>
              <a:t>Probability of cheating</a:t>
            </a:r>
            <a:r>
              <a:rPr lang="en-US" sz="2700" b="0" dirty="0"/>
              <a:t>: 2</a:t>
            </a:r>
            <a:r>
              <a:rPr lang="en-US" sz="2700" b="0" baseline="40000" dirty="0"/>
              <a:t>-k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53000" y="3505200"/>
            <a:ext cx="1981200" cy="1214438"/>
            <a:chOff x="2448" y="1014"/>
            <a:chExt cx="1248" cy="765"/>
          </a:xfrm>
        </p:grpSpPr>
        <p:sp>
          <p:nvSpPr>
            <p:cNvPr id="788487" name="Cloud"/>
            <p:cNvSpPr>
              <a:spLocks noChangeAspect="1" noEditPoints="1" noChangeArrowheads="1"/>
            </p:cNvSpPr>
            <p:nvPr/>
          </p:nvSpPr>
          <p:spPr bwMode="auto">
            <a:xfrm>
              <a:off x="2448" y="1014"/>
              <a:ext cx="1248" cy="765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5721" name="Rectangle 8"/>
            <p:cNvSpPr>
              <a:spLocks noChangeArrowheads="1"/>
            </p:cNvSpPr>
            <p:nvPr/>
          </p:nvSpPr>
          <p:spPr bwMode="auto">
            <a:xfrm>
              <a:off x="2784" y="1107"/>
              <a:ext cx="521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/>
                <a:t>G</a:t>
              </a:r>
              <a:r>
                <a:rPr lang="en-US" sz="4800" b="0" baseline="-25000"/>
                <a:t>1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086600" y="2057400"/>
            <a:ext cx="1981200" cy="1214438"/>
            <a:chOff x="4272" y="963"/>
            <a:chExt cx="1248" cy="765"/>
          </a:xfrm>
        </p:grpSpPr>
        <p:sp>
          <p:nvSpPr>
            <p:cNvPr id="788490" name="Cloud"/>
            <p:cNvSpPr>
              <a:spLocks noChangeAspect="1" noEditPoints="1" noChangeArrowheads="1"/>
            </p:cNvSpPr>
            <p:nvPr/>
          </p:nvSpPr>
          <p:spPr bwMode="auto">
            <a:xfrm>
              <a:off x="4272" y="963"/>
              <a:ext cx="1248" cy="765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5719" name="Rectangle 11"/>
            <p:cNvSpPr>
              <a:spLocks noChangeArrowheads="1"/>
            </p:cNvSpPr>
            <p:nvPr/>
          </p:nvSpPr>
          <p:spPr bwMode="auto">
            <a:xfrm>
              <a:off x="4608" y="1056"/>
              <a:ext cx="521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/>
                <a:t>G</a:t>
              </a:r>
              <a:r>
                <a:rPr lang="en-US" sz="4800" b="0" baseline="-25000"/>
                <a:t>2</a:t>
              </a:r>
            </a:p>
          </p:txBody>
        </p:sp>
      </p:grpSp>
      <p:sp>
        <p:nvSpPr>
          <p:cNvPr id="788496" name="Text Box 16"/>
          <p:cNvSpPr txBox="1">
            <a:spLocks noChangeArrowheads="1"/>
          </p:cNvSpPr>
          <p:nvPr/>
        </p:nvSpPr>
        <p:spPr bwMode="auto">
          <a:xfrm rot="-2583415">
            <a:off x="6661150" y="26289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>
                <a:solidFill>
                  <a:srgbClr val="33CC33"/>
                </a:solidFill>
              </a:rPr>
              <a:t>≈</a:t>
            </a:r>
          </a:p>
        </p:txBody>
      </p:sp>
      <p:pic>
        <p:nvPicPr>
          <p:cNvPr id="788499" name="Picture 19" descr="MCj041032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39000" y="4876800"/>
            <a:ext cx="1787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105400" y="2438400"/>
            <a:ext cx="1827213" cy="693738"/>
            <a:chOff x="3072" y="1972"/>
            <a:chExt cx="1151" cy="437"/>
          </a:xfrm>
        </p:grpSpPr>
        <p:pic>
          <p:nvPicPr>
            <p:cNvPr id="285716" name="Picture 21" descr="MCj0388690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758917">
              <a:off x="3072" y="1972"/>
              <a:ext cx="115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5717" name="Rectangle 22"/>
            <p:cNvSpPr>
              <a:spLocks noChangeArrowheads="1"/>
            </p:cNvSpPr>
            <p:nvPr/>
          </p:nvSpPr>
          <p:spPr bwMode="auto">
            <a:xfrm>
              <a:off x="3430" y="2051"/>
              <a:ext cx="28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4800" b="0">
                  <a:solidFill>
                    <a:srgbClr val="FF0000"/>
                  </a:solidFill>
                </a:rPr>
                <a:t>χ</a:t>
              </a:r>
            </a:p>
          </p:txBody>
        </p:sp>
      </p:grpSp>
      <p:sp>
        <p:nvSpPr>
          <p:cNvPr id="788503" name="AutoShape 23"/>
          <p:cNvSpPr>
            <a:spLocks/>
          </p:cNvSpPr>
          <p:nvPr/>
        </p:nvSpPr>
        <p:spPr bwMode="auto">
          <a:xfrm>
            <a:off x="304800" y="2470150"/>
            <a:ext cx="228600" cy="3168650"/>
          </a:xfrm>
          <a:prstGeom prst="leftBrace">
            <a:avLst>
              <a:gd name="adj1" fmla="val 115509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88504" name="AutoShape 24"/>
          <p:cNvCxnSpPr>
            <a:cxnSpLocks noChangeShapeType="1"/>
            <a:stCxn id="285710" idx="2"/>
            <a:endCxn id="285709" idx="2"/>
          </p:cNvCxnSpPr>
          <p:nvPr/>
        </p:nvCxnSpPr>
        <p:spPr bwMode="auto">
          <a:xfrm rot="10800000" flipH="1">
            <a:off x="185738" y="4051300"/>
            <a:ext cx="80962" cy="1930400"/>
          </a:xfrm>
          <a:prstGeom prst="bentConnector3">
            <a:avLst>
              <a:gd name="adj1" fmla="val -149023"/>
            </a:avLst>
          </a:prstGeom>
          <a:noFill/>
          <a:ln w="28575">
            <a:solidFill>
              <a:srgbClr val="FF00FF"/>
            </a:solidFill>
            <a:miter lim="800000"/>
            <a:headEnd/>
            <a:tailEnd type="triangle" w="med" len="med"/>
          </a:ln>
        </p:spPr>
      </p:cxnSp>
      <p:sp>
        <p:nvSpPr>
          <p:cNvPr id="285709" name="Oval 25"/>
          <p:cNvSpPr>
            <a:spLocks noChangeArrowheads="1"/>
          </p:cNvSpPr>
          <p:nvPr/>
        </p:nvSpPr>
        <p:spPr bwMode="auto">
          <a:xfrm>
            <a:off x="266700" y="40132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5710" name="Oval 26"/>
          <p:cNvSpPr>
            <a:spLocks noChangeArrowheads="1"/>
          </p:cNvSpPr>
          <p:nvPr/>
        </p:nvSpPr>
        <p:spPr bwMode="auto">
          <a:xfrm>
            <a:off x="185738" y="5943600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7" name="AutoShape 27"/>
          <p:cNvSpPr>
            <a:spLocks noChangeArrowheads="1"/>
          </p:cNvSpPr>
          <p:nvPr/>
        </p:nvSpPr>
        <p:spPr bwMode="auto">
          <a:xfrm rot="1574359">
            <a:off x="7924800" y="3200400"/>
            <a:ext cx="714375" cy="1789113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08" name="AutoShape 28"/>
          <p:cNvSpPr>
            <a:spLocks noChangeArrowheads="1"/>
          </p:cNvSpPr>
          <p:nvPr/>
        </p:nvSpPr>
        <p:spPr bwMode="auto">
          <a:xfrm>
            <a:off x="7162800" y="3657600"/>
            <a:ext cx="515938" cy="1450975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11" name="Rectangle 31"/>
          <p:cNvSpPr>
            <a:spLocks noChangeArrowheads="1"/>
          </p:cNvSpPr>
          <p:nvPr/>
        </p:nvSpPr>
        <p:spPr bwMode="auto">
          <a:xfrm>
            <a:off x="6172200" y="3352800"/>
            <a:ext cx="43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>
                <a:solidFill>
                  <a:srgbClr val="FF0000"/>
                </a:solidFill>
              </a:rPr>
              <a:t>χ</a:t>
            </a:r>
          </a:p>
        </p:txBody>
      </p:sp>
      <p:sp>
        <p:nvSpPr>
          <p:cNvPr id="788512" name="Rectangle 32"/>
          <p:cNvSpPr>
            <a:spLocks noChangeArrowheads="1"/>
          </p:cNvSpPr>
          <p:nvPr/>
        </p:nvSpPr>
        <p:spPr bwMode="auto">
          <a:xfrm>
            <a:off x="8305800" y="1905000"/>
            <a:ext cx="531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>
                <a:solidFill>
                  <a:srgbClr val="FF0000"/>
                </a:solidFill>
              </a:rPr>
              <a:t>χ'</a:t>
            </a:r>
          </a:p>
        </p:txBody>
      </p:sp>
      <p:sp>
        <p:nvSpPr>
          <p:cNvPr id="788513" name="Rectangle 33"/>
          <p:cNvSpPr>
            <a:spLocks noChangeArrowheads="1"/>
          </p:cNvSpPr>
          <p:nvPr/>
        </p:nvSpPr>
        <p:spPr bwMode="auto">
          <a:xfrm rot="-2533603">
            <a:off x="4217988" y="4343400"/>
            <a:ext cx="5535612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6000" b="0">
                <a:solidFill>
                  <a:srgbClr val="33CC33"/>
                </a:solidFill>
              </a:rPr>
              <a:t>Interactive proof!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88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88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88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88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88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88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88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8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788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788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78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788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788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78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78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78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78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0"/>
                                        <p:tgtEl>
                                          <p:spTgt spid="78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78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788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78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78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788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88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88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96" grpId="0"/>
      <p:bldP spid="788503" grpId="0" animBg="1"/>
      <p:bldP spid="788507" grpId="0" animBg="1"/>
      <p:bldP spid="788508" grpId="0" animBg="1"/>
      <p:bldP spid="788511" grpId="0"/>
      <p:bldP spid="788512" grpId="0"/>
      <p:bldP spid="7885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Zero-Knowledge Caveats</a:t>
            </a: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92580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Requires a good </a:t>
            </a:r>
            <a:r>
              <a:rPr lang="en-US" sz="3100" b="0">
                <a:solidFill>
                  <a:srgbClr val="FF00FF"/>
                </a:solidFill>
              </a:rPr>
              <a:t>random </a:t>
            </a:r>
            <a:r>
              <a:rPr lang="en-US" sz="3100" b="0"/>
              <a:t>number generator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Should not use the </a:t>
            </a:r>
            <a:r>
              <a:rPr lang="en-US" sz="3100" b="0">
                <a:solidFill>
                  <a:srgbClr val="FF00FF"/>
                </a:solidFill>
              </a:rPr>
              <a:t>same graph </a:t>
            </a:r>
            <a:r>
              <a:rPr lang="en-US" sz="3100" b="0"/>
              <a:t>twice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Graphs must be </a:t>
            </a:r>
            <a:r>
              <a:rPr lang="en-US" sz="3100" b="0">
                <a:solidFill>
                  <a:srgbClr val="FF00FF"/>
                </a:solidFill>
              </a:rPr>
              <a:t>large</a:t>
            </a:r>
            <a:r>
              <a:rPr lang="en-US" sz="3100" b="0"/>
              <a:t> and complex enough</a:t>
            </a:r>
            <a:endParaRPr lang="en-US" sz="3100" b="0">
              <a:solidFill>
                <a:srgbClr val="FF00FF"/>
              </a:solidFill>
            </a:endParaRPr>
          </a:p>
        </p:txBody>
      </p:sp>
      <p:pic>
        <p:nvPicPr>
          <p:cNvPr id="792589" name="Picture 13" descr="MCj041032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81800" y="4495800"/>
            <a:ext cx="1787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657600" y="3124200"/>
            <a:ext cx="1827213" cy="693738"/>
            <a:chOff x="3072" y="1972"/>
            <a:chExt cx="1151" cy="437"/>
          </a:xfrm>
        </p:grpSpPr>
        <p:pic>
          <p:nvPicPr>
            <p:cNvPr id="286730" name="Picture 15" descr="MCj0388690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758917">
              <a:off x="3072" y="1972"/>
              <a:ext cx="115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31" name="Rectangle 16"/>
            <p:cNvSpPr>
              <a:spLocks noChangeArrowheads="1"/>
            </p:cNvSpPr>
            <p:nvPr/>
          </p:nvSpPr>
          <p:spPr bwMode="auto">
            <a:xfrm>
              <a:off x="3430" y="2051"/>
              <a:ext cx="28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4800" b="0">
                  <a:solidFill>
                    <a:srgbClr val="FF0000"/>
                  </a:solidFill>
                </a:rPr>
                <a:t>χ</a:t>
              </a:r>
            </a:p>
          </p:txBody>
        </p:sp>
      </p:grpSp>
      <p:sp>
        <p:nvSpPr>
          <p:cNvPr id="792601" name="Rectangle 25"/>
          <p:cNvSpPr>
            <a:spLocks noChangeArrowheads="1"/>
          </p:cNvSpPr>
          <p:nvPr/>
        </p:nvSpPr>
        <p:spPr bwMode="auto">
          <a:xfrm>
            <a:off x="76200" y="41910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100" b="0">
                <a:solidFill>
                  <a:srgbClr val="FF00FF"/>
                </a:solidFill>
              </a:rPr>
              <a:t>Applications</a:t>
            </a:r>
            <a:r>
              <a:rPr lang="en-US" sz="3100" b="0"/>
              <a:t>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Identification friend-or-foe (IFF)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Cryptography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100" b="0"/>
              <a:t>Business transactions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100" b="0"/>
          </a:p>
        </p:txBody>
      </p:sp>
      <p:pic>
        <p:nvPicPr>
          <p:cNvPr id="792606" name="Picture 30" descr="MCDD00945_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205288"/>
            <a:ext cx="289560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622" name="Picture 46" descr="MCj0440031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2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92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92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92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92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792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92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79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9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"/>
                            </p:stCondLst>
                            <p:childTnLst>
                              <p:par>
                                <p:cTn id="40" presetID="27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hold"/>
                                        <p:tgtEl>
                                          <p:spTgt spid="7926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hold"/>
                                        <p:tgtEl>
                                          <p:spTgt spid="7926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7926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7926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92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792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792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792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35" name="AutoShape 23"/>
          <p:cNvSpPr>
            <a:spLocks noChangeArrowheads="1"/>
          </p:cNvSpPr>
          <p:nvPr/>
        </p:nvSpPr>
        <p:spPr bwMode="auto">
          <a:xfrm>
            <a:off x="5295900" y="4895850"/>
            <a:ext cx="3429000" cy="1657350"/>
          </a:xfrm>
          <a:prstGeom prst="roundRect">
            <a:avLst>
              <a:gd name="adj" fmla="val 637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51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NP Hardness &amp; Completeness</a:t>
            </a:r>
          </a:p>
        </p:txBody>
      </p:sp>
      <p:sp>
        <p:nvSpPr>
          <p:cNvPr id="20685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76200" y="838200"/>
            <a:ext cx="9067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Def</a:t>
            </a:r>
            <a:r>
              <a:rPr lang="en-US" sz="3200" b="0"/>
              <a:t>: A problem L’ is </a:t>
            </a:r>
            <a:r>
              <a:rPr lang="en-US" sz="3200" b="0">
                <a:solidFill>
                  <a:srgbClr val="FF0000"/>
                </a:solidFill>
              </a:rPr>
              <a:t>NP-hard</a:t>
            </a:r>
            <a:r>
              <a:rPr lang="en-US" sz="3200" b="0"/>
              <a:t> if: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(1)</a:t>
            </a:r>
            <a:r>
              <a:rPr lang="en-US" sz="3200" b="0"/>
              <a:t> Every L in NP reduces to L’ in polynomial time.</a:t>
            </a:r>
            <a:endParaRPr lang="en-US" sz="3200" b="0" u="sng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Def</a:t>
            </a:r>
            <a:r>
              <a:rPr lang="en-US" sz="3200" b="0"/>
              <a:t>: A problem L’ is </a:t>
            </a:r>
            <a:r>
              <a:rPr lang="en-US" sz="3200" b="0">
                <a:solidFill>
                  <a:srgbClr val="3399FF"/>
                </a:solidFill>
              </a:rPr>
              <a:t>NP-complete</a:t>
            </a:r>
            <a:r>
              <a:rPr lang="en-US" sz="3200" b="0"/>
              <a:t> if: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(1)</a:t>
            </a:r>
            <a:r>
              <a:rPr lang="en-US" sz="3200" b="0"/>
              <a:t> L is </a:t>
            </a:r>
            <a:r>
              <a:rPr lang="en-US" sz="3200" b="0">
                <a:solidFill>
                  <a:srgbClr val="FF0000"/>
                </a:solidFill>
              </a:rPr>
              <a:t>NP-hard</a:t>
            </a:r>
            <a:r>
              <a:rPr lang="en-US" sz="3200" b="0"/>
              <a:t>; and </a:t>
            </a:r>
            <a:r>
              <a:rPr lang="en-US" sz="3200" b="0">
                <a:solidFill>
                  <a:srgbClr val="3399FF"/>
                </a:solidFill>
              </a:rPr>
              <a:t>(2)</a:t>
            </a:r>
            <a:r>
              <a:rPr lang="en-US" sz="3200" b="0"/>
              <a:t> L is in NP.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1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One NPC problem is in P </a:t>
            </a:r>
            <a:r>
              <a:rPr lang="en-US" sz="3200" b="0">
                <a:latin typeface="Symbol" pitchFamily="18" charset="2"/>
              </a:rPr>
              <a:t>Þ </a:t>
            </a:r>
            <a:r>
              <a:rPr lang="en-US" sz="3200" b="0"/>
              <a:t>P=NP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Open</a:t>
            </a:r>
            <a:r>
              <a:rPr lang="en-US" sz="3200" b="0"/>
              <a:t>: is P=NP 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Open</a:t>
            </a:r>
            <a:r>
              <a:rPr lang="en-US" sz="3200" b="0"/>
              <a:t>: is NP=co-NP 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Theorem</a:t>
            </a:r>
            <a:r>
              <a:rPr lang="en-US" sz="3200" b="0"/>
              <a:t>:</a:t>
            </a:r>
            <a:r>
              <a:rPr lang="en-US" sz="3200" b="0">
                <a:solidFill>
                  <a:srgbClr val="FF00FF"/>
                </a:solidFill>
              </a:rPr>
              <a:t> </a:t>
            </a:r>
            <a:r>
              <a:rPr lang="en-US" sz="3200" b="0"/>
              <a:t>P = co-P</a:t>
            </a:r>
          </a:p>
        </p:txBody>
      </p:sp>
      <p:sp>
        <p:nvSpPr>
          <p:cNvPr id="704527" name="AutoShape 15"/>
          <p:cNvSpPr>
            <a:spLocks noChangeArrowheads="1"/>
          </p:cNvSpPr>
          <p:nvPr/>
        </p:nvSpPr>
        <p:spPr bwMode="auto">
          <a:xfrm>
            <a:off x="5422900" y="5003800"/>
            <a:ext cx="2082800" cy="914400"/>
          </a:xfrm>
          <a:prstGeom prst="roundRect">
            <a:avLst>
              <a:gd name="adj" fmla="val 77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4528" name="Text Box 16"/>
          <p:cNvSpPr txBox="1">
            <a:spLocks noChangeArrowheads="1"/>
          </p:cNvSpPr>
          <p:nvPr/>
        </p:nvSpPr>
        <p:spPr bwMode="auto">
          <a:xfrm>
            <a:off x="6210300" y="490696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</a:t>
            </a:r>
            <a:endParaRPr lang="en-US" sz="2800" b="0">
              <a:solidFill>
                <a:srgbClr val="33CC33"/>
              </a:solidFill>
            </a:endParaRPr>
          </a:p>
        </p:txBody>
      </p:sp>
      <p:sp>
        <p:nvSpPr>
          <p:cNvPr id="704529" name="AutoShape 17"/>
          <p:cNvSpPr>
            <a:spLocks noChangeArrowheads="1"/>
          </p:cNvSpPr>
          <p:nvPr/>
        </p:nvSpPr>
        <p:spPr bwMode="auto">
          <a:xfrm>
            <a:off x="4618038" y="4267200"/>
            <a:ext cx="2963862" cy="1752600"/>
          </a:xfrm>
          <a:prstGeom prst="roundRect">
            <a:avLst>
              <a:gd name="adj" fmla="val 637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4530" name="Text Box 18"/>
          <p:cNvSpPr txBox="1">
            <a:spLocks noChangeArrowheads="1"/>
          </p:cNvSpPr>
          <p:nvPr/>
        </p:nvSpPr>
        <p:spPr bwMode="auto">
          <a:xfrm>
            <a:off x="4610100" y="4906963"/>
            <a:ext cx="762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NP   </a:t>
            </a:r>
          </a:p>
        </p:txBody>
      </p:sp>
      <p:sp>
        <p:nvSpPr>
          <p:cNvPr id="704532" name="AutoShape 20"/>
          <p:cNvSpPr>
            <a:spLocks noChangeArrowheads="1"/>
          </p:cNvSpPr>
          <p:nvPr/>
        </p:nvSpPr>
        <p:spPr bwMode="auto">
          <a:xfrm rot="5400000">
            <a:off x="5758657" y="3371056"/>
            <a:ext cx="385762" cy="24542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33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4533" name="Text Box 21"/>
          <p:cNvSpPr txBox="1">
            <a:spLocks noChangeArrowheads="1"/>
          </p:cNvSpPr>
          <p:nvPr/>
        </p:nvSpPr>
        <p:spPr bwMode="auto">
          <a:xfrm>
            <a:off x="4686300" y="4343400"/>
            <a:ext cx="279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NP-complete</a:t>
            </a:r>
            <a:r>
              <a:rPr lang="en-US" sz="2400" b="0"/>
              <a:t>  </a:t>
            </a:r>
            <a:r>
              <a:rPr lang="en-US" sz="2400" b="0">
                <a:solidFill>
                  <a:srgbClr val="33CC33"/>
                </a:solidFill>
              </a:rPr>
              <a:t>SAT</a:t>
            </a:r>
            <a:r>
              <a:rPr lang="en-US" sz="2400" b="0"/>
              <a:t>  </a:t>
            </a:r>
            <a:endParaRPr lang="en-US" sz="2400" b="0">
              <a:solidFill>
                <a:srgbClr val="33CC33"/>
              </a:solidFill>
            </a:endParaRPr>
          </a:p>
        </p:txBody>
      </p:sp>
      <p:sp>
        <p:nvSpPr>
          <p:cNvPr id="704536" name="AutoShape 24"/>
          <p:cNvSpPr>
            <a:spLocks noChangeArrowheads="1"/>
          </p:cNvSpPr>
          <p:nvPr/>
        </p:nvSpPr>
        <p:spPr bwMode="auto">
          <a:xfrm rot="5400000">
            <a:off x="6665913" y="4787900"/>
            <a:ext cx="385762" cy="297338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33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4537" name="Text Box 25"/>
          <p:cNvSpPr txBox="1">
            <a:spLocks noChangeArrowheads="1"/>
          </p:cNvSpPr>
          <p:nvPr/>
        </p:nvSpPr>
        <p:spPr bwMode="auto">
          <a:xfrm>
            <a:off x="5319713" y="6019800"/>
            <a:ext cx="3328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co-NP-complete</a:t>
            </a:r>
            <a:r>
              <a:rPr lang="en-US" sz="2400" b="0"/>
              <a:t> </a:t>
            </a:r>
            <a:r>
              <a:rPr lang="en-US" sz="2400" b="0">
                <a:solidFill>
                  <a:srgbClr val="33CC33"/>
                </a:solidFill>
              </a:rPr>
              <a:t>TAUT</a:t>
            </a:r>
            <a:r>
              <a:rPr lang="en-US" sz="2400" b="0"/>
              <a:t>  </a:t>
            </a:r>
            <a:endParaRPr lang="en-US" sz="2400" b="0">
              <a:solidFill>
                <a:srgbClr val="33CC33"/>
              </a:solidFill>
            </a:endParaRPr>
          </a:p>
        </p:txBody>
      </p:sp>
      <p:sp>
        <p:nvSpPr>
          <p:cNvPr id="704538" name="Text Box 26"/>
          <p:cNvSpPr txBox="1">
            <a:spLocks noChangeArrowheads="1"/>
          </p:cNvSpPr>
          <p:nvPr/>
        </p:nvSpPr>
        <p:spPr bwMode="auto">
          <a:xfrm>
            <a:off x="7543800" y="4906963"/>
            <a:ext cx="1371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co-NP   </a:t>
            </a:r>
          </a:p>
        </p:txBody>
      </p:sp>
      <p:sp>
        <p:nvSpPr>
          <p:cNvPr id="704539" name="AutoShape 27"/>
          <p:cNvSpPr>
            <a:spLocks noChangeArrowheads="1"/>
          </p:cNvSpPr>
          <p:nvPr/>
        </p:nvSpPr>
        <p:spPr bwMode="auto">
          <a:xfrm rot="5400000">
            <a:off x="6265863" y="4687888"/>
            <a:ext cx="385762" cy="192881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33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4540" name="Text Box 28"/>
          <p:cNvSpPr txBox="1">
            <a:spLocks noChangeArrowheads="1"/>
          </p:cNvSpPr>
          <p:nvPr/>
        </p:nvSpPr>
        <p:spPr bwMode="auto">
          <a:xfrm>
            <a:off x="5441950" y="53975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P-complete</a:t>
            </a:r>
            <a:r>
              <a:rPr lang="en-US" sz="2400" b="0"/>
              <a:t> </a:t>
            </a:r>
            <a:r>
              <a:rPr lang="en-US" sz="2400" b="0">
                <a:solidFill>
                  <a:srgbClr val="33CC33"/>
                </a:solidFill>
              </a:rPr>
              <a:t>LP</a:t>
            </a:r>
            <a:r>
              <a:rPr lang="en-US" sz="2400" b="0"/>
              <a:t>  </a:t>
            </a:r>
            <a:endParaRPr lang="en-US" sz="2400" b="0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0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0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0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0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04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04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04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0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0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4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4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04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04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04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04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04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04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04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04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04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04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04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04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704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704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7045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7045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7045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35" grpId="0" animBg="1"/>
      <p:bldP spid="704527" grpId="0" animBg="1"/>
      <p:bldP spid="704528" grpId="0"/>
      <p:bldP spid="704529" grpId="0" animBg="1"/>
      <p:bldP spid="704530" grpId="0"/>
      <p:bldP spid="704532" grpId="0" animBg="1"/>
      <p:bldP spid="704533" grpId="0"/>
      <p:bldP spid="704536" grpId="0" animBg="1"/>
      <p:bldP spid="704537" grpId="0"/>
      <p:bldP spid="704538" grpId="0"/>
      <p:bldP spid="704539" grpId="0" animBg="1"/>
      <p:bldP spid="70454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Zero-Knowledge Proofs</a:t>
            </a:r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2468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Idea</a:t>
            </a:r>
            <a:r>
              <a:rPr lang="en-US" sz="3200" b="0"/>
              <a:t>: prove that a Boolean formula P is satisfiable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200" b="0"/>
              <a:t>		</a:t>
            </a:r>
            <a:r>
              <a:rPr lang="en-US" sz="3200" b="0">
                <a:solidFill>
                  <a:srgbClr val="FF0000"/>
                </a:solidFill>
              </a:rPr>
              <a:t>without disclosing</a:t>
            </a:r>
            <a:r>
              <a:rPr lang="en-US" sz="3200" b="0"/>
              <a:t> a satisfying assignment!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FF"/>
                </a:solidFill>
              </a:rPr>
              <a:t>Premise</a:t>
            </a:r>
            <a:r>
              <a:rPr lang="en-US" sz="3200" b="0"/>
              <a:t>: Everyone knows P but not its </a:t>
            </a:r>
            <a:r>
              <a:rPr lang="en-US" sz="3200" b="0">
                <a:solidFill>
                  <a:srgbClr val="FF0000"/>
                </a:solidFill>
              </a:rPr>
              <a:t>secret</a:t>
            </a:r>
            <a:r>
              <a:rPr lang="en-US" sz="3200" b="0"/>
              <a:t>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200" b="0"/>
              <a:t>	satisfying assignment </a:t>
            </a:r>
            <a:r>
              <a:rPr lang="en-US" sz="3200" b="0">
                <a:solidFill>
                  <a:srgbClr val="FF0000"/>
                </a:solidFill>
              </a:rPr>
              <a:t>V </a:t>
            </a:r>
            <a:r>
              <a:rPr lang="en-US" sz="3200" b="0"/>
              <a:t>!</a:t>
            </a:r>
          </a:p>
        </p:txBody>
      </p:sp>
      <p:sp>
        <p:nvSpPr>
          <p:cNvPr id="3262469" name="Rectangle 5"/>
          <p:cNvSpPr>
            <a:spLocks noChangeArrowheads="1"/>
          </p:cNvSpPr>
          <p:nvPr/>
        </p:nvSpPr>
        <p:spPr bwMode="auto">
          <a:xfrm>
            <a:off x="76200" y="3200400"/>
            <a:ext cx="6096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/>
              <a:t>	Convert P into a graph 3-colorability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/>
              <a:t>		instance </a:t>
            </a:r>
            <a:r>
              <a:rPr lang="en-US" sz="2800" b="0">
                <a:solidFill>
                  <a:srgbClr val="3399FF"/>
                </a:solidFill>
              </a:rPr>
              <a:t>G</a:t>
            </a:r>
            <a:r>
              <a:rPr lang="en-US" sz="2800" b="0"/>
              <a:t> =</a:t>
            </a:r>
            <a:r>
              <a:rPr lang="en-US" sz="3200" b="0">
                <a:solidFill>
                  <a:srgbClr val="33CC33"/>
                </a:solidFill>
              </a:rPr>
              <a:t>ƒ</a:t>
            </a:r>
            <a:r>
              <a:rPr lang="en-US" sz="2800" b="0"/>
              <a:t>(P)</a:t>
            </a:r>
            <a:endParaRPr lang="en-US" sz="2800" b="0" baseline="-2500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>
                <a:solidFill>
                  <a:srgbClr val="FF00FF"/>
                </a:solidFill>
              </a:rPr>
              <a:t>	</a:t>
            </a:r>
            <a:r>
              <a:rPr lang="en-US" sz="2800" b="0">
                <a:solidFill>
                  <a:srgbClr val="FF0000"/>
                </a:solidFill>
              </a:rPr>
              <a:t>Publically broadcast</a:t>
            </a:r>
            <a:r>
              <a:rPr lang="en-US" sz="2800" b="0">
                <a:solidFill>
                  <a:srgbClr val="FF00FF"/>
                </a:solidFill>
              </a:rPr>
              <a:t> </a:t>
            </a:r>
            <a:r>
              <a:rPr lang="en-US" sz="3200" b="0">
                <a:solidFill>
                  <a:srgbClr val="33CC33"/>
                </a:solidFill>
              </a:rPr>
              <a:t>ƒ</a:t>
            </a:r>
            <a:r>
              <a:rPr lang="en-US" sz="2800" b="0"/>
              <a:t> and </a:t>
            </a:r>
            <a:r>
              <a:rPr lang="en-US" sz="2800" b="0">
                <a:solidFill>
                  <a:srgbClr val="3399FF"/>
                </a:solidFill>
              </a:rPr>
              <a:t>G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/>
              <a:t>	Use </a:t>
            </a:r>
            <a:r>
              <a:rPr lang="en-US" sz="2800" b="0">
                <a:solidFill>
                  <a:srgbClr val="FF00FF"/>
                </a:solidFill>
              </a:rPr>
              <a:t>zero-knowledge protocol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/>
              <a:t>		to show that </a:t>
            </a:r>
            <a:r>
              <a:rPr lang="en-US" sz="2800" b="0">
                <a:solidFill>
                  <a:srgbClr val="3399FF"/>
                </a:solidFill>
              </a:rPr>
              <a:t>G is 3-colorable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en-US" sz="2800" b="0">
                <a:latin typeface="Symbol" pitchFamily="18" charset="2"/>
              </a:rPr>
              <a:t>Þ</a:t>
            </a:r>
            <a:r>
              <a:rPr lang="en-US" sz="2800" b="0"/>
              <a:t> P is satisfiable iff </a:t>
            </a:r>
            <a:r>
              <a:rPr lang="en-US" sz="2800" b="0">
                <a:solidFill>
                  <a:srgbClr val="3399FF"/>
                </a:solidFill>
              </a:rPr>
              <a:t>G is 3-colorable</a:t>
            </a:r>
            <a:endParaRPr lang="en-US" sz="2800" b="0" baseline="40000">
              <a:solidFill>
                <a:srgbClr val="3399FF"/>
              </a:solidFill>
            </a:endParaRP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>
                <a:latin typeface="Symbol" pitchFamily="18" charset="2"/>
              </a:rPr>
              <a:t>Þ</a:t>
            </a:r>
            <a:r>
              <a:rPr lang="en-US" sz="2800" b="0"/>
              <a:t> P is satisfiable with probability</a:t>
            </a:r>
            <a:r>
              <a:rPr lang="en-US" sz="2800" b="0">
                <a:solidFill>
                  <a:srgbClr val="FF00FF"/>
                </a:solidFill>
              </a:rPr>
              <a:t> </a:t>
            </a:r>
            <a:r>
              <a:rPr lang="en-US" sz="2800" b="0"/>
              <a:t>1-2</a:t>
            </a:r>
            <a:r>
              <a:rPr lang="en-US" sz="2800" b="0" baseline="40000"/>
              <a:t>-k</a:t>
            </a:r>
          </a:p>
        </p:txBody>
      </p:sp>
      <p:sp>
        <p:nvSpPr>
          <p:cNvPr id="287750" name="Oval 19"/>
          <p:cNvSpPr>
            <a:spLocks noChangeArrowheads="1"/>
          </p:cNvSpPr>
          <p:nvPr/>
        </p:nvSpPr>
        <p:spPr bwMode="auto">
          <a:xfrm>
            <a:off x="266700" y="40132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51" name="Oval 20"/>
          <p:cNvSpPr>
            <a:spLocks noChangeArrowheads="1"/>
          </p:cNvSpPr>
          <p:nvPr/>
        </p:nvSpPr>
        <p:spPr bwMode="auto">
          <a:xfrm>
            <a:off x="185738" y="5943600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2493" name="AutoShape 29"/>
          <p:cNvSpPr>
            <a:spLocks/>
          </p:cNvSpPr>
          <p:nvPr/>
        </p:nvSpPr>
        <p:spPr bwMode="auto">
          <a:xfrm>
            <a:off x="228600" y="3328988"/>
            <a:ext cx="228600" cy="2457450"/>
          </a:xfrm>
          <a:prstGeom prst="leftBrace">
            <a:avLst>
              <a:gd name="adj1" fmla="val 89583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2496" name="Rectangle 32"/>
          <p:cNvSpPr>
            <a:spLocks noChangeArrowheads="1"/>
          </p:cNvSpPr>
          <p:nvPr/>
        </p:nvSpPr>
        <p:spPr bwMode="auto">
          <a:xfrm>
            <a:off x="5943600" y="2590800"/>
            <a:ext cx="293846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b="0"/>
              <a:t>P =</a:t>
            </a:r>
            <a:r>
              <a:rPr lang="en-US" b="0">
                <a:solidFill>
                  <a:srgbClr val="FF0000"/>
                </a:solidFill>
              </a:rPr>
              <a:t> (x+y+z)</a:t>
            </a:r>
            <a:r>
              <a:rPr lang="en-US" b="0">
                <a:solidFill>
                  <a:srgbClr val="33CC33"/>
                </a:solidFill>
              </a:rPr>
              <a:t>(x'+y'+z)</a:t>
            </a:r>
            <a:r>
              <a:rPr lang="en-US" b="0">
                <a:solidFill>
                  <a:srgbClr val="3399FF"/>
                </a:solidFill>
              </a:rPr>
              <a:t>(x'+y+z')</a:t>
            </a:r>
          </a:p>
        </p:txBody>
      </p:sp>
      <p:pic>
        <p:nvPicPr>
          <p:cNvPr id="3262498" name="Picture 34" descr="IP_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075" y="4695825"/>
            <a:ext cx="19399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2500" name="Line 36"/>
          <p:cNvSpPr>
            <a:spLocks noChangeShapeType="1"/>
          </p:cNvSpPr>
          <p:nvPr/>
        </p:nvSpPr>
        <p:spPr bwMode="auto">
          <a:xfrm flipH="1">
            <a:off x="6042025" y="2870200"/>
            <a:ext cx="50800" cy="72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3262501" name="Rectangle 37"/>
          <p:cNvSpPr>
            <a:spLocks noChangeArrowheads="1"/>
          </p:cNvSpPr>
          <p:nvPr/>
        </p:nvSpPr>
        <p:spPr bwMode="auto">
          <a:xfrm>
            <a:off x="5819775" y="2981325"/>
            <a:ext cx="336550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>
                <a:solidFill>
                  <a:srgbClr val="33CC33"/>
                </a:solidFill>
              </a:rPr>
              <a:t>ƒ</a:t>
            </a:r>
          </a:p>
        </p:txBody>
      </p:sp>
      <p:pic>
        <p:nvPicPr>
          <p:cNvPr id="3262497" name="Picture 33" descr="IP_colorabi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124200"/>
            <a:ext cx="1673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2499" name="Rectangle 35"/>
          <p:cNvSpPr>
            <a:spLocks noChangeArrowheads="1"/>
          </p:cNvSpPr>
          <p:nvPr/>
        </p:nvSpPr>
        <p:spPr bwMode="auto">
          <a:xfrm>
            <a:off x="5867400" y="3581400"/>
            <a:ext cx="5349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b="0">
                <a:solidFill>
                  <a:srgbClr val="3399FF"/>
                </a:solidFill>
              </a:rPr>
              <a:t>G</a:t>
            </a:r>
            <a:r>
              <a:rPr lang="en-US" b="0"/>
              <a:t> =</a:t>
            </a:r>
          </a:p>
        </p:txBody>
      </p:sp>
      <p:sp>
        <p:nvSpPr>
          <p:cNvPr id="3262489" name="Rectangle 25"/>
          <p:cNvSpPr>
            <a:spLocks noChangeArrowheads="1"/>
          </p:cNvSpPr>
          <p:nvPr/>
        </p:nvSpPr>
        <p:spPr bwMode="auto">
          <a:xfrm rot="-3147165">
            <a:off x="5133975" y="4500563"/>
            <a:ext cx="4465638" cy="65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4800" b="0">
                <a:solidFill>
                  <a:srgbClr val="33CC33"/>
                </a:solidFill>
              </a:rPr>
              <a:t>Interactive proof!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62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62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2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2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262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62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62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62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2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2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32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62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62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326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32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32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262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262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2493" grpId="0" animBg="1"/>
      <p:bldP spid="3262496" grpId="0"/>
      <p:bldP spid="3262500" grpId="0" animBg="1"/>
      <p:bldP spid="3262501" grpId="0"/>
      <p:bldP spid="3262499" grpId="0"/>
      <p:bldP spid="326248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258" name="Rectangle 2"/>
          <p:cNvSpPr>
            <a:spLocks noChangeArrowheads="1"/>
          </p:cNvSpPr>
          <p:nvPr/>
        </p:nvSpPr>
        <p:spPr bwMode="auto">
          <a:xfrm>
            <a:off x="152400" y="76200"/>
            <a:ext cx="8218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Interactive Proof Systems</a:t>
            </a:r>
          </a:p>
        </p:txBody>
      </p:sp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0" y="0"/>
            <a:ext cx="8805863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6260" name="Rectangle 4"/>
          <p:cNvSpPr>
            <a:spLocks noChangeArrowheads="1"/>
          </p:cNvSpPr>
          <p:nvPr/>
        </p:nvSpPr>
        <p:spPr bwMode="auto">
          <a:xfrm>
            <a:off x="76200" y="762000"/>
            <a:ext cx="9067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 err="1">
                <a:solidFill>
                  <a:srgbClr val="FF00FF"/>
                </a:solidFill>
              </a:rPr>
              <a:t>Prover</a:t>
            </a:r>
            <a:r>
              <a:rPr lang="en-US" sz="2800" b="0" dirty="0"/>
              <a:t> has </a:t>
            </a:r>
            <a:r>
              <a:rPr lang="en-US" sz="2800" b="0" dirty="0">
                <a:solidFill>
                  <a:srgbClr val="3399FF"/>
                </a:solidFill>
              </a:rPr>
              <a:t>unbounded power</a:t>
            </a:r>
            <a:r>
              <a:rPr lang="en-US" sz="2800" b="0" dirty="0"/>
              <a:t> and may be </a:t>
            </a:r>
            <a:r>
              <a:rPr lang="en-US" sz="2800" b="0" dirty="0">
                <a:solidFill>
                  <a:srgbClr val="FF0000"/>
                </a:solidFill>
              </a:rPr>
              <a:t>malicious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FF00FF"/>
                </a:solidFill>
              </a:rPr>
              <a:t>Verifier</a:t>
            </a:r>
            <a:r>
              <a:rPr lang="en-US" sz="2800" b="0" dirty="0"/>
              <a:t> is </a:t>
            </a:r>
            <a:r>
              <a:rPr lang="en-US" sz="2800" b="0" dirty="0">
                <a:solidFill>
                  <a:srgbClr val="33CC33"/>
                </a:solidFill>
              </a:rPr>
              <a:t>honest</a:t>
            </a:r>
            <a:r>
              <a:rPr lang="en-US" sz="2800" b="0" dirty="0"/>
              <a:t> and has </a:t>
            </a:r>
            <a:r>
              <a:rPr lang="en-US" sz="2800" b="0" dirty="0">
                <a:solidFill>
                  <a:srgbClr val="3399FF"/>
                </a:solidFill>
              </a:rPr>
              <a:t>limited power</a:t>
            </a:r>
            <a:r>
              <a:rPr lang="en-US" sz="2800" b="0" dirty="0"/>
              <a:t>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800" b="0" dirty="0">
              <a:solidFill>
                <a:srgbClr val="FF00FF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Completeness</a:t>
            </a:r>
            <a:r>
              <a:rPr lang="en-US" sz="2800" b="0" dirty="0"/>
              <a:t>: If a statement is true, an honest </a:t>
            </a:r>
            <a:r>
              <a:rPr lang="en-US" sz="2800" b="0" dirty="0" smtClean="0"/>
              <a:t>verifier will</a:t>
            </a:r>
            <a:endParaRPr lang="en-US" sz="2800" b="0" dirty="0"/>
          </a:p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800" b="0" dirty="0"/>
              <a:t>	</a:t>
            </a:r>
            <a:r>
              <a:rPr lang="en-US" sz="2800" b="0" dirty="0" smtClean="0"/>
              <a:t>be </a:t>
            </a:r>
            <a:r>
              <a:rPr lang="en-US" sz="2800" b="0" dirty="0"/>
              <a:t>convinced (with high </a:t>
            </a:r>
            <a:r>
              <a:rPr lang="en-US" sz="2800" b="0" dirty="0" smtClean="0"/>
              <a:t>probability) </a:t>
            </a:r>
            <a:r>
              <a:rPr lang="en-US" sz="2800" b="0" dirty="0"/>
              <a:t>by an honest </a:t>
            </a:r>
            <a:r>
              <a:rPr lang="en-US" sz="2800" b="0" dirty="0" err="1"/>
              <a:t>prover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Soundness</a:t>
            </a:r>
            <a:r>
              <a:rPr lang="en-US" sz="2800" b="0" dirty="0"/>
              <a:t>: If a statement is false, even an omnipotent </a:t>
            </a:r>
          </a:p>
          <a:p>
            <a:pPr marL="342900" indent="-342900" eaLnBrk="1" hangingPunct="1">
              <a:lnSpc>
                <a:spcPct val="60000"/>
              </a:lnSpc>
              <a:spcBef>
                <a:spcPct val="20000"/>
              </a:spcBef>
            </a:pPr>
            <a:r>
              <a:rPr lang="en-US" sz="2800" b="0" dirty="0"/>
              <a:t>	malicious </a:t>
            </a:r>
            <a:r>
              <a:rPr lang="en-US" sz="2800" b="0" dirty="0" err="1"/>
              <a:t>prover</a:t>
            </a:r>
            <a:r>
              <a:rPr lang="en-US" sz="2800" b="0" dirty="0"/>
              <a:t> can not convince an honest verifier that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	the statement is true (except with a very low probability).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800" b="0" dirty="0">
              <a:solidFill>
                <a:srgbClr val="FF00FF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The </a:t>
            </a:r>
            <a:r>
              <a:rPr lang="en-US" sz="2800" b="0" dirty="0">
                <a:solidFill>
                  <a:srgbClr val="33CC33"/>
                </a:solidFill>
              </a:rPr>
              <a:t>induced complexity class</a:t>
            </a:r>
            <a:r>
              <a:rPr lang="en-US" sz="2800" b="0" dirty="0"/>
              <a:t> depends on the verifier’s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	abilities and computational resources: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800" b="0" dirty="0">
              <a:solidFill>
                <a:srgbClr val="FF00FF"/>
              </a:solidFill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Theorem</a:t>
            </a:r>
            <a:r>
              <a:rPr lang="en-US" sz="2800" b="0" dirty="0"/>
              <a:t>: For a </a:t>
            </a:r>
            <a:r>
              <a:rPr lang="en-US" sz="2800" b="0" dirty="0">
                <a:solidFill>
                  <a:srgbClr val="3399FF"/>
                </a:solidFill>
              </a:rPr>
              <a:t>deterministic</a:t>
            </a:r>
            <a:r>
              <a:rPr lang="en-US" sz="2800" b="0" dirty="0"/>
              <a:t> P-time verifier, </a:t>
            </a:r>
            <a:r>
              <a:rPr lang="en-US" sz="2800" b="0" dirty="0" smtClean="0"/>
              <a:t>class </a:t>
            </a:r>
            <a:r>
              <a:rPr lang="en-US" sz="2800" b="0" dirty="0"/>
              <a:t>is NP.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800" b="0" dirty="0">
              <a:solidFill>
                <a:srgbClr val="FF00FF"/>
              </a:solidFill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/>
              <a:t>Def: For a </a:t>
            </a:r>
            <a:r>
              <a:rPr lang="en-US" sz="2800" b="0" dirty="0">
                <a:solidFill>
                  <a:srgbClr val="FF0000"/>
                </a:solidFill>
              </a:rPr>
              <a:t>probabilistic</a:t>
            </a:r>
            <a:r>
              <a:rPr lang="en-US" sz="2800" b="0" dirty="0"/>
              <a:t> P-time verifier, induced class is </a:t>
            </a:r>
            <a:r>
              <a:rPr lang="en-US" sz="2800" b="0" dirty="0">
                <a:solidFill>
                  <a:srgbClr val="FF0000"/>
                </a:solidFill>
              </a:rPr>
              <a:t>IP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800" b="0" dirty="0">
              <a:solidFill>
                <a:srgbClr val="FF00FF"/>
              </a:solidFill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>
                <a:solidFill>
                  <a:srgbClr val="FF00FF"/>
                </a:solidFill>
              </a:rPr>
              <a:t>Theorem </a:t>
            </a:r>
            <a:r>
              <a:rPr lang="en-US" sz="2800" b="0" dirty="0"/>
              <a:t>[Shamir, 1992]: </a:t>
            </a:r>
            <a:r>
              <a:rPr lang="en-US" sz="2800" b="0" dirty="0">
                <a:solidFill>
                  <a:srgbClr val="FF0000"/>
                </a:solidFill>
              </a:rPr>
              <a:t>IP</a:t>
            </a:r>
            <a:r>
              <a:rPr lang="en-US" sz="2800" b="0" dirty="0"/>
              <a:t> = PSPACE</a:t>
            </a:r>
          </a:p>
        </p:txBody>
      </p:sp>
      <p:sp>
        <p:nvSpPr>
          <p:cNvPr id="288773" name="Oval 6"/>
          <p:cNvSpPr>
            <a:spLocks noChangeArrowheads="1"/>
          </p:cNvSpPr>
          <p:nvPr/>
        </p:nvSpPr>
        <p:spPr bwMode="auto">
          <a:xfrm>
            <a:off x="266700" y="4013200"/>
            <a:ext cx="74613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4" name="Oval 7"/>
          <p:cNvSpPr>
            <a:spLocks noChangeArrowheads="1"/>
          </p:cNvSpPr>
          <p:nvPr/>
        </p:nvSpPr>
        <p:spPr bwMode="auto">
          <a:xfrm>
            <a:off x="185738" y="5943600"/>
            <a:ext cx="74612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296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296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296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296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296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296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296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296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2962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26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29626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62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14065</TotalTime>
  <Words>2546</Words>
  <Application>Microsoft Office PowerPoint</Application>
  <PresentationFormat>On-screen Show (4:3)</PresentationFormat>
  <Paragraphs>962</Paragraphs>
  <Slides>91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Office Theme</vt:lpstr>
      <vt:lpstr>Picture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Algorithms</vt:lpstr>
      <vt:lpstr>Computational Complexity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Gabriel Robins</cp:lastModifiedBy>
  <cp:revision>514</cp:revision>
  <dcterms:created xsi:type="dcterms:W3CDTF">2010-10-07T16:23:04Z</dcterms:created>
  <dcterms:modified xsi:type="dcterms:W3CDTF">2010-11-13T20:41:34Z</dcterms:modified>
</cp:coreProperties>
</file>