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75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35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525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7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876" algn="l" defTabSz="914350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743050" algn="l" defTabSz="914350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3200226" algn="l" defTabSz="914350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657401" algn="l" defTabSz="914350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41830"/>
    <a:srgbClr val="87212E"/>
    <a:srgbClr val="FDF3D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77" autoAdjust="0"/>
    <p:restoredTop sz="95865" autoAdjust="0"/>
  </p:normalViewPr>
  <p:slideViewPr>
    <p:cSldViewPr snapToGrid="0" showGuides="1">
      <p:cViewPr>
        <p:scale>
          <a:sx n="33" d="100"/>
          <a:sy n="33" d="100"/>
        </p:scale>
        <p:origin x="-656" y="-80"/>
      </p:cViewPr>
      <p:guideLst>
        <p:guide orient="horz" pos="7349"/>
        <p:guide pos="10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7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06538" y="962025"/>
            <a:ext cx="6383337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3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87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6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01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6538" y="962025"/>
            <a:ext cx="6383337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5828"/>
            <a:ext cx="37307520" cy="7056013"/>
          </a:xfrm>
          <a:prstGeom prst="rect">
            <a:avLst/>
          </a:prstGeom>
        </p:spPr>
        <p:txBody>
          <a:bodyPr lIns="89309" tIns="44655" rIns="89309" bIns="4465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439"/>
            <a:ext cx="30723840" cy="8413124"/>
          </a:xfrm>
          <a:prstGeom prst="rect">
            <a:avLst/>
          </a:prstGeom>
        </p:spPr>
        <p:txBody>
          <a:bodyPr lIns="89309" tIns="44655" rIns="89309" bIns="44655"/>
          <a:lstStyle>
            <a:lvl1pPr marL="0" indent="0" algn="ctr">
              <a:buNone/>
              <a:defRPr/>
            </a:lvl1pPr>
            <a:lvl2pPr marL="457175" indent="0" algn="ctr">
              <a:buNone/>
              <a:defRPr/>
            </a:lvl2pPr>
            <a:lvl3pPr marL="914350" indent="0" algn="ctr">
              <a:buNone/>
              <a:defRPr/>
            </a:lvl3pPr>
            <a:lvl4pPr marL="1371525" indent="0" algn="ctr">
              <a:buNone/>
              <a:defRPr/>
            </a:lvl4pPr>
            <a:lvl5pPr marL="1828700" indent="0" algn="ctr">
              <a:buNone/>
              <a:defRPr/>
            </a:lvl5pPr>
            <a:lvl6pPr marL="2285876" indent="0" algn="ctr">
              <a:buNone/>
              <a:defRPr/>
            </a:lvl6pPr>
            <a:lvl7pPr marL="2743050" indent="0" algn="ctr">
              <a:buNone/>
              <a:defRPr/>
            </a:lvl7pPr>
            <a:lvl8pPr marL="3200226" indent="0" algn="ctr">
              <a:buNone/>
              <a:defRPr/>
            </a:lvl8pPr>
            <a:lvl9pPr marL="36574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237" y="2926724"/>
            <a:ext cx="37310729" cy="5486400"/>
          </a:xfrm>
          <a:prstGeom prst="rect">
            <a:avLst/>
          </a:prstGeom>
        </p:spPr>
        <p:txBody>
          <a:bodyPr lIns="89309" tIns="44655" rIns="89309" bIns="4465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237" y="9512658"/>
            <a:ext cx="37310729" cy="19748142"/>
          </a:xfrm>
          <a:prstGeom prst="rect">
            <a:avLst/>
          </a:prstGeom>
        </p:spPr>
        <p:txBody>
          <a:bodyPr vert="eaVert" lIns="89309" tIns="44655" rIns="89309" bIns="4465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4085" y="2926724"/>
            <a:ext cx="9326880" cy="26334076"/>
          </a:xfrm>
          <a:prstGeom prst="rect">
            <a:avLst/>
          </a:prstGeom>
        </p:spPr>
        <p:txBody>
          <a:bodyPr vert="eaVert" lIns="89309" tIns="44655" rIns="89309" bIns="4465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237" y="2926724"/>
            <a:ext cx="27829844" cy="26334076"/>
          </a:xfrm>
          <a:prstGeom prst="rect">
            <a:avLst/>
          </a:prstGeom>
        </p:spPr>
        <p:txBody>
          <a:bodyPr vert="eaVert" lIns="89309" tIns="44655" rIns="89309" bIns="4465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237" y="2926724"/>
            <a:ext cx="37310729" cy="5486400"/>
          </a:xfrm>
          <a:prstGeom prst="rect">
            <a:avLst/>
          </a:prstGeom>
        </p:spPr>
        <p:txBody>
          <a:bodyPr lIns="89309" tIns="44655" rIns="89309" bIns="4465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237" y="9512658"/>
            <a:ext cx="37310729" cy="19748142"/>
          </a:xfrm>
          <a:prstGeom prst="rect">
            <a:avLst/>
          </a:prstGeom>
        </p:spPr>
        <p:txBody>
          <a:bodyPr lIns="89309" tIns="44655" rIns="89309" bIns="4465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6700" y="21153550"/>
            <a:ext cx="37307520" cy="6537639"/>
          </a:xfrm>
          <a:prstGeom prst="rect">
            <a:avLst/>
          </a:prstGeom>
        </p:spPr>
        <p:txBody>
          <a:bodyPr lIns="89309" tIns="44655" rIns="89309" bIns="44655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6700" y="13952652"/>
            <a:ext cx="37307520" cy="7200899"/>
          </a:xfrm>
          <a:prstGeom prst="rect">
            <a:avLst/>
          </a:prstGeom>
        </p:spPr>
        <p:txBody>
          <a:bodyPr lIns="89309" tIns="44655" rIns="89309" bIns="44655" anchor="b"/>
          <a:lstStyle>
            <a:lvl1pPr marL="0" indent="0">
              <a:buNone/>
              <a:defRPr sz="2000"/>
            </a:lvl1pPr>
            <a:lvl2pPr marL="457175" indent="0">
              <a:buNone/>
              <a:defRPr sz="1800"/>
            </a:lvl2pPr>
            <a:lvl3pPr marL="914350" indent="0">
              <a:buNone/>
              <a:defRPr sz="1600"/>
            </a:lvl3pPr>
            <a:lvl4pPr marL="1371525" indent="0">
              <a:buNone/>
              <a:defRPr sz="1400"/>
            </a:lvl4pPr>
            <a:lvl5pPr marL="1828700" indent="0">
              <a:buNone/>
              <a:defRPr sz="1400"/>
            </a:lvl5pPr>
            <a:lvl6pPr marL="2285876" indent="0">
              <a:buNone/>
              <a:defRPr sz="1400"/>
            </a:lvl6pPr>
            <a:lvl7pPr marL="2743050" indent="0">
              <a:buNone/>
              <a:defRPr sz="1400"/>
            </a:lvl7pPr>
            <a:lvl8pPr marL="3200226" indent="0">
              <a:buNone/>
              <a:defRPr sz="1400"/>
            </a:lvl8pPr>
            <a:lvl9pPr marL="365740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237" y="2926724"/>
            <a:ext cx="37310729" cy="5486400"/>
          </a:xfrm>
          <a:prstGeom prst="rect">
            <a:avLst/>
          </a:prstGeom>
        </p:spPr>
        <p:txBody>
          <a:bodyPr lIns="89309" tIns="44655" rIns="89309" bIns="4465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238" y="9512658"/>
            <a:ext cx="18578361" cy="19748142"/>
          </a:xfrm>
          <a:prstGeom prst="rect">
            <a:avLst/>
          </a:prstGeom>
        </p:spPr>
        <p:txBody>
          <a:bodyPr lIns="89309" tIns="44655" rIns="89309" bIns="4465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2603" y="9512658"/>
            <a:ext cx="18578362" cy="19748142"/>
          </a:xfrm>
          <a:prstGeom prst="rect">
            <a:avLst/>
          </a:prstGeom>
        </p:spPr>
        <p:txBody>
          <a:bodyPr lIns="89309" tIns="44655" rIns="89309" bIns="4465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475"/>
            <a:ext cx="39502080" cy="5486400"/>
          </a:xfrm>
          <a:prstGeom prst="rect">
            <a:avLst/>
          </a:prstGeom>
        </p:spPr>
        <p:txBody>
          <a:bodyPr lIns="89309" tIns="44655" rIns="89309" bIns="4465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327"/>
            <a:ext cx="19393301" cy="3071611"/>
          </a:xfrm>
          <a:prstGeom prst="rect">
            <a:avLst/>
          </a:prstGeom>
        </p:spPr>
        <p:txBody>
          <a:bodyPr lIns="89309" tIns="44655" rIns="89309" bIns="44655"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5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6" indent="0">
              <a:buNone/>
              <a:defRPr sz="1600" b="1"/>
            </a:lvl6pPr>
            <a:lvl7pPr marL="2743050" indent="0">
              <a:buNone/>
              <a:defRPr sz="1600" b="1"/>
            </a:lvl7pPr>
            <a:lvl8pPr marL="3200226" indent="0">
              <a:buNone/>
              <a:defRPr sz="1600" b="1"/>
            </a:lvl8pPr>
            <a:lvl9pPr marL="36574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938"/>
            <a:ext cx="19393301" cy="18965750"/>
          </a:xfrm>
          <a:prstGeom prst="rect">
            <a:avLst/>
          </a:prstGeom>
        </p:spPr>
        <p:txBody>
          <a:bodyPr lIns="89309" tIns="44655" rIns="89309" bIns="4465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23" y="7368327"/>
            <a:ext cx="19399718" cy="3071611"/>
          </a:xfrm>
          <a:prstGeom prst="rect">
            <a:avLst/>
          </a:prstGeom>
        </p:spPr>
        <p:txBody>
          <a:bodyPr lIns="89309" tIns="44655" rIns="89309" bIns="44655"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5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6" indent="0">
              <a:buNone/>
              <a:defRPr sz="1600" b="1"/>
            </a:lvl6pPr>
            <a:lvl7pPr marL="2743050" indent="0">
              <a:buNone/>
              <a:defRPr sz="1600" b="1"/>
            </a:lvl7pPr>
            <a:lvl8pPr marL="3200226" indent="0">
              <a:buNone/>
              <a:defRPr sz="1600" b="1"/>
            </a:lvl8pPr>
            <a:lvl9pPr marL="36574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23" y="10439938"/>
            <a:ext cx="19399718" cy="18965750"/>
          </a:xfrm>
          <a:prstGeom prst="rect">
            <a:avLst/>
          </a:prstGeom>
        </p:spPr>
        <p:txBody>
          <a:bodyPr lIns="89309" tIns="44655" rIns="89309" bIns="4465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237" y="2926724"/>
            <a:ext cx="37310729" cy="5486400"/>
          </a:xfrm>
          <a:prstGeom prst="rect">
            <a:avLst/>
          </a:prstGeom>
        </p:spPr>
        <p:txBody>
          <a:bodyPr lIns="89309" tIns="44655" rIns="89309" bIns="4465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1" y="1310427"/>
            <a:ext cx="14439500" cy="5578162"/>
          </a:xfrm>
          <a:prstGeom prst="rect">
            <a:avLst/>
          </a:prstGeom>
        </p:spPr>
        <p:txBody>
          <a:bodyPr lIns="89309" tIns="44655" rIns="89309" bIns="4465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425"/>
            <a:ext cx="24536400" cy="28095262"/>
          </a:xfrm>
          <a:prstGeom prst="rect">
            <a:avLst/>
          </a:prstGeom>
        </p:spPr>
        <p:txBody>
          <a:bodyPr lIns="89309" tIns="44655" rIns="89309" bIns="4465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1" y="6888589"/>
            <a:ext cx="14439500" cy="22517099"/>
          </a:xfrm>
          <a:prstGeom prst="rect">
            <a:avLst/>
          </a:prstGeom>
        </p:spPr>
        <p:txBody>
          <a:bodyPr lIns="89309" tIns="44655" rIns="89309" bIns="44655"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5" indent="0">
              <a:buNone/>
              <a:defRPr sz="900"/>
            </a:lvl4pPr>
            <a:lvl5pPr marL="1828700" indent="0">
              <a:buNone/>
              <a:defRPr sz="900"/>
            </a:lvl5pPr>
            <a:lvl6pPr marL="2285876" indent="0">
              <a:buNone/>
              <a:defRPr sz="900"/>
            </a:lvl6pPr>
            <a:lvl7pPr marL="2743050" indent="0">
              <a:buNone/>
              <a:defRPr sz="900"/>
            </a:lvl7pPr>
            <a:lvl8pPr marL="3200226" indent="0">
              <a:buNone/>
              <a:defRPr sz="900"/>
            </a:lvl8pPr>
            <a:lvl9pPr marL="36574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81" y="23043526"/>
            <a:ext cx="26334720" cy="2719053"/>
          </a:xfrm>
          <a:prstGeom prst="rect">
            <a:avLst/>
          </a:prstGeom>
        </p:spPr>
        <p:txBody>
          <a:bodyPr lIns="89309" tIns="44655" rIns="89309" bIns="4465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381" y="2941216"/>
            <a:ext cx="26334720" cy="19751361"/>
          </a:xfrm>
          <a:prstGeom prst="rect">
            <a:avLst/>
          </a:prstGeom>
        </p:spPr>
        <p:txBody>
          <a:bodyPr lIns="89309" tIns="44655" rIns="89309" bIns="44655"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5" indent="0">
              <a:buNone/>
              <a:defRPr sz="2000"/>
            </a:lvl4pPr>
            <a:lvl5pPr marL="1828700" indent="0">
              <a:buNone/>
              <a:defRPr sz="2000"/>
            </a:lvl5pPr>
            <a:lvl6pPr marL="2285876" indent="0">
              <a:buNone/>
              <a:defRPr sz="2000"/>
            </a:lvl6pPr>
            <a:lvl7pPr marL="2743050" indent="0">
              <a:buNone/>
              <a:defRPr sz="2000"/>
            </a:lvl7pPr>
            <a:lvl8pPr marL="3200226" indent="0">
              <a:buNone/>
              <a:defRPr sz="2000"/>
            </a:lvl8pPr>
            <a:lvl9pPr marL="365740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381" y="25762577"/>
            <a:ext cx="26334720" cy="3863662"/>
          </a:xfrm>
          <a:prstGeom prst="rect">
            <a:avLst/>
          </a:prstGeom>
        </p:spPr>
        <p:txBody>
          <a:bodyPr lIns="89309" tIns="44655" rIns="89309" bIns="44655"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5" indent="0">
              <a:buNone/>
              <a:defRPr sz="900"/>
            </a:lvl4pPr>
            <a:lvl5pPr marL="1828700" indent="0">
              <a:buNone/>
              <a:defRPr sz="900"/>
            </a:lvl5pPr>
            <a:lvl6pPr marL="2285876" indent="0">
              <a:buNone/>
              <a:defRPr sz="900"/>
            </a:lvl6pPr>
            <a:lvl7pPr marL="2743050" indent="0">
              <a:buNone/>
              <a:defRPr sz="900"/>
            </a:lvl7pPr>
            <a:lvl8pPr marL="3200226" indent="0">
              <a:buNone/>
              <a:defRPr sz="900"/>
            </a:lvl8pPr>
            <a:lvl9pPr marL="36574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90236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997766" y="29993287"/>
            <a:ext cx="13895671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56965" y="29993287"/>
            <a:ext cx="9144000" cy="2194238"/>
          </a:xfrm>
          <a:prstGeom prst="rect">
            <a:avLst/>
          </a:prstGeom>
          <a:ln/>
        </p:spPr>
        <p:txBody>
          <a:bodyPr lIns="89309" tIns="44655" rIns="89309" bIns="44655"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093275" y="5350074"/>
            <a:ext cx="9853127" cy="2626903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9" tIns="44655" rIns="89309" bIns="4465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1710354" y="5350074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9" tIns="44655" rIns="89309" bIns="4465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2327433" y="5350074"/>
            <a:ext cx="9853127" cy="267728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9" tIns="44655" rIns="89309" bIns="4465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2944512" y="5350075"/>
            <a:ext cx="9853127" cy="2634172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9" tIns="44655" rIns="89309" bIns="4465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94792" y="486783"/>
            <a:ext cx="41721522" cy="4343558"/>
          </a:xfrm>
          <a:prstGeom prst="rect">
            <a:avLst/>
          </a:prstGeom>
          <a:gradFill flip="none" rotWithShape="1">
            <a:gsLst>
              <a:gs pos="50000">
                <a:srgbClr val="841830"/>
              </a:gs>
              <a:gs pos="100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9" tIns="44655" rIns="89309" bIns="44655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5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6222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6222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27" charset="0"/>
        </a:defRPr>
      </a:lvl2pPr>
      <a:lvl3pPr algn="ctr" defTabSz="446222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27" charset="0"/>
        </a:defRPr>
      </a:lvl3pPr>
      <a:lvl4pPr algn="ctr" defTabSz="446222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27" charset="0"/>
        </a:defRPr>
      </a:lvl4pPr>
      <a:lvl5pPr algn="ctr" defTabSz="4462220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27" charset="0"/>
        </a:defRPr>
      </a:lvl5pPr>
      <a:lvl6pPr marL="457175" algn="ctr" defTabSz="4462220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27" charset="0"/>
        </a:defRPr>
      </a:lvl6pPr>
      <a:lvl7pPr marL="914350" algn="ctr" defTabSz="4462220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27" charset="0"/>
        </a:defRPr>
      </a:lvl7pPr>
      <a:lvl8pPr marL="1371525" algn="ctr" defTabSz="4462220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27" charset="0"/>
        </a:defRPr>
      </a:lvl8pPr>
      <a:lvl9pPr marL="1828700" algn="ctr" defTabSz="4462220" rtl="0" fontAlgn="base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pitchFamily="27" charset="0"/>
        </a:defRPr>
      </a:lvl9pPr>
    </p:titleStyle>
    <p:bodyStyle>
      <a:lvl1pPr marL="1671547" indent="-1671547" algn="l" defTabSz="4462220" rtl="0" eaLnBrk="0" fontAlgn="base" hangingPunct="0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+mn-ea"/>
          <a:cs typeface="+mn-cs"/>
        </a:defRPr>
      </a:lvl1pPr>
      <a:lvl2pPr marL="3622478" indent="-1392162" algn="l" defTabSz="4462220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571822" indent="-1109602" algn="l" defTabSz="4462220" rtl="0" eaLnBrk="0" fontAlgn="base" hangingPunct="0">
        <a:spcBef>
          <a:spcPct val="20000"/>
        </a:spcBef>
        <a:spcAft>
          <a:spcPct val="0"/>
        </a:spcAft>
        <a:buChar char="•"/>
        <a:defRPr sz="11700">
          <a:solidFill>
            <a:schemeClr val="tx1"/>
          </a:solidFill>
          <a:latin typeface="+mn-lt"/>
        </a:defRPr>
      </a:lvl3pPr>
      <a:lvl4pPr marL="7803725" indent="-1111190" algn="l" defTabSz="4462220" rtl="0" eaLnBrk="0" fontAlgn="base" hangingPunct="0">
        <a:spcBef>
          <a:spcPct val="20000"/>
        </a:spcBef>
        <a:spcAft>
          <a:spcPct val="0"/>
        </a:spcAft>
        <a:buChar char="–"/>
        <a:defRPr sz="9800">
          <a:solidFill>
            <a:schemeClr val="tx1"/>
          </a:solidFill>
          <a:latin typeface="+mn-lt"/>
        </a:defRPr>
      </a:lvl4pPr>
      <a:lvl5pPr marL="10034041" indent="-1114364" algn="l" defTabSz="4462220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5pPr>
      <a:lvl6pPr marL="10491216" indent="-1114364" algn="l" defTabSz="4462220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6pPr>
      <a:lvl7pPr marL="10948391" indent="-1114364" algn="l" defTabSz="4462220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7pPr>
      <a:lvl8pPr marL="11405566" indent="-1114364" algn="l" defTabSz="4462220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8pPr>
      <a:lvl9pPr marL="11862741" indent="-1114364" algn="l" defTabSz="4462220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6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6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1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emf"/><Relationship Id="rId1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NSF-Langton-5x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465" y="17143849"/>
            <a:ext cx="9622863" cy="7962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40857" y="719586"/>
            <a:ext cx="32000007" cy="4008766"/>
          </a:xfrm>
          <a:prstGeom prst="rect">
            <a:avLst/>
          </a:prstGeom>
          <a:noFill/>
        </p:spPr>
        <p:txBody>
          <a:bodyPr wrap="square" lIns="89309" tIns="0" rIns="89309" bIns="0" rtlCol="0" anchor="t" anchorCtr="0">
            <a:noAutofit/>
          </a:bodyPr>
          <a:lstStyle/>
          <a:p>
            <a:pPr>
              <a:lnSpc>
                <a:spcPts val="8243"/>
              </a:lnSpc>
              <a:spcAft>
                <a:spcPts val="1074"/>
              </a:spcAft>
            </a:pPr>
            <a:r>
              <a:rPr lang="en-US" sz="8000" dirty="0" err="1">
                <a:solidFill>
                  <a:schemeClr val="bg1"/>
                </a:solidFill>
                <a:latin typeface="Arial Black"/>
                <a:cs typeface="Arial Black"/>
              </a:rPr>
              <a:t>Patternlets</a:t>
            </a:r>
            <a:r>
              <a:rPr lang="en-US" sz="8000" dirty="0">
                <a:solidFill>
                  <a:schemeClr val="bg1"/>
                </a:solidFill>
                <a:latin typeface="Arial Black"/>
                <a:cs typeface="Arial Black"/>
              </a:rPr>
              <a:t> and TSGL</a:t>
            </a: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8000" b="1" dirty="0" err="1">
                <a:solidFill>
                  <a:schemeClr val="bg1"/>
                </a:solidFill>
                <a:latin typeface="Arial"/>
                <a:cs typeface="Arial"/>
              </a:rPr>
              <a:t>CSinParallel</a:t>
            </a: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 Tools for</a:t>
            </a:r>
          </a:p>
          <a:p>
            <a:pPr>
              <a:lnSpc>
                <a:spcPts val="8243"/>
              </a:lnSpc>
              <a:spcAft>
                <a:spcPts val="1074"/>
              </a:spcAft>
            </a:pP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														</a:t>
            </a:r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 Visualizing </a:t>
            </a: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Parallel Behavior</a:t>
            </a:r>
          </a:p>
          <a:p>
            <a:pPr>
              <a:spcBef>
                <a:spcPts val="391"/>
              </a:spcBef>
              <a:spcAft>
                <a:spcPts val="488"/>
              </a:spcAft>
            </a:pPr>
            <a:r>
              <a:rPr lang="en-US" sz="4700" b="1" dirty="0">
                <a:solidFill>
                  <a:schemeClr val="bg1"/>
                </a:solidFill>
                <a:latin typeface="Arial"/>
                <a:cs typeface="Arial"/>
              </a:rPr>
              <a:t>Joel Adams (Calvin College), </a:t>
            </a:r>
            <a:r>
              <a:rPr lang="en-US" sz="4700" b="1" dirty="0" smtClean="0">
                <a:solidFill>
                  <a:schemeClr val="bg1"/>
                </a:solidFill>
                <a:latin typeface="Arial"/>
                <a:cs typeface="Arial"/>
              </a:rPr>
              <a:t>with Richard </a:t>
            </a:r>
            <a:r>
              <a:rPr lang="en-US" sz="4700" b="1" dirty="0">
                <a:solidFill>
                  <a:schemeClr val="bg1"/>
                </a:solidFill>
                <a:latin typeface="Arial"/>
                <a:cs typeface="Arial"/>
              </a:rPr>
              <a:t>Brown (St Olaf College</a:t>
            </a:r>
            <a:r>
              <a:rPr lang="en-US" sz="4700" b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lang="en-US" sz="47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700" b="1" dirty="0" smtClean="0">
                <a:solidFill>
                  <a:schemeClr val="bg1"/>
                </a:solidFill>
                <a:latin typeface="Arial"/>
                <a:cs typeface="Arial"/>
              </a:rPr>
              <a:t>and Elizabeth </a:t>
            </a:r>
            <a:r>
              <a:rPr lang="en-US" sz="4700" b="1" dirty="0" err="1">
                <a:solidFill>
                  <a:schemeClr val="bg1"/>
                </a:solidFill>
                <a:latin typeface="Arial"/>
                <a:cs typeface="Arial"/>
              </a:rPr>
              <a:t>Shoop</a:t>
            </a:r>
            <a:r>
              <a:rPr lang="en-US" sz="4700" b="1" dirty="0">
                <a:solidFill>
                  <a:schemeClr val="bg1"/>
                </a:solidFill>
                <a:latin typeface="Arial"/>
                <a:cs typeface="Arial"/>
              </a:rPr>
              <a:t> (Macalester College)</a:t>
            </a:r>
          </a:p>
          <a:p>
            <a:pPr>
              <a:spcBef>
                <a:spcPts val="195"/>
              </a:spcBef>
              <a:spcAft>
                <a:spcPts val="488"/>
              </a:spcAft>
            </a:pPr>
            <a:r>
              <a:rPr lang="en-US" sz="4700" b="1" i="1" dirty="0">
                <a:solidFill>
                  <a:schemeClr val="bg1"/>
                </a:solidFill>
                <a:latin typeface="Arial"/>
                <a:cs typeface="Arial"/>
              </a:rPr>
              <a:t>http://</a:t>
            </a:r>
            <a:r>
              <a:rPr lang="en-US" sz="4700" b="1" i="1" dirty="0" err="1">
                <a:solidFill>
                  <a:schemeClr val="bg1"/>
                </a:solidFill>
                <a:latin typeface="Arial"/>
                <a:cs typeface="Arial"/>
              </a:rPr>
              <a:t>csinparallel.org</a:t>
            </a:r>
            <a:endParaRPr lang="en-US" sz="47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339" y="5354005"/>
            <a:ext cx="9869947" cy="1483279"/>
          </a:xfrm>
          <a:prstGeom prst="rect">
            <a:avLst/>
          </a:prstGeom>
          <a:solidFill>
            <a:srgbClr val="84183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928" tIns="267928" rIns="267928" bIns="267928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Abstract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5234" y="21002509"/>
            <a:ext cx="9844472" cy="1542628"/>
          </a:xfrm>
          <a:prstGeom prst="rect">
            <a:avLst/>
          </a:prstGeom>
          <a:solidFill>
            <a:srgbClr val="84183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928" tIns="267928" rIns="267928" bIns="267928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TSGL 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95416" y="5354005"/>
            <a:ext cx="9869947" cy="1483279"/>
          </a:xfrm>
          <a:prstGeom prst="rect">
            <a:avLst/>
          </a:prstGeom>
          <a:solidFill>
            <a:srgbClr val="84183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928" tIns="267928" rIns="267928" bIns="267928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TSGL Examples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4961" y="7000116"/>
            <a:ext cx="9869947" cy="134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6003" tIns="0" rIns="446003" bIns="0" anchor="t" anchorCtr="0">
            <a:noAutofit/>
          </a:bodyPr>
          <a:lstStyle/>
          <a:p>
            <a:pPr>
              <a:lnSpc>
                <a:spcPts val="4884"/>
              </a:lnSpc>
            </a:pPr>
            <a:r>
              <a:rPr lang="en-US" sz="3900" dirty="0"/>
              <a:t>Parallel and distributed computing (PDC) is now in the core CS curriculum, </a:t>
            </a:r>
            <a:r>
              <a:rPr lang="en-US" sz="3900" dirty="0"/>
              <a:t>and every </a:t>
            </a:r>
            <a:r>
              <a:rPr lang="en-US" sz="3900" dirty="0"/>
              <a:t>CS student needs to learn about PDC.  </a:t>
            </a:r>
            <a:r>
              <a:rPr lang="en-US" sz="3900" b="1" dirty="0" err="1"/>
              <a:t>CSinParallel</a:t>
            </a:r>
            <a:r>
              <a:rPr lang="en-US" sz="3900" dirty="0"/>
              <a:t> is </a:t>
            </a:r>
            <a:r>
              <a:rPr lang="en-US" sz="3900" dirty="0"/>
              <a:t>a project </a:t>
            </a:r>
            <a:r>
              <a:rPr lang="en-US" sz="3900" dirty="0"/>
              <a:t>to provide modular </a:t>
            </a:r>
            <a:r>
              <a:rPr lang="en-US" sz="3900" dirty="0"/>
              <a:t>pedagogical </a:t>
            </a:r>
            <a:r>
              <a:rPr lang="en-US" sz="3900" dirty="0"/>
              <a:t>materials, tools, and faculty development </a:t>
            </a:r>
            <a:r>
              <a:rPr lang="en-US" sz="3900" dirty="0"/>
              <a:t>workshops for PDC.  </a:t>
            </a:r>
          </a:p>
          <a:p>
            <a:pPr>
              <a:lnSpc>
                <a:spcPts val="4884"/>
              </a:lnSpc>
              <a:spcBef>
                <a:spcPts val="586"/>
              </a:spcBef>
            </a:pPr>
            <a:r>
              <a:rPr lang="en-US" sz="3900" dirty="0"/>
              <a:t>One </a:t>
            </a:r>
            <a:r>
              <a:rPr lang="en-US" sz="3900" dirty="0"/>
              <a:t>of our tools is </a:t>
            </a:r>
            <a:r>
              <a:rPr lang="en-US" sz="3900" i="1" dirty="0" err="1"/>
              <a:t>patternlets</a:t>
            </a:r>
            <a:r>
              <a:rPr lang="en-US" sz="3900" dirty="0"/>
              <a:t>, a collection of </a:t>
            </a:r>
            <a:r>
              <a:rPr lang="en-US" sz="3900" dirty="0" smtClean="0"/>
              <a:t>self</a:t>
            </a:r>
            <a:r>
              <a:rPr lang="en-US" sz="3900" dirty="0"/>
              <a:t>-paced</a:t>
            </a:r>
            <a:r>
              <a:rPr lang="en-US" sz="3900" dirty="0" smtClean="0"/>
              <a:t>, </a:t>
            </a:r>
            <a:r>
              <a:rPr lang="en-US" sz="3900" dirty="0"/>
              <a:t>minimalist, </a:t>
            </a:r>
            <a:r>
              <a:rPr lang="en-US" sz="3900" dirty="0" smtClean="0"/>
              <a:t>text-based, scalable parallel </a:t>
            </a:r>
            <a:r>
              <a:rPr lang="en-US" sz="3900" dirty="0"/>
              <a:t>programming exercises.  </a:t>
            </a:r>
            <a:endParaRPr lang="en-US" sz="3900" dirty="0"/>
          </a:p>
          <a:p>
            <a:pPr>
              <a:lnSpc>
                <a:spcPts val="4884"/>
              </a:lnSpc>
              <a:spcBef>
                <a:spcPts val="586"/>
              </a:spcBef>
            </a:pPr>
            <a:r>
              <a:rPr lang="en-US" sz="3900" dirty="0"/>
              <a:t>Another </a:t>
            </a:r>
            <a:r>
              <a:rPr lang="en-US" sz="3900" dirty="0"/>
              <a:t>of our tools is </a:t>
            </a:r>
            <a:r>
              <a:rPr lang="en-US" sz="3900" i="1" dirty="0"/>
              <a:t>TSGL</a:t>
            </a:r>
            <a:r>
              <a:rPr lang="en-US" sz="3900" dirty="0"/>
              <a:t>, a thread-safe graphics library that can be used with </a:t>
            </a:r>
            <a:r>
              <a:rPr lang="en-US" sz="3900" dirty="0" err="1"/>
              <a:t>OpenMP</a:t>
            </a:r>
            <a:r>
              <a:rPr lang="en-US" sz="3900" dirty="0"/>
              <a:t>, C++11, and/or POSIX threads. </a:t>
            </a:r>
            <a:r>
              <a:rPr lang="en-US" sz="3900" dirty="0"/>
              <a:t>Using TSGL, an educator (or student) can annotate a multithreaded computation with graphics calls </a:t>
            </a:r>
            <a:r>
              <a:rPr lang="en-US" sz="3900" dirty="0" smtClean="0"/>
              <a:t>to show </a:t>
            </a:r>
            <a:r>
              <a:rPr lang="en-US" sz="3900" dirty="0"/>
              <a:t>precisely what each thread is contributing to the computation as the program is running, in near real-time.  </a:t>
            </a:r>
            <a:endParaRPr lang="en-US" sz="3900" dirty="0"/>
          </a:p>
          <a:p>
            <a:pPr>
              <a:lnSpc>
                <a:spcPts val="4884"/>
              </a:lnSpc>
              <a:spcBef>
                <a:spcPts val="586"/>
              </a:spcBef>
            </a:pPr>
            <a:r>
              <a:rPr lang="en-US" sz="3900" dirty="0"/>
              <a:t>This </a:t>
            </a:r>
            <a:r>
              <a:rPr lang="en-US" sz="3900" dirty="0"/>
              <a:t>presentation </a:t>
            </a:r>
            <a:r>
              <a:rPr lang="en-US" sz="3900" dirty="0" smtClean="0"/>
              <a:t>includes </a:t>
            </a:r>
            <a:r>
              <a:rPr lang="en-US" sz="3900" dirty="0"/>
              <a:t>an overview of the </a:t>
            </a:r>
            <a:r>
              <a:rPr lang="en-US" sz="3900" dirty="0" err="1"/>
              <a:t>CSinParallel</a:t>
            </a:r>
            <a:r>
              <a:rPr lang="en-US" sz="3900" dirty="0"/>
              <a:t> project, plus "live" demonstrations of </a:t>
            </a:r>
            <a:r>
              <a:rPr lang="en-US" sz="3900" dirty="0" err="1"/>
              <a:t>patternlets</a:t>
            </a:r>
            <a:r>
              <a:rPr lang="en-US" sz="3900" dirty="0"/>
              <a:t> and TSGL visualizations that illustrate different ways of visualizing parallel </a:t>
            </a:r>
            <a:r>
              <a:rPr lang="en-US" sz="3900" dirty="0"/>
              <a:t>behavior.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73040" y="22638446"/>
            <a:ext cx="9685502" cy="8983640"/>
          </a:xfrm>
          <a:prstGeom prst="rect">
            <a:avLst/>
          </a:prstGeom>
        </p:spPr>
        <p:txBody>
          <a:bodyPr wrap="square" lIns="267928" tIns="0" rIns="267928" bIns="0" anchor="t" anchorCtr="0">
            <a:noAutofit/>
          </a:bodyPr>
          <a:lstStyle/>
          <a:p>
            <a:pPr marL="49210" defTabSz="3709786">
              <a:spcBef>
                <a:spcPct val="50000"/>
              </a:spcBef>
            </a:pPr>
            <a:r>
              <a:rPr lang="en-US" sz="3900" dirty="0"/>
              <a:t>Create a graphics library that:</a:t>
            </a:r>
          </a:p>
          <a:p>
            <a:pPr marL="498448" indent="-449238" defTabSz="3709786">
              <a:spcBef>
                <a:spcPts val="1758"/>
              </a:spcBef>
              <a:buFontTx/>
              <a:buChar char="•"/>
            </a:pPr>
            <a:r>
              <a:rPr lang="en-US" sz="3900" dirty="0"/>
              <a:t>Allows different threads to safely draw on the same graphical </a:t>
            </a:r>
            <a:r>
              <a:rPr lang="en-US" sz="3900" i="1" dirty="0"/>
              <a:t>Canvas</a:t>
            </a:r>
            <a:r>
              <a:rPr lang="en-US" sz="3900" dirty="0"/>
              <a:t> in real-time, each using its own unique color.</a:t>
            </a:r>
          </a:p>
          <a:p>
            <a:pPr marL="498448" indent="-449238" defTabSz="3709786">
              <a:spcBef>
                <a:spcPts val="1758"/>
              </a:spcBef>
              <a:buFontTx/>
              <a:buChar char="•"/>
            </a:pPr>
            <a:r>
              <a:rPr lang="en-US" sz="3900" dirty="0"/>
              <a:t>Is object</a:t>
            </a:r>
            <a:r>
              <a:rPr lang="en-US" sz="3900" dirty="0"/>
              <a:t>-oriented; compatible with C++</a:t>
            </a:r>
            <a:r>
              <a:rPr lang="en-US" sz="3900" dirty="0"/>
              <a:t>11, </a:t>
            </a:r>
            <a:r>
              <a:rPr lang="en-US" sz="3900" dirty="0" err="1"/>
              <a:t>OpenMP</a:t>
            </a:r>
            <a:r>
              <a:rPr lang="en-US" sz="3900" dirty="0"/>
              <a:t> and POSIX multithreading</a:t>
            </a:r>
          </a:p>
          <a:p>
            <a:pPr marL="498448" indent="-449238" defTabSz="3709786">
              <a:spcBef>
                <a:spcPts val="1758"/>
              </a:spcBef>
              <a:buFontTx/>
              <a:buChar char="•"/>
            </a:pPr>
            <a:r>
              <a:rPr lang="en-US" sz="3900" dirty="0"/>
              <a:t>Supports image-processing (JPG, PNG,…)</a:t>
            </a:r>
            <a:endParaRPr lang="en-US" sz="3900" dirty="0"/>
          </a:p>
          <a:p>
            <a:pPr marL="498448" indent="-449238" defTabSz="3709786">
              <a:spcBef>
                <a:spcPts val="1758"/>
              </a:spcBef>
              <a:buFontTx/>
              <a:buChar char="•"/>
            </a:pPr>
            <a:r>
              <a:rPr lang="en-US" sz="3900" dirty="0"/>
              <a:t>Permits </a:t>
            </a:r>
            <a:r>
              <a:rPr lang="en-US" sz="3900" dirty="0"/>
              <a:t>rendering speed </a:t>
            </a:r>
            <a:r>
              <a:rPr lang="en-US" sz="3900" dirty="0"/>
              <a:t>to be controlled</a:t>
            </a:r>
          </a:p>
          <a:p>
            <a:pPr marL="498448" indent="-449238" defTabSz="3709786">
              <a:spcBef>
                <a:spcPts val="1758"/>
              </a:spcBef>
              <a:buFontTx/>
              <a:buChar char="•"/>
            </a:pPr>
            <a:r>
              <a:rPr lang="en-US" sz="3900" dirty="0"/>
              <a:t>Supports mouse-keyboard interactivity</a:t>
            </a:r>
          </a:p>
          <a:p>
            <a:pPr marL="498448" indent="-449238" defTabSz="3709786">
              <a:spcBef>
                <a:spcPts val="1758"/>
              </a:spcBef>
              <a:buFontTx/>
              <a:buChar char="•"/>
            </a:pPr>
            <a:r>
              <a:rPr lang="en-US" sz="3900" dirty="0"/>
              <a:t>Is platform-neutral (Linux, </a:t>
            </a:r>
            <a:r>
              <a:rPr lang="en-US" sz="3900" dirty="0"/>
              <a:t>Mac, Windows)</a:t>
            </a:r>
            <a:endParaRPr lang="en-US" sz="3900" dirty="0"/>
          </a:p>
          <a:p>
            <a:pPr marL="498448" indent="-449238" defTabSz="3709786">
              <a:spcBef>
                <a:spcPts val="1758"/>
              </a:spcBef>
              <a:buFontTx/>
              <a:buChar char="•"/>
            </a:pPr>
            <a:r>
              <a:rPr lang="en-US" sz="3900" dirty="0"/>
              <a:t>Is open source, so that users can extend the library with new features and functionality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291624" y="6657184"/>
            <a:ext cx="3209731" cy="628863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Arial"/>
                <a:cs typeface="Arial"/>
              </a:rPr>
              <a:t>Intermediate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63428" y="31972011"/>
            <a:ext cx="7812833" cy="539025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This work made possible by NSF DUE #1225739.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7204" y="30816948"/>
            <a:ext cx="1951045" cy="194953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32770" y="31799688"/>
            <a:ext cx="4553141" cy="628863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r>
              <a:rPr lang="en-US" sz="3500" b="1" i="1" dirty="0" err="1">
                <a:solidFill>
                  <a:srgbClr val="D9D9D9"/>
                </a:solidFill>
              </a:rPr>
              <a:t>CSinParallel.org</a:t>
            </a:r>
            <a:endParaRPr lang="en-US" sz="3500" b="1" i="1" dirty="0">
              <a:solidFill>
                <a:srgbClr val="D9D9D9"/>
              </a:solidFill>
            </a:endParaRPr>
          </a:p>
        </p:txBody>
      </p:sp>
      <p:pic>
        <p:nvPicPr>
          <p:cNvPr id="21" name="Picture 20" descr="CSInParalle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2" y="31673034"/>
            <a:ext cx="1783139" cy="8209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89921" y="7098969"/>
            <a:ext cx="9904017" cy="703727"/>
          </a:xfrm>
          <a:prstGeom prst="rect">
            <a:avLst/>
          </a:prstGeom>
          <a:noFill/>
        </p:spPr>
        <p:txBody>
          <a:bodyPr wrap="square" lIns="89309" tIns="0" rIns="89309" bIns="0" rtlCol="0" anchor="t" anchorCtr="0">
            <a:noAutofit/>
          </a:bodyPr>
          <a:lstStyle/>
          <a:p>
            <a:r>
              <a:rPr lang="en-US" sz="3900" dirty="0">
                <a:solidFill>
                  <a:srgbClr val="87212E"/>
                </a:solidFill>
                <a:latin typeface="Arial Black"/>
                <a:cs typeface="Arial Black"/>
              </a:rPr>
              <a:t>Integration </a:t>
            </a:r>
            <a:r>
              <a:rPr lang="en-US" sz="3900" b="1" dirty="0">
                <a:solidFill>
                  <a:srgbClr val="87212E"/>
                </a:solidFill>
                <a:latin typeface="Arial"/>
                <a:cs typeface="Arial"/>
              </a:rPr>
              <a:t>(Area Under the Curve)</a:t>
            </a:r>
            <a:r>
              <a:rPr lang="en-US" sz="3900" dirty="0">
                <a:solidFill>
                  <a:srgbClr val="87212E"/>
                </a:solidFill>
                <a:latin typeface="Arial Black"/>
                <a:cs typeface="Arial Black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98374" y="7943095"/>
            <a:ext cx="9571791" cy="2485503"/>
          </a:xfrm>
          <a:prstGeom prst="rect">
            <a:avLst/>
          </a:prstGeom>
          <a:noFill/>
        </p:spPr>
        <p:txBody>
          <a:bodyPr wrap="square" lIns="89309" tIns="0" rIns="89309" bIns="0" rtlCol="0" anchor="t" anchorCtr="0">
            <a:noAutofit/>
          </a:bodyPr>
          <a:lstStyle/>
          <a:p>
            <a:r>
              <a:rPr lang="en-US" sz="3900" dirty="0"/>
              <a:t>This </a:t>
            </a:r>
            <a:r>
              <a:rPr lang="en-US" sz="3900" dirty="0"/>
              <a:t>visualization </a:t>
            </a:r>
            <a:r>
              <a:rPr lang="en-US" sz="3900" dirty="0"/>
              <a:t>uses </a:t>
            </a:r>
            <a:r>
              <a:rPr lang="en-US" sz="3900" dirty="0"/>
              <a:t>the Cosine function </a:t>
            </a:r>
            <a:r>
              <a:rPr lang="en-US" sz="3900" dirty="0"/>
              <a:t>to show how integration can be parallelized. Each different-colored region shows the area computed by one thread. </a:t>
            </a:r>
            <a:endParaRPr lang="en-US" sz="39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575" y="26180122"/>
            <a:ext cx="9526496" cy="56900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028" y="11691899"/>
            <a:ext cx="9562044" cy="57041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028" y="18899752"/>
            <a:ext cx="9562044" cy="573249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1898373" y="25498797"/>
            <a:ext cx="5377288" cy="539025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r>
              <a:rPr lang="en-US" b="1" dirty="0"/>
              <a:t>Integration Using 8 </a:t>
            </a:r>
            <a:r>
              <a:rPr lang="en-US" b="1" dirty="0" smtClean="0"/>
              <a:t>Threads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1910633" y="11023655"/>
            <a:ext cx="5045110" cy="539025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r>
              <a:rPr lang="en-US" b="1" dirty="0" smtClean="0"/>
              <a:t>Integration Using 1 Thread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1898373" y="18228523"/>
            <a:ext cx="5590568" cy="539025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r>
              <a:rPr lang="en-US" b="1" dirty="0"/>
              <a:t>Integration Using 4 </a:t>
            </a:r>
            <a:r>
              <a:rPr lang="en-US" b="1" dirty="0" smtClean="0"/>
              <a:t>Threads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3153235" y="5489918"/>
            <a:ext cx="9448979" cy="703727"/>
          </a:xfrm>
          <a:prstGeom prst="rect">
            <a:avLst/>
          </a:prstGeom>
          <a:noFill/>
        </p:spPr>
        <p:txBody>
          <a:bodyPr wrap="square" lIns="89309" tIns="0" rIns="89309" bIns="0" rtlCol="0" anchor="t" anchorCtr="0">
            <a:noAutofit/>
          </a:bodyPr>
          <a:lstStyle/>
          <a:p>
            <a:r>
              <a:rPr lang="en-US" sz="3900" dirty="0">
                <a:solidFill>
                  <a:srgbClr val="87212E"/>
                </a:solidFill>
                <a:latin typeface="Arial Black"/>
                <a:cs typeface="Arial Black"/>
              </a:rPr>
              <a:t>Langton’s Ants: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152255" y="6264084"/>
            <a:ext cx="9657731" cy="2485503"/>
          </a:xfrm>
          <a:prstGeom prst="rect">
            <a:avLst/>
          </a:prstGeom>
          <a:noFill/>
        </p:spPr>
        <p:txBody>
          <a:bodyPr wrap="square" lIns="89309" tIns="0" rIns="89309" bIns="0" rtlCol="0" anchor="t" anchorCtr="0">
            <a:noAutofit/>
          </a:bodyPr>
          <a:lstStyle/>
          <a:p>
            <a:r>
              <a:rPr lang="en-US" sz="3800" dirty="0"/>
              <a:t>Langton’s Ants illustrates emergent behavior from a few simple rules. In this visualization, each “ant” is a thread that draws the ant’s path using a unique color as it follows the rules. </a:t>
            </a:r>
            <a:endParaRPr lang="en-US" sz="3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649650" y="20168229"/>
            <a:ext cx="3008456" cy="539025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 Threads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352500" y="16992874"/>
            <a:ext cx="3008456" cy="539025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Threads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465" y="8987394"/>
            <a:ext cx="9649454" cy="7844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2966287" y="27589504"/>
            <a:ext cx="9805240" cy="3919464"/>
          </a:xfrm>
          <a:prstGeom prst="rect">
            <a:avLst/>
          </a:prstGeom>
          <a:noFill/>
        </p:spPr>
        <p:txBody>
          <a:bodyPr wrap="square" lIns="267928" tIns="0" rIns="267928" bIns="0" rtlCol="0" anchor="t" anchorCtr="0">
            <a:noAutofit/>
          </a:bodyPr>
          <a:lstStyle/>
          <a:p>
            <a:pPr defTabSz="4462220">
              <a:spcBef>
                <a:spcPct val="30000"/>
              </a:spcBef>
            </a:pPr>
            <a:r>
              <a:rPr lang="en-US" sz="3900" dirty="0" err="1"/>
              <a:t>Patternlets</a:t>
            </a:r>
            <a:r>
              <a:rPr lang="en-US" sz="3900" dirty="0"/>
              <a:t> and TSGL are </a:t>
            </a:r>
            <a:r>
              <a:rPr lang="en-US" sz="3900" dirty="0" err="1"/>
              <a:t>CSinParallel</a:t>
            </a:r>
            <a:r>
              <a:rPr lang="en-US" sz="3900" dirty="0"/>
              <a:t> tools by which CS educators can help their students visualize abstract concepts related to parallel and/or concurrent computing.</a:t>
            </a:r>
          </a:p>
          <a:p>
            <a:pPr defTabSz="4462220">
              <a:spcBef>
                <a:spcPct val="30000"/>
              </a:spcBef>
            </a:pPr>
            <a:r>
              <a:rPr lang="en-US" sz="3900" dirty="0"/>
              <a:t>Both have been shown to improve student understanding of such concepts.</a:t>
            </a:r>
            <a:endParaRPr lang="en-US" sz="3900" dirty="0"/>
          </a:p>
        </p:txBody>
      </p:sp>
      <p:sp>
        <p:nvSpPr>
          <p:cNvPr id="9" name="TextBox 8"/>
          <p:cNvSpPr txBox="1"/>
          <p:nvPr/>
        </p:nvSpPr>
        <p:spPr>
          <a:xfrm>
            <a:off x="32957036" y="25857887"/>
            <a:ext cx="9841106" cy="1448764"/>
          </a:xfrm>
          <a:prstGeom prst="rect">
            <a:avLst/>
          </a:prstGeom>
          <a:solidFill>
            <a:srgbClr val="84183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928" tIns="267928" rIns="267928" bIns="267928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38204" y="8972424"/>
            <a:ext cx="2463282" cy="688754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pPr algn="ctr"/>
            <a:r>
              <a:rPr lang="en-US" sz="3900" b="1" dirty="0"/>
              <a:t>1 Thread</a:t>
            </a:r>
            <a:endParaRPr lang="en-US" b="1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36638204" y="17100145"/>
            <a:ext cx="2463282" cy="688754"/>
          </a:xfrm>
          <a:prstGeom prst="rect">
            <a:avLst/>
          </a:prstGeom>
          <a:noFill/>
        </p:spPr>
        <p:txBody>
          <a:bodyPr wrap="square" lIns="89309" tIns="44655" rIns="89309" bIns="44655" rtlCol="0">
            <a:spAutoFit/>
          </a:bodyPr>
          <a:lstStyle/>
          <a:p>
            <a:pPr algn="ctr"/>
            <a:r>
              <a:rPr lang="en-US" sz="3900" b="1" dirty="0"/>
              <a:t>4</a:t>
            </a:r>
            <a:r>
              <a:rPr lang="en-US" sz="3900" b="1" dirty="0"/>
              <a:t> Threads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512452" y="5489917"/>
            <a:ext cx="9487589" cy="658808"/>
          </a:xfrm>
          <a:prstGeom prst="rect">
            <a:avLst/>
          </a:prstGeom>
          <a:noFill/>
        </p:spPr>
        <p:txBody>
          <a:bodyPr wrap="square" lIns="89309" tIns="0" rIns="89309" bIns="44655" rtlCol="0">
            <a:spAutoFit/>
          </a:bodyPr>
          <a:lstStyle/>
          <a:p>
            <a:r>
              <a:rPr lang="en-US" sz="3900" dirty="0">
                <a:solidFill>
                  <a:srgbClr val="87212E"/>
                </a:solidFill>
                <a:latin typeface="Arial Black"/>
                <a:cs typeface="Arial Black"/>
              </a:rPr>
              <a:t>Image Processing</a:t>
            </a:r>
            <a:r>
              <a:rPr lang="en-US" sz="4000" b="1" dirty="0">
                <a:solidFill>
                  <a:srgbClr val="872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(e.g., Inversion):</a:t>
            </a:r>
            <a:endParaRPr lang="en-US" sz="4000" b="1" dirty="0">
              <a:solidFill>
                <a:srgbClr val="872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90172" y="7662583"/>
            <a:ext cx="2087451" cy="1287670"/>
          </a:xfrm>
          <a:prstGeom prst="rect">
            <a:avLst/>
          </a:prstGeom>
          <a:noFill/>
        </p:spPr>
        <p:txBody>
          <a:bodyPr wrap="square" lIns="89309" tIns="0" rIns="89309" bIns="44655" rtlCol="0">
            <a:spAutoFit/>
          </a:bodyPr>
          <a:lstStyle/>
          <a:p>
            <a:r>
              <a:rPr lang="en-US" sz="3900" b="1" dirty="0"/>
              <a:t>Original </a:t>
            </a:r>
          </a:p>
          <a:p>
            <a:r>
              <a:rPr lang="en-US" sz="3900" b="1" dirty="0"/>
              <a:t>Image: </a:t>
            </a:r>
            <a:endParaRPr lang="en-US" sz="39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790172" y="11823765"/>
            <a:ext cx="2986934" cy="3084421"/>
          </a:xfrm>
          <a:prstGeom prst="rect">
            <a:avLst/>
          </a:prstGeom>
          <a:noFill/>
        </p:spPr>
        <p:txBody>
          <a:bodyPr wrap="square" lIns="89309" tIns="0" rIns="89309" bIns="44655" rtlCol="0">
            <a:spAutoFit/>
          </a:bodyPr>
          <a:lstStyle/>
          <a:p>
            <a:r>
              <a:rPr lang="en-US" sz="3900" b="1" dirty="0"/>
              <a:t>Partially Completed Inverse </a:t>
            </a:r>
          </a:p>
          <a:p>
            <a:r>
              <a:rPr lang="en-US" sz="3900" b="1" dirty="0"/>
              <a:t>Image</a:t>
            </a:r>
            <a:r>
              <a:rPr lang="en-US" sz="3900" dirty="0"/>
              <a:t> </a:t>
            </a:r>
          </a:p>
          <a:p>
            <a:r>
              <a:rPr lang="en-US" sz="3900" dirty="0"/>
              <a:t>(4 Threads): </a:t>
            </a:r>
            <a:endParaRPr lang="en-US" sz="3900" dirty="0"/>
          </a:p>
        </p:txBody>
      </p:sp>
      <p:sp>
        <p:nvSpPr>
          <p:cNvPr id="59" name="TextBox 58"/>
          <p:cNvSpPr txBox="1"/>
          <p:nvPr/>
        </p:nvSpPr>
        <p:spPr>
          <a:xfrm>
            <a:off x="22790172" y="16335341"/>
            <a:ext cx="2837644" cy="2485503"/>
          </a:xfrm>
          <a:prstGeom prst="rect">
            <a:avLst/>
          </a:prstGeom>
          <a:noFill/>
        </p:spPr>
        <p:txBody>
          <a:bodyPr wrap="square" lIns="89309" tIns="0" rIns="89309" bIns="44655" rtlCol="0">
            <a:spAutoFit/>
          </a:bodyPr>
          <a:lstStyle/>
          <a:p>
            <a:r>
              <a:rPr lang="en-US" sz="3900" b="1" dirty="0"/>
              <a:t>Final</a:t>
            </a:r>
          </a:p>
          <a:p>
            <a:r>
              <a:rPr lang="en-US" sz="3900" b="1" dirty="0"/>
              <a:t>Inverse</a:t>
            </a:r>
          </a:p>
          <a:p>
            <a:r>
              <a:rPr lang="en-US" sz="3900" b="1" dirty="0"/>
              <a:t>Image </a:t>
            </a:r>
          </a:p>
          <a:p>
            <a:r>
              <a:rPr lang="en-US" sz="3900" dirty="0"/>
              <a:t>(4 Threads): </a:t>
            </a:r>
            <a:endParaRPr lang="en-US" sz="39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94" y="11049321"/>
            <a:ext cx="5616282" cy="43223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94" y="15560897"/>
            <a:ext cx="5616282" cy="43223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8"/>
          <a:stretch/>
        </p:blipFill>
        <p:spPr>
          <a:xfrm>
            <a:off x="25866494" y="6426520"/>
            <a:ext cx="5616282" cy="4351300"/>
          </a:xfrm>
          <a:prstGeom prst="rect">
            <a:avLst/>
          </a:prstGeom>
        </p:spPr>
      </p:pic>
      <p:pic>
        <p:nvPicPr>
          <p:cNvPr id="17" name="Picture 16" descr="full-color-inverse-vertical.ai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9412" r="7615" b="8986"/>
          <a:stretch/>
        </p:blipFill>
        <p:spPr>
          <a:xfrm>
            <a:off x="38472505" y="591559"/>
            <a:ext cx="4153107" cy="4125021"/>
          </a:xfrm>
          <a:prstGeom prst="rect">
            <a:avLst/>
          </a:prstGeom>
          <a:effectLst>
            <a:glow rad="76200">
              <a:schemeClr val="bg1">
                <a:lumMod val="95000"/>
                <a:alpha val="16000"/>
              </a:schemeClr>
            </a:glow>
          </a:effectLst>
        </p:spPr>
      </p:pic>
      <p:grpSp>
        <p:nvGrpSpPr>
          <p:cNvPr id="8" name="Group 7"/>
          <p:cNvGrpSpPr/>
          <p:nvPr/>
        </p:nvGrpSpPr>
        <p:grpSpPr>
          <a:xfrm>
            <a:off x="22389077" y="20236264"/>
            <a:ext cx="9780622" cy="11913104"/>
            <a:chOff x="22799072" y="5642415"/>
            <a:chExt cx="9984385" cy="12244024"/>
          </a:xfrm>
        </p:grpSpPr>
        <p:sp>
          <p:nvSpPr>
            <p:cNvPr id="10" name="TextBox 9"/>
            <p:cNvSpPr txBox="1"/>
            <p:nvPr/>
          </p:nvSpPr>
          <p:spPr>
            <a:xfrm>
              <a:off x="22925017" y="5642415"/>
              <a:ext cx="9858440" cy="723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900" dirty="0">
                  <a:solidFill>
                    <a:srgbClr val="87212E"/>
                  </a:solidFill>
                  <a:latin typeface="Arial Black"/>
                  <a:cs typeface="Arial Black"/>
                </a:rPr>
                <a:t>The Dining Philosophers Problem:</a:t>
              </a:r>
              <a:endParaRPr lang="en-US" sz="3900" dirty="0">
                <a:solidFill>
                  <a:srgbClr val="87212E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949630" y="6438086"/>
              <a:ext cx="9477193" cy="4866305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noAutofit/>
            </a:bodyPr>
            <a:lstStyle/>
            <a:p>
              <a:r>
                <a:rPr lang="en-US" sz="3800" dirty="0"/>
                <a:t>N </a:t>
              </a:r>
              <a:r>
                <a:rPr lang="en-US" sz="3800" dirty="0"/>
                <a:t>philosophers (5 </a:t>
              </a:r>
              <a:r>
                <a:rPr lang="en-US" sz="3800" dirty="0"/>
                <a:t>here) </a:t>
              </a:r>
              <a:r>
                <a:rPr lang="en-US" sz="3800" dirty="0"/>
                <a:t>sit around a table, </a:t>
              </a:r>
            </a:p>
            <a:p>
              <a:r>
                <a:rPr lang="en-US" sz="3800" dirty="0"/>
                <a:t>each </a:t>
              </a:r>
              <a:r>
                <a:rPr lang="en-US" sz="3800" dirty="0"/>
                <a:t>thinking for a random length of time </a:t>
              </a:r>
              <a:r>
                <a:rPr lang="en-US" sz="3800" dirty="0"/>
                <a:t>until becoming hungry. </a:t>
              </a:r>
              <a:r>
                <a:rPr lang="en-US" sz="3800" dirty="0"/>
                <a:t>To eat, a philosopher (the </a:t>
              </a:r>
              <a:r>
                <a:rPr lang="en-US" sz="3800" dirty="0"/>
                <a:t>medium circles</a:t>
              </a:r>
              <a:r>
                <a:rPr lang="en-US" sz="3800" dirty="0"/>
                <a:t>) needs </a:t>
              </a:r>
              <a:r>
                <a:rPr lang="en-US" sz="3800" dirty="0"/>
                <a:t>two chopsticks </a:t>
              </a:r>
              <a:r>
                <a:rPr lang="en-US" sz="3800" dirty="0"/>
                <a:t>(the </a:t>
              </a:r>
              <a:r>
                <a:rPr lang="en-US" sz="3800" dirty="0"/>
                <a:t>small circles</a:t>
              </a:r>
              <a:r>
                <a:rPr lang="en-US" sz="3800" dirty="0"/>
                <a:t>), </a:t>
              </a:r>
              <a:r>
                <a:rPr lang="en-US" sz="3800" dirty="0"/>
                <a:t>of which there are N, </a:t>
              </a:r>
              <a:r>
                <a:rPr lang="en-US" sz="3800" dirty="0"/>
                <a:t>one between each </a:t>
              </a:r>
              <a:r>
                <a:rPr lang="en-US" sz="3800" dirty="0"/>
                <a:t>philosopher. </a:t>
              </a:r>
              <a:r>
                <a:rPr lang="en-US" sz="3800" dirty="0"/>
                <a:t>The </a:t>
              </a:r>
              <a:r>
                <a:rPr lang="en-US" sz="3800" dirty="0"/>
                <a:t>problem is </a:t>
              </a:r>
              <a:r>
                <a:rPr lang="en-US" sz="3800" dirty="0"/>
                <a:t>to devise an </a:t>
              </a:r>
              <a:r>
                <a:rPr lang="en-US" sz="3800" dirty="0"/>
                <a:t>algorithm each philosopher can follow that ensures that no one will starve.</a:t>
              </a:r>
              <a:endParaRPr lang="en-US" sz="3800" dirty="0"/>
            </a:p>
          </p:txBody>
        </p:sp>
        <p:pic>
          <p:nvPicPr>
            <p:cNvPr id="23" name="Picture 22" descr="NEW LEGEND 2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9072" y="11329212"/>
              <a:ext cx="9956844" cy="65572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4863</TotalTime>
  <Words>484</Words>
  <Application>Microsoft Macintosh PowerPoint</Application>
  <PresentationFormat>Custom</PresentationFormat>
  <Paragraphs>50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PowerPoint Presentation</vt:lpstr>
    </vt:vector>
  </TitlesOfParts>
  <Manager/>
  <Company>Calvin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Ellen Alderink</dc:creator>
  <cp:keywords/>
  <dc:description/>
  <cp:lastModifiedBy>Joel Adams</cp:lastModifiedBy>
  <cp:revision>213</cp:revision>
  <cp:lastPrinted>2002-12-02T18:20:07Z</cp:lastPrinted>
  <dcterms:created xsi:type="dcterms:W3CDTF">2011-03-15T12:21:07Z</dcterms:created>
  <dcterms:modified xsi:type="dcterms:W3CDTF">2016-02-15T22:23:48Z</dcterms:modified>
  <cp:category/>
</cp:coreProperties>
</file>