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F32"/>
    <a:srgbClr val="CF2A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62" d="100"/>
          <a:sy n="62" d="100"/>
        </p:scale>
        <p:origin x="234" y="-70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EBADA-8963-3747-87B7-B4C4D18EA1AA}" type="datetimeFigureOut">
              <a:rPr lang="en-US" smtClean="0"/>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C2B4D-6168-E44C-B44D-963399701C24}" type="slidenum">
              <a:rPr lang="en-US" smtClean="0"/>
              <a:t>‹#›</a:t>
            </a:fld>
            <a:endParaRPr lang="en-US"/>
          </a:p>
        </p:txBody>
      </p:sp>
    </p:spTree>
    <p:extLst>
      <p:ext uri="{BB962C8B-B14F-4D97-AF65-F5344CB8AC3E}">
        <p14:creationId xmlns:p14="http://schemas.microsoft.com/office/powerpoint/2010/main" val="15023469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C2B4D-6168-E44C-B44D-963399701C24}" type="slidenum">
              <a:rPr lang="en-US" smtClean="0"/>
              <a:t>1</a:t>
            </a:fld>
            <a:endParaRPr lang="en-US"/>
          </a:p>
        </p:txBody>
      </p:sp>
    </p:spTree>
    <p:extLst>
      <p:ext uri="{BB962C8B-B14F-4D97-AF65-F5344CB8AC3E}">
        <p14:creationId xmlns:p14="http://schemas.microsoft.com/office/powerpoint/2010/main" val="427802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FDE8F-C722-8547-8904-A78AF5D3F7B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311893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DE8F-C722-8547-8904-A78AF5D3F7B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272998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DE8F-C722-8547-8904-A78AF5D3F7B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30446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DE8F-C722-8547-8904-A78AF5D3F7B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117368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FDE8F-C722-8547-8904-A78AF5D3F7B5}" type="datetimeFigureOut">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91105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2"/>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2"/>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FDE8F-C722-8547-8904-A78AF5D3F7B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309287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FDE8F-C722-8547-8904-A78AF5D3F7B5}" type="datetimeFigureOut">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428911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FDE8F-C722-8547-8904-A78AF5D3F7B5}" type="datetimeFigureOut">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334564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E8F-C722-8547-8904-A78AF5D3F7B5}" type="datetimeFigureOut">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180798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FDE8F-C722-8547-8904-A78AF5D3F7B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339197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FDE8F-C722-8547-8904-A78AF5D3F7B5}" type="datetimeFigureOut">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D4B0B-3218-A143-8C4C-85F4274D2524}" type="slidenum">
              <a:rPr lang="en-US" smtClean="0"/>
              <a:t>‹#›</a:t>
            </a:fld>
            <a:endParaRPr lang="en-US"/>
          </a:p>
        </p:txBody>
      </p:sp>
    </p:spTree>
    <p:extLst>
      <p:ext uri="{BB962C8B-B14F-4D97-AF65-F5344CB8AC3E}">
        <p14:creationId xmlns:p14="http://schemas.microsoft.com/office/powerpoint/2010/main" val="95907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88EFDE8F-C722-8547-8904-A78AF5D3F7B5}" type="datetimeFigureOut">
              <a:rPr lang="en-US" smtClean="0"/>
              <a:t>2/18/2016</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5C7D4B0B-3218-A143-8C4C-85F4274D2524}" type="slidenum">
              <a:rPr lang="en-US" smtClean="0"/>
              <a:t>‹#›</a:t>
            </a:fld>
            <a:endParaRPr lang="en-US"/>
          </a:p>
        </p:txBody>
      </p:sp>
    </p:spTree>
    <p:extLst>
      <p:ext uri="{BB962C8B-B14F-4D97-AF65-F5344CB8AC3E}">
        <p14:creationId xmlns:p14="http://schemas.microsoft.com/office/powerpoint/2010/main" val="320350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4"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2194514" rtl="0" eaLnBrk="1" latinLnBrk="0" hangingPunct="1">
        <a:spcBef>
          <a:spcPct val="20000"/>
        </a:spcBef>
        <a:buFont typeface="Arial"/>
        <a:buChar char="•"/>
        <a:defRPr sz="15400" kern="1200">
          <a:solidFill>
            <a:schemeClr val="tx1"/>
          </a:solidFill>
          <a:latin typeface="+mn-lt"/>
          <a:ea typeface="+mn-ea"/>
          <a:cs typeface="+mn-cs"/>
        </a:defRPr>
      </a:lvl1pPr>
      <a:lvl2pPr marL="3566086" indent="-1371572" algn="l" defTabSz="2194514" rtl="0" eaLnBrk="1" latinLnBrk="0" hangingPunct="1">
        <a:spcBef>
          <a:spcPct val="20000"/>
        </a:spcBef>
        <a:buFont typeface="Arial"/>
        <a:buChar char="–"/>
        <a:defRPr sz="13400" kern="1200">
          <a:solidFill>
            <a:schemeClr val="tx1"/>
          </a:solidFill>
          <a:latin typeface="+mn-lt"/>
          <a:ea typeface="+mn-ea"/>
          <a:cs typeface="+mn-cs"/>
        </a:defRPr>
      </a:lvl2pPr>
      <a:lvl3pPr marL="5486286" indent="-1097257" algn="l" defTabSz="2194514" rtl="0" eaLnBrk="1" latinLnBrk="0" hangingPunct="1">
        <a:spcBef>
          <a:spcPct val="20000"/>
        </a:spcBef>
        <a:buFont typeface="Arial"/>
        <a:buChar char="•"/>
        <a:defRPr sz="11500" kern="1200">
          <a:solidFill>
            <a:schemeClr val="tx1"/>
          </a:solidFill>
          <a:latin typeface="+mn-lt"/>
          <a:ea typeface="+mn-ea"/>
          <a:cs typeface="+mn-cs"/>
        </a:defRPr>
      </a:lvl3pPr>
      <a:lvl4pPr marL="7680800" indent="-1097257" algn="l" defTabSz="2194514" rtl="0" eaLnBrk="1" latinLnBrk="0" hangingPunct="1">
        <a:spcBef>
          <a:spcPct val="20000"/>
        </a:spcBef>
        <a:buFont typeface="Arial"/>
        <a:buChar char="–"/>
        <a:defRPr sz="9700" kern="1200">
          <a:solidFill>
            <a:schemeClr val="tx1"/>
          </a:solidFill>
          <a:latin typeface="+mn-lt"/>
          <a:ea typeface="+mn-ea"/>
          <a:cs typeface="+mn-cs"/>
        </a:defRPr>
      </a:lvl4pPr>
      <a:lvl5pPr marL="9875314" indent="-1097257" algn="l" defTabSz="2194514" rtl="0" eaLnBrk="1" latinLnBrk="0" hangingPunct="1">
        <a:spcBef>
          <a:spcPct val="20000"/>
        </a:spcBef>
        <a:buFont typeface="Arial"/>
        <a:buChar char="»"/>
        <a:defRPr sz="9700" kern="1200">
          <a:solidFill>
            <a:schemeClr val="tx1"/>
          </a:solidFill>
          <a:latin typeface="+mn-lt"/>
          <a:ea typeface="+mn-ea"/>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Shot 2016-02-16 at 9.49.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7272">
            <a:off x="32046187" y="17695097"/>
            <a:ext cx="13533705" cy="7387055"/>
          </a:xfrm>
          <a:prstGeom prst="rect">
            <a:avLst/>
          </a:prstGeom>
          <a:ln>
            <a:noFill/>
          </a:ln>
          <a:effectLst>
            <a:outerShdw blurRad="292100" dist="139700" dir="2700000" algn="tl" rotWithShape="0">
              <a:srgbClr val="333333">
                <a:alpha val="65000"/>
              </a:srgbClr>
            </a:outerShdw>
          </a:effectLst>
        </p:spPr>
      </p:pic>
      <p:pic>
        <p:nvPicPr>
          <p:cNvPr id="26" name="Picture 25" descr="Everyday_Object_Interface_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6976">
            <a:off x="34352704" y="13110674"/>
            <a:ext cx="16383000" cy="6000750"/>
          </a:xfrm>
          <a:prstGeom prst="rect">
            <a:avLst/>
          </a:prstGeom>
          <a:ln>
            <a:noFill/>
          </a:ln>
          <a:effectLst>
            <a:outerShdw blurRad="292100" dist="139700" dir="2700000" algn="tl" rotWithShape="0">
              <a:srgbClr val="333333">
                <a:alpha val="65000"/>
              </a:srgbClr>
            </a:outerShdw>
          </a:effectLst>
        </p:spPr>
      </p:pic>
      <p:pic>
        <p:nvPicPr>
          <p:cNvPr id="27" name="Picture 26" descr="Everyday_Object_Interface_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31396">
            <a:off x="29566630" y="7921020"/>
            <a:ext cx="16383000" cy="7410450"/>
          </a:xfrm>
          <a:prstGeom prst="rect">
            <a:avLst/>
          </a:prstGeom>
          <a:ln>
            <a:noFill/>
          </a:ln>
          <a:effectLst>
            <a:outerShdw blurRad="292100" dist="139700" dir="2700000" algn="tl" rotWithShape="0">
              <a:srgbClr val="333333">
                <a:alpha val="65000"/>
              </a:srgbClr>
            </a:outerShdw>
          </a:effectLst>
        </p:spPr>
      </p:pic>
      <p:sp>
        <p:nvSpPr>
          <p:cNvPr id="28" name="Rectangle 27"/>
          <p:cNvSpPr/>
          <p:nvPr/>
        </p:nvSpPr>
        <p:spPr>
          <a:xfrm>
            <a:off x="29178337" y="5748187"/>
            <a:ext cx="5227226" cy="2209809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ipher_Interface_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54256">
            <a:off x="337133" y="20118064"/>
            <a:ext cx="14260511" cy="6143627"/>
          </a:xfrm>
          <a:prstGeom prst="rect">
            <a:avLst/>
          </a:prstGeom>
          <a:ln>
            <a:noFill/>
          </a:ln>
          <a:effectLst>
            <a:outerShdw blurRad="292100" dist="139700" dir="2700000" algn="tl" rotWithShape="0">
              <a:srgbClr val="333333">
                <a:alpha val="65000"/>
              </a:srgbClr>
            </a:outerShdw>
          </a:effectLst>
        </p:spPr>
      </p:pic>
      <p:pic>
        <p:nvPicPr>
          <p:cNvPr id="3" name="Picture 2" descr="Cipher_Interface_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347" y="24402263"/>
            <a:ext cx="14108408" cy="6257925"/>
          </a:xfrm>
          <a:prstGeom prst="rect">
            <a:avLst/>
          </a:prstGeom>
          <a:ln>
            <a:noFill/>
          </a:ln>
          <a:effectLst>
            <a:outerShdw blurRad="292100" dist="139700" dir="2700000" algn="tl" rotWithShape="0">
              <a:srgbClr val="333333">
                <a:alpha val="65000"/>
              </a:srgbClr>
            </a:outerShdw>
          </a:effectLst>
        </p:spPr>
      </p:pic>
      <p:pic>
        <p:nvPicPr>
          <p:cNvPr id="12" name="Picture 11" descr="Cipher_Interface_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75709">
            <a:off x="5289862" y="27460223"/>
            <a:ext cx="16363950" cy="623887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4104005" y="18345165"/>
            <a:ext cx="19614371" cy="1457323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11" name="Rectangle 30"/>
          <p:cNvSpPr>
            <a:spLocks noChangeArrowheads="1"/>
          </p:cNvSpPr>
          <p:nvPr/>
        </p:nvSpPr>
        <p:spPr bwMode="auto">
          <a:xfrm>
            <a:off x="402672" y="-1"/>
            <a:ext cx="14236083" cy="22491865"/>
          </a:xfrm>
          <a:prstGeom prst="rect">
            <a:avLst/>
          </a:prstGeom>
          <a:solidFill>
            <a:schemeClr val="bg1"/>
          </a:solidFill>
          <a:ln w="9525">
            <a:noFill/>
            <a:miter lim="800000"/>
            <a:headEnd/>
            <a:tailEnd/>
          </a:ln>
        </p:spPr>
        <p:txBody>
          <a:bodyPr lIns="438903" tIns="219451" rIns="438903" bIns="219451"/>
          <a:lstStyle/>
          <a:p>
            <a:pPr algn="r"/>
            <a:endParaRPr lang="en-US" sz="3200" dirty="0" smtClean="0"/>
          </a:p>
          <a:p>
            <a:pPr algn="r"/>
            <a:endParaRPr lang="en-US" sz="3600" b="1" dirty="0" smtClean="0">
              <a:solidFill>
                <a:schemeClr val="bg1"/>
              </a:solidFill>
            </a:endParaRPr>
          </a:p>
          <a:p>
            <a:pPr algn="r"/>
            <a:endParaRPr lang="en-US" sz="3600" b="1" dirty="0">
              <a:solidFill>
                <a:schemeClr val="bg1"/>
              </a:solidFill>
            </a:endParaRPr>
          </a:p>
          <a:p>
            <a:pPr algn="r"/>
            <a:endParaRPr lang="en-US" sz="3600" b="1" dirty="0" smtClean="0">
              <a:solidFill>
                <a:schemeClr val="bg1"/>
              </a:solidFill>
            </a:endParaRPr>
          </a:p>
          <a:p>
            <a:pPr algn="r"/>
            <a:endParaRPr lang="en-US" sz="3600" b="1" dirty="0">
              <a:solidFill>
                <a:schemeClr val="bg1"/>
              </a:solidFill>
            </a:endParaRPr>
          </a:p>
          <a:p>
            <a:pPr algn="r"/>
            <a:endParaRPr lang="en-US" sz="3600" b="1" dirty="0" smtClean="0">
              <a:solidFill>
                <a:schemeClr val="bg1"/>
              </a:solidFill>
            </a:endParaRPr>
          </a:p>
          <a:p>
            <a:pPr algn="r"/>
            <a:endParaRPr lang="en-US" sz="3600" b="1" dirty="0">
              <a:solidFill>
                <a:schemeClr val="bg1"/>
              </a:solidFill>
            </a:endParaRPr>
          </a:p>
          <a:p>
            <a:pPr algn="r"/>
            <a:endParaRPr lang="en-US" sz="3600" b="1" dirty="0">
              <a:solidFill>
                <a:schemeClr val="bg1"/>
              </a:solidFill>
            </a:endParaRPr>
          </a:p>
          <a:p>
            <a:pPr algn="r"/>
            <a:endParaRPr lang="en-US" sz="3600" b="1" dirty="0" smtClean="0">
              <a:solidFill>
                <a:schemeClr val="bg1"/>
              </a:solidFill>
            </a:endParaRPr>
          </a:p>
          <a:p>
            <a:pPr algn="r"/>
            <a:r>
              <a:rPr lang="en-US" sz="3600" dirty="0"/>
              <a:t>Computational thinking and creativity are critical to addressing important societal problems and central to 21</a:t>
            </a:r>
            <a:r>
              <a:rPr lang="en-US" sz="3600" baseline="30000" dirty="0"/>
              <a:t>st</a:t>
            </a:r>
            <a:r>
              <a:rPr lang="en-US" sz="3600" dirty="0"/>
              <a:t> century skills</a:t>
            </a:r>
            <a:r>
              <a:rPr lang="en-US" sz="3600" b="1" dirty="0"/>
              <a:t>. Computational thinking</a:t>
            </a:r>
            <a:r>
              <a:rPr lang="en-US" sz="3600" dirty="0"/>
              <a:t> is a collection of analytic skills that everyone, not just computer scientists, can use to help solve problems, design systems, and understand human behavior; comparable in importance and significance to mathematical, linguistic, and logical reasoning and vital to today’s increasingly data-intensive and digital industries. Likewise, </a:t>
            </a:r>
            <a:r>
              <a:rPr lang="en-US" sz="3600" b="1" dirty="0"/>
              <a:t>creative thinking</a:t>
            </a:r>
            <a:r>
              <a:rPr lang="en-US" sz="3600" dirty="0"/>
              <a:t> is not just the province of a few individuals within the arts or of those possessing special talent, but is instead an integral component of human intelligence that can be exercised within any context and which can be practiced, encouraged and developed. Computational thinking and creative thinking are complementary skills that when blended together become </a:t>
            </a:r>
            <a:r>
              <a:rPr lang="en-US" sz="3600" i="1" dirty="0"/>
              <a:t>computational creativity</a:t>
            </a:r>
            <a:r>
              <a:rPr lang="en-US" sz="3600" dirty="0"/>
              <a:t>, enhancing learning and application of both. </a:t>
            </a:r>
            <a:endParaRPr lang="en-US" sz="3600" dirty="0" smtClean="0"/>
          </a:p>
          <a:p>
            <a:pPr algn="r"/>
            <a:endParaRPr lang="en-US" sz="3600" dirty="0"/>
          </a:p>
          <a:p>
            <a:pPr algn="r"/>
            <a:r>
              <a:rPr lang="en-US" sz="3600" dirty="0" smtClean="0"/>
              <a:t>Our </a:t>
            </a:r>
            <a:r>
              <a:rPr lang="en-US" sz="3600" b="1" dirty="0"/>
              <a:t>long-term vision</a:t>
            </a:r>
            <a:r>
              <a:rPr lang="en-US" sz="3600" dirty="0"/>
              <a:t> is to address the growing need for computationally savvy, creative thinkers and problem solvers by incorporating </a:t>
            </a:r>
            <a:r>
              <a:rPr lang="en-US" sz="3600" i="1" dirty="0"/>
              <a:t>computational creativity</a:t>
            </a:r>
            <a:r>
              <a:rPr lang="en-US" sz="3600" dirty="0"/>
              <a:t> into the undergraduate CS curriculum to reach both CS majors and other students in STEM and non-STEM fields. A suite of Computational Creativity Exercises (CCEs) was created through a TUES grant (DUE-1122956). </a:t>
            </a:r>
            <a:r>
              <a:rPr lang="en-US" sz="3600" dirty="0" smtClean="0"/>
              <a:t>Evaluations </a:t>
            </a:r>
            <a:r>
              <a:rPr lang="en-US" sz="3600" dirty="0"/>
              <a:t>found that students who completed the exercises had higher course grades and better learning of CS </a:t>
            </a:r>
            <a:r>
              <a:rPr lang="en-US" sz="3600" dirty="0" smtClean="0"/>
              <a:t>content and students in a CCE intervention class had better learning of CS content than those in the same class without CCEs. </a:t>
            </a:r>
          </a:p>
          <a:p>
            <a:pPr algn="r"/>
            <a:endParaRPr lang="en-US" sz="3600" dirty="0"/>
          </a:p>
          <a:p>
            <a:pPr algn="r"/>
            <a:r>
              <a:rPr lang="en-US" sz="3600" dirty="0" smtClean="0"/>
              <a:t>The </a:t>
            </a:r>
            <a:r>
              <a:rPr lang="en-US" sz="3600" dirty="0"/>
              <a:t>goal of this project </a:t>
            </a:r>
            <a:r>
              <a:rPr lang="en-US" sz="3600" b="1" i="1" dirty="0"/>
              <a:t>IUSE: Design, Development, and Implementation Projects: Computational Creativity to Improve CS Education for CS and non-CS Undergraduates</a:t>
            </a:r>
            <a:r>
              <a:rPr lang="en-US" sz="3600" dirty="0"/>
              <a:t> is to build on the innovation and results from the previous TUES grant</a:t>
            </a:r>
            <a:r>
              <a:rPr lang="en-US" sz="3600" dirty="0" smtClean="0"/>
              <a:t>.</a:t>
            </a:r>
            <a:endParaRPr lang="en-US" sz="3200" dirty="0"/>
          </a:p>
        </p:txBody>
      </p:sp>
      <p:pic>
        <p:nvPicPr>
          <p:cNvPr id="4" name="Picture 2" descr="\\cse-profile\Redirect\lksoh\Desktop\nsf4c.jpg"/>
          <p:cNvPicPr>
            <a:picLocks noChangeAspect="1" noChangeArrowheads="1"/>
          </p:cNvPicPr>
          <p:nvPr/>
        </p:nvPicPr>
        <p:blipFill>
          <a:blip r:embed="rId9"/>
          <a:srcRect/>
          <a:stretch>
            <a:fillRect/>
          </a:stretch>
        </p:blipFill>
        <p:spPr bwMode="auto">
          <a:xfrm>
            <a:off x="39874518" y="28749791"/>
            <a:ext cx="3656850" cy="3543300"/>
          </a:xfrm>
          <a:prstGeom prst="rect">
            <a:avLst/>
          </a:prstGeom>
          <a:noFill/>
        </p:spPr>
      </p:pic>
      <p:pic>
        <p:nvPicPr>
          <p:cNvPr id="5" name="Picture 86" descr="UNL-transparent"/>
          <p:cNvPicPr>
            <a:picLocks noChangeAspect="1" noChangeArrowheads="1"/>
          </p:cNvPicPr>
          <p:nvPr/>
        </p:nvPicPr>
        <p:blipFill>
          <a:blip r:embed="rId10"/>
          <a:srcRect/>
          <a:stretch>
            <a:fillRect/>
          </a:stretch>
        </p:blipFill>
        <p:spPr bwMode="auto">
          <a:xfrm>
            <a:off x="34471904" y="29664189"/>
            <a:ext cx="5170443" cy="2057400"/>
          </a:xfrm>
          <a:prstGeom prst="rect">
            <a:avLst/>
          </a:prstGeom>
          <a:noFill/>
          <a:ln w="9525">
            <a:noFill/>
            <a:miter lim="800000"/>
            <a:headEnd/>
            <a:tailEnd/>
          </a:ln>
        </p:spPr>
      </p:pic>
      <p:sp>
        <p:nvSpPr>
          <p:cNvPr id="6" name="Rectangle 30"/>
          <p:cNvSpPr>
            <a:spLocks noChangeArrowheads="1"/>
          </p:cNvSpPr>
          <p:nvPr/>
        </p:nvSpPr>
        <p:spPr bwMode="auto">
          <a:xfrm>
            <a:off x="34405563" y="25715876"/>
            <a:ext cx="9484461" cy="2652656"/>
          </a:xfrm>
          <a:prstGeom prst="rect">
            <a:avLst/>
          </a:prstGeom>
          <a:solidFill>
            <a:schemeClr val="bg1">
              <a:lumMod val="50000"/>
            </a:schemeClr>
          </a:solidFill>
          <a:ln w="9525">
            <a:noFill/>
            <a:miter lim="800000"/>
            <a:headEnd/>
            <a:tailEnd/>
          </a:ln>
        </p:spPr>
        <p:txBody>
          <a:bodyPr lIns="438903" tIns="219451" rIns="438903" bIns="219451"/>
          <a:lstStyle/>
          <a:p>
            <a:pPr marL="6668" indent="-6668" algn="r" defTabSz="4389438">
              <a:lnSpc>
                <a:spcPct val="90000"/>
              </a:lnSpc>
              <a:spcBef>
                <a:spcPct val="20000"/>
              </a:spcBef>
            </a:pPr>
            <a:r>
              <a:rPr lang="en-US" sz="3200" b="1" dirty="0">
                <a:solidFill>
                  <a:schemeClr val="bg1"/>
                </a:solidFill>
              </a:rPr>
              <a:t> This work is supported in part by the National Science Foundation under Grants 1122956 (NSF TUES Project</a:t>
            </a:r>
            <a:r>
              <a:rPr lang="en-US" sz="3200" b="1" dirty="0" smtClean="0">
                <a:solidFill>
                  <a:schemeClr val="bg1"/>
                </a:solidFill>
              </a:rPr>
              <a:t>), </a:t>
            </a:r>
            <a:r>
              <a:rPr lang="en-US" sz="3200" b="1" dirty="0">
                <a:solidFill>
                  <a:schemeClr val="bg1"/>
                </a:solidFill>
              </a:rPr>
              <a:t>DUE-</a:t>
            </a:r>
            <a:r>
              <a:rPr lang="en-US" sz="3200" b="1" dirty="0" smtClean="0">
                <a:solidFill>
                  <a:schemeClr val="bg1"/>
                </a:solidFill>
              </a:rPr>
              <a:t>1431874 (NSF IUSE Project)</a:t>
            </a:r>
            <a:r>
              <a:rPr lang="en-US" sz="3200" b="1" dirty="0" smtClean="0"/>
              <a:t>, </a:t>
            </a:r>
            <a:r>
              <a:rPr lang="en-US" sz="3200" b="1" dirty="0" smtClean="0">
                <a:solidFill>
                  <a:schemeClr val="bg1"/>
                </a:solidFill>
              </a:rPr>
              <a:t> </a:t>
            </a:r>
            <a:r>
              <a:rPr lang="en-US" sz="3200" b="1" dirty="0">
                <a:solidFill>
                  <a:schemeClr val="bg1"/>
                </a:solidFill>
              </a:rPr>
              <a:t>and a University of Nebraska Pathways to Interdisciplinary Research Center (PIRC) grant</a:t>
            </a:r>
          </a:p>
        </p:txBody>
      </p:sp>
      <p:sp>
        <p:nvSpPr>
          <p:cNvPr id="8" name="Rectangle 30"/>
          <p:cNvSpPr>
            <a:spLocks noChangeArrowheads="1"/>
          </p:cNvSpPr>
          <p:nvPr/>
        </p:nvSpPr>
        <p:spPr bwMode="auto">
          <a:xfrm>
            <a:off x="34411427" y="21837188"/>
            <a:ext cx="9479773" cy="3878688"/>
          </a:xfrm>
          <a:prstGeom prst="rect">
            <a:avLst/>
          </a:prstGeom>
          <a:solidFill>
            <a:srgbClr val="CF3F32"/>
          </a:solidFill>
          <a:ln w="9525">
            <a:noFill/>
            <a:miter lim="800000"/>
            <a:headEnd/>
            <a:tailEnd/>
          </a:ln>
        </p:spPr>
        <p:txBody>
          <a:bodyPr lIns="438903" tIns="219451" rIns="438903" bIns="219451"/>
          <a:lstStyle/>
          <a:p>
            <a:pPr marL="6668" indent="-6668" algn="r" defTabSz="4389438">
              <a:lnSpc>
                <a:spcPct val="90000"/>
              </a:lnSpc>
              <a:spcBef>
                <a:spcPct val="20000"/>
              </a:spcBef>
            </a:pPr>
            <a:r>
              <a:rPr lang="en-US" sz="3200" b="1" dirty="0" smtClean="0">
                <a:solidFill>
                  <a:schemeClr val="bg1">
                    <a:lumMod val="75000"/>
                  </a:schemeClr>
                </a:solidFill>
              </a:rPr>
              <a:t>Principal Investigator  </a:t>
            </a:r>
            <a:r>
              <a:rPr lang="en-US" sz="3200" b="1" dirty="0" err="1" smtClean="0">
                <a:solidFill>
                  <a:schemeClr val="bg1"/>
                </a:solidFill>
              </a:rPr>
              <a:t>Leen-Kiat</a:t>
            </a:r>
            <a:r>
              <a:rPr lang="en-US" sz="3200" b="1" dirty="0" smtClean="0">
                <a:solidFill>
                  <a:schemeClr val="bg1"/>
                </a:solidFill>
              </a:rPr>
              <a:t> Soh </a:t>
            </a:r>
            <a:r>
              <a:rPr lang="en-US" sz="2800" b="1" dirty="0" smtClean="0">
                <a:solidFill>
                  <a:schemeClr val="bg1"/>
                </a:solidFill>
              </a:rPr>
              <a:t>(Computer Science &amp;  Engineering) </a:t>
            </a:r>
            <a:r>
              <a:rPr lang="en-US" sz="3200" b="1" dirty="0" smtClean="0">
                <a:solidFill>
                  <a:schemeClr val="bg1"/>
                </a:solidFill>
              </a:rPr>
              <a:t>| </a:t>
            </a:r>
            <a:r>
              <a:rPr lang="en-US" sz="3200" b="1" dirty="0" smtClean="0">
                <a:solidFill>
                  <a:srgbClr val="BFBFBF"/>
                </a:solidFill>
              </a:rPr>
              <a:t>Co-Principal Investigators</a:t>
            </a:r>
          </a:p>
          <a:p>
            <a:pPr marL="6668" indent="-6668" algn="r" defTabSz="4389438">
              <a:lnSpc>
                <a:spcPct val="90000"/>
              </a:lnSpc>
              <a:spcBef>
                <a:spcPct val="20000"/>
              </a:spcBef>
            </a:pPr>
            <a:r>
              <a:rPr lang="en-US" sz="3200" b="1" dirty="0" smtClean="0">
                <a:solidFill>
                  <a:schemeClr val="bg1"/>
                </a:solidFill>
              </a:rPr>
              <a:t>Duane </a:t>
            </a:r>
            <a:r>
              <a:rPr lang="en-US" sz="3200" b="1" dirty="0">
                <a:solidFill>
                  <a:schemeClr val="bg1"/>
                </a:solidFill>
              </a:rPr>
              <a:t>Shell </a:t>
            </a:r>
            <a:r>
              <a:rPr lang="en-US" sz="2800" b="1" dirty="0">
                <a:solidFill>
                  <a:schemeClr val="bg1"/>
                </a:solidFill>
              </a:rPr>
              <a:t>(Education Psychology</a:t>
            </a:r>
            <a:r>
              <a:rPr lang="en-US" sz="2800" b="1" dirty="0" smtClean="0">
                <a:solidFill>
                  <a:schemeClr val="bg1"/>
                </a:solidFill>
              </a:rPr>
              <a:t>)</a:t>
            </a:r>
            <a:r>
              <a:rPr lang="en-US" sz="3200" b="1" dirty="0" smtClean="0">
                <a:solidFill>
                  <a:schemeClr val="bg1"/>
                </a:solidFill>
              </a:rPr>
              <a:t>, Elizabeth Ingraham </a:t>
            </a:r>
            <a:r>
              <a:rPr lang="en-US" sz="2800" b="1" dirty="0" smtClean="0">
                <a:solidFill>
                  <a:schemeClr val="bg1"/>
                </a:solidFill>
              </a:rPr>
              <a:t>(</a:t>
            </a:r>
            <a:r>
              <a:rPr lang="en-US" sz="2800" b="1" dirty="0">
                <a:solidFill>
                  <a:schemeClr val="bg1"/>
                </a:solidFill>
              </a:rPr>
              <a:t>Art &amp; Art History</a:t>
            </a:r>
            <a:r>
              <a:rPr lang="en-US" sz="2800" b="1" dirty="0" smtClean="0">
                <a:solidFill>
                  <a:schemeClr val="bg1"/>
                </a:solidFill>
              </a:rPr>
              <a:t>)</a:t>
            </a:r>
            <a:r>
              <a:rPr lang="en-US" sz="3200" b="1" dirty="0" smtClean="0">
                <a:solidFill>
                  <a:schemeClr val="bg1"/>
                </a:solidFill>
              </a:rPr>
              <a:t>, Brian Moore (Music), Stephen </a:t>
            </a:r>
            <a:r>
              <a:rPr lang="en-US" sz="3200" b="1" dirty="0">
                <a:solidFill>
                  <a:schemeClr val="bg1"/>
                </a:solidFill>
              </a:rPr>
              <a:t>Ramsay </a:t>
            </a:r>
            <a:r>
              <a:rPr lang="en-US" sz="2800" b="1" dirty="0">
                <a:solidFill>
                  <a:schemeClr val="bg1"/>
                </a:solidFill>
              </a:rPr>
              <a:t>(English</a:t>
            </a:r>
            <a:r>
              <a:rPr lang="en-US" sz="2800" b="1" dirty="0" smtClean="0">
                <a:solidFill>
                  <a:schemeClr val="bg1"/>
                </a:solidFill>
              </a:rPr>
              <a:t>) </a:t>
            </a:r>
            <a:r>
              <a:rPr lang="en-US" sz="3200" b="1" dirty="0" smtClean="0">
                <a:solidFill>
                  <a:schemeClr val="bg1"/>
                </a:solidFill>
              </a:rPr>
              <a:t>| </a:t>
            </a:r>
            <a:r>
              <a:rPr lang="en-US" sz="3200" b="1" dirty="0" smtClean="0">
                <a:solidFill>
                  <a:srgbClr val="BFBFBF"/>
                </a:solidFill>
              </a:rPr>
              <a:t>Research Assistants</a:t>
            </a:r>
            <a:r>
              <a:rPr lang="en-US" sz="3200" b="1" dirty="0">
                <a:solidFill>
                  <a:srgbClr val="BFBFBF"/>
                </a:solidFill>
              </a:rPr>
              <a:t> </a:t>
            </a:r>
            <a:r>
              <a:rPr lang="en-US" sz="3200" b="1" dirty="0" smtClean="0">
                <a:solidFill>
                  <a:schemeClr val="bg1"/>
                </a:solidFill>
              </a:rPr>
              <a:t>Bin Chen, </a:t>
            </a:r>
            <a:r>
              <a:rPr lang="en-US" sz="3200" b="1" dirty="0" err="1" smtClean="0">
                <a:solidFill>
                  <a:schemeClr val="bg1"/>
                </a:solidFill>
              </a:rPr>
              <a:t>Markeya</a:t>
            </a:r>
            <a:r>
              <a:rPr lang="en-US" sz="3200" b="1" dirty="0" smtClean="0">
                <a:solidFill>
                  <a:schemeClr val="bg1"/>
                </a:solidFill>
              </a:rPr>
              <a:t> </a:t>
            </a:r>
            <a:r>
              <a:rPr lang="en-US" sz="3200" b="1" dirty="0" err="1" smtClean="0">
                <a:solidFill>
                  <a:schemeClr val="bg1"/>
                </a:solidFill>
              </a:rPr>
              <a:t>Dubbs</a:t>
            </a:r>
            <a:r>
              <a:rPr lang="en-US" sz="3200" b="1" dirty="0" smtClean="0">
                <a:solidFill>
                  <a:schemeClr val="bg1"/>
                </a:solidFill>
              </a:rPr>
              <a:t>, Adam Eck, Abraham </a:t>
            </a:r>
            <a:r>
              <a:rPr lang="en-US" sz="3200" b="1" dirty="0" err="1" smtClean="0">
                <a:solidFill>
                  <a:schemeClr val="bg1"/>
                </a:solidFill>
              </a:rPr>
              <a:t>Flanigan</a:t>
            </a:r>
            <a:r>
              <a:rPr lang="en-US" sz="3200" b="1" dirty="0">
                <a:solidFill>
                  <a:srgbClr val="FFFFFF"/>
                </a:solidFill>
              </a:rPr>
              <a:t>, Melissa </a:t>
            </a:r>
            <a:r>
              <a:rPr lang="en-US" sz="3200" b="1" dirty="0" err="1" smtClean="0">
                <a:solidFill>
                  <a:srgbClr val="FFFFFF"/>
                </a:solidFill>
              </a:rPr>
              <a:t>Hazley</a:t>
            </a:r>
            <a:r>
              <a:rPr lang="en-US" sz="3200" b="1" i="1" dirty="0" smtClean="0">
                <a:solidFill>
                  <a:srgbClr val="FFFFFF"/>
                </a:solidFill>
              </a:rPr>
              <a:t>, </a:t>
            </a:r>
            <a:r>
              <a:rPr lang="en-US" sz="3200" b="1" dirty="0" smtClean="0">
                <a:solidFill>
                  <a:schemeClr val="bg1"/>
                </a:solidFill>
              </a:rPr>
              <a:t>LD </a:t>
            </a:r>
            <a:r>
              <a:rPr lang="en-US" sz="3200" b="1" dirty="0">
                <a:solidFill>
                  <a:schemeClr val="bg1"/>
                </a:solidFill>
              </a:rPr>
              <a:t>Miller, </a:t>
            </a:r>
            <a:r>
              <a:rPr lang="en-US" sz="3200" b="1" dirty="0" err="1">
                <a:solidFill>
                  <a:schemeClr val="bg1"/>
                </a:solidFill>
              </a:rPr>
              <a:t>Shiyuan</a:t>
            </a:r>
            <a:r>
              <a:rPr lang="en-US" sz="3200" b="1" dirty="0">
                <a:solidFill>
                  <a:schemeClr val="bg1"/>
                </a:solidFill>
              </a:rPr>
              <a:t> </a:t>
            </a:r>
            <a:r>
              <a:rPr lang="en-US" sz="3200" b="1" dirty="0" smtClean="0">
                <a:solidFill>
                  <a:schemeClr val="bg1"/>
                </a:solidFill>
              </a:rPr>
              <a:t>Wang</a:t>
            </a:r>
            <a:endParaRPr lang="en-US" sz="2800" b="1" dirty="0">
              <a:solidFill>
                <a:schemeClr val="bg1"/>
              </a:solidFill>
            </a:endParaRPr>
          </a:p>
          <a:p>
            <a:pPr marL="6668" indent="-6668" algn="r" defTabSz="4389438">
              <a:lnSpc>
                <a:spcPct val="90000"/>
              </a:lnSpc>
              <a:spcBef>
                <a:spcPct val="20000"/>
              </a:spcBef>
            </a:pPr>
            <a:endParaRPr lang="en-US" sz="2800" b="1" dirty="0" smtClean="0">
              <a:solidFill>
                <a:schemeClr val="bg1"/>
              </a:solidFill>
            </a:endParaRPr>
          </a:p>
          <a:p>
            <a:pPr marL="6668" indent="-6668" algn="r" defTabSz="4389438">
              <a:lnSpc>
                <a:spcPct val="90000"/>
              </a:lnSpc>
              <a:spcBef>
                <a:spcPct val="20000"/>
              </a:spcBef>
            </a:pPr>
            <a:endParaRPr lang="en-US" sz="2800" b="1" dirty="0" smtClean="0">
              <a:solidFill>
                <a:schemeClr val="bg1"/>
              </a:solidFill>
            </a:endParaRPr>
          </a:p>
        </p:txBody>
      </p:sp>
      <p:sp>
        <p:nvSpPr>
          <p:cNvPr id="9" name="Rectangle 8"/>
          <p:cNvSpPr/>
          <p:nvPr/>
        </p:nvSpPr>
        <p:spPr>
          <a:xfrm>
            <a:off x="220752" y="870847"/>
            <a:ext cx="14104005" cy="4044697"/>
          </a:xfrm>
          <a:prstGeom prst="rect">
            <a:avLst/>
          </a:prstGeom>
        </p:spPr>
        <p:txBody>
          <a:bodyPr wrap="square">
            <a:spAutoFit/>
          </a:bodyPr>
          <a:lstStyle/>
          <a:p>
            <a:pPr marL="6668" indent="-6668" algn="r" defTabSz="4389438">
              <a:lnSpc>
                <a:spcPts val="15000"/>
              </a:lnSpc>
              <a:spcBef>
                <a:spcPct val="20000"/>
              </a:spcBef>
            </a:pPr>
            <a:r>
              <a:rPr lang="en-US" sz="16600" b="1" dirty="0" smtClean="0"/>
              <a:t>Computational Creativity</a:t>
            </a:r>
            <a:endParaRPr lang="en-US" sz="16600" b="1" dirty="0"/>
          </a:p>
        </p:txBody>
      </p:sp>
      <p:sp>
        <p:nvSpPr>
          <p:cNvPr id="14" name="Rectangle 30"/>
          <p:cNvSpPr>
            <a:spLocks noChangeArrowheads="1"/>
          </p:cNvSpPr>
          <p:nvPr/>
        </p:nvSpPr>
        <p:spPr bwMode="auto">
          <a:xfrm>
            <a:off x="14901978" y="0"/>
            <a:ext cx="18916748" cy="870848"/>
          </a:xfrm>
          <a:prstGeom prst="rect">
            <a:avLst/>
          </a:prstGeom>
          <a:solidFill>
            <a:srgbClr val="3366FF"/>
          </a:solidFill>
          <a:ln w="9525">
            <a:noFill/>
            <a:miter lim="800000"/>
            <a:headEnd/>
            <a:tailEnd/>
          </a:ln>
        </p:spPr>
        <p:txBody>
          <a:bodyPr lIns="438903" tIns="219451" rIns="438903" bIns="219451"/>
          <a:lstStyle/>
          <a:p>
            <a:r>
              <a:rPr lang="en-US" sz="3200" b="1" dirty="0" smtClean="0">
                <a:solidFill>
                  <a:schemeClr val="bg1"/>
                </a:solidFill>
              </a:rPr>
              <a:t>Specific Aims</a:t>
            </a:r>
            <a:endParaRPr lang="en-US" sz="3200" dirty="0">
              <a:solidFill>
                <a:schemeClr val="bg1"/>
              </a:solidFill>
            </a:endParaRPr>
          </a:p>
        </p:txBody>
      </p:sp>
      <p:sp>
        <p:nvSpPr>
          <p:cNvPr id="15" name="Rectangle 30"/>
          <p:cNvSpPr>
            <a:spLocks noChangeArrowheads="1"/>
          </p:cNvSpPr>
          <p:nvPr/>
        </p:nvSpPr>
        <p:spPr bwMode="auto">
          <a:xfrm>
            <a:off x="14901978" y="870847"/>
            <a:ext cx="18916748" cy="10032260"/>
          </a:xfrm>
          <a:prstGeom prst="rect">
            <a:avLst/>
          </a:prstGeom>
          <a:solidFill>
            <a:schemeClr val="accent1">
              <a:lumMod val="40000"/>
              <a:lumOff val="60000"/>
            </a:schemeClr>
          </a:solidFill>
          <a:ln w="9525">
            <a:noFill/>
            <a:miter lim="800000"/>
            <a:headEnd/>
            <a:tailEnd/>
          </a:ln>
        </p:spPr>
        <p:txBody>
          <a:bodyPr lIns="438903" tIns="219451" rIns="438903" bIns="219451"/>
          <a:lstStyle/>
          <a:p>
            <a:pPr>
              <a:spcAft>
                <a:spcPts val="600"/>
              </a:spcAft>
            </a:pPr>
            <a:r>
              <a:rPr lang="en-US" sz="3200" b="1" i="1" dirty="0"/>
              <a:t>Aim 1.</a:t>
            </a:r>
            <a:r>
              <a:rPr lang="en-US" sz="3200" dirty="0"/>
              <a:t>  Produce a final suite of validated, high quality Computational Creativity Exercises and a Computational Creativity undergraduate course for broad dissemination to other post-secondary educational institutions and organize a workshop to share and document instructional experiences, lessons learned, and student pedagogy teaching with these exercises as part of the suite.</a:t>
            </a:r>
          </a:p>
          <a:p>
            <a:pPr>
              <a:spcAft>
                <a:spcPts val="600"/>
              </a:spcAft>
            </a:pPr>
            <a:r>
              <a:rPr lang="en-US" sz="3200" b="1" i="1" dirty="0"/>
              <a:t>Aim 2.</a:t>
            </a:r>
            <a:r>
              <a:rPr lang="en-US" sz="3200" dirty="0"/>
              <a:t>  Investigate and understand for whom, and under what conditions, Computational Creativity Exercises are most efficacious by conducting systematic studies to test how variations in delivery and utilization of the Computational Creativity Exercises (timing, supplement or entire course, introductory </a:t>
            </a:r>
            <a:r>
              <a:rPr lang="en-US" sz="3200" dirty="0" err="1"/>
              <a:t>vs</a:t>
            </a:r>
            <a:r>
              <a:rPr lang="en-US" sz="3200" dirty="0"/>
              <a:t> advanced courses, CS and non-CS courses, and STEM and non-STEM courses) affect exercise efficacy and examine how different student characteristics (prior knowledge, motivation, ability, strategic self-regulation, demographics) impact exercise effectiveness.   </a:t>
            </a:r>
          </a:p>
          <a:p>
            <a:pPr>
              <a:spcAft>
                <a:spcPts val="600"/>
              </a:spcAft>
            </a:pPr>
            <a:r>
              <a:rPr lang="en-US" sz="3200" b="1" i="1" dirty="0"/>
              <a:t>Aim 3.</a:t>
            </a:r>
            <a:r>
              <a:rPr lang="en-US" sz="3200" dirty="0"/>
              <a:t>  Investigate and understand why the Computational Creativity Exercises are effective by conducting systematic studies to test how students’ collaborative interactions during exercises impact exercise effectiveness, how the Unified Learning </a:t>
            </a:r>
            <a:r>
              <a:rPr lang="en-US" sz="3200" dirty="0" smtClean="0"/>
              <a:t>Model </a:t>
            </a:r>
            <a:r>
              <a:rPr lang="en-US" sz="3200" dirty="0"/>
              <a:t>learning processes of attention, repetition, and connection occur during the exercises and lead to learning and achievement, and how students’ reactions to the exercises impact their motivation and engagement.</a:t>
            </a:r>
          </a:p>
          <a:p>
            <a:pPr>
              <a:spcAft>
                <a:spcPts val="600"/>
              </a:spcAft>
            </a:pPr>
            <a:r>
              <a:rPr lang="en-US" sz="3200" b="1" i="1" dirty="0"/>
              <a:t>Aim 4.</a:t>
            </a:r>
            <a:r>
              <a:rPr lang="en-US" sz="3200" dirty="0"/>
              <a:t>  Investigate and understand how the Computational Creativity Exercises impact students’ enrollment and retention in CS and STEM courses by examining exercise impacts on subsequent enrollment in more CS and STEM courses, subsequent enrollment of women and underrepresented minorities in CS and STEM courses and majors, and retention of current CS and STEM majors.</a:t>
            </a:r>
          </a:p>
        </p:txBody>
      </p:sp>
      <p:sp>
        <p:nvSpPr>
          <p:cNvPr id="19" name="Rectangle 30"/>
          <p:cNvSpPr>
            <a:spLocks noChangeArrowheads="1"/>
          </p:cNvSpPr>
          <p:nvPr/>
        </p:nvSpPr>
        <p:spPr bwMode="auto">
          <a:xfrm>
            <a:off x="14901978" y="10838361"/>
            <a:ext cx="18916748" cy="2031707"/>
          </a:xfrm>
          <a:prstGeom prst="rect">
            <a:avLst/>
          </a:prstGeom>
          <a:solidFill>
            <a:srgbClr val="3366FF"/>
          </a:solidFill>
          <a:ln w="9525">
            <a:noFill/>
            <a:miter lim="800000"/>
            <a:headEnd/>
            <a:tailEnd/>
          </a:ln>
        </p:spPr>
        <p:txBody>
          <a:bodyPr lIns="438903" tIns="219451" rIns="438903" bIns="219451"/>
          <a:lstStyle/>
          <a:p>
            <a:r>
              <a:rPr lang="en-US" sz="3200" b="1" dirty="0" smtClean="0">
                <a:solidFill>
                  <a:schemeClr val="bg1"/>
                </a:solidFill>
              </a:rPr>
              <a:t>Result Highlights</a:t>
            </a:r>
            <a:endParaRPr lang="en-US" sz="3200" dirty="0">
              <a:solidFill>
                <a:schemeClr val="bg1"/>
              </a:solidFill>
            </a:endParaRPr>
          </a:p>
        </p:txBody>
      </p:sp>
      <p:sp>
        <p:nvSpPr>
          <p:cNvPr id="20" name="Rectangle 30"/>
          <p:cNvSpPr>
            <a:spLocks noChangeArrowheads="1"/>
          </p:cNvSpPr>
          <p:nvPr/>
        </p:nvSpPr>
        <p:spPr bwMode="auto">
          <a:xfrm>
            <a:off x="14901978" y="11716412"/>
            <a:ext cx="18916749" cy="14888282"/>
          </a:xfrm>
          <a:prstGeom prst="rect">
            <a:avLst/>
          </a:prstGeom>
          <a:solidFill>
            <a:schemeClr val="accent1">
              <a:lumMod val="40000"/>
              <a:lumOff val="60000"/>
            </a:schemeClr>
          </a:solidFill>
          <a:ln w="9525">
            <a:noFill/>
            <a:miter lim="800000"/>
            <a:headEnd/>
            <a:tailEnd/>
          </a:ln>
        </p:spPr>
        <p:txBody>
          <a:bodyPr lIns="438903" tIns="219451" rIns="438903" bIns="219451"/>
          <a:lstStyle/>
          <a:p>
            <a:pPr>
              <a:spcBef>
                <a:spcPts val="600"/>
              </a:spcBef>
              <a:spcAft>
                <a:spcPts val="600"/>
              </a:spcAft>
            </a:pPr>
            <a:r>
              <a:rPr lang="en-US" sz="3200" b="1" i="1" dirty="0" smtClean="0"/>
              <a:t>Dosage Effect in a Suite of CS1 Courses</a:t>
            </a:r>
          </a:p>
          <a:p>
            <a:pPr marL="342900" indent="-342900">
              <a:buFont typeface="Arial"/>
              <a:buChar char="•"/>
            </a:pPr>
            <a:r>
              <a:rPr lang="en-US" sz="3200" dirty="0" smtClean="0"/>
              <a:t>Found a “dosage” effect that higher grades and learning of core computational thinking principles were associated with increasing CCE completion from 0-1 to 4 exercises </a:t>
            </a:r>
          </a:p>
          <a:p>
            <a:pPr marL="342900" indent="-342900">
              <a:buFont typeface="Arial"/>
              <a:buChar char="•"/>
            </a:pPr>
            <a:r>
              <a:rPr lang="en-US" sz="3200" dirty="0" smtClean="0"/>
              <a:t>Found </a:t>
            </a:r>
            <a:r>
              <a:rPr lang="en-US" sz="3200" dirty="0"/>
              <a:t>associations between creative competency and course grades and associations between creative competency and higher strategic self-regulation </a:t>
            </a:r>
            <a:endParaRPr lang="en-US" sz="3200" dirty="0" smtClean="0"/>
          </a:p>
          <a:p>
            <a:pPr marL="342900" indent="-342900">
              <a:buFont typeface="Arial"/>
              <a:buChar char="•"/>
            </a:pPr>
            <a:r>
              <a:rPr lang="en-US" sz="3200" dirty="0" smtClean="0"/>
              <a:t>The </a:t>
            </a:r>
            <a:r>
              <a:rPr lang="en-US" sz="3200" dirty="0"/>
              <a:t>“dosage” effect was present for CS majors and non-CS majors, freshmen and upper class students, and men and women </a:t>
            </a:r>
            <a:r>
              <a:rPr lang="en-US" sz="3200" dirty="0" smtClean="0"/>
              <a:t>students</a:t>
            </a:r>
          </a:p>
          <a:p>
            <a:pPr>
              <a:spcBef>
                <a:spcPts val="600"/>
              </a:spcBef>
              <a:spcAft>
                <a:spcPts val="600"/>
              </a:spcAft>
            </a:pPr>
            <a:r>
              <a:rPr lang="en-US" sz="3200" b="1" i="1" dirty="0" smtClean="0"/>
              <a:t>Exercise Completion</a:t>
            </a:r>
            <a:endParaRPr lang="en-US" sz="3200" b="1" i="1" dirty="0"/>
          </a:p>
          <a:p>
            <a:pPr marL="342900" indent="-342900">
              <a:buFont typeface="Arial"/>
              <a:buChar char="•"/>
            </a:pPr>
            <a:r>
              <a:rPr lang="en-US" sz="3200" dirty="0" smtClean="0"/>
              <a:t>CCE </a:t>
            </a:r>
            <a:r>
              <a:rPr lang="en-US" sz="3200" dirty="0"/>
              <a:t>completion did not impact overall creative competency scores or scores for any of the four Epstein creative </a:t>
            </a:r>
            <a:r>
              <a:rPr lang="en-US" sz="3200" dirty="0" smtClean="0"/>
              <a:t>competencies</a:t>
            </a:r>
          </a:p>
          <a:p>
            <a:pPr marL="342900" indent="-342900">
              <a:buFont typeface="Arial"/>
              <a:buChar char="•"/>
            </a:pPr>
            <a:r>
              <a:rPr lang="en-US" sz="3200" dirty="0" smtClean="0"/>
              <a:t>Completion </a:t>
            </a:r>
            <a:r>
              <a:rPr lang="en-US" sz="3200" dirty="0"/>
              <a:t>of </a:t>
            </a:r>
            <a:r>
              <a:rPr lang="en-US" sz="3200" dirty="0" smtClean="0"/>
              <a:t>more CCEs </a:t>
            </a:r>
            <a:r>
              <a:rPr lang="en-US" sz="3200" dirty="0"/>
              <a:t>was motivated by higher task-approach goals and perceived instrumentality and lower negative </a:t>
            </a:r>
            <a:r>
              <a:rPr lang="en-US" sz="3200" dirty="0" smtClean="0"/>
              <a:t>affect</a:t>
            </a:r>
          </a:p>
          <a:p>
            <a:pPr marL="342900" indent="-342900">
              <a:buFont typeface="Arial"/>
              <a:buChar char="•"/>
            </a:pPr>
            <a:r>
              <a:rPr lang="en-US" sz="3200" dirty="0" smtClean="0"/>
              <a:t>Some </a:t>
            </a:r>
            <a:r>
              <a:rPr lang="en-US" sz="3200" dirty="0"/>
              <a:t>students thought the </a:t>
            </a:r>
            <a:r>
              <a:rPr lang="en-US" sz="3200" dirty="0" smtClean="0"/>
              <a:t>CCEs were </a:t>
            </a:r>
            <a:r>
              <a:rPr lang="en-US" sz="3200" dirty="0"/>
              <a:t>unrelated to the course and did not help their learning of course </a:t>
            </a:r>
            <a:r>
              <a:rPr lang="en-US" sz="3200" dirty="0" smtClean="0"/>
              <a:t>content</a:t>
            </a:r>
          </a:p>
          <a:p>
            <a:pPr marL="342900" indent="-342900">
              <a:buFont typeface="Arial"/>
              <a:buChar char="•"/>
            </a:pPr>
            <a:r>
              <a:rPr lang="en-US" sz="3200" dirty="0" smtClean="0"/>
              <a:t>Suggests </a:t>
            </a:r>
            <a:r>
              <a:rPr lang="en-US" sz="3200" dirty="0"/>
              <a:t>a need to make the role of the exercises in helping learn the material and the connection of the exercises and course to students’ futures more </a:t>
            </a:r>
            <a:r>
              <a:rPr lang="en-US" sz="3200" dirty="0" smtClean="0"/>
              <a:t>apparent</a:t>
            </a:r>
            <a:endParaRPr lang="en-US" sz="3200" dirty="0" smtClean="0"/>
          </a:p>
          <a:p>
            <a:pPr>
              <a:spcBef>
                <a:spcPts val="600"/>
              </a:spcBef>
              <a:spcAft>
                <a:spcPts val="600"/>
              </a:spcAft>
            </a:pPr>
            <a:r>
              <a:rPr lang="en-US" sz="3200" b="1" i="1" dirty="0" smtClean="0"/>
              <a:t>Effects on Engineering Students in a CS1 Course With CCEs</a:t>
            </a:r>
          </a:p>
          <a:p>
            <a:pPr marL="342900" indent="-342900">
              <a:buFont typeface="Arial"/>
              <a:buChar char="•"/>
            </a:pPr>
            <a:r>
              <a:rPr lang="en-US" sz="3200" dirty="0" smtClean="0"/>
              <a:t>Found that </a:t>
            </a:r>
            <a:r>
              <a:rPr lang="en-US" sz="3200" dirty="0"/>
              <a:t>engineering students </a:t>
            </a:r>
            <a:r>
              <a:rPr lang="en-US" sz="3200" dirty="0" smtClean="0"/>
              <a:t>in the CCE intervention class </a:t>
            </a:r>
            <a:r>
              <a:rPr lang="en-US" sz="3200" dirty="0"/>
              <a:t>learned and retained more of the core computational thinking and CS course </a:t>
            </a:r>
            <a:r>
              <a:rPr lang="en-US" sz="3200" dirty="0" smtClean="0"/>
              <a:t>content with a large effect size (</a:t>
            </a:r>
            <a:r>
              <a:rPr lang="en-US" sz="3200" dirty="0"/>
              <a:t>Cohen’s</a:t>
            </a:r>
            <a:r>
              <a:rPr lang="en-US" sz="3200" i="1" dirty="0"/>
              <a:t> d</a:t>
            </a:r>
            <a:r>
              <a:rPr lang="en-US" sz="3200" dirty="0"/>
              <a:t> = </a:t>
            </a:r>
            <a:r>
              <a:rPr lang="en-US" sz="3200" dirty="0" smtClean="0"/>
              <a:t>.48) and had significantly </a:t>
            </a:r>
            <a:r>
              <a:rPr lang="en-US" sz="3200" dirty="0"/>
              <a:t>higher self-efficacy for applying computational thinking and CS knowledge and skill in their </a:t>
            </a:r>
            <a:r>
              <a:rPr lang="en-US" sz="3200" dirty="0" smtClean="0"/>
              <a:t>field</a:t>
            </a:r>
            <a:r>
              <a:rPr lang="en-US" sz="3200" dirty="0"/>
              <a:t> </a:t>
            </a:r>
            <a:r>
              <a:rPr lang="en-US" sz="3200" dirty="0" smtClean="0"/>
              <a:t>also with a large effect size (Cohen’s</a:t>
            </a:r>
            <a:r>
              <a:rPr lang="en-US" sz="3200" i="1" dirty="0" smtClean="0"/>
              <a:t> </a:t>
            </a:r>
            <a:r>
              <a:rPr lang="en-US" sz="3200" i="1" dirty="0"/>
              <a:t>d</a:t>
            </a:r>
            <a:r>
              <a:rPr lang="en-US" sz="3200" dirty="0"/>
              <a:t> = .56)  </a:t>
            </a:r>
          </a:p>
          <a:p>
            <a:pPr marL="342900" indent="-342900">
              <a:buFont typeface="Arial" panose="020B0604020202020204" pitchFamily="34" charset="0"/>
              <a:buChar char="•"/>
            </a:pPr>
            <a:r>
              <a:rPr lang="en-US" sz="3200" dirty="0"/>
              <a:t>The findings supported our contention that computational creativity can enhance students’ strategic self-regulation and engagement in </a:t>
            </a:r>
            <a:r>
              <a:rPr lang="en-US" sz="3200" dirty="0" smtClean="0"/>
              <a:t>courses as Engineering </a:t>
            </a:r>
            <a:r>
              <a:rPr lang="en-US" sz="3200" dirty="0"/>
              <a:t>students in the CCE implementation semester reported significantly </a:t>
            </a:r>
            <a:r>
              <a:rPr lang="en-US" sz="3200" i="1" dirty="0"/>
              <a:t>higher</a:t>
            </a:r>
            <a:r>
              <a:rPr lang="en-US" sz="3200" dirty="0"/>
              <a:t> study time indicating more engagement with the </a:t>
            </a:r>
            <a:r>
              <a:rPr lang="en-US" sz="3200" dirty="0" smtClean="0"/>
              <a:t>class and significantly</a:t>
            </a:r>
            <a:r>
              <a:rPr lang="en-US" sz="3200" i="1" dirty="0" smtClean="0"/>
              <a:t> </a:t>
            </a:r>
            <a:r>
              <a:rPr lang="en-US" sz="3200" i="1" dirty="0"/>
              <a:t>lower </a:t>
            </a:r>
            <a:r>
              <a:rPr lang="en-US" sz="3200" dirty="0"/>
              <a:t>lack of </a:t>
            </a:r>
            <a:r>
              <a:rPr lang="en-US" sz="3200" dirty="0" smtClean="0"/>
              <a:t>regulation—an </a:t>
            </a:r>
            <a:r>
              <a:rPr lang="en-US" sz="3200" dirty="0"/>
              <a:t>indicator of difficulties with </a:t>
            </a:r>
            <a:r>
              <a:rPr lang="en-US" sz="3200" dirty="0" smtClean="0"/>
              <a:t>self-regulation </a:t>
            </a:r>
            <a:r>
              <a:rPr lang="en-US" sz="3200" dirty="0"/>
              <a:t>and inability to effectively learn without help</a:t>
            </a:r>
          </a:p>
          <a:p>
            <a:pPr marL="342900" indent="-342900">
              <a:buFont typeface="Arial" panose="020B0604020202020204" pitchFamily="34" charset="0"/>
              <a:buChar char="•"/>
            </a:pPr>
            <a:r>
              <a:rPr lang="en-US" sz="3200" dirty="0"/>
              <a:t>As </a:t>
            </a:r>
            <a:r>
              <a:rPr lang="en-US" sz="3200" dirty="0" smtClean="0"/>
              <a:t>active learning and </a:t>
            </a:r>
            <a:r>
              <a:rPr lang="en-US" sz="3200" dirty="0"/>
              <a:t>student-centered approaches to the classroom are being increasingly applied, our findings suggest that computational creativity and the CCEs may help improve </a:t>
            </a:r>
            <a:r>
              <a:rPr lang="en-US" sz="3200" dirty="0" smtClean="0"/>
              <a:t>student self-directed learning and engagement in these learner </a:t>
            </a:r>
            <a:r>
              <a:rPr lang="en-US" sz="3200" dirty="0"/>
              <a:t>centered </a:t>
            </a:r>
            <a:r>
              <a:rPr lang="en-US" sz="3200" dirty="0" smtClean="0"/>
              <a:t>classrooms</a:t>
            </a:r>
            <a:endParaRPr lang="en-US" dirty="0"/>
          </a:p>
          <a:p>
            <a:pPr marL="457200" lvl="0" indent="-457200">
              <a:spcAft>
                <a:spcPts val="600"/>
              </a:spcAft>
              <a:buFont typeface="Arial"/>
              <a:buChar char="•"/>
            </a:pPr>
            <a:endParaRPr lang="en-US" sz="3200" dirty="0"/>
          </a:p>
          <a:p>
            <a:pPr marL="457200" lvl="0" indent="-457200">
              <a:buFont typeface="Arial"/>
              <a:buChar char="•"/>
            </a:pPr>
            <a:endParaRPr lang="en-US" sz="3200" dirty="0"/>
          </a:p>
          <a:p>
            <a:pPr marL="49213" lvl="1"/>
            <a:endParaRPr lang="en-US" sz="3200" dirty="0"/>
          </a:p>
          <a:p>
            <a:endParaRPr lang="en-US" sz="3200" dirty="0"/>
          </a:p>
        </p:txBody>
      </p:sp>
      <p:sp>
        <p:nvSpPr>
          <p:cNvPr id="13" name="Rectangle 12"/>
          <p:cNvSpPr/>
          <p:nvPr/>
        </p:nvSpPr>
        <p:spPr>
          <a:xfrm rot="486595">
            <a:off x="7754000" y="27109093"/>
            <a:ext cx="1149876" cy="212981"/>
          </a:xfrm>
          <a:prstGeom prst="rect">
            <a:avLst/>
          </a:prstGeom>
          <a:gradFill flip="none" rotWithShape="1">
            <a:gsLst>
              <a:gs pos="0">
                <a:srgbClr val="FFFFFF"/>
              </a:gs>
              <a:gs pos="100000">
                <a:srgbClr val="00000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486595">
            <a:off x="8894746" y="28956122"/>
            <a:ext cx="795513" cy="212981"/>
          </a:xfrm>
          <a:prstGeom prst="rect">
            <a:avLst/>
          </a:prstGeom>
          <a:gradFill flip="none" rotWithShape="1">
            <a:gsLst>
              <a:gs pos="0">
                <a:srgbClr val="FFFFFF"/>
              </a:gs>
              <a:gs pos="100000">
                <a:srgbClr val="000000"/>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Everyday_Object_Interface_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49801">
            <a:off x="34305632" y="3509336"/>
            <a:ext cx="16392525" cy="5905500"/>
          </a:xfrm>
          <a:prstGeom prst="rect">
            <a:avLst/>
          </a:prstGeom>
          <a:ln>
            <a:noFill/>
          </a:ln>
          <a:effectLst>
            <a:outerShdw blurRad="292100" dist="139700" dir="2700000" algn="tl" rotWithShape="0">
              <a:srgbClr val="333333">
                <a:alpha val="65000"/>
              </a:srgbClr>
            </a:outerShdw>
          </a:effectLst>
        </p:spPr>
      </p:pic>
      <p:pic>
        <p:nvPicPr>
          <p:cNvPr id="7" name="Picture 6" descr="IC2ThinkLogo.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451744" y="236536"/>
            <a:ext cx="9079623" cy="3847538"/>
          </a:xfrm>
          <a:prstGeom prst="rect">
            <a:avLst/>
          </a:prstGeom>
          <a:solidFill>
            <a:srgbClr val="FFFFFF"/>
          </a:solidFill>
        </p:spPr>
      </p:pic>
      <p:pic>
        <p:nvPicPr>
          <p:cNvPr id="30" name="Picture 29" descr="base pattern graph 4x4"/>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463455">
            <a:off x="9632391" y="23312086"/>
            <a:ext cx="2019300" cy="2019300"/>
          </a:xfrm>
          <a:prstGeom prst="rect">
            <a:avLst/>
          </a:prstGeom>
          <a:ln>
            <a:noFill/>
          </a:ln>
          <a:effectLst>
            <a:outerShdw blurRad="292100" dist="139700" dir="2700000" algn="tl" rotWithShape="0">
              <a:srgbClr val="333333">
                <a:alpha val="65000"/>
              </a:srgbClr>
            </a:outerShdw>
          </a:effectLst>
        </p:spPr>
      </p:pic>
      <p:pic>
        <p:nvPicPr>
          <p:cNvPr id="21" name="Picture 20" descr="Screen Shot 2016-02-16 at 9.45.35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870996">
            <a:off x="38204677" y="9591423"/>
            <a:ext cx="8711641" cy="5669316"/>
          </a:xfrm>
          <a:prstGeom prst="rect">
            <a:avLst/>
          </a:prstGeom>
          <a:ln>
            <a:noFill/>
          </a:ln>
          <a:effectLst>
            <a:outerShdw blurRad="292100" dist="139700" dir="2700000" algn="tl" rotWithShape="0">
              <a:srgbClr val="333333">
                <a:alpha val="65000"/>
              </a:srgbClr>
            </a:outerShdw>
          </a:effectLst>
        </p:spPr>
      </p:pic>
      <p:sp>
        <p:nvSpPr>
          <p:cNvPr id="31" name="Rectangle 30"/>
          <p:cNvSpPr>
            <a:spLocks noChangeArrowheads="1"/>
          </p:cNvSpPr>
          <p:nvPr/>
        </p:nvSpPr>
        <p:spPr bwMode="auto">
          <a:xfrm>
            <a:off x="34434385" y="20521084"/>
            <a:ext cx="9479773" cy="1316103"/>
          </a:xfrm>
          <a:prstGeom prst="rect">
            <a:avLst/>
          </a:prstGeom>
          <a:solidFill>
            <a:schemeClr val="accent3">
              <a:lumMod val="75000"/>
            </a:schemeClr>
          </a:solidFill>
          <a:ln w="9525">
            <a:noFill/>
            <a:miter lim="800000"/>
            <a:headEnd/>
            <a:tailEnd/>
          </a:ln>
        </p:spPr>
        <p:txBody>
          <a:bodyPr lIns="438903" tIns="219451" rIns="438903" bIns="219451"/>
          <a:lstStyle/>
          <a:p>
            <a:pPr algn="r"/>
            <a:r>
              <a:rPr lang="en-US" sz="2800" b="1" dirty="0" smtClean="0">
                <a:solidFill>
                  <a:srgbClr val="FFFFFF"/>
                </a:solidFill>
              </a:rPr>
              <a:t>Website: http</a:t>
            </a:r>
            <a:r>
              <a:rPr lang="en-US" sz="2800" b="1" dirty="0">
                <a:solidFill>
                  <a:srgbClr val="FFFFFF"/>
                </a:solidFill>
              </a:rPr>
              <a:t>://cse.unl.edu/agents/ic2think</a:t>
            </a:r>
          </a:p>
          <a:p>
            <a:pPr algn="r"/>
            <a:r>
              <a:rPr lang="fr-FR" sz="2800" b="1" dirty="0" smtClean="0">
                <a:solidFill>
                  <a:srgbClr val="FFFFFF"/>
                </a:solidFill>
              </a:rPr>
              <a:t>Email</a:t>
            </a:r>
            <a:r>
              <a:rPr lang="fr-FR" sz="2800" b="1" dirty="0">
                <a:solidFill>
                  <a:srgbClr val="FFFFFF"/>
                </a:solidFill>
              </a:rPr>
              <a:t>: </a:t>
            </a:r>
            <a:r>
              <a:rPr lang="fr-FR" sz="2800" b="1" dirty="0" err="1">
                <a:solidFill>
                  <a:srgbClr val="FFFFFF"/>
                </a:solidFill>
              </a:rPr>
              <a:t>lksoh@cse.unl.edu</a:t>
            </a:r>
            <a:r>
              <a:rPr lang="fr-FR" sz="2800" b="1" dirty="0">
                <a:solidFill>
                  <a:srgbClr val="FFFFFF"/>
                </a:solidFill>
              </a:rPr>
              <a:t>, dshell2@unl.edu</a:t>
            </a:r>
          </a:p>
        </p:txBody>
      </p:sp>
      <p:sp>
        <p:nvSpPr>
          <p:cNvPr id="32" name="Rectangle 30"/>
          <p:cNvSpPr>
            <a:spLocks noChangeArrowheads="1"/>
          </p:cNvSpPr>
          <p:nvPr/>
        </p:nvSpPr>
        <p:spPr bwMode="auto">
          <a:xfrm>
            <a:off x="14907057" y="26604694"/>
            <a:ext cx="18916748" cy="1988304"/>
          </a:xfrm>
          <a:prstGeom prst="rect">
            <a:avLst/>
          </a:prstGeom>
          <a:solidFill>
            <a:srgbClr val="3366FF"/>
          </a:solidFill>
          <a:ln w="9525">
            <a:noFill/>
            <a:miter lim="800000"/>
            <a:headEnd/>
            <a:tailEnd/>
          </a:ln>
        </p:spPr>
        <p:txBody>
          <a:bodyPr lIns="438903" tIns="219451" rIns="438903" bIns="219451"/>
          <a:lstStyle/>
          <a:p>
            <a:r>
              <a:rPr lang="en-US" sz="3200" b="1" dirty="0" smtClean="0">
                <a:solidFill>
                  <a:schemeClr val="bg1"/>
                </a:solidFill>
              </a:rPr>
              <a:t>Publications</a:t>
            </a:r>
            <a:endParaRPr lang="en-US" sz="3200" dirty="0">
              <a:solidFill>
                <a:schemeClr val="bg1"/>
              </a:solidFill>
            </a:endParaRPr>
          </a:p>
        </p:txBody>
      </p:sp>
      <p:sp>
        <p:nvSpPr>
          <p:cNvPr id="33" name="Rectangle 30"/>
          <p:cNvSpPr>
            <a:spLocks noChangeArrowheads="1"/>
          </p:cNvSpPr>
          <p:nvPr/>
        </p:nvSpPr>
        <p:spPr bwMode="auto">
          <a:xfrm>
            <a:off x="14907057" y="27482744"/>
            <a:ext cx="18916749" cy="4810347"/>
          </a:xfrm>
          <a:prstGeom prst="rect">
            <a:avLst/>
          </a:prstGeom>
          <a:solidFill>
            <a:schemeClr val="accent1">
              <a:lumMod val="40000"/>
              <a:lumOff val="60000"/>
            </a:schemeClr>
          </a:solidFill>
          <a:ln w="9525">
            <a:noFill/>
            <a:miter lim="800000"/>
            <a:headEnd/>
            <a:tailEnd/>
          </a:ln>
        </p:spPr>
        <p:txBody>
          <a:bodyPr lIns="438903" tIns="219451" rIns="438903" bIns="219451"/>
          <a:lstStyle/>
          <a:p>
            <a:pPr>
              <a:lnSpc>
                <a:spcPct val="120000"/>
              </a:lnSpc>
              <a:spcAft>
                <a:spcPts val="1200"/>
              </a:spcAft>
            </a:pPr>
            <a:r>
              <a:rPr lang="en-US" sz="2400" dirty="0">
                <a:solidFill>
                  <a:srgbClr val="9D1E23"/>
                </a:solidFill>
              </a:rPr>
              <a:t>FIE’2013 </a:t>
            </a:r>
            <a:r>
              <a:rPr lang="en-US" sz="2400" dirty="0"/>
              <a:t>| Miller et al. (2013) Improving Learning of Computational Thinking using Creative Thinking Exercises in CS-1 Computer Science </a:t>
            </a:r>
            <a:r>
              <a:rPr lang="en-US" sz="2400" dirty="0" smtClean="0"/>
              <a:t>Courses.  </a:t>
            </a:r>
            <a:r>
              <a:rPr lang="en-US" sz="2400" dirty="0" smtClean="0">
                <a:solidFill>
                  <a:srgbClr val="9D1E23"/>
                </a:solidFill>
              </a:rPr>
              <a:t>FIE</a:t>
            </a:r>
            <a:r>
              <a:rPr lang="en-US" sz="2400" dirty="0">
                <a:solidFill>
                  <a:srgbClr val="9D1E23"/>
                </a:solidFill>
              </a:rPr>
              <a:t>’</a:t>
            </a:r>
            <a:r>
              <a:rPr lang="en-US" sz="2400" dirty="0" smtClean="0">
                <a:solidFill>
                  <a:srgbClr val="9D1E23"/>
                </a:solidFill>
              </a:rPr>
              <a:t>2014 </a:t>
            </a:r>
            <a:r>
              <a:rPr lang="en-US" sz="2400" dirty="0" smtClean="0"/>
              <a:t>| </a:t>
            </a:r>
            <a:r>
              <a:rPr lang="en-US" sz="2400" dirty="0"/>
              <a:t>Shell et al. (2014). Improving Learning of Computational Thinking Using Computational Creativity Exercises in a College CS1 Computer Science Course for </a:t>
            </a:r>
            <a:r>
              <a:rPr lang="en-US" sz="2400" dirty="0" smtClean="0"/>
              <a:t>Engineers.  </a:t>
            </a:r>
            <a:r>
              <a:rPr lang="en-US" sz="2400" dirty="0" smtClean="0">
                <a:solidFill>
                  <a:srgbClr val="9D1E23"/>
                </a:solidFill>
              </a:rPr>
              <a:t>SIGCSE</a:t>
            </a:r>
            <a:r>
              <a:rPr lang="en-US" sz="2400" dirty="0">
                <a:solidFill>
                  <a:srgbClr val="9D1E23"/>
                </a:solidFill>
              </a:rPr>
              <a:t>’2014 </a:t>
            </a:r>
            <a:r>
              <a:rPr lang="en-US" sz="2400" dirty="0"/>
              <a:t>| Miller et al. (2014). Integrating Computational and Creative Thinking to Improve Learning and Performance in </a:t>
            </a:r>
            <a:r>
              <a:rPr lang="en-US" sz="2400" dirty="0" smtClean="0"/>
              <a:t>CS1.  </a:t>
            </a:r>
            <a:r>
              <a:rPr lang="en-US" sz="2400" dirty="0" smtClean="0">
                <a:solidFill>
                  <a:srgbClr val="9D1E23"/>
                </a:solidFill>
              </a:rPr>
              <a:t>AERA</a:t>
            </a:r>
            <a:r>
              <a:rPr lang="en-US" sz="2400" dirty="0">
                <a:solidFill>
                  <a:srgbClr val="9D1E23"/>
                </a:solidFill>
              </a:rPr>
              <a:t>’2014 </a:t>
            </a:r>
            <a:r>
              <a:rPr lang="en-US" sz="2400" dirty="0"/>
              <a:t>|  Shell et al. (2014) Impact of Creative Competency Exercises in College Computer Science Courses on Students’ Creativity and </a:t>
            </a:r>
            <a:r>
              <a:rPr lang="en-US" sz="2400" dirty="0" smtClean="0"/>
              <a:t>Learning. </a:t>
            </a:r>
            <a:r>
              <a:rPr lang="en-US" sz="2400" dirty="0" smtClean="0">
                <a:solidFill>
                  <a:srgbClr val="9D1E23"/>
                </a:solidFill>
              </a:rPr>
              <a:t> CACM’2015 </a:t>
            </a:r>
            <a:r>
              <a:rPr lang="en-US" sz="2400" dirty="0" smtClean="0"/>
              <a:t>|  Soh et al. (2015)</a:t>
            </a:r>
            <a:r>
              <a:rPr lang="en-US" sz="2400" dirty="0"/>
              <a:t>.  Viewpoint: Improving Learning and Achievement in Introductory Computer Science through Computational </a:t>
            </a:r>
            <a:r>
              <a:rPr lang="en-US" sz="2400" dirty="0" smtClean="0"/>
              <a:t>Creativity. </a:t>
            </a:r>
            <a:r>
              <a:rPr lang="en-US" sz="2400" dirty="0" smtClean="0">
                <a:solidFill>
                  <a:srgbClr val="9D1E23"/>
                </a:solidFill>
              </a:rPr>
              <a:t>ICER’2015 </a:t>
            </a:r>
            <a:r>
              <a:rPr lang="en-US" sz="2400" dirty="0" smtClean="0"/>
              <a:t>| </a:t>
            </a:r>
            <a:r>
              <a:rPr lang="en-US" sz="2400" dirty="0" err="1" smtClean="0"/>
              <a:t>Flanigan</a:t>
            </a:r>
            <a:r>
              <a:rPr lang="en-US" sz="2400" dirty="0" smtClean="0"/>
              <a:t> et al. </a:t>
            </a:r>
            <a:r>
              <a:rPr lang="en-US" sz="2400" dirty="0"/>
              <a:t>(2015). Exploring </a:t>
            </a:r>
            <a:r>
              <a:rPr lang="en-US" sz="2400" dirty="0" smtClean="0"/>
              <a:t>Changes </a:t>
            </a:r>
            <a:r>
              <a:rPr lang="en-US" sz="2400" dirty="0"/>
              <a:t>in </a:t>
            </a:r>
            <a:r>
              <a:rPr lang="en-US" sz="2400" dirty="0" smtClean="0"/>
              <a:t>Computer Science Students</a:t>
            </a:r>
            <a:r>
              <a:rPr lang="en-US" sz="2400" dirty="0"/>
              <a:t>’ </a:t>
            </a:r>
            <a:r>
              <a:rPr lang="en-US" sz="2400" dirty="0" smtClean="0"/>
              <a:t>Implicit Theories </a:t>
            </a:r>
            <a:r>
              <a:rPr lang="en-US" sz="2400" dirty="0"/>
              <a:t>of </a:t>
            </a:r>
            <a:r>
              <a:rPr lang="en-US" sz="2400" dirty="0" smtClean="0"/>
              <a:t>Intelligence </a:t>
            </a:r>
            <a:r>
              <a:rPr lang="en-US" sz="2400" dirty="0"/>
              <a:t>a</a:t>
            </a:r>
            <a:r>
              <a:rPr lang="en-US" sz="2400" dirty="0" smtClean="0"/>
              <a:t>cross </a:t>
            </a:r>
            <a:r>
              <a:rPr lang="en-US" sz="2400" dirty="0"/>
              <a:t>the S</a:t>
            </a:r>
            <a:r>
              <a:rPr lang="en-US" sz="2400" dirty="0" smtClean="0"/>
              <a:t>emester.</a:t>
            </a:r>
            <a:r>
              <a:rPr lang="en-US" sz="2400" dirty="0">
                <a:solidFill>
                  <a:srgbClr val="9D1E23"/>
                </a:solidFill>
              </a:rPr>
              <a:t> </a:t>
            </a:r>
            <a:r>
              <a:rPr lang="en-US" sz="2400" dirty="0" smtClean="0">
                <a:solidFill>
                  <a:srgbClr val="9D1E23"/>
                </a:solidFill>
              </a:rPr>
              <a:t>JEE’2015 </a:t>
            </a:r>
            <a:r>
              <a:rPr lang="en-US" sz="2400" dirty="0" smtClean="0"/>
              <a:t>|  Nelson et al. (</a:t>
            </a:r>
            <a:r>
              <a:rPr lang="en-US" sz="2400" dirty="0"/>
              <a:t>2015). Motivational and </a:t>
            </a:r>
            <a:r>
              <a:rPr lang="en-US" sz="2400" dirty="0" smtClean="0"/>
              <a:t>Self-Regulated </a:t>
            </a:r>
            <a:r>
              <a:rPr lang="en-US" sz="2400" dirty="0"/>
              <a:t>L</a:t>
            </a:r>
            <a:r>
              <a:rPr lang="en-US" sz="2400" dirty="0" smtClean="0"/>
              <a:t>earning Profiles </a:t>
            </a:r>
            <a:r>
              <a:rPr lang="en-US" sz="2400" dirty="0"/>
              <a:t>of </a:t>
            </a:r>
            <a:r>
              <a:rPr lang="en-US" sz="2400" dirty="0" smtClean="0"/>
              <a:t>Students Taking </a:t>
            </a:r>
            <a:r>
              <a:rPr lang="en-US" sz="2400" dirty="0"/>
              <a:t>a </a:t>
            </a:r>
            <a:r>
              <a:rPr lang="en-US" sz="2400" dirty="0" smtClean="0"/>
              <a:t>Foundational Engineering Course</a:t>
            </a:r>
            <a:r>
              <a:rPr lang="en-US" sz="2400" dirty="0"/>
              <a:t>. </a:t>
            </a:r>
            <a:r>
              <a:rPr lang="en-US" sz="2400" i="1" dirty="0"/>
              <a:t>Journal of Engineering Education, </a:t>
            </a:r>
            <a:r>
              <a:rPr lang="en-US" sz="2400" b="1" dirty="0"/>
              <a:t>104</a:t>
            </a:r>
            <a:r>
              <a:rPr lang="en-US" sz="2400" dirty="0"/>
              <a:t>(1</a:t>
            </a:r>
            <a:r>
              <a:rPr lang="en-US" sz="2400" dirty="0" smtClean="0"/>
              <a:t>):74</a:t>
            </a:r>
            <a:r>
              <a:rPr lang="en-US" sz="2400" dirty="0"/>
              <a:t>-100</a:t>
            </a:r>
            <a:r>
              <a:rPr lang="en-US" sz="2400" dirty="0" smtClean="0"/>
              <a:t>.  </a:t>
            </a:r>
            <a:r>
              <a:rPr lang="en-US" sz="2400" dirty="0" smtClean="0">
                <a:solidFill>
                  <a:srgbClr val="9D1E23"/>
                </a:solidFill>
              </a:rPr>
              <a:t>SIGCSE’2016 </a:t>
            </a:r>
            <a:r>
              <a:rPr lang="en-US" sz="2400" dirty="0" smtClean="0"/>
              <a:t>| Eck et al. (2016).  Investigating Differences </a:t>
            </a:r>
            <a:r>
              <a:rPr lang="en-US" sz="2400" dirty="0"/>
              <a:t>in </a:t>
            </a:r>
            <a:r>
              <a:rPr lang="en-US" sz="2400" dirty="0" smtClean="0"/>
              <a:t>Wiki-Based Collaborative Activities </a:t>
            </a:r>
            <a:r>
              <a:rPr lang="en-US" sz="2400" dirty="0"/>
              <a:t>between </a:t>
            </a:r>
            <a:r>
              <a:rPr lang="en-US" sz="2400" dirty="0" smtClean="0"/>
              <a:t>Student Engagement Profiles </a:t>
            </a:r>
            <a:r>
              <a:rPr lang="en-US" sz="2400" dirty="0"/>
              <a:t>in </a:t>
            </a:r>
            <a:r>
              <a:rPr lang="en-US" sz="2400" dirty="0" smtClean="0"/>
              <a:t>CS1. </a:t>
            </a:r>
            <a:r>
              <a:rPr lang="en-US" sz="2400" dirty="0">
                <a:solidFill>
                  <a:srgbClr val="9D1E23"/>
                </a:solidFill>
              </a:rPr>
              <a:t>SIGCSE’2016 </a:t>
            </a:r>
            <a:r>
              <a:rPr lang="en-US" sz="2400" dirty="0" smtClean="0"/>
              <a:t>| Shell et al. (2016)</a:t>
            </a:r>
            <a:r>
              <a:rPr lang="en-US" sz="2400" dirty="0"/>
              <a:t>. </a:t>
            </a:r>
            <a:r>
              <a:rPr lang="en-US" sz="2400" dirty="0" smtClean="0"/>
              <a:t>Students’ Initial Course Motivation </a:t>
            </a:r>
            <a:r>
              <a:rPr lang="en-US" sz="2400" dirty="0"/>
              <a:t>and </a:t>
            </a:r>
            <a:r>
              <a:rPr lang="en-US" sz="2400" dirty="0" smtClean="0"/>
              <a:t>Their Achievement </a:t>
            </a:r>
            <a:r>
              <a:rPr lang="en-US" sz="2400" dirty="0"/>
              <a:t>and R</a:t>
            </a:r>
            <a:r>
              <a:rPr lang="en-US" sz="2400" dirty="0" smtClean="0"/>
              <a:t>etention </a:t>
            </a:r>
            <a:r>
              <a:rPr lang="en-US" sz="2400" dirty="0"/>
              <a:t>in </a:t>
            </a:r>
            <a:r>
              <a:rPr lang="en-US" sz="2400" dirty="0" smtClean="0"/>
              <a:t>College </a:t>
            </a:r>
            <a:r>
              <a:rPr lang="en-US" sz="2400" dirty="0"/>
              <a:t>CS1 </a:t>
            </a:r>
            <a:r>
              <a:rPr lang="en-US" sz="2400" dirty="0" smtClean="0"/>
              <a:t>Courses</a:t>
            </a:r>
            <a:r>
              <a:rPr lang="en-US" sz="2400" dirty="0"/>
              <a:t>. </a:t>
            </a:r>
          </a:p>
          <a:p>
            <a:endParaRPr lang="en-US" sz="2400" dirty="0"/>
          </a:p>
          <a:p>
            <a:pPr lvl="0"/>
            <a:endParaRPr lang="en-US" sz="2400" dirty="0"/>
          </a:p>
        </p:txBody>
      </p:sp>
    </p:spTree>
    <p:extLst>
      <p:ext uri="{BB962C8B-B14F-4D97-AF65-F5344CB8AC3E}">
        <p14:creationId xmlns:p14="http://schemas.microsoft.com/office/powerpoint/2010/main" val="425758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TotalTime>
  <Words>1225</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of Nebraska-Lincoln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LeenKiat Soh</dc:creator>
  <cp:lastModifiedBy>Leenkiat Soh</cp:lastModifiedBy>
  <cp:revision>53</cp:revision>
  <dcterms:created xsi:type="dcterms:W3CDTF">2013-01-17T20:19:02Z</dcterms:created>
  <dcterms:modified xsi:type="dcterms:W3CDTF">2016-02-18T20:08:31Z</dcterms:modified>
</cp:coreProperties>
</file>